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744" r:id="rId3"/>
    <p:sldMasterId id="2147483756" r:id="rId4"/>
  </p:sldMasterIdLst>
  <p:notesMasterIdLst>
    <p:notesMasterId r:id="rId22"/>
  </p:notesMasterIdLst>
  <p:sldIdLst>
    <p:sldId id="256" r:id="rId5"/>
    <p:sldId id="257" r:id="rId6"/>
    <p:sldId id="258" r:id="rId7"/>
    <p:sldId id="389" r:id="rId8"/>
    <p:sldId id="261" r:id="rId9"/>
    <p:sldId id="378" r:id="rId10"/>
    <p:sldId id="384" r:id="rId11"/>
    <p:sldId id="382" r:id="rId12"/>
    <p:sldId id="388" r:id="rId13"/>
    <p:sldId id="390" r:id="rId14"/>
    <p:sldId id="392" r:id="rId15"/>
    <p:sldId id="393" r:id="rId16"/>
    <p:sldId id="263" r:id="rId17"/>
    <p:sldId id="264" r:id="rId18"/>
    <p:sldId id="265" r:id="rId19"/>
    <p:sldId id="266" r:id="rId20"/>
    <p:sldId id="296" r:id="rId21"/>
  </p:sldIdLst>
  <p:sldSz cx="12192000" cy="6858000"/>
  <p:notesSz cx="6858000" cy="9144000"/>
  <p:embeddedFontLst>
    <p:embeddedFont>
      <p:font typeface="Cambria Math" panose="02040503050406030204" pitchFamily="18" charset="0"/>
      <p:regular r:id="rId23"/>
    </p:embeddedFont>
    <p:embeddedFont>
      <p:font typeface="UTM Avo" panose="02040603050506020204" pitchFamily="18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FFFFFF"/>
    <a:srgbClr val="F5EC91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4003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0498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8594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1284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1094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4384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1805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2718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02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81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410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690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88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123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94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108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073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785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80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1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7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2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1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8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3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2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1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79263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4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74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36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74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74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439291" y="603135"/>
            <a:ext cx="11313417" cy="391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 31</a:t>
            </a:r>
            <a:endParaRPr sz="16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it-IT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86: Luyện tập chung - Tiết 1</a:t>
            </a:r>
            <a:endParaRPr sz="1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662906" y="17365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CCE4AAE-802D-2A1C-CF78-C08FCD693EF5}"/>
                  </a:ext>
                </a:extLst>
              </p:cNvPr>
              <p:cNvSpPr txBox="1"/>
              <p:nvPr/>
            </p:nvSpPr>
            <p:spPr>
              <a:xfrm>
                <a:off x="1374639" y="1648547"/>
                <a:ext cx="10500262" cy="24282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Trong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một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tháng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,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một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nhân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viên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hành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chính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phải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xử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lí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120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báo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cáo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liệu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gửi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về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.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Tuần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đầu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tiên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người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đó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xử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lí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được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báo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cáo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.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Tuần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tiếp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theo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,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người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đó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xử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lí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được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báo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cáo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.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Hỏi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sau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hai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tuần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,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người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đó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còn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phải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xử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lí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bao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nhiêu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báo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cáo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nữa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?</a:t>
                </a:r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CCE4AAE-802D-2A1C-CF78-C08FCD693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639" y="1648547"/>
                <a:ext cx="10500262" cy="2428293"/>
              </a:xfrm>
              <a:prstGeom prst="rect">
                <a:avLst/>
              </a:prstGeom>
              <a:blipFill>
                <a:blip r:embed="rId4"/>
                <a:stretch>
                  <a:fillRect l="-871" t="-1003" r="-871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5CA8A24-10C4-3865-9511-985926808E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2516" y="4214568"/>
            <a:ext cx="5062254" cy="255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9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662906" y="17365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CA8A24-10C4-3865-9511-985926808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947" y="2228750"/>
            <a:ext cx="5062254" cy="25540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6">
                <a:extLst>
                  <a:ext uri="{FF2B5EF4-FFF2-40B4-BE49-F238E27FC236}">
                    <a16:creationId xmlns:a16="http://schemas.microsoft.com/office/drawing/2014/main" id="{A9E31A14-00F5-6E03-B26E-FDF49C4F98C6}"/>
                  </a:ext>
                </a:extLst>
              </p:cNvPr>
              <p:cNvSpPr/>
              <p:nvPr/>
            </p:nvSpPr>
            <p:spPr>
              <a:xfrm>
                <a:off x="643475" y="2216270"/>
                <a:ext cx="5454646" cy="3187668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>
                <a:solidFill>
                  <a:srgbClr val="F9614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53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strike="noStrike" kern="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/>
                    <a:cs typeface="Times New Roman"/>
                  </a:rPr>
                  <a:t>Tóm</a:t>
                </a:r>
                <a:r>
                  <a:rPr kumimoji="0" lang="en-US" sz="2200" b="1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kumimoji="0" lang="en-US" sz="2200" b="1" strike="noStrike" kern="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/>
                    <a:cs typeface="Times New Roman"/>
                  </a:rPr>
                  <a:t>tắt</a:t>
                </a:r>
                <a:endParaRPr kumimoji="0" lang="en-US" sz="2200" b="1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53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/>
                    <a:cs typeface="Times New Roman"/>
                  </a:rPr>
                  <a:t>Cần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/>
                    <a:cs typeface="Times New Roman"/>
                  </a:rPr>
                  <a:t>xử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/>
                    <a:cs typeface="Times New Roman"/>
                  </a:rPr>
                  <a:t>lí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/>
                    <a:cs typeface="Times New Roman"/>
                  </a:rPr>
                  <a:t>: 120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/>
                    <a:cs typeface="Times New Roman"/>
                  </a:rPr>
                  <a:t>báo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/>
                    <a:cs typeface="Times New Roman"/>
                  </a:rPr>
                  <a:t>cáo</a:t>
                </a:r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marL="0" marR="0" lvl="0" indent="0" algn="just" defTabSz="914400" eaLnBrk="1" fontAlgn="auto" latinLnBrk="0" hangingPunct="1">
                  <a:spcBef>
                    <a:spcPts val="0"/>
                  </a:spcBef>
                  <a:spcAft>
                    <a:spcPts val="53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/>
                    <a:cs typeface="Times New Roman"/>
                  </a:rPr>
                  <a:t>+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/>
                    <a:cs typeface="Times New Roman"/>
                  </a:rPr>
                  <a:t>Tuần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/>
                    <a:cs typeface="Times New Roman"/>
                  </a:rPr>
                  <a:t> 1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/>
                    <a:cs typeface="Times New Roman"/>
                  </a:rPr>
                  <a:t>xử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/>
                    <a:cs typeface="Times New Roman"/>
                  </a:rPr>
                  <a:t>lí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/>
                    <a:cs typeface="Times New Roman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2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等线"/>
                    <a:cs typeface="Times New Roman"/>
                  </a:rPr>
                  <a:t>số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等线"/>
                    <a:cs typeface="Times New Roman"/>
                  </a:rPr>
                  <a:t>báo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等线"/>
                    <a:cs typeface="Times New Roman"/>
                  </a:rPr>
                  <a:t>cáo</a:t>
                </a:r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marL="0" marR="0" lvl="0" indent="0" algn="just" defTabSz="914400" eaLnBrk="1" fontAlgn="auto" latinLnBrk="0" hangingPunct="1">
                  <a:spcBef>
                    <a:spcPts val="0"/>
                  </a:spcBef>
                  <a:spcAft>
                    <a:spcPts val="53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等线"/>
                    <a:cs typeface="Times New Roman"/>
                  </a:rPr>
                  <a:t>+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等线"/>
                    <a:cs typeface="Times New Roman"/>
                  </a:rPr>
                  <a:t>Tuần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等线"/>
                    <a:cs typeface="Times New Roman"/>
                  </a:rPr>
                  <a:t> 2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等线"/>
                    <a:cs typeface="Times New Roman"/>
                  </a:rPr>
                  <a:t>xử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等线"/>
                    <a:cs typeface="Times New Roman"/>
                  </a:rPr>
                  <a:t>lí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等线"/>
                    <a:cs typeface="Times New Roman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2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等线"/>
                    <a:cs typeface="Times New Roman"/>
                  </a:rPr>
                  <a:t>số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等线"/>
                    <a:cs typeface="Times New Roman"/>
                  </a:rPr>
                  <a:t>báo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等线"/>
                    <a:cs typeface="Times New Roman"/>
                  </a:rPr>
                  <a:t>cáo</a:t>
                </a:r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marL="0" marR="0" lvl="0" indent="0" algn="just" defTabSz="914400" eaLnBrk="1" fontAlgn="auto" latinLnBrk="0" hangingPunct="1">
                  <a:spcBef>
                    <a:spcPts val="0"/>
                  </a:spcBef>
                  <a:spcAft>
                    <a:spcPts val="533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等线"/>
                    <a:cs typeface="Times New Roman"/>
                  </a:rPr>
                  <a:t>Hỏi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等线"/>
                    <a:cs typeface="Times New Roman"/>
                  </a:rPr>
                  <a:t>: “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等线"/>
                    <a:cs typeface="Times New Roman"/>
                  </a:rPr>
                  <a:t>Cần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等线"/>
                    <a:cs typeface="Times New Roman"/>
                  </a:rPr>
                  <a:t>phải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等线"/>
                    <a:cs typeface="Times New Roman"/>
                  </a:rPr>
                  <a:t>xử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等线"/>
                    <a:cs typeface="Times New Roman"/>
                  </a:rPr>
                  <a:t>lí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等线"/>
                    <a:cs typeface="Times New Roman"/>
                  </a:rPr>
                  <a:t>bao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等线"/>
                    <a:cs typeface="Times New Roman"/>
                  </a:rPr>
                  <a:t>nhiêu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等线"/>
                    <a:cs typeface="Times New Roman"/>
                  </a:rPr>
                  <a:t>báo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等线"/>
                    <a:cs typeface="Times New Roman"/>
                  </a:rPr>
                  <a:t>cáo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等线"/>
                    <a:cs typeface="Times New Roman"/>
                  </a:rPr>
                  <a:t>nữa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等线"/>
                    <a:cs typeface="Times New Roman"/>
                  </a:rPr>
                  <a:t>?”</a:t>
                </a:r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6" name="Rounded Rectangle 6">
                <a:extLst>
                  <a:ext uri="{FF2B5EF4-FFF2-40B4-BE49-F238E27FC236}">
                    <a16:creationId xmlns:a16="http://schemas.microsoft.com/office/drawing/2014/main" id="{A9E31A14-00F5-6E03-B26E-FDF49C4F98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75" y="2216270"/>
                <a:ext cx="5454646" cy="3187668"/>
              </a:xfrm>
              <a:prstGeom prst="roundRect">
                <a:avLst>
                  <a:gd name="adj" fmla="val 0"/>
                </a:avLst>
              </a:prstGeom>
              <a:blipFill>
                <a:blip r:embed="rId5"/>
                <a:stretch>
                  <a:fillRect l="-1339" r="-1451" b="-2863"/>
                </a:stretch>
              </a:blipFill>
              <a:ln>
                <a:solidFill>
                  <a:srgbClr val="F9614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320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662906" y="17365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B86A07-438D-2B55-CB53-5523A280BEF1}"/>
                  </a:ext>
                </a:extLst>
              </p:cNvPr>
              <p:cNvSpPr txBox="1"/>
              <p:nvPr/>
            </p:nvSpPr>
            <p:spPr>
              <a:xfrm>
                <a:off x="-1535315" y="1677351"/>
                <a:ext cx="11341100" cy="51806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533"/>
                  </a:spcAft>
                </a:pPr>
                <a:r>
                  <a:rPr lang="en-US" sz="2200" b="1" u="sng" dirty="0">
                    <a:solidFill>
                      <a:srgbClr val="C00000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Bài </a:t>
                </a:r>
                <a:r>
                  <a:rPr lang="en-US" sz="2200" b="1" u="sng" dirty="0" err="1">
                    <a:solidFill>
                      <a:srgbClr val="C00000"/>
                    </a:solidFill>
                    <a:latin typeface="UTM Avo" panose="02040603050506020204" pitchFamily="18" charset="0"/>
                    <a:ea typeface="Calibri"/>
                    <a:cs typeface="Times New Roman"/>
                  </a:rPr>
                  <a:t>giải</a:t>
                </a:r>
                <a:endParaRPr lang="en-US" sz="2200" b="1" u="sng" dirty="0">
                  <a:solidFill>
                    <a:srgbClr val="C00000"/>
                  </a:solidFill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ctr">
                  <a:lnSpc>
                    <a:spcPct val="120000"/>
                  </a:lnSpc>
                  <a:spcAft>
                    <a:spcPts val="533"/>
                  </a:spcAft>
                </a:pPr>
                <a:r>
                  <a:rPr lang="en-US" sz="22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Tuần</a:t>
                </a:r>
                <a:r>
                  <a:rPr lang="en-US" sz="22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đầu</a:t>
                </a:r>
                <a:r>
                  <a:rPr lang="en-US" sz="22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tiên</a:t>
                </a:r>
                <a:r>
                  <a:rPr lang="en-US" sz="2200" dirty="0">
                    <a:latin typeface="UTM Avo" panose="02040603050506020204" pitchFamily="18" charset="0"/>
                    <a:ea typeface="Calibri"/>
                    <a:cs typeface="Times New Roman"/>
                  </a:rPr>
                  <a:t>, </a:t>
                </a:r>
                <a:r>
                  <a:rPr lang="en-US" sz="22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nhân</a:t>
                </a:r>
                <a:r>
                  <a:rPr lang="en-US" sz="22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viên</a:t>
                </a:r>
                <a:r>
                  <a:rPr lang="en-US" sz="22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xử</a:t>
                </a:r>
                <a:r>
                  <a:rPr lang="en-US" sz="22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lí</a:t>
                </a:r>
                <a:r>
                  <a:rPr lang="en-US" sz="22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được</a:t>
                </a:r>
                <a:r>
                  <a:rPr lang="en-US" sz="22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số</a:t>
                </a:r>
                <a:r>
                  <a:rPr lang="en-US" sz="22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báo</a:t>
                </a:r>
                <a:r>
                  <a:rPr lang="en-US" sz="22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cáo</a:t>
                </a:r>
                <a:r>
                  <a:rPr lang="en-US" sz="22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Calibri"/>
                    <a:cs typeface="Times New Roman"/>
                  </a:rPr>
                  <a:t>:</a:t>
                </a:r>
              </a:p>
              <a:p>
                <a:pPr algn="ctr">
                  <a:lnSpc>
                    <a:spcPct val="120000"/>
                  </a:lnSpc>
                  <a:spcAft>
                    <a:spcPts val="533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 smtClean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120</m:t>
                    </m:r>
                    <m:r>
                      <a:rPr lang="en-US" sz="2200">
                        <a:latin typeface="Cambria Math"/>
                        <a:ea typeface="Calibri"/>
                        <a:cs typeface="Times New Roman"/>
                      </a:rPr>
                      <m:t>×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en-US" sz="2200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m:rPr>
                        <m:nor/>
                      </m:rPr>
                      <a:rPr lang="en-US" sz="2200" i="0" smtClean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30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等线"/>
                    <a:cs typeface="Times New Roman"/>
                  </a:rPr>
                  <a:t> (</a:t>
                </a:r>
                <a:r>
                  <a:rPr lang="en-US" sz="22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báo</a:t>
                </a:r>
                <a:r>
                  <a:rPr lang="en-US" sz="22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cáo</a:t>
                </a:r>
                <a:r>
                  <a:rPr lang="en-US" sz="2200" dirty="0">
                    <a:latin typeface="UTM Avo" panose="02040603050506020204" pitchFamily="18" charset="0"/>
                    <a:ea typeface="等线"/>
                    <a:cs typeface="Times New Roman"/>
                  </a:rPr>
                  <a:t>)</a:t>
                </a:r>
                <a:endParaRPr lang="en-US" sz="22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ctr">
                  <a:lnSpc>
                    <a:spcPct val="120000"/>
                  </a:lnSpc>
                  <a:spcAft>
                    <a:spcPts val="533"/>
                  </a:spcAft>
                </a:pPr>
                <a:r>
                  <a:rPr lang="en-US" sz="22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Tuần</a:t>
                </a:r>
                <a:r>
                  <a:rPr lang="en-US" sz="22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thứ</a:t>
                </a:r>
                <a:r>
                  <a:rPr lang="en-US" sz="22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hai</a:t>
                </a:r>
                <a:r>
                  <a:rPr lang="en-US" sz="2200" dirty="0">
                    <a:latin typeface="UTM Avo" panose="02040603050506020204" pitchFamily="18" charset="0"/>
                    <a:ea typeface="Calibri"/>
                    <a:cs typeface="Times New Roman"/>
                  </a:rPr>
                  <a:t>, </a:t>
                </a:r>
                <a:r>
                  <a:rPr lang="en-US" sz="22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nhân</a:t>
                </a:r>
                <a:r>
                  <a:rPr lang="en-US" sz="22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viên</a:t>
                </a:r>
                <a:r>
                  <a:rPr lang="en-US" sz="22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xử</a:t>
                </a:r>
                <a:r>
                  <a:rPr lang="en-US" sz="22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lí</a:t>
                </a:r>
                <a:r>
                  <a:rPr lang="en-US" sz="22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được</a:t>
                </a:r>
                <a:r>
                  <a:rPr lang="en-US" sz="22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số</a:t>
                </a:r>
                <a:r>
                  <a:rPr lang="en-US" sz="22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báo</a:t>
                </a:r>
                <a:r>
                  <a:rPr lang="en-US" sz="22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cáo</a:t>
                </a:r>
                <a:r>
                  <a:rPr lang="en-US" sz="22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Calibri"/>
                    <a:cs typeface="Times New Roman"/>
                  </a:rPr>
                  <a:t>:</a:t>
                </a:r>
              </a:p>
              <a:p>
                <a:pPr algn="ctr">
                  <a:lnSpc>
                    <a:spcPct val="120000"/>
                  </a:lnSpc>
                  <a:spcAft>
                    <a:spcPts val="533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120</m:t>
                    </m:r>
                    <m:r>
                      <a:rPr lang="en-US" sz="2200">
                        <a:latin typeface="Cambria Math"/>
                        <a:ea typeface="Calibri"/>
                        <a:cs typeface="Times New Roman"/>
                      </a:rPr>
                      <m:t>×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</m:t>
                        </m:r>
                      </m:den>
                    </m:f>
                    <m:r>
                      <a:rPr lang="en-US" sz="2200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m:rPr>
                        <m:nor/>
                      </m:rPr>
                      <a:rPr lang="en-US" sz="22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60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等线"/>
                    <a:cs typeface="Times New Roman"/>
                  </a:rPr>
                  <a:t> (</a:t>
                </a:r>
                <a:r>
                  <a:rPr lang="en-US" sz="22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báo</a:t>
                </a:r>
                <a:r>
                  <a:rPr lang="en-US" sz="22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cáo</a:t>
                </a:r>
                <a:r>
                  <a:rPr lang="en-US" sz="2200" dirty="0">
                    <a:latin typeface="UTM Avo" panose="02040603050506020204" pitchFamily="18" charset="0"/>
                    <a:ea typeface="等线"/>
                    <a:cs typeface="Times New Roman"/>
                  </a:rPr>
                  <a:t>)</a:t>
                </a:r>
                <a:endParaRPr lang="en-US" sz="22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ctr">
                  <a:lnSpc>
                    <a:spcPct val="120000"/>
                  </a:lnSpc>
                  <a:spcAft>
                    <a:spcPts val="533"/>
                  </a:spcAft>
                </a:pPr>
                <a:r>
                  <a:rPr lang="en-US" sz="22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Số</a:t>
                </a:r>
                <a:r>
                  <a:rPr lang="en-US" sz="22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báo</a:t>
                </a:r>
                <a:r>
                  <a:rPr lang="en-US" sz="22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cáo</a:t>
                </a:r>
                <a:r>
                  <a:rPr lang="en-US" sz="22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nhân</a:t>
                </a:r>
                <a:r>
                  <a:rPr lang="en-US" sz="22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viên</a:t>
                </a:r>
                <a:r>
                  <a:rPr lang="en-US" sz="22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xử</a:t>
                </a:r>
                <a:r>
                  <a:rPr lang="en-US" sz="22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lí</a:t>
                </a:r>
                <a:r>
                  <a:rPr lang="en-US" sz="22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được</a:t>
                </a:r>
                <a:r>
                  <a:rPr lang="en-US" sz="22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trong</a:t>
                </a:r>
                <a:r>
                  <a:rPr lang="en-US" sz="22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hai</a:t>
                </a:r>
                <a:r>
                  <a:rPr lang="en-US" sz="22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tuần</a:t>
                </a:r>
                <a:r>
                  <a:rPr lang="en-US" sz="22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等线"/>
                    <a:cs typeface="Times New Roman"/>
                  </a:rPr>
                  <a:t>:</a:t>
                </a:r>
                <a:endParaRPr lang="en-US" sz="22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ctr">
                  <a:lnSpc>
                    <a:spcPct val="120000"/>
                  </a:lnSpc>
                  <a:spcAft>
                    <a:spcPts val="533"/>
                  </a:spcAft>
                </a:pPr>
                <a:r>
                  <a:rPr lang="en-US" sz="2200" dirty="0">
                    <a:latin typeface="UTM Avo" panose="02040603050506020204" pitchFamily="18" charset="0"/>
                    <a:ea typeface="等线"/>
                    <a:cs typeface="Times New Roman"/>
                  </a:rPr>
                  <a:t>30 + 60 = 90 (</a:t>
                </a:r>
                <a:r>
                  <a:rPr lang="en-US" sz="22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báo</a:t>
                </a:r>
                <a:r>
                  <a:rPr lang="en-US" sz="22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cáo</a:t>
                </a:r>
                <a:r>
                  <a:rPr lang="en-US" sz="2200" dirty="0">
                    <a:latin typeface="UTM Avo" panose="02040603050506020204" pitchFamily="18" charset="0"/>
                    <a:ea typeface="等线"/>
                    <a:cs typeface="Times New Roman"/>
                  </a:rPr>
                  <a:t>)</a:t>
                </a:r>
                <a:endParaRPr lang="en-US" sz="22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ctr">
                  <a:lnSpc>
                    <a:spcPct val="120000"/>
                  </a:lnSpc>
                  <a:spcAft>
                    <a:spcPts val="533"/>
                  </a:spcAft>
                </a:pPr>
                <a:r>
                  <a:rPr lang="en-US" sz="22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Số</a:t>
                </a:r>
                <a:r>
                  <a:rPr lang="en-US" sz="22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báo</a:t>
                </a:r>
                <a:r>
                  <a:rPr lang="en-US" sz="22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cáo</a:t>
                </a:r>
                <a:r>
                  <a:rPr lang="en-US" sz="22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còn</a:t>
                </a:r>
                <a:r>
                  <a:rPr lang="en-US" sz="22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lại</a:t>
                </a:r>
                <a:r>
                  <a:rPr lang="en-US" sz="22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phải</a:t>
                </a:r>
                <a:r>
                  <a:rPr lang="en-US" sz="22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xử</a:t>
                </a:r>
                <a:r>
                  <a:rPr lang="en-US" sz="22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lí</a:t>
                </a:r>
                <a:r>
                  <a:rPr lang="en-US" sz="22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  <a:ea typeface="等线"/>
                    <a:cs typeface="Times New Roman"/>
                  </a:rPr>
                  <a:t>:</a:t>
                </a:r>
                <a:endParaRPr lang="en-US" sz="22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ctr">
                  <a:lnSpc>
                    <a:spcPct val="120000"/>
                  </a:lnSpc>
                  <a:spcAft>
                    <a:spcPts val="533"/>
                  </a:spcAft>
                </a:pPr>
                <a:r>
                  <a:rPr lang="en-US" sz="2200" dirty="0">
                    <a:latin typeface="UTM Avo" panose="02040603050506020204" pitchFamily="18" charset="0"/>
                    <a:ea typeface="等线"/>
                    <a:cs typeface="Times New Roman"/>
                  </a:rPr>
                  <a:t>120 – 90 = 30 (</a:t>
                </a:r>
                <a:r>
                  <a:rPr lang="en-US" sz="22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báo</a:t>
                </a:r>
                <a:r>
                  <a:rPr lang="en-US" sz="22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cáo</a:t>
                </a:r>
                <a:r>
                  <a:rPr lang="en-US" sz="2200" dirty="0">
                    <a:latin typeface="UTM Avo" panose="02040603050506020204" pitchFamily="18" charset="0"/>
                    <a:ea typeface="等线"/>
                    <a:cs typeface="Times New Roman"/>
                  </a:rPr>
                  <a:t>)</a:t>
                </a:r>
                <a:endParaRPr lang="en-US" sz="22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sz="2200" dirty="0" err="1">
                    <a:latin typeface="UTM Avo" panose="02040603050506020204" pitchFamily="18" charset="0"/>
                    <a:ea typeface="等线"/>
                  </a:rPr>
                  <a:t>Đáp</a:t>
                </a:r>
                <a:r>
                  <a:rPr lang="en-US" sz="22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等线"/>
                  </a:rPr>
                  <a:t>số</a:t>
                </a:r>
                <a:r>
                  <a:rPr lang="en-US" sz="2200" dirty="0">
                    <a:latin typeface="UTM Avo" panose="02040603050506020204" pitchFamily="18" charset="0"/>
                    <a:ea typeface="等线"/>
                  </a:rPr>
                  <a:t>: 30 </a:t>
                </a:r>
                <a:r>
                  <a:rPr lang="en-US" sz="2200" dirty="0" err="1">
                    <a:latin typeface="UTM Avo" panose="02040603050506020204" pitchFamily="18" charset="0"/>
                    <a:ea typeface="等线"/>
                  </a:rPr>
                  <a:t>báo</a:t>
                </a:r>
                <a:r>
                  <a:rPr lang="en-US" sz="22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等线"/>
                  </a:rPr>
                  <a:t>cáo</a:t>
                </a:r>
                <a:r>
                  <a:rPr lang="en-US" sz="2200" dirty="0">
                    <a:latin typeface="UTM Avo" panose="02040603050506020204" pitchFamily="18" charset="0"/>
                    <a:ea typeface="等线"/>
                  </a:rPr>
                  <a:t>.</a:t>
                </a:r>
                <a:endParaRPr lang="en-US" sz="22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AB86A07-438D-2B55-CB53-5523A280B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35315" y="1677351"/>
                <a:ext cx="11341100" cy="5180649"/>
              </a:xfrm>
              <a:prstGeom prst="rect">
                <a:avLst/>
              </a:prstGeom>
              <a:blipFill>
                <a:blip r:embed="rId4"/>
                <a:stretch>
                  <a:fillRect t="-824" b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EFB6C46-B5D4-D319-E2A1-4D800924A3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2776" y="2051087"/>
            <a:ext cx="4061230" cy="204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9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447039" y="941200"/>
            <a:ext cx="10551161" cy="2664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học thêm được điều gì?</a:t>
            </a:r>
          </a:p>
          <a:p>
            <a:pPr lvl="0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6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Ôn tập, củng cố kĩ năng thực hiện các phép tính với phân số.</a:t>
            </a:r>
          </a:p>
          <a:p>
            <a:pPr lvl="0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6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Thực hành giải quyết vấn đề liên quan đến các phép tính với phân số.</a:t>
            </a:r>
            <a:endParaRPr kumimoji="0" lang="vi-VN" sz="26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E90D5391-52AD-F271-1AF7-9A924F1CACE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18040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0759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603790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Ôn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kiến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thức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đã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học</a:t>
            </a:r>
            <a:endParaRPr kumimoji="0" lang="en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54491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Hoàn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thành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VBT</a:t>
            </a:r>
            <a:endParaRPr kumimoji="0" lang="en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50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19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3649052" y="4319773"/>
            <a:ext cx="4377347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109174" y="4434114"/>
            <a:ext cx="3479566" cy="142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Đọc và chuẩn bị trước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Bài 86: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Luyện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chung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145" y="360090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kết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nối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cộng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đồng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giáo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nhận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thêm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nhiều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liệu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giảng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dạy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mời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quý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thầy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gia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0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C334128D-ECBB-B887-3190-89E30084B87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F4A4991-2D10-015F-F7E4-F19CD4417687}"/>
              </a:ext>
            </a:extLst>
          </p:cNvPr>
          <p:cNvGrpSpPr/>
          <p:nvPr/>
        </p:nvGrpSpPr>
        <p:grpSpPr>
          <a:xfrm>
            <a:off x="9035567" y="942032"/>
            <a:ext cx="2770353" cy="961305"/>
            <a:chOff x="1295400" y="509551"/>
            <a:chExt cx="4155530" cy="144195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86B8CF5-0B10-80E5-1BF5-80054DABEC0B}"/>
                </a:ext>
              </a:extLst>
            </p:cNvPr>
            <p:cNvSpPr/>
            <p:nvPr/>
          </p:nvSpPr>
          <p:spPr>
            <a:xfrm>
              <a:off x="2974691" y="814139"/>
              <a:ext cx="2476239" cy="9421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30">
                <a:lnSpc>
                  <a:spcPct val="150000"/>
                </a:lnSpc>
                <a:buClrTx/>
                <a:defRPr/>
              </a:pPr>
              <a:r>
                <a:rPr lang="en-US" sz="2667" b="1" cap="all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itchFamily="34" charset="0"/>
                </a:rPr>
                <a:t>Đố</a:t>
              </a:r>
              <a:r>
                <a:rPr lang="en-US" sz="2667" b="1" cap="all" dirty="0">
                  <a:solidFill>
                    <a:srgbClr val="C00000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b="1" cap="all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itchFamily="34" charset="0"/>
                </a:rPr>
                <a:t>bạn</a:t>
              </a:r>
              <a:endParaRPr lang="en-US" sz="2667" b="1" cap="all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DF16B20-8706-CDA4-96A1-A7C1E7C67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509551"/>
              <a:ext cx="1441957" cy="1441957"/>
            </a:xfrm>
            <a:prstGeom prst="rect">
              <a:avLst/>
            </a:prstGeom>
          </p:spPr>
        </p:pic>
      </p:grpSp>
      <p:sp>
        <p:nvSpPr>
          <p:cNvPr id="22" name="Oval Callout 10">
            <a:extLst>
              <a:ext uri="{FF2B5EF4-FFF2-40B4-BE49-F238E27FC236}">
                <a16:creationId xmlns:a16="http://schemas.microsoft.com/office/drawing/2014/main" id="{6774ACCB-D127-4AE7-D90A-E046583EF8E0}"/>
              </a:ext>
            </a:extLst>
          </p:cNvPr>
          <p:cNvSpPr/>
          <p:nvPr/>
        </p:nvSpPr>
        <p:spPr>
          <a:xfrm flipH="1">
            <a:off x="4063469" y="4388722"/>
            <a:ext cx="4458861" cy="1520729"/>
          </a:xfrm>
          <a:prstGeom prst="wedgeEllipseCallout">
            <a:avLst>
              <a:gd name="adj1" fmla="val -64622"/>
              <a:gd name="adj2" fmla="val -8433"/>
            </a:avLst>
          </a:prstGeom>
          <a:solidFill>
            <a:srgbClr val="FFFFFF"/>
          </a:solidFill>
          <a:ln w="25400" cap="flat" cmpd="sng" algn="ctr">
            <a:solidFill>
              <a:srgbClr val="3979E4"/>
            </a:solidFill>
            <a:prstDash val="solid"/>
          </a:ln>
          <a:effectLst/>
        </p:spPr>
        <p:txBody>
          <a:bodyPr rtlCol="0" anchor="ctr"/>
          <a:lstStyle/>
          <a:p>
            <a:pPr algn="ctr" defTabSz="609630">
              <a:buClrTx/>
              <a:defRPr/>
            </a:pPr>
            <a:endParaRPr lang="en-US" sz="1200" dirty="0">
              <a:solidFill>
                <a:srgbClr val="191919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53C450A-DF9E-290D-FAF0-10287F595F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22" y="2013622"/>
            <a:ext cx="2273745" cy="2066489"/>
          </a:xfrm>
          <a:prstGeom prst="rect">
            <a:avLst/>
          </a:prstGeom>
        </p:spPr>
      </p:pic>
      <p:sp>
        <p:nvSpPr>
          <p:cNvPr id="24" name="Oval Callout 12">
            <a:extLst>
              <a:ext uri="{FF2B5EF4-FFF2-40B4-BE49-F238E27FC236}">
                <a16:creationId xmlns:a16="http://schemas.microsoft.com/office/drawing/2014/main" id="{B236FCBE-B682-A35D-41CF-3198649C030D}"/>
              </a:ext>
            </a:extLst>
          </p:cNvPr>
          <p:cNvSpPr/>
          <p:nvPr/>
        </p:nvSpPr>
        <p:spPr>
          <a:xfrm>
            <a:off x="3403441" y="1993960"/>
            <a:ext cx="5880803" cy="1951279"/>
          </a:xfrm>
          <a:prstGeom prst="wedgeEllipseCallout">
            <a:avLst>
              <a:gd name="adj1" fmla="val -60356"/>
              <a:gd name="adj2" fmla="val -2715"/>
            </a:avLst>
          </a:prstGeom>
          <a:solidFill>
            <a:srgbClr val="FFFFFF"/>
          </a:solidFill>
          <a:ln w="25400" cap="flat" cmpd="sng" algn="ctr">
            <a:solidFill>
              <a:srgbClr val="F9D94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09630">
              <a:buClrTx/>
              <a:defRPr/>
            </a:pPr>
            <a:endParaRPr lang="en-US" sz="1200" dirty="0">
              <a:solidFill>
                <a:srgbClr val="FFFFFF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86844E7-166C-A585-45ED-5E2F1E4C71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493" y="2893505"/>
            <a:ext cx="2743201" cy="281409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D7DC2FE-D099-E792-D1A9-34632A87F3F6}"/>
              </a:ext>
            </a:extLst>
          </p:cNvPr>
          <p:cNvSpPr/>
          <p:nvPr/>
        </p:nvSpPr>
        <p:spPr>
          <a:xfrm>
            <a:off x="4868117" y="2631044"/>
            <a:ext cx="2951449" cy="620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dirty="0" err="1">
                <a:latin typeface="UTM Avo" panose="02040603050506020204" pitchFamily="18" charset="0"/>
              </a:rPr>
              <a:t>Đố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bạn</a:t>
            </a:r>
            <a:r>
              <a:rPr lang="en-US" sz="2667" dirty="0">
                <a:latin typeface="UTM Avo" panose="02040603050506020204" pitchFamily="18" charset="0"/>
              </a:rPr>
              <a:t>, </a:t>
            </a:r>
            <a:r>
              <a:rPr lang="en-US" sz="2667" dirty="0" err="1">
                <a:latin typeface="UTM Avo" panose="02040603050506020204" pitchFamily="18" charset="0"/>
              </a:rPr>
              <a:t>đố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bạn</a:t>
            </a:r>
            <a:r>
              <a:rPr lang="en-US" sz="2667" dirty="0">
                <a:latin typeface="UTM Avo" panose="02040603050506020204" pitchFamily="18" charset="0"/>
              </a:rPr>
              <a:t>!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1D15C3-5664-519F-4F27-F767EE4B1D92}"/>
              </a:ext>
            </a:extLst>
          </p:cNvPr>
          <p:cNvSpPr/>
          <p:nvPr/>
        </p:nvSpPr>
        <p:spPr>
          <a:xfrm>
            <a:off x="5508455" y="4668292"/>
            <a:ext cx="2302232" cy="620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dirty="0" err="1">
                <a:latin typeface="UTM Avo" panose="02040603050506020204" pitchFamily="18" charset="0"/>
              </a:rPr>
              <a:t>Đố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gì</a:t>
            </a:r>
            <a:r>
              <a:rPr lang="en-US" sz="2667" dirty="0">
                <a:latin typeface="UTM Avo" panose="02040603050506020204" pitchFamily="18" charset="0"/>
              </a:rPr>
              <a:t>, </a:t>
            </a:r>
            <a:r>
              <a:rPr lang="en-US" sz="2667" dirty="0" err="1">
                <a:latin typeface="UTM Avo" panose="02040603050506020204" pitchFamily="18" charset="0"/>
              </a:rPr>
              <a:t>đố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gì</a:t>
            </a:r>
            <a:r>
              <a:rPr lang="en-US" sz="2667" dirty="0">
                <a:latin typeface="UTM Avo" panose="020406030505060202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D62A3CA-5164-19DF-5C84-9E144700A735}"/>
                  </a:ext>
                </a:extLst>
              </p:cNvPr>
              <p:cNvSpPr/>
              <p:nvPr/>
            </p:nvSpPr>
            <p:spPr>
              <a:xfrm>
                <a:off x="3910967" y="6907512"/>
                <a:ext cx="4611363" cy="1203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667" dirty="0" err="1">
                    <a:latin typeface="UTM Avo" panose="02040603050506020204" pitchFamily="18" charset="0"/>
                    <a:ea typeface="Calibri"/>
                  </a:rPr>
                  <a:t>Kết</a:t>
                </a:r>
                <a:r>
                  <a:rPr lang="en-US" sz="2667" dirty="0">
                    <a:latin typeface="UTM Avo" panose="02040603050506020204" pitchFamily="18" charset="0"/>
                    <a:ea typeface="Calibri"/>
                  </a:rPr>
                  <a:t> </a:t>
                </a:r>
                <a:r>
                  <a:rPr lang="en-US" sz="2667" dirty="0" err="1">
                    <a:latin typeface="UTM Avo" panose="02040603050506020204" pitchFamily="18" charset="0"/>
                    <a:ea typeface="Calibri"/>
                  </a:rPr>
                  <a:t>quả</a:t>
                </a:r>
                <a:r>
                  <a:rPr lang="en-US" sz="2667" dirty="0">
                    <a:latin typeface="UTM Avo" panose="02040603050506020204" pitchFamily="18" charset="0"/>
                    <a:ea typeface="Calibri"/>
                  </a:rPr>
                  <a:t> </a:t>
                </a:r>
                <a:r>
                  <a:rPr lang="en-US" sz="2667" dirty="0" err="1">
                    <a:latin typeface="UTM Avo" panose="02040603050506020204" pitchFamily="18" charset="0"/>
                    <a:ea typeface="Calibri"/>
                  </a:rPr>
                  <a:t>của</a:t>
                </a:r>
                <a:r>
                  <a:rPr lang="en-US" sz="2667" dirty="0">
                    <a:latin typeface="UTM Avo" panose="02040603050506020204" pitchFamily="18" charset="0"/>
                    <a:ea typeface="Calibri"/>
                  </a:rPr>
                  <a:t> </a:t>
                </a:r>
                <a:r>
                  <a:rPr lang="en-US" sz="2667" dirty="0" err="1">
                    <a:latin typeface="UTM Avo" panose="02040603050506020204" pitchFamily="18" charset="0"/>
                    <a:ea typeface="Calibri"/>
                  </a:rPr>
                  <a:t>phép</a:t>
                </a:r>
                <a:r>
                  <a:rPr lang="en-US" sz="2667" dirty="0">
                    <a:latin typeface="UTM Avo" panose="02040603050506020204" pitchFamily="18" charset="0"/>
                    <a:ea typeface="Calibri"/>
                  </a:rPr>
                  <a:t> </a:t>
                </a:r>
                <a:r>
                  <a:rPr lang="en-US" sz="2667" dirty="0" err="1">
                    <a:latin typeface="UTM Avo" panose="02040603050506020204" pitchFamily="18" charset="0"/>
                    <a:ea typeface="Calibri"/>
                  </a:rPr>
                  <a:t>nhân</a:t>
                </a:r>
                <a:r>
                  <a:rPr lang="en-US" sz="2667" dirty="0">
                    <a:latin typeface="UTM Avo" panose="02040603050506020204" pitchFamily="18" charset="0"/>
                    <a:ea typeface="Calibri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67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67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  <m:r>
                      <a:rPr lang="en-US" sz="2667" i="1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67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67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667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667" dirty="0" err="1">
                    <a:latin typeface="UTM Avo" panose="02040603050506020204" pitchFamily="18" charset="0"/>
                    <a:ea typeface="等线"/>
                  </a:rPr>
                  <a:t>bằng</a:t>
                </a:r>
                <a:r>
                  <a:rPr lang="en-US" sz="2667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667" dirty="0" err="1">
                    <a:latin typeface="UTM Avo" panose="02040603050506020204" pitchFamily="18" charset="0"/>
                    <a:ea typeface="等线"/>
                  </a:rPr>
                  <a:t>bao</a:t>
                </a:r>
                <a:r>
                  <a:rPr lang="en-US" sz="2667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667" dirty="0" err="1">
                    <a:latin typeface="UTM Avo" panose="02040603050506020204" pitchFamily="18" charset="0"/>
                    <a:ea typeface="等线"/>
                  </a:rPr>
                  <a:t>nhiêu</a:t>
                </a:r>
                <a:r>
                  <a:rPr lang="en-US" sz="2667" dirty="0">
                    <a:latin typeface="UTM Avo" panose="02040603050506020204" pitchFamily="18" charset="0"/>
                    <a:ea typeface="等线"/>
                  </a:rPr>
                  <a:t>?</a:t>
                </a:r>
                <a:endParaRPr lang="en-US" sz="2667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D62A3CA-5164-19DF-5C84-9E144700A7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967" y="6907512"/>
                <a:ext cx="4611363" cy="1203984"/>
              </a:xfrm>
              <a:prstGeom prst="rect">
                <a:avLst/>
              </a:prstGeom>
              <a:blipFill>
                <a:blip r:embed="rId7"/>
                <a:stretch>
                  <a:fillRect t="-5051" b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3447B09-115C-0D6E-C46D-DBA0C577C9C0}"/>
                  </a:ext>
                </a:extLst>
              </p:cNvPr>
              <p:cNvSpPr/>
              <p:nvPr/>
            </p:nvSpPr>
            <p:spPr>
              <a:xfrm>
                <a:off x="5475411" y="8191472"/>
                <a:ext cx="1757532" cy="1329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5</m:t>
                          </m:r>
                        </m:den>
                      </m:f>
                      <m:r>
                        <a:rPr lang="en-US" sz="2667" i="1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5</m:t>
                          </m:r>
                        </m:den>
                      </m:f>
                      <m:r>
                        <a:rPr lang="en-US" sz="2667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667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3447B09-115C-0D6E-C46D-DBA0C577C9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411" y="8191472"/>
                <a:ext cx="1757532" cy="13299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01927 -0.65926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" y="-3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0.03125 -0.55649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-2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/>
      <p:bldP spid="26" grpId="1"/>
      <p:bldP spid="27" grpId="0"/>
      <p:bldP spid="27" grpId="1"/>
      <p:bldP spid="28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F4A4991-2D10-015F-F7E4-F19CD4417687}"/>
              </a:ext>
            </a:extLst>
          </p:cNvPr>
          <p:cNvGrpSpPr/>
          <p:nvPr/>
        </p:nvGrpSpPr>
        <p:grpSpPr>
          <a:xfrm>
            <a:off x="9035567" y="942032"/>
            <a:ext cx="2770353" cy="961305"/>
            <a:chOff x="1295400" y="509551"/>
            <a:chExt cx="4155530" cy="144195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86B8CF5-0B10-80E5-1BF5-80054DABEC0B}"/>
                </a:ext>
              </a:extLst>
            </p:cNvPr>
            <p:cNvSpPr/>
            <p:nvPr/>
          </p:nvSpPr>
          <p:spPr>
            <a:xfrm>
              <a:off x="2974691" y="814139"/>
              <a:ext cx="2476239" cy="9421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30">
                <a:lnSpc>
                  <a:spcPct val="150000"/>
                </a:lnSpc>
                <a:buClrTx/>
                <a:defRPr/>
              </a:pPr>
              <a:r>
                <a:rPr lang="en-US" sz="2667" b="1" cap="all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itchFamily="34" charset="0"/>
                </a:rPr>
                <a:t>Đố</a:t>
              </a:r>
              <a:r>
                <a:rPr lang="en-US" sz="2667" b="1" cap="all" dirty="0">
                  <a:solidFill>
                    <a:srgbClr val="C00000"/>
                  </a:solidFill>
                  <a:latin typeface="UTM Avo" panose="02040603050506020204" pitchFamily="18" charset="0"/>
                  <a:cs typeface="Arial" pitchFamily="34" charset="0"/>
                </a:rPr>
                <a:t> </a:t>
              </a:r>
              <a:r>
                <a:rPr lang="en-US" sz="2667" b="1" cap="all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itchFamily="34" charset="0"/>
                </a:rPr>
                <a:t>bạn</a:t>
              </a:r>
              <a:endParaRPr lang="en-US" sz="2667" b="1" cap="all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DF16B20-8706-CDA4-96A1-A7C1E7C67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509551"/>
              <a:ext cx="1441957" cy="1441957"/>
            </a:xfrm>
            <a:prstGeom prst="rect">
              <a:avLst/>
            </a:prstGeom>
          </p:spPr>
        </p:pic>
      </p:grpSp>
      <p:sp>
        <p:nvSpPr>
          <p:cNvPr id="22" name="Oval Callout 10">
            <a:extLst>
              <a:ext uri="{FF2B5EF4-FFF2-40B4-BE49-F238E27FC236}">
                <a16:creationId xmlns:a16="http://schemas.microsoft.com/office/drawing/2014/main" id="{6774ACCB-D127-4AE7-D90A-E046583EF8E0}"/>
              </a:ext>
            </a:extLst>
          </p:cNvPr>
          <p:cNvSpPr/>
          <p:nvPr/>
        </p:nvSpPr>
        <p:spPr>
          <a:xfrm flipH="1">
            <a:off x="4488735" y="4287122"/>
            <a:ext cx="4458861" cy="1520729"/>
          </a:xfrm>
          <a:prstGeom prst="wedgeEllipseCallout">
            <a:avLst>
              <a:gd name="adj1" fmla="val -64622"/>
              <a:gd name="adj2" fmla="val -8433"/>
            </a:avLst>
          </a:prstGeom>
          <a:solidFill>
            <a:srgbClr val="FFFFFF"/>
          </a:solidFill>
          <a:ln w="25400" cap="flat" cmpd="sng" algn="ctr">
            <a:solidFill>
              <a:srgbClr val="3979E4"/>
            </a:solidFill>
            <a:prstDash val="solid"/>
          </a:ln>
          <a:effectLst/>
        </p:spPr>
        <p:txBody>
          <a:bodyPr rtlCol="0" anchor="ctr"/>
          <a:lstStyle/>
          <a:p>
            <a:pPr algn="ctr" defTabSz="609630">
              <a:buClrTx/>
              <a:defRPr/>
            </a:pPr>
            <a:endParaRPr lang="en-US" sz="1200" dirty="0">
              <a:solidFill>
                <a:srgbClr val="191919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53C450A-DF9E-290D-FAF0-10287F595F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22" y="2013622"/>
            <a:ext cx="2273745" cy="2066489"/>
          </a:xfrm>
          <a:prstGeom prst="rect">
            <a:avLst/>
          </a:prstGeom>
        </p:spPr>
      </p:pic>
      <p:sp>
        <p:nvSpPr>
          <p:cNvPr id="24" name="Oval Callout 12">
            <a:extLst>
              <a:ext uri="{FF2B5EF4-FFF2-40B4-BE49-F238E27FC236}">
                <a16:creationId xmlns:a16="http://schemas.microsoft.com/office/drawing/2014/main" id="{B236FCBE-B682-A35D-41CF-3198649C030D}"/>
              </a:ext>
            </a:extLst>
          </p:cNvPr>
          <p:cNvSpPr/>
          <p:nvPr/>
        </p:nvSpPr>
        <p:spPr>
          <a:xfrm>
            <a:off x="3403441" y="1993960"/>
            <a:ext cx="5880803" cy="1951279"/>
          </a:xfrm>
          <a:prstGeom prst="wedgeEllipseCallout">
            <a:avLst>
              <a:gd name="adj1" fmla="val -60356"/>
              <a:gd name="adj2" fmla="val -2715"/>
            </a:avLst>
          </a:prstGeom>
          <a:solidFill>
            <a:srgbClr val="FFFFFF"/>
          </a:solidFill>
          <a:ln w="25400" cap="flat" cmpd="sng" algn="ctr">
            <a:solidFill>
              <a:srgbClr val="F9D94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09630">
              <a:buClrTx/>
              <a:defRPr/>
            </a:pPr>
            <a:endParaRPr lang="en-US" sz="1200" dirty="0">
              <a:solidFill>
                <a:srgbClr val="FFFFFF"/>
              </a:solidFill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86844E7-166C-A585-45ED-5E2F1E4C71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719" y="3101872"/>
            <a:ext cx="2743201" cy="281409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D7DC2FE-D099-E792-D1A9-34632A87F3F6}"/>
              </a:ext>
            </a:extLst>
          </p:cNvPr>
          <p:cNvSpPr/>
          <p:nvPr/>
        </p:nvSpPr>
        <p:spPr>
          <a:xfrm>
            <a:off x="4868117" y="2631044"/>
            <a:ext cx="2951449" cy="620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dirty="0" err="1">
                <a:latin typeface="UTM Avo" panose="02040603050506020204" pitchFamily="18" charset="0"/>
              </a:rPr>
              <a:t>Đố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bạn</a:t>
            </a:r>
            <a:r>
              <a:rPr lang="en-US" sz="2667" dirty="0">
                <a:latin typeface="UTM Avo" panose="02040603050506020204" pitchFamily="18" charset="0"/>
              </a:rPr>
              <a:t>, </a:t>
            </a:r>
            <a:r>
              <a:rPr lang="en-US" sz="2667" dirty="0" err="1">
                <a:latin typeface="UTM Avo" panose="02040603050506020204" pitchFamily="18" charset="0"/>
              </a:rPr>
              <a:t>đố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bạn</a:t>
            </a:r>
            <a:r>
              <a:rPr lang="en-US" sz="2667" dirty="0">
                <a:latin typeface="UTM Avo" panose="02040603050506020204" pitchFamily="18" charset="0"/>
              </a:rPr>
              <a:t>!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1D15C3-5664-519F-4F27-F767EE4B1D92}"/>
              </a:ext>
            </a:extLst>
          </p:cNvPr>
          <p:cNvSpPr/>
          <p:nvPr/>
        </p:nvSpPr>
        <p:spPr>
          <a:xfrm>
            <a:off x="5508455" y="4668292"/>
            <a:ext cx="2302232" cy="620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67" dirty="0" err="1">
                <a:latin typeface="UTM Avo" panose="02040603050506020204" pitchFamily="18" charset="0"/>
              </a:rPr>
              <a:t>Đố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gì</a:t>
            </a:r>
            <a:r>
              <a:rPr lang="en-US" sz="2667" dirty="0">
                <a:latin typeface="UTM Avo" panose="02040603050506020204" pitchFamily="18" charset="0"/>
              </a:rPr>
              <a:t>, </a:t>
            </a:r>
            <a:r>
              <a:rPr lang="en-US" sz="2667" dirty="0" err="1">
                <a:latin typeface="UTM Avo" panose="02040603050506020204" pitchFamily="18" charset="0"/>
              </a:rPr>
              <a:t>đố</a:t>
            </a:r>
            <a:r>
              <a:rPr lang="en-US" sz="2667" dirty="0">
                <a:latin typeface="UTM Avo" panose="02040603050506020204" pitchFamily="18" charset="0"/>
              </a:rPr>
              <a:t> </a:t>
            </a:r>
            <a:r>
              <a:rPr lang="en-US" sz="2667" dirty="0" err="1">
                <a:latin typeface="UTM Avo" panose="02040603050506020204" pitchFamily="18" charset="0"/>
              </a:rPr>
              <a:t>gì</a:t>
            </a:r>
            <a:r>
              <a:rPr lang="en-US" sz="2667" dirty="0">
                <a:latin typeface="UTM Avo" panose="020406030505060202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D62A3CA-5164-19DF-5C84-9E144700A735}"/>
                  </a:ext>
                </a:extLst>
              </p:cNvPr>
              <p:cNvSpPr/>
              <p:nvPr/>
            </p:nvSpPr>
            <p:spPr>
              <a:xfrm>
                <a:off x="3910967" y="6907512"/>
                <a:ext cx="4611363" cy="12039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667" dirty="0">
                    <a:latin typeface="UTM Avo" panose="02040603050506020204" pitchFamily="18" charset="0"/>
                    <a:ea typeface="Calibri"/>
                  </a:rPr>
                  <a:t>Kết </a:t>
                </a:r>
                <a:r>
                  <a:rPr lang="en-US" sz="2667" dirty="0" err="1">
                    <a:latin typeface="UTM Avo" panose="02040603050506020204" pitchFamily="18" charset="0"/>
                    <a:ea typeface="Calibri"/>
                  </a:rPr>
                  <a:t>quả</a:t>
                </a:r>
                <a:r>
                  <a:rPr lang="en-US" sz="2667" dirty="0">
                    <a:latin typeface="UTM Avo" panose="02040603050506020204" pitchFamily="18" charset="0"/>
                    <a:ea typeface="Calibri"/>
                  </a:rPr>
                  <a:t> </a:t>
                </a:r>
                <a:r>
                  <a:rPr lang="en-US" sz="2667" dirty="0" err="1">
                    <a:latin typeface="UTM Avo" panose="02040603050506020204" pitchFamily="18" charset="0"/>
                    <a:ea typeface="Calibri"/>
                  </a:rPr>
                  <a:t>của</a:t>
                </a:r>
                <a:r>
                  <a:rPr lang="en-US" sz="2667" dirty="0">
                    <a:latin typeface="UTM Avo" panose="02040603050506020204" pitchFamily="18" charset="0"/>
                    <a:ea typeface="Calibri"/>
                  </a:rPr>
                  <a:t> </a:t>
                </a:r>
                <a:r>
                  <a:rPr lang="en-US" sz="2667" dirty="0" err="1">
                    <a:latin typeface="UTM Avo" panose="02040603050506020204" pitchFamily="18" charset="0"/>
                    <a:ea typeface="Calibri"/>
                  </a:rPr>
                  <a:t>phép</a:t>
                </a:r>
                <a:r>
                  <a:rPr lang="en-US" sz="2667" dirty="0">
                    <a:latin typeface="UTM Avo" panose="02040603050506020204" pitchFamily="18" charset="0"/>
                    <a:ea typeface="Calibri"/>
                  </a:rPr>
                  <a:t> </a:t>
                </a:r>
                <a:r>
                  <a:rPr lang="en-US" sz="2667" dirty="0" err="1">
                    <a:latin typeface="UTM Avo" panose="02040603050506020204" pitchFamily="18" charset="0"/>
                    <a:ea typeface="Calibri"/>
                  </a:rPr>
                  <a:t>nhân</a:t>
                </a:r>
                <a:r>
                  <a:rPr lang="en-US" sz="2667" dirty="0">
                    <a:latin typeface="UTM Avo" panose="02040603050506020204" pitchFamily="18" charset="0"/>
                    <a:ea typeface="Calibri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67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67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en-US" sz="2667" i="1">
                        <a:latin typeface="Cambria Math"/>
                        <a:ea typeface="Calibri"/>
                        <a:cs typeface="Times New Roman"/>
                      </a:rPr>
                      <m:t>×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67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67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67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667" dirty="0" err="1">
                    <a:latin typeface="UTM Avo" panose="02040603050506020204" pitchFamily="18" charset="0"/>
                    <a:ea typeface="等线"/>
                  </a:rPr>
                  <a:t>bằng</a:t>
                </a:r>
                <a:r>
                  <a:rPr lang="en-US" sz="2667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667" dirty="0" err="1">
                    <a:latin typeface="UTM Avo" panose="02040603050506020204" pitchFamily="18" charset="0"/>
                    <a:ea typeface="等线"/>
                  </a:rPr>
                  <a:t>bao</a:t>
                </a:r>
                <a:r>
                  <a:rPr lang="en-US" sz="2667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667" dirty="0" err="1">
                    <a:latin typeface="UTM Avo" panose="02040603050506020204" pitchFamily="18" charset="0"/>
                    <a:ea typeface="等线"/>
                  </a:rPr>
                  <a:t>nhiêu</a:t>
                </a:r>
                <a:r>
                  <a:rPr lang="en-US" sz="2667" dirty="0">
                    <a:latin typeface="UTM Avo" panose="02040603050506020204" pitchFamily="18" charset="0"/>
                    <a:ea typeface="等线"/>
                  </a:rPr>
                  <a:t>?</a:t>
                </a:r>
                <a:endParaRPr lang="en-US" sz="2667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D62A3CA-5164-19DF-5C84-9E144700A7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967" y="6907512"/>
                <a:ext cx="4611363" cy="1203919"/>
              </a:xfrm>
              <a:prstGeom prst="rect">
                <a:avLst/>
              </a:prstGeom>
              <a:blipFill>
                <a:blip r:embed="rId7"/>
                <a:stretch>
                  <a:fillRect t="-5051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3447B09-115C-0D6E-C46D-DBA0C577C9C0}"/>
                  </a:ext>
                </a:extLst>
              </p:cNvPr>
              <p:cNvSpPr/>
              <p:nvPr/>
            </p:nvSpPr>
            <p:spPr>
              <a:xfrm>
                <a:off x="5510677" y="8191472"/>
                <a:ext cx="1687000" cy="1282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  <m:r>
                        <a:rPr lang="en-US" sz="2667" i="1">
                          <a:latin typeface="Cambria Math"/>
                          <a:ea typeface="Calibri"/>
                          <a:cs typeface="Times New Roman"/>
                        </a:rPr>
                        <m:t>×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den>
                      </m:f>
                      <m:r>
                        <a:rPr lang="en-US" sz="2667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67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667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3447B09-115C-0D6E-C46D-DBA0C577C9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677" y="8191472"/>
                <a:ext cx="1687000" cy="12820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737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0151 -0.66088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-3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96296E-6 L 0.03125 -0.55648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-2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/>
      <p:bldP spid="26" grpId="1"/>
      <p:bldP spid="27" grpId="0"/>
      <p:bldP spid="27" grpId="1"/>
      <p:bldP spid="28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B128A436-F3E0-6ECC-63DD-8964E3456DE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435064" y="1640490"/>
            <a:ext cx="9102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357034-51B5-06F8-487D-2D29DE3B6A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69553" y="2032609"/>
            <a:ext cx="9867692" cy="11804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EC3B80-F43A-ACE6-3F65-B5E495B8771C}"/>
                  </a:ext>
                </a:extLst>
              </p:cNvPr>
              <p:cNvSpPr txBox="1"/>
              <p:nvPr/>
            </p:nvSpPr>
            <p:spPr>
              <a:xfrm>
                <a:off x="350520" y="3637671"/>
                <a:ext cx="3962400" cy="808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  <a:ea typeface="等线"/>
                          <a:cs typeface="Times New Roman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  <a:ea typeface="等线"/>
                          <a:cs typeface="Times New Roman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等线"/>
                          <a:cs typeface="Times New Roman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i="1">
                          <a:latin typeface="UTM Avo" panose="02040603050506020204" pitchFamily="18" charset="0"/>
                          <a:ea typeface="等线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1">
                          <a:latin typeface="Times New Roman"/>
                          <a:ea typeface="等线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i="1">
                          <a:latin typeface="Times New Roman"/>
                          <a:ea typeface="Calibri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 9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9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25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EC3B80-F43A-ACE6-3F65-B5E495B87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" y="3637671"/>
                <a:ext cx="3962400" cy="8081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86F561-D66C-8EF7-5304-1A0FA25B9634}"/>
                  </a:ext>
                </a:extLst>
              </p:cNvPr>
              <p:cNvSpPr txBox="1"/>
              <p:nvPr/>
            </p:nvSpPr>
            <p:spPr>
              <a:xfrm>
                <a:off x="223520" y="4895715"/>
                <a:ext cx="3962400" cy="808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  <a:ea typeface="等线"/>
                          <a:cs typeface="Times New Roman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  <a:ea typeface="等线"/>
                          <a:cs typeface="Times New Roman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等线"/>
                          <a:cs typeface="Times New Roman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8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>
                          <a:latin typeface="UTM Avo" panose="02040603050506020204" pitchFamily="18" charset="0"/>
                          <a:ea typeface="等线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latin typeface="Times New Roman"/>
                          <a:ea typeface="等线"/>
                        </a:rPr>
                        <m:t>= </m:t>
                      </m:r>
                      <m:r>
                        <m:rPr>
                          <m:nor/>
                        </m:rPr>
                        <a:rPr lang="en-US" sz="2400" i="1">
                          <a:latin typeface="Times New Roman"/>
                          <a:ea typeface="Calibri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 smtClean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8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8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86F561-D66C-8EF7-5304-1A0FA25B9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520" y="4895715"/>
                <a:ext cx="3962400" cy="8081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C37B3A6-6156-33A5-B33D-6764F0E43B1A}"/>
                  </a:ext>
                </a:extLst>
              </p:cNvPr>
              <p:cNvSpPr txBox="1"/>
              <p:nvPr/>
            </p:nvSpPr>
            <p:spPr>
              <a:xfrm>
                <a:off x="4556760" y="4907671"/>
                <a:ext cx="3962400" cy="8116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  <a:ea typeface="等线"/>
                          <a:cs typeface="Times New Roman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  <a:ea typeface="等线"/>
                          <a:cs typeface="Times New Roman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等线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等线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m:t>5</m:t>
                      </m:r>
                      <m:r>
                        <a:rPr lang="en-US" sz="2400" i="1"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10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b="1" i="1">
                          <a:latin typeface="Times New Roman"/>
                          <a:ea typeface="等线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latin typeface="Times New Roman"/>
                          <a:ea typeface="等线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50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10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10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41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C37B3A6-6156-33A5-B33D-6764F0E43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760" y="4907671"/>
                <a:ext cx="3962400" cy="8116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FB8EBBB-7019-A368-0E02-845E3CF52EC7}"/>
                  </a:ext>
                </a:extLst>
              </p:cNvPr>
              <p:cNvSpPr txBox="1"/>
              <p:nvPr/>
            </p:nvSpPr>
            <p:spPr>
              <a:xfrm>
                <a:off x="4632960" y="3383086"/>
                <a:ext cx="3962400" cy="12299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  <a:ea typeface="等线"/>
                          <a:cs typeface="Times New Roman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  <a:ea typeface="等线"/>
                          <a:cs typeface="Times New Roman"/>
                        </a:rPr>
                        <m:t>)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14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400" i="0"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m:t>6</m:t>
                      </m:r>
                      <m:r>
                        <a:rPr lang="en-US" sz="2400" i="1">
                          <a:latin typeface="Cambria Math"/>
                          <a:ea typeface="Calibri"/>
                          <a:cs typeface="Times New Roman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14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等线"/>
                          <a:cs typeface="Times New Roman"/>
                        </a:rPr>
                        <m:t>+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84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14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等线"/>
                          <a:cs typeface="Times New Roman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87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FB8EBBB-7019-A368-0E02-845E3CF52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960" y="3383086"/>
                <a:ext cx="3962400" cy="12299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927B8B89-69F2-2029-39F8-D9B5B5DE71F0}"/>
              </a:ext>
            </a:extLst>
          </p:cNvPr>
          <p:cNvSpPr txBox="1"/>
          <p:nvPr/>
        </p:nvSpPr>
        <p:spPr>
          <a:xfrm>
            <a:off x="662904" y="3113690"/>
            <a:ext cx="9102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452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6" grpId="0"/>
      <p:bldP spid="28" grpId="0"/>
      <p:bldP spid="30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13706" y="16730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435064" y="1640490"/>
            <a:ext cx="9102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357034-51B5-06F8-487D-2D29DE3B6A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0363" y="1942019"/>
            <a:ext cx="10391746" cy="11567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EC3B80-F43A-ACE6-3F65-B5E495B8771C}"/>
                  </a:ext>
                </a:extLst>
              </p:cNvPr>
              <p:cNvSpPr txBox="1"/>
              <p:nvPr/>
            </p:nvSpPr>
            <p:spPr>
              <a:xfrm>
                <a:off x="-259080" y="3637671"/>
                <a:ext cx="3962400" cy="806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  <a:ea typeface="等线"/>
                          <a:cs typeface="Times New Roman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  <a:ea typeface="等线"/>
                          <a:cs typeface="Times New Roman"/>
                        </a:rPr>
                        <m:t>)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Calibri"/>
                          <a:cs typeface="Times New Roman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6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>
                          <a:latin typeface="UTM Avo" panose="02040603050506020204" pitchFamily="18" charset="0"/>
                          <a:ea typeface="等线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latin typeface="Times New Roman"/>
                          <a:ea typeface="等线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EC3B80-F43A-ACE6-3F65-B5E495B87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9080" y="3637671"/>
                <a:ext cx="3962400" cy="806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86F561-D66C-8EF7-5304-1A0FA25B9634}"/>
                  </a:ext>
                </a:extLst>
              </p:cNvPr>
              <p:cNvSpPr txBox="1"/>
              <p:nvPr/>
            </p:nvSpPr>
            <p:spPr>
              <a:xfrm>
                <a:off x="228600" y="4730615"/>
                <a:ext cx="4186382" cy="8103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  <a:ea typeface="等线"/>
                          <a:cs typeface="Times New Roman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  <a:ea typeface="等线"/>
                          <a:cs typeface="Times New Roman"/>
                        </a:rPr>
                        <m:t>)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9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 </m:t>
                      </m:r>
                      <m:r>
                        <a:rPr lang="en-US" sz="2400" i="1">
                          <a:latin typeface="Cambria Math"/>
                          <a:ea typeface="Calibri"/>
                          <a:cs typeface="Times New Roman"/>
                        </a:rPr>
                        <m:t>: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i="1">
                          <a:latin typeface="UTM Avo" panose="02040603050506020204" pitchFamily="18" charset="0"/>
                          <a:ea typeface="等线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1">
                          <a:latin typeface="Times New Roman"/>
                          <a:ea typeface="等线"/>
                          <a:cs typeface="Times New Roman"/>
                        </a:rPr>
                        <m:t>= </m:t>
                      </m:r>
                      <m:r>
                        <m:rPr>
                          <m:nor/>
                        </m:rP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9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Calibri"/>
                          <a:cs typeface="Times New Roman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等线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240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18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等线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20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386F561-D66C-8EF7-5304-1A0FA25B9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730615"/>
                <a:ext cx="4186382" cy="8103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C37B3A6-6156-33A5-B33D-6764F0E43B1A}"/>
                  </a:ext>
                </a:extLst>
              </p:cNvPr>
              <p:cNvSpPr txBox="1"/>
              <p:nvPr/>
            </p:nvSpPr>
            <p:spPr>
              <a:xfrm>
                <a:off x="4587240" y="4679071"/>
                <a:ext cx="3962400" cy="808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  <a:ea typeface="等线"/>
                          <a:cs typeface="Times New Roman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  <a:ea typeface="等线"/>
                          <a:cs typeface="Times New Roman"/>
                        </a:rPr>
                        <m:t>)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 </m:t>
                      </m:r>
                      <m:r>
                        <a:rPr lang="en-US" sz="2400" i="1">
                          <a:latin typeface="Cambria Math"/>
                          <a:ea typeface="Calibri"/>
                          <a:cs typeface="Times New Roman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400" i="0"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m:t>7</m:t>
                      </m:r>
                      <m:r>
                        <m:rPr>
                          <m:nor/>
                        </m:rPr>
                        <a:rPr lang="en-US" sz="2400" i="1">
                          <a:latin typeface="Times New Roman"/>
                          <a:ea typeface="等线"/>
                          <a:cs typeface="Times New Roman"/>
                        </a:rPr>
                        <m:t> 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8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Calibri"/>
                          <a:cs typeface="Times New Roman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7</m:t>
                          </m:r>
                        </m:den>
                      </m:f>
                      <m:r>
                        <a:rPr lang="en-US" sz="2400" i="1">
                          <a:latin typeface="Cambria Math"/>
                          <a:ea typeface="Calibri"/>
                          <a:cs typeface="Times New Roman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等线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ea typeface="等线"/>
                              <a:cs typeface="Times New Roman"/>
                            </a:rPr>
                            <m:t>56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C37B3A6-6156-33A5-B33D-6764F0E43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240" y="4679071"/>
                <a:ext cx="3962400" cy="8081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FB8EBBB-7019-A368-0E02-845E3CF52EC7}"/>
                  </a:ext>
                </a:extLst>
              </p:cNvPr>
              <p:cNvSpPr txBox="1"/>
              <p:nvPr/>
            </p:nvSpPr>
            <p:spPr>
              <a:xfrm>
                <a:off x="4201160" y="3319586"/>
                <a:ext cx="3962400" cy="12299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  <a:ea typeface="等线"/>
                          <a:cs typeface="Times New Roman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UTM Avo" panose="02040603050506020204" pitchFamily="18" charset="0"/>
                          <a:ea typeface="等线"/>
                          <a:cs typeface="Times New Roman"/>
                        </a:rPr>
                        <m:t>)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2400" i="0">
                          <a:latin typeface="UTM Avo" panose="0204060305050602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sz="2400" i="1">
                          <a:latin typeface="UTM Avo" panose="0204060305050602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</a:rPr>
                            <m:t>32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FB8EBBB-7019-A368-0E02-845E3CF52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160" y="3319586"/>
                <a:ext cx="3962400" cy="12299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927B8B89-69F2-2029-39F8-D9B5B5DE71F0}"/>
              </a:ext>
            </a:extLst>
          </p:cNvPr>
          <p:cNvSpPr txBox="1"/>
          <p:nvPr/>
        </p:nvSpPr>
        <p:spPr>
          <a:xfrm>
            <a:off x="662904" y="3113690"/>
            <a:ext cx="9102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  <a:defRPr/>
            </a:pP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516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6" grpId="0"/>
      <p:bldP spid="28" grpId="0"/>
      <p:bldP spid="30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25456" y="17619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CCE4AAE-802D-2A1C-CF78-C08FCD693EF5}"/>
                  </a:ext>
                </a:extLst>
              </p:cNvPr>
              <p:cNvSpPr txBox="1"/>
              <p:nvPr/>
            </p:nvSpPr>
            <p:spPr>
              <a:xfrm>
                <a:off x="1425439" y="1377625"/>
                <a:ext cx="10500262" cy="15204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Mẹ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lấy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thanh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phô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mai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để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làm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bánh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và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lấy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thanh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phô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mai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đó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để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chiên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khoai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tây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.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Hỏi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còn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lại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mấy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phần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thanh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phô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mai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?</a:t>
                </a:r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CCE4AAE-802D-2A1C-CF78-C08FCD693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439" y="1377625"/>
                <a:ext cx="10500262" cy="1520416"/>
              </a:xfrm>
              <a:prstGeom prst="rect">
                <a:avLst/>
              </a:prstGeom>
              <a:blipFill>
                <a:blip r:embed="rId4"/>
                <a:stretch>
                  <a:fillRect l="-929" r="-871" b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854E04F-6B7E-7781-4F38-5CCEA6AE48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711" y="3151909"/>
            <a:ext cx="5950114" cy="327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0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0E62C5F-9968-F793-1D2E-C74832970571}"/>
              </a:ext>
            </a:extLst>
          </p:cNvPr>
          <p:cNvSpPr/>
          <p:nvPr/>
        </p:nvSpPr>
        <p:spPr>
          <a:xfrm>
            <a:off x="2014864" y="1761912"/>
            <a:ext cx="1483938" cy="57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Tóm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tắt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A36D88-46ED-129F-0613-B3C8C2D5DA76}"/>
              </a:ext>
            </a:extLst>
          </p:cNvPr>
          <p:cNvSpPr/>
          <p:nvPr/>
        </p:nvSpPr>
        <p:spPr>
          <a:xfrm>
            <a:off x="8052831" y="1662678"/>
            <a:ext cx="1483938" cy="57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giải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AFC0711-E924-8A52-3F79-292638C3A6EB}"/>
                  </a:ext>
                </a:extLst>
              </p:cNvPr>
              <p:cNvSpPr/>
              <p:nvPr/>
            </p:nvSpPr>
            <p:spPr>
              <a:xfrm>
                <a:off x="713706" y="2347794"/>
                <a:ext cx="4505438" cy="25903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Làm bánh: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thanh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phô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mai</a:t>
                </a:r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>
                  <a:spcAft>
                    <a:spcPts val="533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Chiên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khoai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tây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: 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thanh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phô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mai</a:t>
                </a:r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>
                  <a:spcAft>
                    <a:spcPts val="533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Hỏi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: “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Còn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lại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mấy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phần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thanh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phô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mai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?”</a:t>
                </a:r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AFC0711-E924-8A52-3F79-292638C3A6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06" y="2347794"/>
                <a:ext cx="4505438" cy="2590389"/>
              </a:xfrm>
              <a:prstGeom prst="rect">
                <a:avLst/>
              </a:prstGeom>
              <a:blipFill>
                <a:blip r:embed="rId4"/>
                <a:stretch>
                  <a:fillRect l="-2030" b="-4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93A9982-57E2-073A-3B8B-E08D9A72A7B3}"/>
                  </a:ext>
                </a:extLst>
              </p:cNvPr>
              <p:cNvSpPr/>
              <p:nvPr/>
            </p:nvSpPr>
            <p:spPr>
              <a:xfrm>
                <a:off x="5746800" y="2290750"/>
                <a:ext cx="6096000" cy="258897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Mẹ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còn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lại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phần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thanh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phô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mai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1</m:t>
                    </m:r>
                    <m:r>
                      <a:rPr lang="en-US" sz="2400"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en-US" sz="2400"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6</m:t>
                        </m:r>
                      </m:den>
                    </m:f>
                    <m:r>
                      <a:rPr lang="en-US" sz="2400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(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thanh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phô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mai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)</a:t>
                </a:r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Đáp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thanh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phô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等线"/>
                  </a:rPr>
                  <a:t>mai</a:t>
                </a:r>
                <a:r>
                  <a:rPr lang="en-US" sz="2400" dirty="0">
                    <a:latin typeface="UTM Avo" panose="02040603050506020204" pitchFamily="18" charset="0"/>
                    <a:ea typeface="等线"/>
                  </a:rPr>
                  <a:t>.</a:t>
                </a:r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93A9982-57E2-073A-3B8B-E08D9A72A7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800" y="2290750"/>
                <a:ext cx="6096000" cy="2588978"/>
              </a:xfrm>
              <a:prstGeom prst="rect">
                <a:avLst/>
              </a:prstGeom>
              <a:blipFill>
                <a:blip r:embed="rId5"/>
                <a:stretch>
                  <a:fillRect b="-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DD9B60-CAE3-E6C0-E726-185D05E89AE7}"/>
              </a:ext>
            </a:extLst>
          </p:cNvPr>
          <p:cNvCxnSpPr>
            <a:cxnSpLocks/>
          </p:cNvCxnSpPr>
          <p:nvPr/>
        </p:nvCxnSpPr>
        <p:spPr>
          <a:xfrm>
            <a:off x="5665296" y="2049106"/>
            <a:ext cx="0" cy="3314297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F84B57-EC86-75B3-3730-89A8E1ADD27D}"/>
              </a:ext>
            </a:extLst>
          </p:cNvPr>
          <p:cNvSpPr/>
          <p:nvPr/>
        </p:nvSpPr>
        <p:spPr>
          <a:xfrm>
            <a:off x="713706" y="176191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10222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577</Words>
  <Application>Microsoft Office PowerPoint</Application>
  <PresentationFormat>Widescreen</PresentationFormat>
  <Paragraphs>70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Calibri Light</vt:lpstr>
      <vt:lpstr>UTM Avo</vt:lpstr>
      <vt:lpstr>Times New Roman</vt:lpstr>
      <vt:lpstr>Calibri</vt:lpstr>
      <vt:lpstr>Cambria Math</vt:lpstr>
      <vt:lpstr>Arial</vt:lpstr>
      <vt:lpstr>1_Office Theme</vt:lpstr>
      <vt:lpstr>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30</cp:revision>
  <dcterms:created xsi:type="dcterms:W3CDTF">2023-10-24T04:45:10Z</dcterms:created>
  <dcterms:modified xsi:type="dcterms:W3CDTF">2024-02-20T01:57:03Z</dcterms:modified>
</cp:coreProperties>
</file>