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notesMasterIdLst>
    <p:notesMasterId r:id="rId50"/>
  </p:notesMasterIdLst>
  <p:sldIdLst>
    <p:sldId id="258" r:id="rId2"/>
    <p:sldId id="288" r:id="rId3"/>
    <p:sldId id="259" r:id="rId4"/>
    <p:sldId id="284" r:id="rId5"/>
    <p:sldId id="319" r:id="rId6"/>
    <p:sldId id="344" r:id="rId7"/>
    <p:sldId id="346" r:id="rId8"/>
    <p:sldId id="350" r:id="rId9"/>
    <p:sldId id="347" r:id="rId10"/>
    <p:sldId id="378" r:id="rId11"/>
    <p:sldId id="380" r:id="rId12"/>
    <p:sldId id="320" r:id="rId13"/>
    <p:sldId id="324" r:id="rId14"/>
    <p:sldId id="376" r:id="rId15"/>
    <p:sldId id="265" r:id="rId16"/>
    <p:sldId id="364" r:id="rId17"/>
    <p:sldId id="296" r:id="rId18"/>
    <p:sldId id="362" r:id="rId19"/>
    <p:sldId id="354" r:id="rId20"/>
    <p:sldId id="363" r:id="rId21"/>
    <p:sldId id="370" r:id="rId22"/>
    <p:sldId id="373" r:id="rId23"/>
    <p:sldId id="365" r:id="rId24"/>
    <p:sldId id="355" r:id="rId25"/>
    <p:sldId id="385" r:id="rId26"/>
    <p:sldId id="384" r:id="rId27"/>
    <p:sldId id="383" r:id="rId28"/>
    <p:sldId id="382" r:id="rId29"/>
    <p:sldId id="381" r:id="rId30"/>
    <p:sldId id="356" r:id="rId31"/>
    <p:sldId id="366" r:id="rId32"/>
    <p:sldId id="367" r:id="rId33"/>
    <p:sldId id="358" r:id="rId34"/>
    <p:sldId id="369" r:id="rId35"/>
    <p:sldId id="368" r:id="rId36"/>
    <p:sldId id="375" r:id="rId37"/>
    <p:sldId id="297" r:id="rId38"/>
    <p:sldId id="332" r:id="rId39"/>
    <p:sldId id="372" r:id="rId40"/>
    <p:sldId id="328" r:id="rId41"/>
    <p:sldId id="273" r:id="rId42"/>
    <p:sldId id="318" r:id="rId43"/>
    <p:sldId id="323" r:id="rId44"/>
    <p:sldId id="359" r:id="rId45"/>
    <p:sldId id="377" r:id="rId46"/>
    <p:sldId id="300" r:id="rId47"/>
    <p:sldId id="374" r:id="rId48"/>
    <p:sldId id="289" r:id="rId49"/>
  </p:sldIdLst>
  <p:sldSz cx="9144000" cy="5143500" type="screen16x9"/>
  <p:notesSz cx="6858000" cy="9144000"/>
  <p:custDataLst>
    <p:tags r:id="rId5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CC"/>
    <a:srgbClr val="CCCCFF"/>
    <a:srgbClr val="61D6FF"/>
    <a:srgbClr val="66FF99"/>
    <a:srgbClr val="FFCCFF"/>
    <a:srgbClr val="1D1D1D"/>
    <a:srgbClr val="232323"/>
    <a:srgbClr val="CCFFFF"/>
    <a:srgbClr val="5BEC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92" d="100"/>
          <a:sy n="92" d="100"/>
        </p:scale>
        <p:origin x="-768" y="-13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5F6ED-0335-4BAC-A778-E2B1770FCEC9}"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4EE6C61E-6188-47D7-BB42-95995C3A2CD7}" type="pres">
      <dgm:prSet presAssocID="{8B75F6ED-0335-4BAC-A778-E2B1770FCEC9}" presName="list" presStyleCnt="0">
        <dgm:presLayoutVars>
          <dgm:dir/>
          <dgm:animLvl val="lvl"/>
        </dgm:presLayoutVars>
      </dgm:prSet>
      <dgm:spPr/>
      <dgm:t>
        <a:bodyPr/>
        <a:lstStyle/>
        <a:p>
          <a:endParaRPr lang="en-US"/>
        </a:p>
      </dgm:t>
    </dgm:pt>
  </dgm:ptLst>
  <dgm:cxnLst>
    <dgm:cxn modelId="{86F38890-4C21-45D8-9DAC-6BEABD6DCDEB}" type="presOf" srcId="{8B75F6ED-0335-4BAC-A778-E2B1770FCEC9}" destId="{4EE6C61E-6188-47D7-BB42-95995C3A2CD7}" srcOrd="0"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47BA7B-B6BB-4018-9442-50A13100D196}" type="datetimeFigureOut">
              <a:rPr lang="en-US" smtClean="0"/>
              <a:pPr/>
              <a:t>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DDCCA-F7EA-4579-A49A-9360D337B9D4}" type="slidenum">
              <a:rPr lang="en-US" smtClean="0"/>
              <a:pPr/>
              <a:t>‹#›</a:t>
            </a:fld>
            <a:endParaRPr lang="en-US"/>
          </a:p>
        </p:txBody>
      </p:sp>
    </p:spTree>
    <p:extLst>
      <p:ext uri="{BB962C8B-B14F-4D97-AF65-F5344CB8AC3E}">
        <p14:creationId xmlns:p14="http://schemas.microsoft.com/office/powerpoint/2010/main" val="112256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6DDCCA-F7EA-4579-A49A-9360D337B9D4}" type="slidenum">
              <a:rPr lang="en-US" smtClean="0"/>
              <a:pPr/>
              <a:t>13</a:t>
            </a:fld>
            <a:endParaRPr lang="en-US"/>
          </a:p>
        </p:txBody>
      </p:sp>
    </p:spTree>
    <p:extLst>
      <p:ext uri="{BB962C8B-B14F-4D97-AF65-F5344CB8AC3E}">
        <p14:creationId xmlns:p14="http://schemas.microsoft.com/office/powerpoint/2010/main" val="2294638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6DDCCA-F7EA-4579-A49A-9360D337B9D4}" type="slidenum">
              <a:rPr lang="en-US" smtClean="0"/>
              <a:pPr/>
              <a:t>17</a:t>
            </a:fld>
            <a:endParaRPr lang="en-US"/>
          </a:p>
        </p:txBody>
      </p:sp>
    </p:spTree>
    <p:extLst>
      <p:ext uri="{BB962C8B-B14F-4D97-AF65-F5344CB8AC3E}">
        <p14:creationId xmlns:p14="http://schemas.microsoft.com/office/powerpoint/2010/main" val="3509565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6DDCCA-F7EA-4579-A49A-9360D337B9D4}" type="slidenum">
              <a:rPr lang="en-US" smtClean="0"/>
              <a:pPr/>
              <a:t>19</a:t>
            </a:fld>
            <a:endParaRPr lang="en-US"/>
          </a:p>
        </p:txBody>
      </p:sp>
    </p:spTree>
    <p:extLst>
      <p:ext uri="{BB962C8B-B14F-4D97-AF65-F5344CB8AC3E}">
        <p14:creationId xmlns:p14="http://schemas.microsoft.com/office/powerpoint/2010/main" val="329659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7476456-2A69-4814-BB15-554F283902D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38539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476456-2A69-4814-BB15-554F283902D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3278640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476456-2A69-4814-BB15-554F283902D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173494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476456-2A69-4814-BB15-554F283902D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101538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476456-2A69-4814-BB15-554F283902D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89230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476456-2A69-4814-BB15-554F283902D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127430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476456-2A69-4814-BB15-554F283902D9}" type="datetimeFigureOut">
              <a:rPr lang="en-US" smtClean="0"/>
              <a:pPr/>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2388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476456-2A69-4814-BB15-554F283902D9}" type="datetimeFigureOut">
              <a:rPr lang="en-US" smtClean="0"/>
              <a:pPr/>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2323190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76456-2A69-4814-BB15-554F283902D9}" type="datetimeFigureOut">
              <a:rPr lang="en-US" smtClean="0"/>
              <a:pPr/>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594305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476456-2A69-4814-BB15-554F283902D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2358695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476456-2A69-4814-BB15-554F283902D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2C378-E5A9-4D39-B9B7-825F9E870914}" type="slidenum">
              <a:rPr lang="en-US" smtClean="0"/>
              <a:pPr/>
              <a:t>‹#›</a:t>
            </a:fld>
            <a:endParaRPr lang="en-US"/>
          </a:p>
        </p:txBody>
      </p:sp>
    </p:spTree>
    <p:extLst>
      <p:ext uri="{BB962C8B-B14F-4D97-AF65-F5344CB8AC3E}">
        <p14:creationId xmlns:p14="http://schemas.microsoft.com/office/powerpoint/2010/main" val="112631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7476456-2A69-4814-BB15-554F283902D9}" type="datetimeFigureOut">
              <a:rPr lang="en-US" smtClean="0"/>
              <a:pPr/>
              <a:t>1/23/2024</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7F2C378-E5A9-4D39-B9B7-825F9E870914}" type="slidenum">
              <a:rPr lang="en-US" smtClean="0"/>
              <a:pPr/>
              <a:t>‹#›</a:t>
            </a:fld>
            <a:endParaRPr lang="en-US"/>
          </a:p>
        </p:txBody>
      </p:sp>
    </p:spTree>
    <p:extLst>
      <p:ext uri="{BB962C8B-B14F-4D97-AF65-F5344CB8AC3E}">
        <p14:creationId xmlns:p14="http://schemas.microsoft.com/office/powerpoint/2010/main" val="225476887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8" name="Title 1"/>
          <p:cNvSpPr txBox="1">
            <a:spLocks/>
          </p:cNvSpPr>
          <p:nvPr/>
        </p:nvSpPr>
        <p:spPr>
          <a:xfrm>
            <a:off x="251520" y="771550"/>
            <a:ext cx="8712968" cy="670471"/>
          </a:xfrm>
          <a:prstGeom prst="rect">
            <a:avLst/>
          </a:prstGeom>
        </p:spPr>
        <p:txBody>
          <a:bodyPr spcFirstLastPara="1" vert="horz" lIns="91440" tIns="45720" rIns="91440" bIns="45720" numCol="1" rtlCol="0" anchor="ctr">
            <a:prstTxWarp prst="textArchUp">
              <a:avLst>
                <a:gd name="adj" fmla="val 10962399"/>
              </a:avLst>
            </a:prstTxWarp>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a:ln w="17780" cmpd="sng">
                  <a:solidFill>
                    <a:srgbClr val="FFFFFF"/>
                  </a:solidFill>
                  <a:prstDash val="solid"/>
                  <a:miter lim="800000"/>
                </a:ln>
                <a:solidFill>
                  <a:srgbClr val="FF0000"/>
                </a:solidFill>
                <a:effectLst>
                  <a:glow rad="228600">
                    <a:schemeClr val="accent1">
                      <a:satMod val="175000"/>
                      <a:alpha val="40000"/>
                    </a:schemeClr>
                  </a:glow>
                  <a:outerShdw blurRad="38100" dist="38100" dir="2700000" algn="tl">
                    <a:srgbClr val="000000">
                      <a:alpha val="43137"/>
                    </a:srgbClr>
                  </a:outerShdw>
                </a:effectLst>
                <a:latin typeface="Times New Roman" pitchFamily="18" charset="0"/>
                <a:cs typeface="Times New Roman" pitchFamily="18" charset="0"/>
              </a:rPr>
              <a:t>NHIỆT LIỆT CHÀO MỪNG </a:t>
            </a:r>
          </a:p>
        </p:txBody>
      </p:sp>
      <p:sp>
        <p:nvSpPr>
          <p:cNvPr id="9" name="Subtitle 2"/>
          <p:cNvSpPr txBox="1">
            <a:spLocks/>
          </p:cNvSpPr>
          <p:nvPr/>
        </p:nvSpPr>
        <p:spPr>
          <a:xfrm>
            <a:off x="144016" y="1329308"/>
            <a:ext cx="8820472" cy="13144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solidFill>
                  <a:srgbClr val="FF0000"/>
                </a:solidFill>
                <a:latin typeface="Times New Roman" pitchFamily="18" charset="0"/>
                <a:cs typeface="Times New Roman" pitchFamily="18" charset="0"/>
              </a:rPr>
              <a:t>CÁC QUÝ VỊ ĐẠI BIỂU VÀ CÁC THẦY CÔ VỀ THAM DỰ HỘI THI </a:t>
            </a:r>
            <a:r>
              <a:rPr lang="en-US" sz="2400" b="1">
                <a:solidFill>
                  <a:srgbClr val="FF0000"/>
                </a:solidFill>
                <a:latin typeface="Times New Roman" pitchFamily="18" charset="0"/>
                <a:cs typeface="Times New Roman" pitchFamily="18" charset="0"/>
              </a:rPr>
              <a:t>GIÁO </a:t>
            </a:r>
            <a:r>
              <a:rPr lang="en-US" sz="2400" b="1" smtClean="0">
                <a:solidFill>
                  <a:srgbClr val="FF0000"/>
                </a:solidFill>
                <a:latin typeface="Times New Roman" pitchFamily="18" charset="0"/>
                <a:cs typeface="Times New Roman" pitchFamily="18" charset="0"/>
              </a:rPr>
              <a:t>VIÊN CHỦ NHIỆM </a:t>
            </a:r>
            <a:r>
              <a:rPr lang="en-US" sz="2400" b="1" dirty="0">
                <a:solidFill>
                  <a:srgbClr val="FF0000"/>
                </a:solidFill>
                <a:latin typeface="Times New Roman" pitchFamily="18" charset="0"/>
                <a:cs typeface="Times New Roman" pitchFamily="18" charset="0"/>
              </a:rPr>
              <a:t>GIỎI </a:t>
            </a:r>
            <a:r>
              <a:rPr lang="en-US" sz="2400" b="1">
                <a:solidFill>
                  <a:srgbClr val="FF0000"/>
                </a:solidFill>
                <a:latin typeface="Times New Roman" pitchFamily="18" charset="0"/>
                <a:cs typeface="Times New Roman" pitchFamily="18" charset="0"/>
              </a:rPr>
              <a:t>CẤP </a:t>
            </a:r>
            <a:r>
              <a:rPr lang="en-US" sz="2400" b="1" smtClean="0">
                <a:solidFill>
                  <a:srgbClr val="FF0000"/>
                </a:solidFill>
                <a:latin typeface="Times New Roman" pitchFamily="18" charset="0"/>
                <a:cs typeface="Times New Roman" pitchFamily="18" charset="0"/>
              </a:rPr>
              <a:t>HUYỆN NĂM </a:t>
            </a:r>
            <a:r>
              <a:rPr lang="en-US" sz="2400" b="1">
                <a:solidFill>
                  <a:srgbClr val="FF0000"/>
                </a:solidFill>
                <a:latin typeface="Times New Roman" pitchFamily="18" charset="0"/>
                <a:cs typeface="Times New Roman" pitchFamily="18" charset="0"/>
              </a:rPr>
              <a:t>HỌC </a:t>
            </a:r>
            <a:r>
              <a:rPr lang="en-US" sz="2400" b="1" smtClean="0">
                <a:solidFill>
                  <a:srgbClr val="FF0000"/>
                </a:solidFill>
                <a:latin typeface="Times New Roman" pitchFamily="18" charset="0"/>
                <a:cs typeface="Times New Roman" pitchFamily="18" charset="0"/>
              </a:rPr>
              <a:t>2023 </a:t>
            </a:r>
            <a:r>
              <a:rPr lang="en-US" sz="2400" b="1">
                <a:solidFill>
                  <a:srgbClr val="FF0000"/>
                </a:solidFill>
                <a:latin typeface="Times New Roman" pitchFamily="18" charset="0"/>
                <a:cs typeface="Times New Roman" pitchFamily="18" charset="0"/>
              </a:rPr>
              <a:t>- </a:t>
            </a:r>
            <a:r>
              <a:rPr lang="en-US" sz="2400" b="1" smtClean="0">
                <a:solidFill>
                  <a:srgbClr val="FF0000"/>
                </a:solidFill>
                <a:latin typeface="Times New Roman" pitchFamily="18" charset="0"/>
                <a:cs typeface="Times New Roman" pitchFamily="18" charset="0"/>
              </a:rPr>
              <a:t>2024 </a:t>
            </a:r>
            <a:endParaRPr lang="en-US" sz="2400" b="1" dirty="0">
              <a:solidFill>
                <a:srgbClr val="FF0000"/>
              </a:solidFill>
              <a:latin typeface="Times New Roman" pitchFamily="18" charset="0"/>
              <a:cs typeface="Times New Roman" pitchFamily="18" charset="0"/>
            </a:endParaRPr>
          </a:p>
          <a:p>
            <a:pPr marL="0" indent="0" algn="ctr">
              <a:buNone/>
            </a:pPr>
            <a:endParaRPr lang="en-US" sz="3600" b="1" dirty="0">
              <a:latin typeface="Times New Roman" pitchFamily="18" charset="0"/>
              <a:cs typeface="Times New Roman" pitchFamily="18" charset="0"/>
            </a:endParaRPr>
          </a:p>
        </p:txBody>
      </p:sp>
      <p:sp>
        <p:nvSpPr>
          <p:cNvPr id="10" name="TextBox 9"/>
          <p:cNvSpPr txBox="1"/>
          <p:nvPr/>
        </p:nvSpPr>
        <p:spPr>
          <a:xfrm>
            <a:off x="1" y="2787774"/>
            <a:ext cx="9143998" cy="1200329"/>
          </a:xfrm>
          <a:prstGeom prst="rect">
            <a:avLst/>
          </a:prstGeom>
          <a:noFill/>
        </p:spPr>
        <p:txBody>
          <a:bodyPr wrap="square" rtlCol="0">
            <a:spAutoFit/>
          </a:bodyPr>
          <a:lstStyle/>
          <a:p>
            <a:pPr algn="ctr"/>
            <a:r>
              <a:rPr lang="en-US" sz="2400" b="1" dirty="0" err="1">
                <a:solidFill>
                  <a:srgbClr val="7030A0"/>
                </a:solidFill>
                <a:latin typeface="Times New Roman" pitchFamily="18" charset="0"/>
                <a:cs typeface="Times New Roman" pitchFamily="18" charset="0"/>
              </a:rPr>
              <a:t>Giáo</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viên</a:t>
            </a:r>
            <a:r>
              <a:rPr lang="en-US" sz="2400" b="1" dirty="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Nguyễn</a:t>
            </a:r>
            <a:r>
              <a:rPr lang="en-US" sz="2400" b="1" dirty="0" smtClean="0">
                <a:solidFill>
                  <a:srgbClr val="7030A0"/>
                </a:solidFill>
                <a:latin typeface="Times New Roman" pitchFamily="18" charset="0"/>
                <a:cs typeface="Times New Roman" pitchFamily="18" charset="0"/>
              </a:rPr>
              <a:t> </a:t>
            </a:r>
            <a:r>
              <a:rPr lang="en-US" sz="2400" b="1" err="1" smtClean="0">
                <a:solidFill>
                  <a:srgbClr val="7030A0"/>
                </a:solidFill>
                <a:latin typeface="Times New Roman" pitchFamily="18" charset="0"/>
                <a:cs typeface="Times New Roman" pitchFamily="18" charset="0"/>
              </a:rPr>
              <a:t>Thị</a:t>
            </a:r>
            <a:r>
              <a:rPr lang="en-US" sz="2400" b="1" smtClean="0">
                <a:solidFill>
                  <a:srgbClr val="7030A0"/>
                </a:solidFill>
                <a:latin typeface="Times New Roman" pitchFamily="18" charset="0"/>
                <a:cs typeface="Times New Roman" pitchFamily="18" charset="0"/>
              </a:rPr>
              <a:t> Mỵ</a:t>
            </a:r>
            <a:endParaRPr lang="en-US" sz="2400" b="1" dirty="0">
              <a:solidFill>
                <a:srgbClr val="7030A0"/>
              </a:solidFill>
              <a:latin typeface="Times New Roman" pitchFamily="18" charset="0"/>
              <a:cs typeface="Times New Roman" pitchFamily="18" charset="0"/>
            </a:endParaRPr>
          </a:p>
          <a:p>
            <a:r>
              <a:rPr lang="en-US" sz="2400" b="1" smtClean="0">
                <a:solidFill>
                  <a:srgbClr val="7030A0"/>
                </a:solidFill>
                <a:latin typeface="Times New Roman" pitchFamily="18" charset="0"/>
                <a:cs typeface="Times New Roman" pitchFamily="18" charset="0"/>
              </a:rPr>
              <a:t>                                    Năm </a:t>
            </a:r>
            <a:r>
              <a:rPr lang="en-US" sz="2400" b="1" dirty="0" err="1" smtClean="0">
                <a:solidFill>
                  <a:srgbClr val="7030A0"/>
                </a:solidFill>
                <a:latin typeface="Times New Roman" pitchFamily="18" charset="0"/>
                <a:cs typeface="Times New Roman" pitchFamily="18" charset="0"/>
              </a:rPr>
              <a:t>sinh</a:t>
            </a:r>
            <a:r>
              <a:rPr lang="en-US" sz="2400" b="1" smtClean="0">
                <a:solidFill>
                  <a:srgbClr val="7030A0"/>
                </a:solidFill>
                <a:latin typeface="Times New Roman" pitchFamily="18" charset="0"/>
                <a:cs typeface="Times New Roman" pitchFamily="18" charset="0"/>
              </a:rPr>
              <a:t>: 1969</a:t>
            </a:r>
            <a:endParaRPr lang="en-US" sz="2400" b="1" dirty="0">
              <a:solidFill>
                <a:srgbClr val="7030A0"/>
              </a:solidFill>
              <a:latin typeface="Times New Roman" pitchFamily="18" charset="0"/>
              <a:cs typeface="Times New Roman" pitchFamily="18" charset="0"/>
            </a:endParaRPr>
          </a:p>
          <a:p>
            <a:pPr algn="ctr"/>
            <a:r>
              <a:rPr lang="en-US" sz="2400" b="1" smtClean="0">
                <a:solidFill>
                  <a:srgbClr val="7030A0"/>
                </a:solidFill>
                <a:latin typeface="Times New Roman" pitchFamily="18" charset="0"/>
                <a:cs typeface="Times New Roman" pitchFamily="18" charset="0"/>
              </a:rPr>
              <a:t> Trường</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Tiểu</a:t>
            </a:r>
            <a:r>
              <a:rPr lang="en-US" sz="2400" b="1" dirty="0">
                <a:solidFill>
                  <a:srgbClr val="7030A0"/>
                </a:solidFill>
                <a:latin typeface="Times New Roman" pitchFamily="18" charset="0"/>
                <a:cs typeface="Times New Roman" pitchFamily="18" charset="0"/>
              </a:rPr>
              <a:t> </a:t>
            </a:r>
            <a:r>
              <a:rPr lang="en-US" sz="2400" b="1" dirty="0" err="1">
                <a:solidFill>
                  <a:srgbClr val="7030A0"/>
                </a:solidFill>
                <a:latin typeface="Times New Roman" pitchFamily="18" charset="0"/>
                <a:cs typeface="Times New Roman" pitchFamily="18" charset="0"/>
              </a:rPr>
              <a:t>học</a:t>
            </a:r>
            <a:r>
              <a:rPr lang="en-US" sz="2400" b="1" dirty="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Hiệp</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Hòa</a:t>
            </a:r>
            <a:endParaRPr lang="en-US" sz="24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42665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smtClean="0">
                <a:latin typeface="Times New Roman" pitchFamily="18" charset="0"/>
                <a:cs typeface="Times New Roman" pitchFamily="18" charset="0"/>
              </a:rPr>
              <a:t>CƠ SỞ LÍ LUẬN</a:t>
            </a:r>
            <a:endParaRPr lang="en-US" sz="2000" b="1">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buNone/>
            </a:pPr>
            <a:r>
              <a:rPr lang="en-US" sz="1400" smtClean="0"/>
              <a:t>         -  </a:t>
            </a:r>
            <a:r>
              <a:rPr lang="en-US" sz="1400" smtClean="0">
                <a:latin typeface="Times New Roman" pitchFamily="18" charset="0"/>
                <a:cs typeface="Times New Roman" pitchFamily="18" charset="0"/>
              </a:rPr>
              <a:t>Như </a:t>
            </a:r>
            <a:r>
              <a:rPr lang="en-US" sz="1400">
                <a:latin typeface="Times New Roman" pitchFamily="18" charset="0"/>
                <a:cs typeface="Times New Roman" pitchFamily="18" charset="0"/>
              </a:rPr>
              <a:t>chúng ta đã biết, Tiểu học là cấp học nền tảng cơ sở ban đầu cho việc hình thành và phát triển toàn diện nhân cách con người, đặt nền móng vững chắc cho giáo dục phổ thông và toàn bộ hệ thống giáo dục quốc dân. Vì vậy, giáo dục tiểu học có một vị trí hết sức quan trọng trong nền giáo dục của mỗi quốc gia. Trong đó, giáo viên chủ nhiệm ở Tiểu học là người có vị trí quyết định trong việc hình thành ở học sinh những cơ sở ban đầu cho sự phát triển đúng đắn và lâu dài về đạo đức, trí tuệ, thể chất, thẩm mĩ và các kĩ năng sống cơ bản để học sinh tiếp tục học lên các bậc học cao hơn cũng như cuộc sống sau này của các em. Lứa tuổi học sinh tiểu học là lứa tuổi vừa học vừa chơi, sự nhận thức của các em mau nhớ, chóng quên,  tư duy chưa đạt tới đỉnh cao. Tâm lí đang trên đà phát triển, còn nhiều sự biến động về tâm sinh lí nên rất khó cho việc giáo dục các em. Chính vì thế, các em cần có người hướng dẫn, chỉ bảo, uốn nắn cho các em có thói quen đi vào nề nếp trong sinh hoạt, học tập, giao tiếp, có các kĩ năng sống cơ bản để các em dần dần trở thành những người có khả năng sống tự lập, sống có ích trong xã hội. Vậy ngoài cha mẹ các em ra thì người làm được những việc đó không ai ngoài người trực tiếp giáo dục và giảng dạy các em hàng ngày đó chính là người giáo viên chủ nhiệm. </a:t>
            </a:r>
          </a:p>
          <a:p>
            <a:pPr marL="0" indent="0">
              <a:buNone/>
            </a:pPr>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 </a:t>
            </a:r>
            <a:r>
              <a:rPr lang="en-US" sz="1400">
                <a:latin typeface="Times New Roman" pitchFamily="18" charset="0"/>
                <a:cs typeface="Times New Roman" pitchFamily="18" charset="0"/>
              </a:rPr>
              <a:t>Mặt khác: Từ khi còn ngồi trên ghế nhà trường Trung học sư phạm (Bây giờ là Trường Đại học Hải Phòng ). Tôi đã nghe và ghi nhớ như in những lời căn dặn của các thầy cô giáo là: “Các em đi học sư phạm được nhà nước nuôi ăn học, các em phải xác định mình là người nhà nước, có trách nhiệm học cho nhà nước, sau này khi ra trường phải làm việc cho nhà nước và làm việc có hiệu quả cao.”</a:t>
            </a:r>
          </a:p>
          <a:p>
            <a:pPr marL="0" indent="0">
              <a:buNone/>
            </a:pPr>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Xuất phát từ cơ sở trên, bản thân tôi quyết định chọn đề tài để nghiên cứu, áp dụng: “ Đổi mới phương pháp chủ nhiệm nhằm nâng cao chất lượng giáo dục toàn </a:t>
            </a:r>
            <a:r>
              <a:rPr lang="en-US" sz="1400"/>
              <a:t>diện cho </a:t>
            </a:r>
            <a:r>
              <a:rPr lang="en-US" sz="1400">
                <a:latin typeface="Times New Roman" pitchFamily="18" charset="0"/>
                <a:cs typeface="Times New Roman" pitchFamily="18" charset="0"/>
              </a:rPr>
              <a:t>học sinh Tiểu học”.</a:t>
            </a:r>
          </a:p>
          <a:p>
            <a:endParaRPr lang="en-US" sz="1400"/>
          </a:p>
        </p:txBody>
      </p:sp>
    </p:spTree>
    <p:extLst>
      <p:ext uri="{BB962C8B-B14F-4D97-AF65-F5344CB8AC3E}">
        <p14:creationId xmlns:p14="http://schemas.microsoft.com/office/powerpoint/2010/main" val="3884103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76200" y="666750"/>
            <a:ext cx="9144000" cy="8433078"/>
          </a:xfrm>
          <a:prstGeom prst="rect">
            <a:avLst/>
          </a:prstGeom>
          <a:solidFill>
            <a:schemeClr val="bg1"/>
          </a:solidFill>
        </p:spPr>
        <p:txBody>
          <a:bodyPr wrap="square" rtlCol="0">
            <a:spAutoFit/>
          </a:bodyPr>
          <a:lstStyle/>
          <a:p>
            <a:r>
              <a:rPr lang="en-US" sz="2400" b="1" smtClean="0"/>
              <a:t>                                            </a:t>
            </a:r>
            <a:r>
              <a:rPr lang="en-US" sz="2000" b="1" smtClean="0">
                <a:latin typeface="Times New Roman" pitchFamily="18" charset="0"/>
                <a:cs typeface="Times New Roman" pitchFamily="18" charset="0"/>
              </a:rPr>
              <a:t>CƠ SỞ THỰC TIỄN</a:t>
            </a:r>
            <a:endParaRPr lang="en-US" sz="2000" b="1">
              <a:latin typeface="Times New Roman" pitchFamily="18" charset="0"/>
              <a:cs typeface="Times New Roman" pitchFamily="18" charset="0"/>
            </a:endParaRPr>
          </a:p>
          <a:p>
            <a:r>
              <a:rPr lang="en-US" sz="2400" b="1" smtClean="0"/>
              <a:t> </a:t>
            </a:r>
            <a:r>
              <a:rPr lang="en-US" sz="1400">
                <a:latin typeface="Times New Roman" pitchFamily="18" charset="0"/>
                <a:cs typeface="Times New Roman" pitchFamily="18" charset="0"/>
              </a:rPr>
              <a:t>-  Trong quá trình giảng dạy, tôi nhận thấy</a:t>
            </a:r>
            <a:r>
              <a:rPr lang="en-US" sz="1400" b="1">
                <a:latin typeface="Times New Roman" pitchFamily="18" charset="0"/>
                <a:cs typeface="Times New Roman" pitchFamily="18" charset="0"/>
              </a:rPr>
              <a:t> </a:t>
            </a:r>
            <a:r>
              <a:rPr lang="en-US" sz="1400">
                <a:latin typeface="Times New Roman" pitchFamily="18" charset="0"/>
                <a:cs typeface="Times New Roman" pitchFamily="18" charset="0"/>
              </a:rPr>
              <a:t>vẫn còn có tiết học, học sinh chưa tập trung học tập, nói chuyện tự do gây mất trật tự lớp học. Điều đó ảnh hưởng trực tiếp đến việc tiếp thu kiến thức của những học sinh có ý thức học tập tự giác ở trong lớp. Chính điều đó làm cho số ít GV không kiềm chế được bản thân đã xảy ra bạo lực giữa GV với HS (trường hợp 1).  Có những trường hợp cũng do GV tổ chức lớp học chưa tốt dẫn tới HS ngạo ngược đã có những hành động bạo lực lại giáo viên (trường hợp 2). Còn có thể do việc GV trao đổi chưa rõ ràng về việc học tập và rèn luyện của con em họ ở nhà trường dẫn đến việc phụ huynh bức xúc không chấp hành nội quy của lớp, của trường (trường hợp 3). Cũng do làm công tác chủ nhiệm chưa tốt</a:t>
            </a:r>
            <a:r>
              <a:rPr lang="en-US" sz="2400">
                <a:latin typeface="Times New Roman" pitchFamily="18" charset="0"/>
                <a:cs typeface="Times New Roman" pitchFamily="18" charset="0"/>
              </a:rPr>
              <a:t> </a:t>
            </a:r>
            <a:r>
              <a:rPr lang="en-US" sz="1400">
                <a:latin typeface="Times New Roman" pitchFamily="18" charset="0"/>
                <a:cs typeface="Times New Roman" pitchFamily="18" charset="0"/>
              </a:rPr>
              <a:t>dẫn đến kết quả chủ nhiệm, kết quả giáo dục của lớp mình chủ nhiệm chưa cao. </a:t>
            </a:r>
          </a:p>
          <a:p>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 </a:t>
            </a:r>
            <a:r>
              <a:rPr lang="en-US" sz="1400">
                <a:latin typeface="Times New Roman" pitchFamily="18" charset="0"/>
                <a:cs typeface="Times New Roman" pitchFamily="18" charset="0"/>
              </a:rPr>
              <a:t>Mặt khác: Xuất thân từ một gia đình bố là bộ đội, mẹ là nông dân, gia đình lại đông con nên cuộc sống còn khó khăn, gian truân lắm. Bây giờ được là cô giáo Tiểu học ở vùng sâu vùng xa của huyện Vĩnh Bảo - Thành phố Hải Phòng, HS phụ huynh còn khổ cực, thiếu thốn hơn HS ở thành phố.Tôi nguyện sẽ mang hết khả năng và tâm huyết của mình để truyền cho các thế hệ HS, phục vụ quê hương, đất nước như những điều tôi đã từng viết trong các bài văn từ khi còn ngồi học dưới mái trường Tiểu học mến yêu! ( Mai sau lớn lên em sẽ xây dựng quê hương đất nước giầu mạnh hơn.) Mặc dù đã sắp về hưu rồi nhưng tôi vẫn thấy rất yêu nghề, mến trẻ rất gắn bó với ngôi trường tiểu học thân yêu, muốn tham gia cuộc thi (Giáo viên chủ nhiệm giỏi). Phải chăng những kinh nghiệm trong công tác chủ nhiệm đã giúp tôi có được điều đó.</a:t>
            </a:r>
          </a:p>
          <a:p>
            <a:r>
              <a:rPr lang="en-US" sz="1400">
                <a:latin typeface="Times New Roman" pitchFamily="18" charset="0"/>
                <a:cs typeface="Times New Roman" pitchFamily="18" charset="0"/>
              </a:rPr>
              <a:t>               - Vậy để  nâng cao chất lượng công tác chủ nhiệm lớp, tôi đã áp dụng đề tài: “ Đổi mới phương pháp chủ nhiệm nhằm nâng cao chất lượng giáo dục toàn diện cho học sinh Tiểu học”</a:t>
            </a:r>
            <a:r>
              <a:rPr lang="en-US" sz="1400" b="1" i="1">
                <a:latin typeface="Times New Roman" pitchFamily="18" charset="0"/>
                <a:cs typeface="Times New Roman" pitchFamily="18" charset="0"/>
              </a:rPr>
              <a:t> </a:t>
            </a:r>
            <a:r>
              <a:rPr lang="en-US" sz="1400">
                <a:latin typeface="Times New Roman" pitchFamily="18" charset="0"/>
                <a:cs typeface="Times New Roman" pitchFamily="18" charset="0"/>
              </a:rPr>
              <a:t>trong quá trình giảng dạy, giáo dục học sinh và thấy rất hiệu quả: Các em học sinh đã tích cực hơn trong mọi hoạt động, biết kính trọng , vâng lời thầy cô, ông bà, cha mẹ. Biết yêu thương, đoàn kết, giúp đỡ bạn bè; Cô yêu nghề mến trẻ hơn phụ huynh đồng thuận, ủng hộ các hoạt động của lớp, của trường giúp lớp và nhà trường hoàn thành tốt nhiệm vụ của năm học. </a:t>
            </a:r>
          </a:p>
          <a:p>
            <a:r>
              <a:rPr lang="en-US" sz="1400" b="1" smtClean="0"/>
              <a:t>                           </a:t>
            </a:r>
          </a:p>
          <a:p>
            <a:endParaRPr lang="en-US" sz="1400" b="1">
              <a:latin typeface="Times New Roman" pitchFamily="18" charset="0"/>
              <a:cs typeface="Times New Roman" pitchFamily="18" charset="0"/>
            </a:endParaRPr>
          </a:p>
          <a:p>
            <a:endParaRPr lang="en-US" sz="2400" b="1" smtClean="0">
              <a:latin typeface="Times New Roman" pitchFamily="18" charset="0"/>
              <a:cs typeface="Times New Roman" pitchFamily="18" charset="0"/>
            </a:endParaRPr>
          </a:p>
          <a:p>
            <a:endParaRPr lang="en-US" sz="2400" b="1" smtClean="0">
              <a:latin typeface="Times New Roman" pitchFamily="18" charset="0"/>
              <a:cs typeface="Times New Roman" pitchFamily="18" charset="0"/>
            </a:endParaRPr>
          </a:p>
          <a:p>
            <a:endParaRPr lang="en-US" sz="2400" b="1">
              <a:latin typeface="Times New Roman" pitchFamily="18" charset="0"/>
              <a:cs typeface="Times New Roman" pitchFamily="18" charset="0"/>
            </a:endParaRPr>
          </a:p>
          <a:p>
            <a:r>
              <a:rPr lang="en-US" sz="1400" b="1" smtClean="0">
                <a:latin typeface="Times New Roman" pitchFamily="18" charset="0"/>
                <a:cs typeface="Times New Roman" pitchFamily="18" charset="0"/>
              </a:rPr>
              <a:t>                                                                  </a:t>
            </a:r>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r>
              <a:rPr lang="en-US" sz="1400" b="1">
                <a:latin typeface="Times New Roman" pitchFamily="18" charset="0"/>
                <a:cs typeface="Times New Roman" pitchFamily="18" charset="0"/>
              </a:rPr>
              <a:t> </a:t>
            </a:r>
            <a:r>
              <a:rPr lang="en-US" sz="1400" b="1" smtClean="0">
                <a:latin typeface="Times New Roman" pitchFamily="18" charset="0"/>
                <a:cs typeface="Times New Roman" pitchFamily="18" charset="0"/>
              </a:rPr>
              <a:t>                                                        </a:t>
            </a: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r>
              <a:rPr lang="en-US" sz="1400" b="1">
                <a:latin typeface="Times New Roman" pitchFamily="18" charset="0"/>
                <a:cs typeface="Times New Roman" pitchFamily="18" charset="0"/>
              </a:rPr>
              <a:t> </a:t>
            </a:r>
            <a:r>
              <a:rPr lang="en-US" sz="1400" b="1" smtClean="0">
                <a:latin typeface="Times New Roman" pitchFamily="18" charset="0"/>
                <a:cs typeface="Times New Roman" pitchFamily="18" charset="0"/>
              </a:rPr>
              <a:t>                                             </a:t>
            </a:r>
            <a:r>
              <a:rPr lang="en-US" sz="2000" b="1" smtClean="0">
                <a:latin typeface="Times New Roman" pitchFamily="18" charset="0"/>
                <a:cs typeface="Times New Roman" pitchFamily="18" charset="0"/>
              </a:rPr>
              <a:t>3</a:t>
            </a:r>
            <a:r>
              <a:rPr lang="en-US" sz="2000" b="1">
                <a:latin typeface="Times New Roman" pitchFamily="18" charset="0"/>
                <a:cs typeface="Times New Roman" pitchFamily="18" charset="0"/>
              </a:rPr>
              <a:t>. </a:t>
            </a:r>
            <a:r>
              <a:rPr lang="en-US" sz="2000" b="1" smtClean="0">
                <a:latin typeface="Times New Roman" pitchFamily="18" charset="0"/>
                <a:cs typeface="Times New Roman" pitchFamily="18" charset="0"/>
              </a:rPr>
              <a:t>NỘI DUNG VÀ BIỆN PHÁP</a:t>
            </a:r>
            <a:endParaRPr lang="en-US" sz="2000">
              <a:latin typeface="Times New Roman" pitchFamily="18" charset="0"/>
              <a:cs typeface="Times New Roman" pitchFamily="18" charset="0"/>
            </a:endParaRPr>
          </a:p>
          <a:p>
            <a:r>
              <a:rPr lang="en-US" sz="1400" b="1">
                <a:latin typeface="Times New Roman" pitchFamily="18" charset="0"/>
                <a:cs typeface="Times New Roman" pitchFamily="18" charset="0"/>
              </a:rPr>
              <a:t>                - </a:t>
            </a:r>
            <a:r>
              <a:rPr lang="en-US" sz="1400">
                <a:latin typeface="Times New Roman" pitchFamily="18" charset="0"/>
                <a:cs typeface="Times New Roman" pitchFamily="18" charset="0"/>
              </a:rPr>
              <a:t>Đổi mới phương pháp chủ nhiệm trong triển khai xây dựng nền nếp, xây dựng lớp học thân thiện học sinh tích cực, phối hợp chặt chẽ với cha mẹ học sinh trong công tác dạy học và giáo dục.</a:t>
            </a:r>
            <a:endParaRPr lang="en-US" sz="1400">
              <a:effectLst/>
              <a:latin typeface="Times New Roman" pitchFamily="18" charset="0"/>
              <a:cs typeface="Times New Roman" pitchFamily="18" charset="0"/>
            </a:endParaRPr>
          </a:p>
        </p:txBody>
      </p:sp>
    </p:spTree>
    <p:extLst>
      <p:ext uri="{BB962C8B-B14F-4D97-AF65-F5344CB8AC3E}">
        <p14:creationId xmlns:p14="http://schemas.microsoft.com/office/powerpoint/2010/main" val="2702111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Picture 10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936" y="-31172"/>
            <a:ext cx="9486901" cy="5143500"/>
          </a:xfrm>
          <a:prstGeom prst="rect">
            <a:avLst/>
          </a:prstGeom>
        </p:spPr>
      </p:pic>
      <p:sp>
        <p:nvSpPr>
          <p:cNvPr id="47" name="Footer Placeholder 3"/>
          <p:cNvSpPr>
            <a:spLocks noGrp="1"/>
          </p:cNvSpPr>
          <p:nvPr>
            <p:ph type="ftr" sz="quarter" idx="11"/>
          </p:nvPr>
        </p:nvSpPr>
        <p:spPr/>
        <p:txBody>
          <a:bodyPr/>
          <a:lstStyle/>
          <a:p>
            <a:pPr>
              <a:defRPr/>
            </a:pPr>
            <a:r>
              <a:rPr lang="en-US"/>
              <a:t>Company Name</a:t>
            </a:r>
          </a:p>
        </p:txBody>
      </p:sp>
      <p:sp>
        <p:nvSpPr>
          <p:cNvPr id="3" name="Rectangle 2"/>
          <p:cNvSpPr/>
          <p:nvPr/>
        </p:nvSpPr>
        <p:spPr>
          <a:xfrm>
            <a:off x="4067944" y="4803998"/>
            <a:ext cx="108012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914400" y="0"/>
            <a:ext cx="8215460" cy="307777"/>
          </a:xfrm>
          <a:prstGeom prst="rect">
            <a:avLst/>
          </a:prstGeom>
        </p:spPr>
        <p:txBody>
          <a:bodyPr wrap="square">
            <a:spAutoFit/>
          </a:bodyPr>
          <a:lstStyle/>
          <a:p>
            <a:r>
              <a:rPr lang="en-US" sz="1400" b="1" smtClean="0">
                <a:latin typeface="Times New Roman" pitchFamily="18" charset="0"/>
                <a:cs typeface="Times New Roman" pitchFamily="18" charset="0"/>
              </a:rPr>
              <a:t>                                                  </a:t>
            </a:r>
            <a:endParaRPr lang="en-US" sz="1400">
              <a:latin typeface="Times New Roman" pitchFamily="18" charset="0"/>
              <a:cs typeface="Times New Roman" pitchFamily="18" charset="0"/>
            </a:endParaRPr>
          </a:p>
        </p:txBody>
      </p:sp>
      <p:sp>
        <p:nvSpPr>
          <p:cNvPr id="8" name="Rectangle 7"/>
          <p:cNvSpPr/>
          <p:nvPr/>
        </p:nvSpPr>
        <p:spPr>
          <a:xfrm>
            <a:off x="-1" y="-7029450"/>
            <a:ext cx="10016837" cy="10895290"/>
          </a:xfrm>
          <a:prstGeom prst="rect">
            <a:avLst/>
          </a:prstGeom>
        </p:spPr>
        <p:txBody>
          <a:bodyPr wrap="square">
            <a:spAutoFit/>
          </a:bodyPr>
          <a:lstStyle/>
          <a:p>
            <a:r>
              <a:rPr lang="en-US" b="1" smtClean="0">
                <a:latin typeface="Times New Roman" pitchFamily="18" charset="0"/>
                <a:cs typeface="Times New Roman" pitchFamily="18" charset="0"/>
              </a:rPr>
              <a:t>                                         4</a:t>
            </a:r>
            <a:r>
              <a:rPr lang="en-US" b="1">
                <a:latin typeface="Times New Roman" pitchFamily="18" charset="0"/>
                <a:cs typeface="Times New Roman" pitchFamily="18" charset="0"/>
              </a:rPr>
              <a:t>. </a:t>
            </a:r>
            <a:r>
              <a:rPr lang="en-US" b="1" smtClean="0">
                <a:latin typeface="Times New Roman" pitchFamily="18" charset="0"/>
                <a:cs typeface="Times New Roman" pitchFamily="18" charset="0"/>
              </a:rPr>
              <a:t>QUY TRÌNH THỰC HIÊN BIỆN PHÁP</a:t>
            </a:r>
            <a:endParaRPr lang="en-US" b="1">
              <a:latin typeface="Times New Roman" pitchFamily="18" charset="0"/>
              <a:cs typeface="Times New Roman" pitchFamily="18" charset="0"/>
            </a:endParaRPr>
          </a:p>
          <a:p>
            <a:r>
              <a:rPr lang="en-US" b="1">
                <a:latin typeface="Times New Roman" pitchFamily="18" charset="0"/>
                <a:cs typeface="Times New Roman" pitchFamily="18" charset="0"/>
              </a:rPr>
              <a:t>              a. Đổi mới phương pháp chủ nhiệm trong triển khai xây dựng nề nếp.</a:t>
            </a:r>
            <a:endParaRPr lang="en-US">
              <a:latin typeface="Times New Roman" pitchFamily="18" charset="0"/>
              <a:cs typeface="Times New Roman" pitchFamily="18" charset="0"/>
            </a:endParaRPr>
          </a:p>
          <a:p>
            <a:r>
              <a:rPr lang="en-US">
                <a:latin typeface="Times New Roman" pitchFamily="18" charset="0"/>
                <a:cs typeface="Times New Roman" pitchFamily="18" charset="0"/>
              </a:rPr>
              <a:t>              - Cụ thể là tôi đã thực hiện các bước sau khi được nhà trường phân lớp chủ nhiệm:</a:t>
            </a:r>
          </a:p>
          <a:p>
            <a:r>
              <a:rPr lang="en-US">
                <a:latin typeface="Times New Roman" pitchFamily="18" charset="0"/>
                <a:cs typeface="Times New Roman" pitchFamily="18" charset="0"/>
              </a:rPr>
              <a:t>             + Điều tra lí lịch HS để nắm bắt điều kiện hoàn cảnh của từng em. Từ đó có biện pháp giáo dục cho phù hợp.</a:t>
            </a:r>
          </a:p>
          <a:p>
            <a:r>
              <a:rPr lang="en-US">
                <a:latin typeface="Times New Roman" pitchFamily="18" charset="0"/>
                <a:cs typeface="Times New Roman" pitchFamily="18" charset="0"/>
              </a:rPr>
              <a:t>             + Cho HS làm một số bài tập Toán và tiếng Việt để có thể phân loại được HS. giúp GV xác định  được lớp mình có bao nhiêu HS nắm kiến thức chắc chắn, bao nhiêu HS nắm kiến thức ở mức bình thường còn bao nhiêu HS cần sự giúp đỡ của cô và cha mẹ. Từ đó GV điều chỉnh nội dung phương pháp sao cho phù hợp với đối tượng của lớp mình.</a:t>
            </a:r>
          </a:p>
          <a:p>
            <a:r>
              <a:rPr lang="en-US">
                <a:latin typeface="Times New Roman" pitchFamily="18" charset="0"/>
                <a:cs typeface="Times New Roman" pitchFamily="18" charset="0"/>
              </a:rPr>
              <a:t>             + Kiện toàn và phân công cán bộ lớp  giao việc cho từng thành viên để các em cùng quản lớp với cô.</a:t>
            </a:r>
          </a:p>
          <a:p>
            <a:r>
              <a:rPr lang="en-US">
                <a:latin typeface="Times New Roman" pitchFamily="18" charset="0"/>
                <a:cs typeface="Times New Roman" pitchFamily="18" charset="0"/>
              </a:rPr>
              <a:t>             + Xếp  chỗ ngồi sao cho phù hợp với từng học sinh ( quan tâm đến những em có bệnh về mắt, những em học hòa nhập được yêu tiên ngồi các bàn trên gần với bàn GV, để các em nhìn được rõ và cô quan tâm đến các em nhiều hơn.)</a:t>
            </a:r>
          </a:p>
          <a:p>
            <a:r>
              <a:rPr lang="en-US">
                <a:latin typeface="Times New Roman" pitchFamily="18" charset="0"/>
                <a:cs typeface="Times New Roman" pitchFamily="18" charset="0"/>
              </a:rPr>
              <a:t>             + Mỗi tiết học, tôi đều để ý xem bàn ghế của HS đã ngay ngắn, thẳng hàng chưa?( vì việc bàn ghế ngay ngắn thẳng hàng giúp các em ngồi đúng tư thế mà ngồi đúng ttrong các tiết học.)</a:t>
            </a:r>
          </a:p>
          <a:p>
            <a:r>
              <a:rPr lang="en-US">
                <a:latin typeface="Times New Roman" pitchFamily="18" charset="0"/>
                <a:cs typeface="Times New Roman" pitchFamily="18" charset="0"/>
              </a:rPr>
              <a:t>             + Đầu năm học tôi giúp HS nắm và hiểu nội quy của trường, của lớp và vì sao các em phải hiểu rõ nội quy đó.</a:t>
            </a:r>
          </a:p>
          <a:p>
            <a:r>
              <a:rPr lang="en-US">
                <a:latin typeface="Times New Roman" pitchFamily="18" charset="0"/>
                <a:cs typeface="Times New Roman" pitchFamily="18" charset="0"/>
              </a:rPr>
              <a:t>             + Quan tâm giáo dục HS biết nói lời cảm ơn, xin lỗi trong các tình huống cụ thể. Khi HS nói chưa thành câu, hoặc chưa lễ phép với cô và người lớn tôi cũng chú ý sửa ngay cho các em. Nếu phát hiện thấy HS nói tục chửi bậy, tôi nhắc nhở, lưu ý các em không  nói tục chửi bậy nữa.</a:t>
            </a:r>
          </a:p>
          <a:p>
            <a:r>
              <a:rPr lang="en-US">
                <a:latin typeface="Times New Roman" pitchFamily="18" charset="0"/>
                <a:cs typeface="Times New Roman" pitchFamily="18" charset="0"/>
              </a:rPr>
              <a:t>              + Đầu năm học, hướng cho HS lập thời gian biểu và thực hiện theo thời gian biểu ở lớp, ở nhà. Từ đó giúp HS biết làm việc theo kế hoạch và biết tiết kiệm thời gian trong cuộc sống hàng ngày.</a:t>
            </a:r>
          </a:p>
          <a:p>
            <a:r>
              <a:rPr lang="en-US">
                <a:latin typeface="Times New Roman" pitchFamily="18" charset="0"/>
                <a:cs typeface="Times New Roman" pitchFamily="18" charset="0"/>
              </a:rPr>
              <a:t>              + Trong các tiết học, quan tâm khuyến khích, động viên HS kịp thời để học phấn khởi, thích học hơn.</a:t>
            </a:r>
          </a:p>
          <a:p>
            <a:r>
              <a:rPr lang="en-US">
                <a:latin typeface="Times New Roman" pitchFamily="18" charset="0"/>
                <a:cs typeface="Times New Roman" pitchFamily="18" charset="0"/>
              </a:rPr>
              <a:t>              + Khuyến khích HS học tốt, giúp đỡ các em HS cần cố gắng và các em học hòa nhập để xây dựng đôi bạn cùng tiến. qua đó HS trong lớp yêu thương , đoàn kết với nhau hơn.</a:t>
            </a:r>
          </a:p>
          <a:p>
            <a:r>
              <a:rPr lang="en-US">
                <a:latin typeface="Times New Roman" pitchFamily="18" charset="0"/>
                <a:cs typeface="Times New Roman" pitchFamily="18" charset="0"/>
              </a:rPr>
              <a:t>              Ví dụ: Trong lớp 3B có em Vũ Phú Phong là học sinh khuyết tật học hoà nhập, tuy em không nắm bắt được dung lượng kiến thức như các bạn nhưng em đi học rất đều, biết nêu và chia sẻ ý kiến của mình với cô và bạn.</a:t>
            </a:r>
          </a:p>
          <a:p>
            <a:r>
              <a:rPr lang="en-US">
                <a:latin typeface="Times New Roman" pitchFamily="18" charset="0"/>
                <a:cs typeface="Times New Roman" pitchFamily="18" charset="0"/>
              </a:rPr>
              <a:t>             + Với HS cần cố gắng, ngoài việc sắp xếp cho các em ngồi ở bàn trên gần cô giáo tôi còn chú ý soạn ra các câu hỏi vừa sức với các em để các em trả lời được. Khi thấy các em có tiến bộ, tôi liền động viên các em bằng các tiếng vỗ tay, bằng lời nói của cô hay vật thật như quyển vở, cái bút... để khích lệ các em.</a:t>
            </a:r>
          </a:p>
          <a:p>
            <a:r>
              <a:rPr lang="en-US">
                <a:latin typeface="Times New Roman" pitchFamily="18" charset="0"/>
                <a:cs typeface="Times New Roman" pitchFamily="18" charset="0"/>
              </a:rPr>
              <a:t>             - Khi thấy HS nhặt được của rơi trả lại người mất. Tôi liền khen ngợi để làm gương cho HS khác noi theo.</a:t>
            </a:r>
          </a:p>
          <a:p>
            <a:r>
              <a:rPr lang="en-US">
                <a:latin typeface="Times New Roman" pitchFamily="18" charset="0"/>
                <a:cs typeface="Times New Roman" pitchFamily="18" charset="0"/>
              </a:rPr>
              <a:t>             * Qua những việc tôi đã làm, tôi thấy HS trong lớp tôi rất yêu thương, quý mến bạn bè và kính trọng thầy cô giáo, ông  bà, cha mẹ, người thân, các em đều thật thà biết: “ Nhặt được của rơi trả lại người đã mất.”</a:t>
            </a:r>
            <a:endParaRPr lang="en-US"/>
          </a:p>
        </p:txBody>
      </p:sp>
    </p:spTree>
    <p:extLst>
      <p:ext uri="{BB962C8B-B14F-4D97-AF65-F5344CB8AC3E}">
        <p14:creationId xmlns:p14="http://schemas.microsoft.com/office/powerpoint/2010/main" val="3249365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590550"/>
            <a:ext cx="7696200" cy="3108543"/>
          </a:xfrm>
          <a:prstGeom prst="rect">
            <a:avLst/>
          </a:prstGeom>
        </p:spPr>
        <p:txBody>
          <a:bodyPr wrap="square">
            <a:spAutoFit/>
          </a:bodyPr>
          <a:lstStyle/>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a:latin typeface="Times New Roman" pitchFamily="18" charset="0"/>
              <a:cs typeface="Times New Roman" pitchFamily="18" charset="0"/>
            </a:endParaRPr>
          </a:p>
        </p:txBody>
      </p:sp>
      <p:sp>
        <p:nvSpPr>
          <p:cNvPr id="6" name="Rectangle 5"/>
          <p:cNvSpPr/>
          <p:nvPr/>
        </p:nvSpPr>
        <p:spPr>
          <a:xfrm>
            <a:off x="1066800" y="555418"/>
            <a:ext cx="7131627" cy="3508653"/>
          </a:xfrm>
          <a:prstGeom prst="rect">
            <a:avLst/>
          </a:prstGeom>
        </p:spPr>
        <p:txBody>
          <a:bodyPr wrap="square">
            <a:spAutoFit/>
          </a:bodyPr>
          <a:lstStyle/>
          <a:p>
            <a:r>
              <a:rPr lang="en-US" sz="1400" smtClean="0">
                <a:latin typeface="Times New Roman" pitchFamily="18" charset="0"/>
                <a:cs typeface="Times New Roman" pitchFamily="18" charset="0"/>
              </a:rPr>
              <a:t>           </a:t>
            </a:r>
            <a:r>
              <a:rPr lang="en-US" sz="2000" b="1">
                <a:latin typeface="Times New Roman" pitchFamily="18" charset="0"/>
                <a:cs typeface="Times New Roman" pitchFamily="18" charset="0"/>
              </a:rPr>
              <a:t>b. Xây dựng lớp học thân thiện học sinh tích cực.</a:t>
            </a:r>
            <a:endParaRPr lang="en-US" sz="2000">
              <a:latin typeface="Times New Roman" pitchFamily="18" charset="0"/>
              <a:cs typeface="Times New Roman" pitchFamily="18" charset="0"/>
            </a:endParaRPr>
          </a:p>
          <a:p>
            <a:r>
              <a:rPr lang="en-US" sz="1400" b="1">
                <a:latin typeface="Times New Roman" pitchFamily="18" charset="0"/>
                <a:cs typeface="Times New Roman" pitchFamily="18" charset="0"/>
              </a:rPr>
              <a:t>           </a:t>
            </a:r>
            <a:r>
              <a:rPr lang="en-US" sz="1400">
                <a:latin typeface="Times New Roman" pitchFamily="18" charset="0"/>
                <a:cs typeface="Times New Roman" pitchFamily="18" charset="0"/>
              </a:rPr>
              <a:t>-Trong các tiết học, tôi luôn xác định mình là người tổ chức, điều hành còn học sinh tự hoạt động, tự trao đổi, chia sẻ để nắm bắt kiến thức. Chính bản thân tôi luôn có mong muốn xây dựng được lớp mình chủ nhiệm là lớp học thân thiện, học sinh tích cực.</a:t>
            </a:r>
          </a:p>
          <a:p>
            <a:r>
              <a:rPr lang="en-US" sz="1400">
                <a:latin typeface="Times New Roman" pitchFamily="18" charset="0"/>
                <a:cs typeface="Times New Roman" pitchFamily="18" charset="0"/>
              </a:rPr>
              <a:t>            - Ngay từ đầu năm, tôi đã thiết kế các bài khởi động rồi dạy cho các em vừa hát kết hợp với phụ họa. Những việc làm đó tuy nhỏ nhưng cũng đã góp phần trong việc xây dựng lớp học thân thiện, lớp học vui.</a:t>
            </a:r>
          </a:p>
          <a:p>
            <a:r>
              <a:rPr lang="en-US" sz="1400">
                <a:latin typeface="Times New Roman" pitchFamily="18" charset="0"/>
                <a:cs typeface="Times New Roman" pitchFamily="18" charset="0"/>
              </a:rPr>
              <a:t>         </a:t>
            </a:r>
            <a:endParaRPr lang="en-US" sz="1400" smtClean="0">
              <a:latin typeface="Times New Roman" pitchFamily="18" charset="0"/>
              <a:cs typeface="Times New Roman" pitchFamily="18" charset="0"/>
            </a:endParaRPr>
          </a:p>
          <a:p>
            <a:r>
              <a:rPr lang="en-US" sz="1400" smtClean="0">
                <a:latin typeface="Times New Roman" pitchFamily="18" charset="0"/>
                <a:cs typeface="Times New Roman" pitchFamily="18" charset="0"/>
              </a:rPr>
              <a:t> </a:t>
            </a:r>
          </a:p>
          <a:p>
            <a:endParaRPr lang="en-US" sz="1400" b="1">
              <a:latin typeface="Times New Roman" pitchFamily="18" charset="0"/>
              <a:cs typeface="Times New Roman" pitchFamily="18" charset="0"/>
            </a:endParaRPr>
          </a:p>
          <a:p>
            <a:r>
              <a:rPr lang="en-US" sz="1400" b="1" smtClean="0">
                <a:latin typeface="Times New Roman" pitchFamily="18" charset="0"/>
                <a:cs typeface="Times New Roman" pitchFamily="18" charset="0"/>
              </a:rPr>
              <a:t>                     </a:t>
            </a:r>
            <a:r>
              <a:rPr lang="en-US" sz="2000" b="1" smtClean="0">
                <a:latin typeface="Times New Roman" pitchFamily="18" charset="0"/>
                <a:cs typeface="Times New Roman" pitchFamily="18" charset="0"/>
              </a:rPr>
              <a:t>* VI DEO: </a:t>
            </a:r>
            <a:r>
              <a:rPr lang="en-US" sz="2000" b="1">
                <a:latin typeface="Times New Roman" pitchFamily="18" charset="0"/>
                <a:cs typeface="Times New Roman" pitchFamily="18" charset="0"/>
              </a:rPr>
              <a:t>Bài Trường tiểu học mến yêu</a:t>
            </a:r>
            <a:r>
              <a:rPr lang="en-US" sz="2000" b="1" smtClean="0">
                <a:latin typeface="Times New Roman" pitchFamily="18" charset="0"/>
                <a:cs typeface="Times New Roman" pitchFamily="18" charset="0"/>
              </a:rPr>
              <a:t>.</a:t>
            </a:r>
          </a:p>
          <a:p>
            <a:endParaRPr lang="en-US" sz="1400" b="1">
              <a:latin typeface="Times New Roman" pitchFamily="18" charset="0"/>
              <a:cs typeface="Times New Roman" pitchFamily="18" charset="0"/>
            </a:endParaRPr>
          </a:p>
          <a:p>
            <a:endParaRPr lang="en-US" sz="1400" b="1" smtClean="0">
              <a:latin typeface="Times New Roman" pitchFamily="18" charset="0"/>
              <a:cs typeface="Times New Roman" pitchFamily="18" charset="0"/>
            </a:endParaRPr>
          </a:p>
          <a:p>
            <a:endParaRPr lang="en-US" sz="1400" b="1">
              <a:latin typeface="Times New Roman" pitchFamily="18" charset="0"/>
              <a:cs typeface="Times New Roman" pitchFamily="18" charset="0"/>
            </a:endParaRPr>
          </a:p>
          <a:p>
            <a:endParaRPr lang="en-US" sz="1400">
              <a:latin typeface="Times New Roman" pitchFamily="18" charset="0"/>
              <a:cs typeface="Times New Roman" pitchFamily="18" charset="0"/>
            </a:endParaRPr>
          </a:p>
        </p:txBody>
      </p:sp>
    </p:spTree>
    <p:extLst>
      <p:ext uri="{BB962C8B-B14F-4D97-AF65-F5344CB8AC3E}">
        <p14:creationId xmlns:p14="http://schemas.microsoft.com/office/powerpoint/2010/main" val="2582397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842623"/>
            <a:ext cx="7391400" cy="1477328"/>
          </a:xfrm>
          <a:prstGeom prst="rect">
            <a:avLst/>
          </a:prstGeom>
        </p:spPr>
        <p:txBody>
          <a:bodyPr wrap="square">
            <a:spAutoFit/>
          </a:bodyPr>
          <a:lstStyle/>
          <a:p>
            <a:r>
              <a:rPr lang="en-US" smtClean="0">
                <a:latin typeface="Times New Roman" pitchFamily="18" charset="0"/>
                <a:cs typeface="Times New Roman" pitchFamily="18" charset="0"/>
              </a:rPr>
              <a:t>Trong </a:t>
            </a:r>
            <a:r>
              <a:rPr lang="en-US">
                <a:latin typeface="Times New Roman" pitchFamily="18" charset="0"/>
                <a:cs typeface="Times New Roman" pitchFamily="18" charset="0"/>
              </a:rPr>
              <a:t>quá trình giảng dạy, tôi không quá nghiêm khắc với HS mà phải vừa dạy vừa tham gia các hoạt động với các em. Cụ thể là  thỉnh thoảng dành vài phút kể cho các em nghe những kỉ niệm về các HS cũ đối với tôi và ngược tình cảm của tôi đối với HS cũ mà tôi đã từng dạy. Đây là cách giáo dục khéo léo, cách nêu gương nhẹ nhàng để HS noi theo.</a:t>
            </a:r>
          </a:p>
        </p:txBody>
      </p:sp>
    </p:spTree>
    <p:extLst>
      <p:ext uri="{BB962C8B-B14F-4D97-AF65-F5344CB8AC3E}">
        <p14:creationId xmlns:p14="http://schemas.microsoft.com/office/powerpoint/2010/main" val="3832932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7625" y="1"/>
            <a:ext cx="9106375" cy="661956"/>
          </a:xfrm>
          <a:prstGeom prst="rect">
            <a:avLst/>
          </a:prstGeom>
          <a:solidFill>
            <a:srgbClr val="CCFFFF"/>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3200" b="1" dirty="0">
              <a:solidFill>
                <a:srgbClr val="FF0000"/>
              </a:solidFill>
              <a:latin typeface="Times New Roman" pitchFamily="18" charset="0"/>
              <a:cs typeface="Times New Roman" pitchFamily="18" charset="0"/>
            </a:endParaRPr>
          </a:p>
        </p:txBody>
      </p:sp>
      <p:sp>
        <p:nvSpPr>
          <p:cNvPr id="3" name="Rectangle 2"/>
          <p:cNvSpPr/>
          <p:nvPr/>
        </p:nvSpPr>
        <p:spPr>
          <a:xfrm>
            <a:off x="31173" y="-1184564"/>
            <a:ext cx="9112827" cy="4247317"/>
          </a:xfrm>
          <a:prstGeom prst="rect">
            <a:avLst/>
          </a:prstGeom>
        </p:spPr>
        <p:txBody>
          <a:bodyPr wrap="square">
            <a:spAutoFit/>
          </a:bodyPr>
          <a:lstStyle/>
          <a:p>
            <a:r>
              <a:rPr lang="en-US">
                <a:latin typeface="Times New Roman" pitchFamily="18" charset="0"/>
                <a:cs typeface="Times New Roman" pitchFamily="18" charset="0"/>
              </a:rPr>
              <a:t>* Ví </a:t>
            </a:r>
            <a:r>
              <a:rPr lang="en-US" smtClean="0">
                <a:latin typeface="Times New Roman" pitchFamily="18" charset="0"/>
                <a:cs typeface="Times New Roman" pitchFamily="18" charset="0"/>
              </a:rPr>
              <a:t>dụ 1</a:t>
            </a:r>
            <a:r>
              <a:rPr lang="en-US">
                <a:latin typeface="Times New Roman" pitchFamily="18" charset="0"/>
                <a:cs typeface="Times New Roman" pitchFamily="18" charset="0"/>
              </a:rPr>
              <a:t>:  Hồi đó, cô mới ra trường được nhà trường phân công dạy lớp 1B. Lớp chỉ có 27 em, nên tiết học vần cả lớp đều trật tự nghe cô giảng bài. Bỗng 1 bé tên là Đức (B)  vì lớp  có 2 bé tên Đức nên cô đặt như thế cho dễ phân biệt. Em giơ tay xin phát biểu cô đến bên em mời em phát </a:t>
            </a:r>
            <a:r>
              <a:rPr lang="en-US" smtClean="0">
                <a:latin typeface="Times New Roman" pitchFamily="18" charset="0"/>
                <a:cs typeface="Times New Roman" pitchFamily="18" charset="0"/>
              </a:rPr>
              <a:t>biểu. </a:t>
            </a:r>
            <a:r>
              <a:rPr lang="en-US">
                <a:latin typeface="Times New Roman" pitchFamily="18" charset="0"/>
                <a:cs typeface="Times New Roman" pitchFamily="18" charset="0"/>
              </a:rPr>
              <a:t>Em nhìn cô bằng cặp mắt van lơn, em nói với cô bằng giọng nhẹ nhàng, lễ phép: “Em thưa cô, em thưa cô, em xin phép cô cho em ra ngoài ruộng em bắt con cuốc.”. Cô ngạc nhiên nhưng rồi cô bình tĩnh nhớ lại hồi còn học môn tâm lí sư phạm ở trường sư phạm. Cô đã từng nghe cô giáo Huấn nói: Có những trường hợp HS khoanh tay trật tự nhưng đầu óc cứ nghĩ đi đâu chứ không tập trung vào bài. Ngay lúc đó, cô đã nhẹ nhàng giải thích cho em hiểu con cuốc đậu ở mô rạ kia bay rất nhanh. Nếu em ra đến nơi nó sẽ bay mất. Em không bắt được nó đâu, rồi cô chuyển chỗ ngồi cho em từ đầu  bàn cuối lên đầu bàn 1. Cô quan tâm đến em trong tất cả các tiết học. Cuối năm học, em làm bài kiểm tra đạt điểm 7, điểm 8 và em được lên lớp 2. Em và cha mẹ em đều rất vui lòng vì thành tích học tập của em. Cô cũng rất vui vì cô đã rèn được một HS từ học sinh chưa tập trung trong học tập đã trở thành học sinh có ý thức hơn và đã hoàn thành nội dung các môn học ở lớp 1 và được lên lớp 2. Rồi hình ảnh em HS đó cứ theo cô suốt cuộc đời dạy học. Sau  câu chuyện đó các  em HS cảm thấy rất vui và hào hứng.</a:t>
            </a:r>
          </a:p>
        </p:txBody>
      </p:sp>
    </p:spTree>
    <p:extLst>
      <p:ext uri="{BB962C8B-B14F-4D97-AF65-F5344CB8AC3E}">
        <p14:creationId xmlns:p14="http://schemas.microsoft.com/office/powerpoint/2010/main" val="2728258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47651"/>
            <a:ext cx="9144000" cy="2862322"/>
          </a:xfrm>
          <a:prstGeom prst="rect">
            <a:avLst/>
          </a:prstGeom>
        </p:spPr>
        <p:txBody>
          <a:bodyPr wrap="square">
            <a:spAutoFit/>
          </a:bodyPr>
          <a:lstStyle/>
          <a:p>
            <a:r>
              <a:rPr lang="en-US">
                <a:latin typeface="Times New Roman" pitchFamily="18" charset="0"/>
                <a:cs typeface="Times New Roman" pitchFamily="18" charset="0"/>
              </a:rPr>
              <a:t>*Ví dụ 2:  Một câu chuyện khác, khi tôi dạy một HS lớp 5, em này có mẹ bị mất trong khi bão làm đổ tường, em phải ở với mẹ hai. Vì thế em rất buồn và học cũng rất chậm. Một hôm, trong tiết tập đọc tôi gọi em lên để kiểm tra bài cũ để đọc 2 bài thơ của Bác  mỗi bài có 4 câu. Em thuộc được 1 bài và nói: em chỉ thuộc 1 bài còn 1 bài em không thuộc. Tôi nói: “Thế cũng được còn hơn các bạn khác không thuộc được bài nào” . Không ngờ lời khen của tôi đã để lại trong tôi một ấn tượng sâu sắc. Đến ngày thi cuối năm Nhà trường ra đề văn: “Kể lại một tiết học mà em ấn tượng nhất”. Vì học chậm hơn các bạn trong lớp em loay hoay mãi rồi cũng viết được các câu văn như sau. ( Hôm nay lớp em có tiết tập đọc, cô gọi em lên đọc 2 bài thơ của Bác. Em chỉ thuộc một bài còn 1 bài em không thuộc. Cô bảo thế cũng được, còn hơn các bạn khác không thuộc được bài nào.  Các thầy cô trong nhóm chấm ai cũng nhớ mãi những câu văn này.</a:t>
            </a:r>
            <a:endParaRPr lang="en-US"/>
          </a:p>
        </p:txBody>
      </p:sp>
    </p:spTree>
    <p:extLst>
      <p:ext uri="{BB962C8B-B14F-4D97-AF65-F5344CB8AC3E}">
        <p14:creationId xmlns:p14="http://schemas.microsoft.com/office/powerpoint/2010/main" val="2058238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13901"/>
            <a:ext cx="11254522" cy="6356825"/>
          </a:xfrm>
          <a:prstGeom prst="rect">
            <a:avLst/>
          </a:prstGeom>
        </p:spPr>
      </p:pic>
      <p:sp>
        <p:nvSpPr>
          <p:cNvPr id="4" name="Rectangle 3"/>
          <p:cNvSpPr/>
          <p:nvPr/>
        </p:nvSpPr>
        <p:spPr>
          <a:xfrm>
            <a:off x="1247887" y="-1215615"/>
            <a:ext cx="8477025" cy="4524315"/>
          </a:xfrm>
          <a:prstGeom prst="rect">
            <a:avLst/>
          </a:prstGeom>
        </p:spPr>
        <p:txBody>
          <a:bodyPr wrap="square">
            <a:spAutoFit/>
          </a:bodyPr>
          <a:lstStyle/>
          <a:p>
            <a:r>
              <a:rPr lang="en-US">
                <a:latin typeface="Times New Roman" pitchFamily="18" charset="0"/>
                <a:cs typeface="Times New Roman" pitchFamily="18" charset="0"/>
              </a:rPr>
              <a:t>Ví dụ 3: Trong tiết Tập làm văn ở lớp 2 ( chương trình SGK từ năm 2000) có đề văn thế này: Em hãy kể lại quang cảnh ngôi trường em đang học. Sau khi tôi gợi ý cách làm rồi nhưng những HS cần cố gắng vẫn chưa làm được.</a:t>
            </a:r>
            <a:br>
              <a:rPr lang="en-US">
                <a:latin typeface="Times New Roman" pitchFamily="18" charset="0"/>
                <a:cs typeface="Times New Roman" pitchFamily="18" charset="0"/>
              </a:rPr>
            </a:br>
            <a:r>
              <a:rPr lang="en-US">
                <a:latin typeface="Times New Roman" pitchFamily="18" charset="0"/>
                <a:cs typeface="Times New Roman" pitchFamily="18" charset="0"/>
              </a:rPr>
              <a:t>               Các em nói với cô rất tự nhiên thế này:  “ Thưa cô chúng em vẫn không kể được. Tôi nói đùa các bé rằng: Dễ thế mà các em cũng không làm được. Sau đó tôi đặt ra một số câu hỏi gợi mở để các bé trả lời.</a:t>
            </a:r>
            <a:br>
              <a:rPr lang="en-US">
                <a:latin typeface="Times New Roman" pitchFamily="18" charset="0"/>
                <a:cs typeface="Times New Roman" pitchFamily="18" charset="0"/>
              </a:rPr>
            </a:br>
            <a:r>
              <a:rPr lang="en-US">
                <a:latin typeface="Times New Roman" pitchFamily="18" charset="0"/>
                <a:cs typeface="Times New Roman" pitchFamily="18" charset="0"/>
              </a:rPr>
              <a:t>              + Trường em nằm gần cảnh vật gì? ( Trường em nằm gần cánh đồng, gần làng Trúc Hiệp, gần đường liên th</a:t>
            </a:r>
            <a:br>
              <a:rPr lang="en-US">
                <a:latin typeface="Times New Roman" pitchFamily="18" charset="0"/>
                <a:cs typeface="Times New Roman" pitchFamily="18" charset="0"/>
              </a:rPr>
            </a:br>
            <a:r>
              <a:rPr lang="en-US">
                <a:latin typeface="Times New Roman" pitchFamily="18" charset="0"/>
                <a:cs typeface="Times New Roman" pitchFamily="18" charset="0"/>
              </a:rPr>
              <a:t>              +Trường em giống hình gì?( trường ta giống hình chữ U)</a:t>
            </a:r>
            <a:br>
              <a:rPr lang="en-US">
                <a:latin typeface="Times New Roman" pitchFamily="18" charset="0"/>
                <a:cs typeface="Times New Roman" pitchFamily="18" charset="0"/>
              </a:rPr>
            </a:br>
            <a:r>
              <a:rPr lang="en-US">
                <a:latin typeface="Times New Roman" pitchFamily="18" charset="0"/>
                <a:cs typeface="Times New Roman" pitchFamily="18" charset="0"/>
              </a:rPr>
              <a:t>               + Trường em có rộng rãi, khang trang không? ( Trường không rộng lắm như rất khang trang).....</a:t>
            </a:r>
            <a:br>
              <a:rPr lang="en-US">
                <a:latin typeface="Times New Roman" pitchFamily="18" charset="0"/>
                <a:cs typeface="Times New Roman" pitchFamily="18" charset="0"/>
              </a:rPr>
            </a:br>
            <a:r>
              <a:rPr lang="en-US">
                <a:latin typeface="Times New Roman" pitchFamily="18" charset="0"/>
                <a:cs typeface="Times New Roman" pitchFamily="18" charset="0"/>
              </a:rPr>
              <a:t>               + Khi các em trả lời được 6 - 7 câu hỏi của cô thì cũng là lúc các em hoàn thành đoạn văn theo yêu cầu. Sau tiết học các bé lớp 2 rất vui vì các bé đã biết làm văn rồi đó. Còn tôi cũng thấy rất vui vì tết học mang lại cho tôi nhiều cảm xúc trong đời dạy học học của mình. Thế rồi hình ảnh ngôi trường thân thương cúa in đậm trong trái tim tôi.</a:t>
            </a:r>
            <a:br>
              <a:rPr lang="en-US">
                <a:latin typeface="Times New Roman" pitchFamily="18" charset="0"/>
                <a:cs typeface="Times New Roman" pitchFamily="18" charset="0"/>
              </a:rPr>
            </a:br>
            <a:endParaRPr lang="en-US"/>
          </a:p>
        </p:txBody>
      </p:sp>
    </p:spTree>
    <p:extLst>
      <p:ext uri="{BB962C8B-B14F-4D97-AF65-F5344CB8AC3E}">
        <p14:creationId xmlns:p14="http://schemas.microsoft.com/office/powerpoint/2010/main" val="3890995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1955" y="436418"/>
            <a:ext cx="9227128" cy="1169551"/>
          </a:xfrm>
          <a:prstGeom prst="rect">
            <a:avLst/>
          </a:prstGeom>
          <a:noFill/>
        </p:spPr>
        <p:txBody>
          <a:bodyPr wrap="square" rtlCol="0">
            <a:spAutoFit/>
          </a:bodyPr>
          <a:lstStyle/>
          <a:p>
            <a:r>
              <a:rPr lang="en-US" sz="1400" smtClean="0">
                <a:latin typeface="Times New Roman" pitchFamily="18" charset="0"/>
                <a:cs typeface="Times New Roman" pitchFamily="18" charset="0"/>
              </a:rPr>
              <a:t>              Ví </a:t>
            </a:r>
            <a:r>
              <a:rPr lang="en-US" sz="1400">
                <a:latin typeface="Times New Roman" pitchFamily="18" charset="0"/>
                <a:cs typeface="Times New Roman" pitchFamily="18" charset="0"/>
              </a:rPr>
              <a:t>dụ 4: Sau khi cô làm chủ nhiệm 2 năm liền năm lớp 1 và năm lớp 3 khi các em HS lớp 3 lên học </a:t>
            </a:r>
            <a:r>
              <a:rPr lang="en-US" sz="1400" smtClean="0">
                <a:latin typeface="Times New Roman" pitchFamily="18" charset="0"/>
                <a:cs typeface="Times New Roman" pitchFamily="18" charset="0"/>
              </a:rPr>
              <a:t>tiếp </a:t>
            </a:r>
            <a:r>
              <a:rPr lang="en-US" sz="1400">
                <a:latin typeface="Times New Roman" pitchFamily="18" charset="0"/>
                <a:cs typeface="Times New Roman" pitchFamily="18" charset="0"/>
              </a:rPr>
              <a:t>lớp </a:t>
            </a:r>
            <a:r>
              <a:rPr lang="en-US" sz="1400" smtClean="0">
                <a:latin typeface="Times New Roman" pitchFamily="18" charset="0"/>
                <a:cs typeface="Times New Roman" pitchFamily="18" charset="0"/>
              </a:rPr>
              <a:t>4 </a:t>
            </a:r>
            <a:r>
              <a:rPr lang="en-US" sz="1400">
                <a:latin typeface="Times New Roman" pitchFamily="18" charset="0"/>
                <a:cs typeface="Times New Roman" pitchFamily="18" charset="0"/>
              </a:rPr>
              <a:t>và lớp 5 còn cô ở lại đón các em HS lớp 3. Điều cô thấy ấn tượng hơn cả là khi em Như Ngọc lớp 3C vẫn đang học ở trường Tiểu học vẫn nhìn thấy cô hàng ngày, vẫn nói chuyện với cô thế rồi đến ngày Nhà giáo Việt Nam 20/11, em Ngọc vẫn viết cho cô 1 lá thư  đặt trong bưu thiếp và 1 bó hoa  nhưng em không nói em viết thư cho cô vì thế cô không biết đã để bưu thiếp vào tủ GV. Tới cuối năm học khi dọn tủ cô mới biết em Ngọc đã viết thư cho cô. Đọc lá thư cô thấy xúc động vô cùng. </a:t>
            </a:r>
          </a:p>
        </p:txBody>
      </p:sp>
    </p:spTree>
    <p:extLst>
      <p:ext uri="{BB962C8B-B14F-4D97-AF65-F5344CB8AC3E}">
        <p14:creationId xmlns:p14="http://schemas.microsoft.com/office/powerpoint/2010/main" val="2271650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13064"/>
            <a:ext cx="8229600" cy="3981559"/>
          </a:xfrm>
        </p:spPr>
        <p:txBody>
          <a:bodyPr>
            <a:normAutofit fontScale="25000" lnSpcReduction="20000"/>
          </a:bodyPr>
          <a:lstStyle/>
          <a:p>
            <a:pPr marL="0" indent="0">
              <a:buNone/>
            </a:pPr>
            <a:r>
              <a:rPr lang="en-US" sz="5600" b="1" smtClean="0">
                <a:latin typeface="Times New Roman" pitchFamily="18" charset="0"/>
                <a:cs typeface="Times New Roman" pitchFamily="18" charset="0"/>
              </a:rPr>
              <a:t>         </a:t>
            </a:r>
            <a:r>
              <a:rPr lang="en-US" sz="8000" b="1" smtClean="0">
                <a:latin typeface="Times New Roman" pitchFamily="18" charset="0"/>
                <a:cs typeface="Times New Roman" pitchFamily="18" charset="0"/>
              </a:rPr>
              <a:t>C. Phối </a:t>
            </a:r>
            <a:r>
              <a:rPr lang="en-US" sz="8000" b="1">
                <a:latin typeface="Times New Roman" pitchFamily="18" charset="0"/>
                <a:cs typeface="Times New Roman" pitchFamily="18" charset="0"/>
              </a:rPr>
              <a:t>kết hợp chặt chẽ với phụ huynh trong quá </a:t>
            </a:r>
            <a:r>
              <a:rPr lang="en-US" sz="8000" b="1">
                <a:latin typeface="Times New Roman" pitchFamily="18" charset="0"/>
                <a:cs typeface="Times New Roman" pitchFamily="18" charset="0"/>
              </a:rPr>
              <a:t>trình </a:t>
            </a:r>
            <a:r>
              <a:rPr lang="en-US" sz="8000" b="1" smtClean="0">
                <a:latin typeface="Times New Roman" pitchFamily="18" charset="0"/>
                <a:cs typeface="Times New Roman" pitchFamily="18" charset="0"/>
              </a:rPr>
              <a:t>giáo </a:t>
            </a:r>
            <a:r>
              <a:rPr lang="en-US" sz="8000" b="1">
                <a:latin typeface="Times New Roman" pitchFamily="18" charset="0"/>
                <a:cs typeface="Times New Roman" pitchFamily="18" charset="0"/>
              </a:rPr>
              <a:t>dục.</a:t>
            </a:r>
            <a:endParaRPr lang="en-US" sz="8000">
              <a:latin typeface="Times New Roman" pitchFamily="18" charset="0"/>
              <a:cs typeface="Times New Roman" pitchFamily="18" charset="0"/>
            </a:endParaRPr>
          </a:p>
          <a:p>
            <a:pPr marL="0" indent="0">
              <a:buNone/>
            </a:pPr>
            <a:r>
              <a:rPr lang="en-US" sz="5600">
                <a:latin typeface="Times New Roman" pitchFamily="18" charset="0"/>
                <a:cs typeface="Times New Roman" pitchFamily="18" charset="0"/>
              </a:rPr>
              <a:t>         </a:t>
            </a:r>
            <a:r>
              <a:rPr lang="en-US" sz="5600" smtClean="0">
                <a:latin typeface="Times New Roman" pitchFamily="18" charset="0"/>
                <a:cs typeface="Times New Roman" pitchFamily="18" charset="0"/>
              </a:rPr>
              <a:t>- </a:t>
            </a:r>
            <a:r>
              <a:rPr lang="en-US" sz="5600">
                <a:latin typeface="Times New Roman" pitchFamily="18" charset="0"/>
                <a:cs typeface="Times New Roman" pitchFamily="18" charset="0"/>
              </a:rPr>
              <a:t>Tất cả các buổi họp phụ huynh, tôi chú ý chuẩn bị nội dung cuộc họp đầy đủ, cụ thể, rõ ràng. Báo cáo nội dung họp phụ huynh diễn cảm giống như một tiết học cho học sinh với thời lượng dài hơn thời lượng dạy tiết học cho HS trên lớp. (Tại sao tôi quan tâm đến nội dung của các buổi họp phụ huynh và cách truyền đạt nội dung </a:t>
            </a:r>
            <a:r>
              <a:rPr lang="en-US" sz="5600">
                <a:latin typeface="Times New Roman" pitchFamily="18" charset="0"/>
                <a:cs typeface="Times New Roman" pitchFamily="18" charset="0"/>
              </a:rPr>
              <a:t>trong </a:t>
            </a:r>
            <a:r>
              <a:rPr lang="en-US" sz="5600" smtClean="0">
                <a:latin typeface="Times New Roman" pitchFamily="18" charset="0"/>
                <a:cs typeface="Times New Roman" pitchFamily="18" charset="0"/>
              </a:rPr>
              <a:t>buổi</a:t>
            </a:r>
            <a:r>
              <a:rPr lang="en-US" sz="5600">
                <a:latin typeface="Times New Roman" pitchFamily="18" charset="0"/>
                <a:cs typeface="Times New Roman" pitchFamily="18" charset="0"/>
              </a:rPr>
              <a:t> họp đó là vì đối tượng trong buổi họp là người lớn, có những người trình độ ngang với cô giáo, có những người trình độ cao hơn cô giáo, có những người trình độ thấp hơn cô giáo. Nếu buổi họp của cô mà cả 3 đối tượng này cùng hiểu thì đây là một thành công lớn. Vì sau buổi họp phụ huynh họ rất vui, rất tin tưởng ở chuyên môn tay nghề của cô. Cũng sau buổi họp tôi từng nghe thấy phụ huynh tấm tắc khen sao cô nói diễn cảm thế.</a:t>
            </a:r>
          </a:p>
          <a:p>
            <a:pPr marL="0" indent="0">
              <a:buNone/>
            </a:pPr>
            <a:r>
              <a:rPr lang="en-US" sz="5600">
                <a:latin typeface="Times New Roman" pitchFamily="18" charset="0"/>
                <a:cs typeface="Times New Roman" pitchFamily="18" charset="0"/>
              </a:rPr>
              <a:t>         </a:t>
            </a:r>
            <a:r>
              <a:rPr lang="en-US" sz="5600" smtClean="0">
                <a:latin typeface="Times New Roman" pitchFamily="18" charset="0"/>
                <a:cs typeface="Times New Roman" pitchFamily="18" charset="0"/>
              </a:rPr>
              <a:t>- </a:t>
            </a:r>
            <a:r>
              <a:rPr lang="en-US" sz="5600">
                <a:latin typeface="Times New Roman" pitchFamily="18" charset="0"/>
                <a:cs typeface="Times New Roman" pitchFamily="18" charset="0"/>
              </a:rPr>
              <a:t>Tôn trọng ý kiến phụ huynh, nếu phụ huynh có ý kiến với cô về vấn đề gì thì GV phải nghiêm túc nhìn nhận lại bản thân rồi điều chỉnh sao cho phù hợp, tuyệt đối không trù dập HS, vẫn đối xử công bằng với HS (vì các bé Tiểu học như tờ giấy trắng, các bé không có lỗi trong việc của người lớn.)</a:t>
            </a:r>
          </a:p>
          <a:p>
            <a:pPr marL="0" indent="0">
              <a:buNone/>
            </a:pPr>
            <a:r>
              <a:rPr lang="en-US" sz="5600">
                <a:latin typeface="Times New Roman" pitchFamily="18" charset="0"/>
                <a:cs typeface="Times New Roman" pitchFamily="18" charset="0"/>
              </a:rPr>
              <a:t>          </a:t>
            </a:r>
            <a:r>
              <a:rPr lang="en-US" sz="5600" smtClean="0">
                <a:latin typeface="Times New Roman" pitchFamily="18" charset="0"/>
                <a:cs typeface="Times New Roman" pitchFamily="18" charset="0"/>
              </a:rPr>
              <a:t>- </a:t>
            </a:r>
            <a:r>
              <a:rPr lang="en-US" sz="5600">
                <a:latin typeface="Times New Roman" pitchFamily="18" charset="0"/>
                <a:cs typeface="Times New Roman" pitchFamily="18" charset="0"/>
              </a:rPr>
              <a:t>Khi phụ huynh hỏi han về tình hình của con em họ, tôi thường kiên trì trao đổi để họ hiểu về con em họ. (vì tôi đã đặt địa vị mình vào địa vị của họ. Mình quý con mình thế nào thì họ quý con họ như vậy. Sự kiên trì trao đổi của cô giúp họ thấy cô có tình yêu thương với con họ, họ sẽ kết hợp để dạy dỗ con họ cùng với cô.</a:t>
            </a:r>
          </a:p>
          <a:p>
            <a:pPr marL="0" indent="0">
              <a:buNone/>
            </a:pPr>
            <a:r>
              <a:rPr lang="en-US" sz="5600">
                <a:latin typeface="Times New Roman" pitchFamily="18" charset="0"/>
                <a:cs typeface="Times New Roman" pitchFamily="18" charset="0"/>
              </a:rPr>
              <a:t>           </a:t>
            </a:r>
            <a:r>
              <a:rPr lang="en-US" sz="5600" smtClean="0">
                <a:latin typeface="Times New Roman" pitchFamily="18" charset="0"/>
                <a:cs typeface="Times New Roman" pitchFamily="18" charset="0"/>
              </a:rPr>
              <a:t>- </a:t>
            </a:r>
            <a:r>
              <a:rPr lang="en-US" sz="5600">
                <a:latin typeface="Times New Roman" pitchFamily="18" charset="0"/>
                <a:cs typeface="Times New Roman" pitchFamily="18" charset="0"/>
              </a:rPr>
              <a:t>HS có biểu hiện không bình thường về các mặt học tập hoặc mối quan hệ với các bạn , tôi lập tức gặp trực tiếp hoặc gọi điện trao đổi với phụ huynh để phụ huynh biết cùng kết hợp với cô để giáo dục con em mình. Chính vị vậy phụ huynh rất tin tưởng khi con họ được tôi chủ nhiệm.</a:t>
            </a:r>
          </a:p>
          <a:p>
            <a:pPr marL="0" indent="0">
              <a:buNone/>
            </a:pPr>
            <a:r>
              <a:rPr lang="en-US" sz="5600">
                <a:latin typeface="Times New Roman" pitchFamily="18" charset="0"/>
                <a:cs typeface="Times New Roman" pitchFamily="18" charset="0"/>
              </a:rPr>
              <a:t>   </a:t>
            </a:r>
            <a:r>
              <a:rPr lang="en-US" sz="5600" smtClean="0">
                <a:latin typeface="Times New Roman" pitchFamily="18" charset="0"/>
                <a:cs typeface="Times New Roman" pitchFamily="18" charset="0"/>
              </a:rPr>
              <a:t>         - </a:t>
            </a:r>
            <a:r>
              <a:rPr lang="en-US" sz="5600">
                <a:latin typeface="Times New Roman" pitchFamily="18" charset="0"/>
                <a:cs typeface="Times New Roman" pitchFamily="18" charset="0"/>
              </a:rPr>
              <a:t>Đôi khi gặp trường hợp phụ huynh  hỏi bài của con họ thì tôi bình tĩnh giảng giải cho họ hiểu. không tỏ thái độ không hài lòng với họ, đấy là sự tôn trọng của GV với phụ huynh. Từ đó phụ huynh tin tưởng tôi hơn.</a:t>
            </a:r>
          </a:p>
          <a:p>
            <a:pPr marL="0" indent="0">
              <a:buNone/>
            </a:pPr>
            <a:r>
              <a:rPr lang="en-US" sz="5600">
                <a:latin typeface="Times New Roman" pitchFamily="18" charset="0"/>
                <a:cs typeface="Times New Roman" pitchFamily="18" charset="0"/>
              </a:rPr>
              <a:t>            - Ngoài ra về chuyên môn tôi luôn trao dồi bản ththân để có chuyên môn tay nghề vững vàng cụ thể là tích cực học hỏi về chuyên môn qua chương trình thay sách giáo khoa  theo chương trình phổ thông 2018, chú trọng nhất tới việc thay sách khối 3, khối mà mình trực tiếp giảng dạy sau khi học thay sách giáo khoa.</a:t>
            </a:r>
          </a:p>
          <a:p>
            <a:pPr marL="0" indent="0">
              <a:buNone/>
            </a:pPr>
            <a:r>
              <a:rPr lang="en-US" sz="5600">
                <a:latin typeface="Times New Roman" pitchFamily="18" charset="0"/>
                <a:cs typeface="Times New Roman" pitchFamily="18" charset="0"/>
              </a:rPr>
              <a:t>           -Thường xuyên tham dự các đợt chuyên đề do trường, cụm, huyện, thành phố tổ chức để nâng cao tay nghề cho bản thân, để dạy học sinh tốt hơn.</a:t>
            </a:r>
          </a:p>
          <a:p>
            <a:pPr marL="0" indent="0">
              <a:buNone/>
            </a:pPr>
            <a:r>
              <a:rPr lang="en-US" sz="5600">
                <a:latin typeface="Times New Roman" pitchFamily="18" charset="0"/>
                <a:cs typeface="Times New Roman" pitchFamily="18" charset="0"/>
              </a:rPr>
              <a:t>            -Trong thời đại 4.0 như ngày nay, tôi luôn chú ý học hỏi thêm về công nghệ thông tin. nghe các bài giảng trên mạng để trao dồi kiến thức cho bản thân để thực hành dạy trên lớp tốt hơn.</a:t>
            </a:r>
          </a:p>
          <a:p>
            <a:pPr marL="0" indent="0">
              <a:buNone/>
            </a:pPr>
            <a:r>
              <a:rPr lang="en-US" sz="5600">
                <a:latin typeface="Times New Roman" pitchFamily="18" charset="0"/>
                <a:cs typeface="Times New Roman" pitchFamily="18" charset="0"/>
              </a:rPr>
              <a:t>            -Tích cực nghiên cứu bài trước khi lên lớp vì cô giáo vững vàng chuyên môn sẽ giúp HS hiểu bài nhanh hơn để kết quả giảng dạy cao thì HS, phụ huynh vui mừng phấn khởi. Ban giám hiệu hài </a:t>
            </a:r>
            <a:r>
              <a:rPr lang="en-US" sz="5600">
                <a:latin typeface="Times New Roman" pitchFamily="18" charset="0"/>
                <a:cs typeface="Times New Roman" pitchFamily="18" charset="0"/>
              </a:rPr>
              <a:t>lòng</a:t>
            </a:r>
            <a:r>
              <a:rPr lang="en-US" sz="5600" smtClean="0">
                <a:latin typeface="Times New Roman" pitchFamily="18" charset="0"/>
                <a:cs typeface="Times New Roman" pitchFamily="18" charset="0"/>
              </a:rPr>
              <a:t>.</a:t>
            </a:r>
            <a:r>
              <a:rPr lang="en-US" sz="5600">
                <a:latin typeface="Times New Roman" pitchFamily="18" charset="0"/>
                <a:cs typeface="Times New Roman" pitchFamily="18" charset="0"/>
              </a:rPr>
              <a:t> họp đó là vì đối tượng trong buổi họp là người lớn, có những người trình độ ngang với cô giáo, có những người trình độ cao hơn cô giáo, có những người trình độ thấp hơn cô giáo. Nếu buổi họp của cô mà cả 3 đối tượng này cùng hiểu thì đây là một thành công lớn. Vì sau buổi họp phụ huynh họ rất vui, rất tin tưởng ở chuyên môn tay nghề của cô. Cũng sau buổi họp tôi từng nghe thấy phụ huynh tấm tắc khen sao cô nói diễn cảm thế.</a:t>
            </a:r>
          </a:p>
          <a:p>
            <a:pPr marL="0" indent="0">
              <a:buNone/>
            </a:pPr>
            <a:r>
              <a:rPr lang="en-US" sz="5600">
                <a:latin typeface="Times New Roman" pitchFamily="18" charset="0"/>
                <a:cs typeface="Times New Roman" pitchFamily="18" charset="0"/>
              </a:rPr>
              <a:t>              - Tôn trọng ý kiến phụ huynh, nếu phụ huynh có ý kiến với cô về vấn đề gì thì GV phải nghiêm túc nhìn nhận lại bản thân rồi điều chỉnh sao cho phù hợp, tuyệt đối không trù dập HS, vẫn đối xử công bằng với HS (vì các bé Tiểu học như tờ giấy trắng, các bé không có lỗi trong việc của người lớn.)</a:t>
            </a:r>
          </a:p>
          <a:p>
            <a:pPr marL="0" indent="0">
              <a:buNone/>
            </a:pPr>
            <a:r>
              <a:rPr lang="en-US" sz="5600">
                <a:latin typeface="Times New Roman" pitchFamily="18" charset="0"/>
                <a:cs typeface="Times New Roman" pitchFamily="18" charset="0"/>
              </a:rPr>
              <a:t>              - Khi phụ huynh hỏi han về tình hình của con em họ, tôi thường kiên trì trao đổi để họ hiểu về con em họ. (vì tôi đã đặt địa vị mình vào địa vị của họ. Mình quý con mình thế nào thì họ quý con họ như vậy. Sự kiên trì trao đổi của cô giúp họ thấy cô có tình yêu thương với con họ, họ sẽ kết hợp để dạy dỗ con họ cùng với cô.</a:t>
            </a:r>
          </a:p>
          <a:p>
            <a:pPr marL="0" indent="0">
              <a:buNone/>
            </a:pPr>
            <a:r>
              <a:rPr lang="en-US" sz="5600">
                <a:latin typeface="Times New Roman" pitchFamily="18" charset="0"/>
                <a:cs typeface="Times New Roman" pitchFamily="18" charset="0"/>
              </a:rPr>
              <a:t>             - HS có biểu hiện không bình thường về các mặt học tập hoặc mối quan hệ với các bạn , tôi lập tức gặp trực tiếp hoặc gọi điện trao đổi với phụ huynh để phụ huynh biết cùng kết hợp với cô để giáo dục con em mình. Chính vị vậy phụ huynh rất tin tưởng khi con họ được tôi chủ nhiệm.</a:t>
            </a:r>
          </a:p>
          <a:p>
            <a:pPr marL="0" indent="0">
              <a:buNone/>
            </a:pPr>
            <a:r>
              <a:rPr lang="en-US" sz="5600">
                <a:latin typeface="Times New Roman" pitchFamily="18" charset="0"/>
                <a:cs typeface="Times New Roman" pitchFamily="18" charset="0"/>
              </a:rPr>
              <a:t>             - Đôi khi gặp trường hợp phụ huynh  hỏi bài của con họ thì tôi bình tĩnh giảng giải cho họ hiểu. không tỏ thái độ không hài lòng với họ, đấy là sự tôn trọng của GV với phụ huynh. Từ đó phụ huynh tin tưởng tôi </a:t>
            </a:r>
            <a:r>
              <a:rPr lang="en-US" sz="5600">
                <a:latin typeface="Times New Roman" pitchFamily="18" charset="0"/>
                <a:cs typeface="Times New Roman" pitchFamily="18" charset="0"/>
              </a:rPr>
              <a:t>hơn</a:t>
            </a:r>
            <a:r>
              <a:rPr lang="en-US" sz="5600" smtClean="0">
                <a:latin typeface="Times New Roman" pitchFamily="18" charset="0"/>
                <a:cs typeface="Times New Roman" pitchFamily="18" charset="0"/>
              </a:rPr>
              <a:t>.</a:t>
            </a:r>
          </a:p>
          <a:p>
            <a:pPr marL="0" indent="0">
              <a:buNone/>
            </a:pPr>
            <a:endParaRPr lang="en-US" sz="5600">
              <a:latin typeface="Times New Roman" pitchFamily="18" charset="0"/>
              <a:cs typeface="Times New Roman" pitchFamily="18" charset="0"/>
            </a:endParaRPr>
          </a:p>
          <a:p>
            <a:pPr marL="0" indent="0">
              <a:buNone/>
            </a:pPr>
            <a:r>
              <a:rPr lang="en-US" sz="8000" b="1" smtClean="0">
                <a:latin typeface="Times New Roman" pitchFamily="18" charset="0"/>
                <a:cs typeface="Times New Roman" pitchFamily="18" charset="0"/>
              </a:rPr>
              <a:t>               Vi deo phụ huynh phát biểu trong cuộc họp phụ huynh.</a:t>
            </a:r>
          </a:p>
          <a:p>
            <a:pPr marL="0" indent="0">
              <a:buNone/>
            </a:pPr>
            <a:endParaRPr lang="en-US" sz="5600">
              <a:latin typeface="Times New Roman" pitchFamily="18" charset="0"/>
              <a:cs typeface="Times New Roman" pitchFamily="18" charset="0"/>
            </a:endParaRPr>
          </a:p>
          <a:p>
            <a:pPr marL="0" indent="0">
              <a:buNone/>
            </a:pPr>
            <a:r>
              <a:rPr lang="en-US" sz="5600">
                <a:latin typeface="Times New Roman" pitchFamily="18" charset="0"/>
                <a:cs typeface="Times New Roman" pitchFamily="18" charset="0"/>
              </a:rPr>
              <a:t>            - Ngoài ra về chuyên môn tôi luôn trao dồi bản ththân để có chuyên môn tay nghề vững vàng cụ thể là tích cực học hỏi về chuyên môn qua chương trình thay sách giáo khoa  theo chương trình phổ thông 2018, chú trọng nhất tới việc thay sách khối 3, khối mà mình trực tiếp giảng dạy sau khi học thay sách giáo khoa.</a:t>
            </a:r>
          </a:p>
          <a:p>
            <a:pPr marL="0" indent="0">
              <a:buNone/>
            </a:pPr>
            <a:r>
              <a:rPr lang="en-US" sz="5600">
                <a:latin typeface="Times New Roman" pitchFamily="18" charset="0"/>
                <a:cs typeface="Times New Roman" pitchFamily="18" charset="0"/>
              </a:rPr>
              <a:t>           -Thường xuyên tham dự các đợt chuyên đề do trường, cụm, huyện, thành phố tổ chức để nâng cao tay nghề cho bản thân, để dạy học sinh tốt hơn.</a:t>
            </a:r>
          </a:p>
          <a:p>
            <a:pPr marL="0" indent="0">
              <a:buNone/>
            </a:pPr>
            <a:r>
              <a:rPr lang="en-US" sz="5600">
                <a:latin typeface="Times New Roman" pitchFamily="18" charset="0"/>
                <a:cs typeface="Times New Roman" pitchFamily="18" charset="0"/>
              </a:rPr>
              <a:t>            -Trong thời đại 4.0 như ngày nay, tôi luôn chú ý học hỏi thêm về công nghệ thông tin. nghe các bài giảng trên mạng để trao dồi kiến thức cho bản thân để thực hành dạy trên lớp tốt hơn.</a:t>
            </a:r>
          </a:p>
          <a:p>
            <a:pPr marL="0" indent="0">
              <a:buNone/>
            </a:pPr>
            <a:r>
              <a:rPr lang="en-US" sz="5600">
                <a:latin typeface="Times New Roman" pitchFamily="18" charset="0"/>
                <a:cs typeface="Times New Roman" pitchFamily="18" charset="0"/>
              </a:rPr>
              <a:t>            -Tích cực nghiên cứu bài trước khi lên lớp vì cô giáo vững vàng chuyên môn sẽ giúp HS hiểu bài nhanh hơn để kết quả giảng dạy cao thì HS, phụ huynh vui mừng phấn khởi. Ban giám hiệu hài </a:t>
            </a:r>
            <a:r>
              <a:rPr lang="en-US" sz="5600">
                <a:latin typeface="Times New Roman" pitchFamily="18" charset="0"/>
                <a:cs typeface="Times New Roman" pitchFamily="18" charset="0"/>
              </a:rPr>
              <a:t>lòng</a:t>
            </a:r>
            <a:r>
              <a:rPr lang="en-US" sz="5600" smtClean="0">
                <a:latin typeface="Times New Roman" pitchFamily="18" charset="0"/>
                <a:cs typeface="Times New Roman" pitchFamily="18" charset="0"/>
              </a:rPr>
              <a:t>.</a:t>
            </a:r>
          </a:p>
          <a:p>
            <a:endParaRPr lang="en-US" sz="5600">
              <a:latin typeface="Times New Roman" pitchFamily="18" charset="0"/>
              <a:cs typeface="Times New Roman" pitchFamily="18" charset="0"/>
            </a:endParaRPr>
          </a:p>
          <a:p>
            <a:r>
              <a:rPr lang="en-US" sz="1400" smtClean="0"/>
              <a:t>-</a:t>
            </a:r>
            <a:endParaRPr lang="en-US" sz="5600" smtClean="0">
              <a:latin typeface="Times New Roman" pitchFamily="18" charset="0"/>
              <a:cs typeface="Times New Roman" pitchFamily="18" charset="0"/>
            </a:endParaRPr>
          </a:p>
        </p:txBody>
      </p:sp>
      <p:sp>
        <p:nvSpPr>
          <p:cNvPr id="6" name="Rectangle 5"/>
          <p:cNvSpPr/>
          <p:nvPr/>
        </p:nvSpPr>
        <p:spPr>
          <a:xfrm>
            <a:off x="34636" y="-6877050"/>
            <a:ext cx="8991600" cy="5170646"/>
          </a:xfrm>
          <a:prstGeom prst="rect">
            <a:avLst/>
          </a:prstGeom>
        </p:spPr>
        <p:txBody>
          <a:bodyPr wrap="square">
            <a:spAutoFit/>
          </a:bodyPr>
          <a:lstStyle/>
          <a:p>
            <a:r>
              <a:rPr lang="en-US" sz="2400" smtClean="0">
                <a:latin typeface="Times New Roman" pitchFamily="18" charset="0"/>
                <a:cs typeface="Times New Roman" pitchFamily="18" charset="0"/>
              </a:rPr>
              <a:t>           </a:t>
            </a:r>
            <a:r>
              <a:rPr lang="en-US" sz="1400" smtClean="0">
                <a:latin typeface="Times New Roman" pitchFamily="18" charset="0"/>
                <a:cs typeface="Times New Roman" pitchFamily="18" charset="0"/>
              </a:rPr>
              <a:t>Trong </a:t>
            </a:r>
            <a:r>
              <a:rPr lang="en-US" sz="1400">
                <a:latin typeface="Times New Roman" pitchFamily="18" charset="0"/>
                <a:cs typeface="Times New Roman" pitchFamily="18" charset="0"/>
              </a:rPr>
              <a:t>lớp 3B năm nay của tôi có những HS bố mẹ chia tay nhau như em Duy Tiến, Minh Hải, Như Ngọc. Tôi đã gần gũi các em để các em có thể chia sẻ những điều các em giấu kín trong lòng từ lâu mà không biết chia sẻ cùng ai vì có em chỉ được sống với bố, có em chỉ được sống với mẹ.</a:t>
            </a:r>
          </a:p>
          <a:p>
            <a:r>
              <a:rPr lang="en-US" sz="1400">
                <a:latin typeface="Times New Roman" pitchFamily="18" charset="0"/>
                <a:cs typeface="Times New Roman" pitchFamily="18" charset="0"/>
              </a:rPr>
              <a:t>       Khi em Tiến cầm 1 chiếc bút bi và nói: Em  cho cô cái bút, tôi bảo cô có bút rồi, nhưng em vẫn cứ cho vì chiếc bút này bà em cho em, em không viết, em cho cô. Tôi nói đùa thế cô nhận rồi cô làm thơ cho em nhé. Em Tiến thích lắm.</a:t>
            </a:r>
          </a:p>
          <a:p>
            <a:r>
              <a:rPr lang="en-US" sz="1400" b="1">
                <a:latin typeface="Times New Roman" pitchFamily="18" charset="0"/>
                <a:cs typeface="Times New Roman" pitchFamily="18" charset="0"/>
              </a:rPr>
              <a:t>                                                                       </a:t>
            </a:r>
            <a:r>
              <a:rPr lang="en-US" b="1">
                <a:latin typeface="Times New Roman" pitchFamily="18" charset="0"/>
                <a:cs typeface="Times New Roman" pitchFamily="18" charset="0"/>
              </a:rPr>
              <a:t>             </a:t>
            </a:r>
          </a:p>
          <a:p>
            <a:r>
              <a:rPr lang="en-US" b="1" smtClean="0">
                <a:latin typeface="Times New Roman" pitchFamily="18" charset="0"/>
                <a:cs typeface="Times New Roman" pitchFamily="18" charset="0"/>
              </a:rPr>
              <a:t>                                         </a:t>
            </a:r>
            <a:r>
              <a:rPr lang="en-US" sz="2000" b="1" smtClean="0">
                <a:latin typeface="Times New Roman" pitchFamily="18" charset="0"/>
                <a:cs typeface="Times New Roman" pitchFamily="18" charset="0"/>
              </a:rPr>
              <a:t>Vi </a:t>
            </a:r>
            <a:r>
              <a:rPr lang="en-US" sz="2000" b="1">
                <a:latin typeface="Times New Roman" pitchFamily="18" charset="0"/>
                <a:cs typeface="Times New Roman" pitchFamily="18" charset="0"/>
              </a:rPr>
              <a:t>deo “ Cây bút của trò”</a:t>
            </a:r>
          </a:p>
          <a:p>
            <a:endParaRPr lang="en-US">
              <a:latin typeface="Times New Roman" pitchFamily="18" charset="0"/>
              <a:cs typeface="Times New Roman" pitchFamily="18" charset="0"/>
            </a:endParaRPr>
          </a:p>
          <a:p>
            <a:r>
              <a:rPr lang="en-US" sz="1400">
                <a:latin typeface="Times New Roman" pitchFamily="18" charset="0"/>
                <a:cs typeface="Times New Roman" pitchFamily="18" charset="0"/>
              </a:rPr>
              <a:t>          * Sau khi được nghe các câu chuyện, các bài thơ của cô các em lớp 3B rất vui, rất hào hứng, có lúc được nghe xong bài thơ các em cũng biết reo lên hai từ: “hay nhỉ”. Những lúc này tôi thầm nghĩ hóa ra HS lớp 3 cũng có cảm nhận như người lớn. Người xưa có câu: “Tư tưởng không thông, đeo bình tông cũng nặng”. Còn khi HS thoái mái tư tưởng các em sẽ tiếp thu bài tốt hơn....</a:t>
            </a:r>
          </a:p>
          <a:p>
            <a:r>
              <a:rPr lang="en-US" sz="1400">
                <a:latin typeface="Times New Roman" pitchFamily="18" charset="0"/>
                <a:cs typeface="Times New Roman" pitchFamily="18" charset="0"/>
              </a:rPr>
              <a:t>          * Sau những câu chuyện đó của HS bản thân tôi rút ra cho mình kinh nghiệm trong công tác chủ nhiệm là:</a:t>
            </a:r>
          </a:p>
          <a:p>
            <a:r>
              <a:rPr lang="en-US" sz="1400">
                <a:latin typeface="Times New Roman" pitchFamily="18" charset="0"/>
                <a:cs typeface="Times New Roman" pitchFamily="18" charset="0"/>
              </a:rPr>
              <a:t>- Cần thấu hiểu tâm lí lúa tuổi cả từng học sinh để xử lí tình huống cho tốt.</a:t>
            </a:r>
          </a:p>
          <a:p>
            <a:r>
              <a:rPr lang="en-US" sz="1400">
                <a:latin typeface="Times New Roman" pitchFamily="18" charset="0"/>
                <a:cs typeface="Times New Roman" pitchFamily="18" charset="0"/>
              </a:rPr>
              <a:t>- Chú ý  xây dựng các tiết học thành tiết học vui sẽ lôi cuốn HS vào bài  học hơn.</a:t>
            </a:r>
          </a:p>
          <a:p>
            <a:r>
              <a:rPr lang="en-US" sz="1400">
                <a:latin typeface="Times New Roman" pitchFamily="18" charset="0"/>
                <a:cs typeface="Times New Roman" pitchFamily="18" charset="0"/>
              </a:rPr>
              <a:t>- Càng quý mến HS bao nhiêu thì HS càng quý mến mình bấy nhiêu.</a:t>
            </a:r>
          </a:p>
          <a:p>
            <a:r>
              <a:rPr lang="en-US" sz="1400">
                <a:latin typeface="Times New Roman" pitchFamily="18" charset="0"/>
                <a:cs typeface="Times New Roman" pitchFamily="18" charset="0"/>
              </a:rPr>
              <a:t>- Chia sẻ  với HS, đặc biệt là những  HS có hoàn cảnh khó khăn để các em vơi đi nỗi buồn trong cuộc sống.</a:t>
            </a:r>
          </a:p>
          <a:p>
            <a:r>
              <a:rPr lang="en-US" sz="1400">
                <a:latin typeface="Times New Roman" pitchFamily="18" charset="0"/>
                <a:cs typeface="Times New Roman" pitchFamily="18" charset="0"/>
              </a:rPr>
              <a:t>- HS thích được cô khen, cô động viên kịp thời, những lời cô khen có thể là một kỉ niệm mà HS nhớ suốt đời.</a:t>
            </a:r>
          </a:p>
          <a:p>
            <a:r>
              <a:rPr lang="en-US" sz="1400">
                <a:latin typeface="Times New Roman" pitchFamily="18" charset="0"/>
                <a:cs typeface="Times New Roman" pitchFamily="18" charset="0"/>
              </a:rPr>
              <a:t> </a:t>
            </a:r>
            <a:r>
              <a:rPr lang="en-US" sz="1400" smtClean="0">
                <a:latin typeface="Times New Roman" pitchFamily="18" charset="0"/>
                <a:cs typeface="Times New Roman" pitchFamily="18" charset="0"/>
              </a:rPr>
              <a:t>         * </a:t>
            </a:r>
            <a:r>
              <a:rPr lang="en-US" sz="1400">
                <a:latin typeface="Times New Roman" pitchFamily="18" charset="0"/>
                <a:cs typeface="Times New Roman" pitchFamily="18" charset="0"/>
              </a:rPr>
              <a:t>Vì vậy các tiết học tôi dạy cho BGH, hội đồng sư phạm cũng như cán bộ của phòng của sở về dự đều được đánh giá cao trong việc vận dụng linh hoạt phương pháp dạy học và việc gây hứng thú cho học HS. Vì vậy HS tích cực, tham gia xây dựng tiết học cũng như thu hút người dự thích dự tiết học đó. Sau các tiết học cả cô và trò đều cảm thấy vui, đều yêu trường, yêu lớp hơn.</a:t>
            </a:r>
          </a:p>
        </p:txBody>
      </p:sp>
      <p:sp>
        <p:nvSpPr>
          <p:cNvPr id="10" name="Rectangle 9"/>
          <p:cNvSpPr/>
          <p:nvPr/>
        </p:nvSpPr>
        <p:spPr>
          <a:xfrm>
            <a:off x="1142999" y="16521544"/>
            <a:ext cx="7211291" cy="12557284"/>
          </a:xfrm>
          <a:prstGeom prst="rect">
            <a:avLst/>
          </a:prstGeom>
        </p:spPr>
        <p:txBody>
          <a:bodyPr wrap="square">
            <a:spAutoFit/>
          </a:bodyPr>
          <a:lstStyle/>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a:p>
            <a:endParaRPr lang="en-US" b="1" smtClean="0">
              <a:latin typeface="Times New Roman" pitchFamily="18" charset="0"/>
              <a:cs typeface="Times New Roman" pitchFamily="18" charset="0"/>
            </a:endParaRPr>
          </a:p>
          <a:p>
            <a:r>
              <a:rPr lang="en-US" b="1" smtClean="0">
                <a:latin typeface="Times New Roman" pitchFamily="18" charset="0"/>
                <a:cs typeface="Times New Roman" pitchFamily="18" charset="0"/>
              </a:rPr>
              <a:t>III</a:t>
            </a:r>
            <a:r>
              <a:rPr lang="en-US" b="1">
                <a:latin typeface="Times New Roman" pitchFamily="18" charset="0"/>
                <a:cs typeface="Times New Roman" pitchFamily="18" charset="0"/>
              </a:rPr>
              <a:t>. THỰC NGHIỆM BIỆN PHÁP TẠI ĐƠN VỊ</a:t>
            </a:r>
            <a:endParaRPr lang="en-US">
              <a:latin typeface="Times New Roman" pitchFamily="18" charset="0"/>
              <a:cs typeface="Times New Roman" pitchFamily="18" charset="0"/>
            </a:endParaRPr>
          </a:p>
          <a:p>
            <a:r>
              <a:rPr lang="en-US" b="1">
                <a:latin typeface="Times New Roman" pitchFamily="18" charset="0"/>
                <a:cs typeface="Times New Roman" pitchFamily="18" charset="0"/>
              </a:rPr>
              <a:t> 1. Đối tượng, nội dung, phương pháp thực nghiệm</a:t>
            </a:r>
            <a:endParaRPr lang="en-US">
              <a:latin typeface="Times New Roman" pitchFamily="18" charset="0"/>
              <a:cs typeface="Times New Roman" pitchFamily="18" charset="0"/>
            </a:endParaRPr>
          </a:p>
          <a:p>
            <a:r>
              <a:rPr lang="en-US" b="1">
                <a:latin typeface="Times New Roman" pitchFamily="18" charset="0"/>
                <a:cs typeface="Times New Roman" pitchFamily="18" charset="0"/>
              </a:rPr>
              <a:t> 1.1 Đối tượng</a:t>
            </a:r>
            <a:endParaRPr lang="en-US">
              <a:latin typeface="Times New Roman" pitchFamily="18" charset="0"/>
              <a:cs typeface="Times New Roman" pitchFamily="18" charset="0"/>
            </a:endParaRPr>
          </a:p>
          <a:p>
            <a:r>
              <a:rPr lang="en-US">
                <a:latin typeface="Times New Roman" pitchFamily="18" charset="0"/>
                <a:cs typeface="Times New Roman" pitchFamily="18" charset="0"/>
              </a:rPr>
              <a:t>  - HS lớp 3B </a:t>
            </a:r>
            <a:r>
              <a:rPr lang="en-US" b="1">
                <a:latin typeface="Times New Roman" pitchFamily="18" charset="0"/>
                <a:cs typeface="Times New Roman" pitchFamily="18" charset="0"/>
              </a:rPr>
              <a:t>-</a:t>
            </a:r>
            <a:r>
              <a:rPr lang="en-US">
                <a:latin typeface="Times New Roman" pitchFamily="18" charset="0"/>
                <a:cs typeface="Times New Roman" pitchFamily="18" charset="0"/>
              </a:rPr>
              <a:t> Trường Tiểu học Hiệp Hòa</a:t>
            </a:r>
            <a:r>
              <a:rPr lang="en-US"/>
              <a:t>.</a:t>
            </a:r>
          </a:p>
        </p:txBody>
      </p:sp>
    </p:spTree>
    <p:extLst>
      <p:ext uri="{BB962C8B-B14F-4D97-AF65-F5344CB8AC3E}">
        <p14:creationId xmlns:p14="http://schemas.microsoft.com/office/powerpoint/2010/main" val="4164549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1" cy="5143500"/>
          </a:xfrm>
          <a:prstGeom prst="rect">
            <a:avLst/>
          </a:prstGeom>
        </p:spPr>
      </p:pic>
      <p:sp>
        <p:nvSpPr>
          <p:cNvPr id="5" name="TextBox 4"/>
          <p:cNvSpPr txBox="1"/>
          <p:nvPr/>
        </p:nvSpPr>
        <p:spPr>
          <a:xfrm>
            <a:off x="107504" y="1563638"/>
            <a:ext cx="8784976" cy="1625060"/>
          </a:xfrm>
          <a:prstGeom prst="rect">
            <a:avLst/>
          </a:prstGeom>
          <a:solidFill>
            <a:srgbClr val="A7E8FF"/>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en-US" sz="2800" b="1">
                <a:solidFill>
                  <a:srgbClr val="FF0000"/>
                </a:solidFill>
                <a:latin typeface="Times New Roman" pitchFamily="18" charset="0"/>
                <a:cs typeface="Times New Roman" pitchFamily="18" charset="0"/>
              </a:rPr>
              <a:t>TÊN </a:t>
            </a:r>
            <a:r>
              <a:rPr lang="en-US" sz="2800" b="1" smtClean="0">
                <a:solidFill>
                  <a:srgbClr val="FF0000"/>
                </a:solidFill>
                <a:latin typeface="Times New Roman" pitchFamily="18" charset="0"/>
                <a:cs typeface="Times New Roman" pitchFamily="18" charset="0"/>
              </a:rPr>
              <a:t>BÁO CÁO </a:t>
            </a:r>
            <a:endParaRPr lang="en-US" sz="2800" b="1" dirty="0">
              <a:solidFill>
                <a:srgbClr val="FF0000"/>
              </a:solidFill>
              <a:latin typeface="Times New Roman" pitchFamily="18" charset="0"/>
              <a:cs typeface="Times New Roman" pitchFamily="18" charset="0"/>
            </a:endParaRPr>
          </a:p>
          <a:p>
            <a:pPr algn="ctr">
              <a:lnSpc>
                <a:spcPct val="120000"/>
              </a:lnSpc>
            </a:pPr>
            <a:r>
              <a:rPr lang="vi-VN" sz="2400" b="1" smtClean="0">
                <a:solidFill>
                  <a:srgbClr val="002060"/>
                </a:solidFill>
                <a:latin typeface="Times New Roman" pitchFamily="18" charset="0"/>
                <a:cs typeface="Times New Roman" pitchFamily="18" charset="0"/>
              </a:rPr>
              <a:t>“</a:t>
            </a:r>
            <a:r>
              <a:rPr lang="en-US" sz="2400" b="1" smtClean="0">
                <a:solidFill>
                  <a:srgbClr val="002060"/>
                </a:solidFill>
                <a:latin typeface="Times New Roman" pitchFamily="18" charset="0"/>
                <a:cs typeface="Times New Roman" pitchFamily="18" charset="0"/>
              </a:rPr>
              <a:t>Đổi mới phương pháp chủ nhiệm nhằm nâng cao chất lượng toàn diện cho </a:t>
            </a:r>
            <a:r>
              <a:rPr lang="en-US" sz="2400" b="1">
                <a:solidFill>
                  <a:srgbClr val="002060"/>
                </a:solidFill>
                <a:latin typeface="Times New Roman" pitchFamily="18" charset="0"/>
                <a:cs typeface="Times New Roman" pitchFamily="18" charset="0"/>
              </a:rPr>
              <a:t>h</a:t>
            </a:r>
            <a:r>
              <a:rPr lang="en-US" sz="2400" b="1" smtClean="0">
                <a:solidFill>
                  <a:srgbClr val="002060"/>
                </a:solidFill>
                <a:latin typeface="Times New Roman" pitchFamily="18" charset="0"/>
                <a:cs typeface="Times New Roman" pitchFamily="18" charset="0"/>
              </a:rPr>
              <a:t>ọc sinhTiểu học.</a:t>
            </a:r>
            <a:r>
              <a:rPr lang="vi-VN" sz="2400" b="1" smtClean="0">
                <a:solidFill>
                  <a:srgbClr val="002060"/>
                </a:solidFill>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43454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2400" y="-211812"/>
            <a:ext cx="8610600" cy="3416320"/>
          </a:xfrm>
          <a:prstGeom prst="rect">
            <a:avLst/>
          </a:prstGeom>
        </p:spPr>
        <p:txBody>
          <a:bodyPr wrap="square">
            <a:spAutoFit/>
          </a:bodyPr>
          <a:lstStyle/>
          <a:p>
            <a:r>
              <a:rPr lang="en-US" b="1">
                <a:latin typeface="Times New Roman" pitchFamily="18" charset="0"/>
                <a:cs typeface="Times New Roman" pitchFamily="18" charset="0"/>
              </a:rPr>
              <a:t>1.2. Nội dung</a:t>
            </a:r>
            <a:endParaRPr lang="en-US">
              <a:latin typeface="Times New Roman" pitchFamily="18" charset="0"/>
              <a:cs typeface="Times New Roman" pitchFamily="18" charset="0"/>
            </a:endParaRPr>
          </a:p>
          <a:p>
            <a:r>
              <a:rPr lang="en-US">
                <a:latin typeface="Times New Roman" pitchFamily="18" charset="0"/>
                <a:cs typeface="Times New Roman" pitchFamily="18" charset="0"/>
              </a:rPr>
              <a:t> </a:t>
            </a:r>
            <a:r>
              <a:rPr lang="en-US" b="1">
                <a:latin typeface="Times New Roman" pitchFamily="18" charset="0"/>
                <a:cs typeface="Times New Roman" pitchFamily="18" charset="0"/>
              </a:rPr>
              <a:t>      </a:t>
            </a:r>
            <a:r>
              <a:rPr lang="en-US">
                <a:latin typeface="Times New Roman" pitchFamily="18" charset="0"/>
                <a:cs typeface="Times New Roman" pitchFamily="18" charset="0"/>
              </a:rPr>
              <a:t>Đổi mới phương pháp chủ nhiệm trong triển khai xây dựng nền nếp, xây dựng lớp học thân thiện học sinh tích cực, phối hợp chặt chẽ với cha mẹ học sinh trong công tác dạy học và giáo dục.</a:t>
            </a:r>
          </a:p>
          <a:p>
            <a:r>
              <a:rPr lang="en-US" b="1">
                <a:latin typeface="Times New Roman" pitchFamily="18" charset="0"/>
                <a:cs typeface="Times New Roman" pitchFamily="18" charset="0"/>
              </a:rPr>
              <a:t>1.3. Phương pháp thực nghiệm</a:t>
            </a:r>
            <a:endParaRPr lang="en-US">
              <a:latin typeface="Times New Roman" pitchFamily="18" charset="0"/>
              <a:cs typeface="Times New Roman" pitchFamily="18" charset="0"/>
            </a:endParaRPr>
          </a:p>
          <a:p>
            <a:r>
              <a:rPr lang="en-US" b="1">
                <a:latin typeface="Times New Roman" pitchFamily="18" charset="0"/>
                <a:cs typeface="Times New Roman" pitchFamily="18" charset="0"/>
              </a:rPr>
              <a:t>    </a:t>
            </a:r>
            <a:r>
              <a:rPr lang="en-US">
                <a:latin typeface="Times New Roman" pitchFamily="18" charset="0"/>
                <a:cs typeface="Times New Roman" pitchFamily="18" charset="0"/>
              </a:rPr>
              <a:t>+ Phương pháp điều tra, phương pháp thống kê.</a:t>
            </a:r>
          </a:p>
          <a:p>
            <a:r>
              <a:rPr lang="en-US">
                <a:latin typeface="Times New Roman" pitchFamily="18" charset="0"/>
                <a:cs typeface="Times New Roman" pitchFamily="18" charset="0"/>
              </a:rPr>
              <a:t>    + Phương pháp quan sát, đàm thoại, luyện tập, thực hành.</a:t>
            </a:r>
          </a:p>
          <a:p>
            <a:r>
              <a:rPr lang="en-US">
                <a:latin typeface="Times New Roman" pitchFamily="18" charset="0"/>
                <a:cs typeface="Times New Roman" pitchFamily="18" charset="0"/>
              </a:rPr>
              <a:t>    + Phương pháp tổng kết kinh nghiệm, đúc rút bài học giáo dục.</a:t>
            </a:r>
          </a:p>
          <a:p>
            <a:r>
              <a:rPr lang="en-US" b="1">
                <a:latin typeface="Times New Roman" pitchFamily="18" charset="0"/>
                <a:cs typeface="Times New Roman" pitchFamily="18" charset="0"/>
              </a:rPr>
              <a:t>2. Tiến trình thực nghiệm: </a:t>
            </a:r>
            <a:endParaRPr lang="en-US">
              <a:latin typeface="Times New Roman" pitchFamily="18" charset="0"/>
              <a:cs typeface="Times New Roman" pitchFamily="18" charset="0"/>
            </a:endParaRPr>
          </a:p>
          <a:p>
            <a:r>
              <a:rPr lang="en-US">
                <a:latin typeface="Times New Roman" pitchFamily="18" charset="0"/>
                <a:cs typeface="Times New Roman" pitchFamily="18" charset="0"/>
              </a:rPr>
              <a:t>     Áp dụng biện pháp“ Đổi mới phương pháp chủ nhiệm nâng cao chất lượng giáo dục toàn diện cho học sinh Tiểu học” trong quá trình giảng dạy và giáo dục học sinh lớp 3B từ tháng 9 năm 2023. </a:t>
            </a:r>
          </a:p>
        </p:txBody>
      </p:sp>
    </p:spTree>
    <p:extLst>
      <p:ext uri="{BB962C8B-B14F-4D97-AF65-F5344CB8AC3E}">
        <p14:creationId xmlns:p14="http://schemas.microsoft.com/office/powerpoint/2010/main" val="1867573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209" y="-2070875"/>
            <a:ext cx="8163791" cy="369332"/>
          </a:xfrm>
          <a:prstGeom prst="rect">
            <a:avLst/>
          </a:prstGeom>
        </p:spPr>
        <p:txBody>
          <a:bodyPr wrap="square">
            <a:spAutoFit/>
          </a:bodyPr>
          <a:lstStyle/>
          <a:p>
            <a:r>
              <a:rPr lang="en-US"/>
              <a:t>  </a:t>
            </a:r>
            <a:r>
              <a:rPr lang="en-US" smtClean="0"/>
              <a:t>      </a:t>
            </a:r>
            <a:endParaRPr lang="en-US" sz="1400">
              <a:latin typeface="Times New Roman" pitchFamily="18" charset="0"/>
              <a:cs typeface="Times New Roman" pitchFamily="18" charset="0"/>
            </a:endParaRPr>
          </a:p>
        </p:txBody>
      </p:sp>
    </p:spTree>
    <p:extLst>
      <p:ext uri="{BB962C8B-B14F-4D97-AF65-F5344CB8AC3E}">
        <p14:creationId xmlns:p14="http://schemas.microsoft.com/office/powerpoint/2010/main" val="1292433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a:p>
          <a:p>
            <a:pPr marL="0" indent="0">
              <a:buNone/>
            </a:pPr>
            <a:endParaRPr lang="en-US"/>
          </a:p>
        </p:txBody>
      </p:sp>
      <p:sp>
        <p:nvSpPr>
          <p:cNvPr id="4" name="Rectangle 3"/>
          <p:cNvSpPr/>
          <p:nvPr/>
        </p:nvSpPr>
        <p:spPr>
          <a:xfrm>
            <a:off x="838200" y="-1075401"/>
            <a:ext cx="8305800" cy="3970318"/>
          </a:xfrm>
          <a:prstGeom prst="rect">
            <a:avLst/>
          </a:prstGeom>
        </p:spPr>
        <p:txBody>
          <a:bodyPr wrap="square">
            <a:spAutoFit/>
          </a:bodyPr>
          <a:lstStyle/>
          <a:p>
            <a:r>
              <a:rPr lang="en-US">
                <a:latin typeface="Times New Roman" pitchFamily="18" charset="0"/>
                <a:cs typeface="Times New Roman" pitchFamily="18" charset="0"/>
              </a:rPr>
              <a:t>- Áp dụng các biện pháp trên vào lớp chủ nhiệm của mình tôi đã thấy có kết quả tích cực rõ rệt. HS trong lớp tôi rất yêu thương, quý mến bạn bè và kính trọng thầy cô giáo, ông  bà, cha mẹ, người thân, các em đều thật thà biết trả lại của rơi khi nhặt được. Trong học kì I vừa qua, lớp tôi luôn đực xếp loại tham gia tốt các hoạt động, nề nếp của trường. Lớp học có tinh thần tự quản cao. Học sinh tự tin, mạnh dạn, chủ động trước giáo viên và tập thể lớp. Nhiều em trong lớp có cơ hội được thể hiện năng lực của mình. </a:t>
            </a:r>
          </a:p>
          <a:p>
            <a:r>
              <a:rPr lang="en-US">
                <a:latin typeface="Times New Roman" pitchFamily="18" charset="0"/>
                <a:cs typeface="Times New Roman" pitchFamily="18" charset="0"/>
              </a:rPr>
              <a:t>         - Trong tiết học các em chú ý nghe giảng và tích cực giơ tay phát biểu ý kiến xây dựng bài, mạnh dạn trao đổi ý kiến. </a:t>
            </a:r>
          </a:p>
          <a:p>
            <a:r>
              <a:rPr lang="en-US">
                <a:latin typeface="Times New Roman" pitchFamily="18" charset="0"/>
                <a:cs typeface="Times New Roman" pitchFamily="18" charset="0"/>
              </a:rPr>
              <a:t>         - Trong hoạt động nhóm các em tích cực hợp tác, trao đổi để giải quyết vấn đề được phân công.</a:t>
            </a:r>
          </a:p>
          <a:p>
            <a:r>
              <a:rPr lang="en-US">
                <a:latin typeface="Times New Roman" pitchFamily="18" charset="0"/>
                <a:cs typeface="Times New Roman" pitchFamily="18" charset="0"/>
              </a:rPr>
              <a:t>         - Ý thức kỉ luật được nâng cao rõ rệt. Các em thực hiện tốt nội quy trường, lớp. Tính dân chủ, tinh thần đoàn kết ngày được hình thành ở tập thể học sinh trong lớp.</a:t>
            </a:r>
          </a:p>
          <a:p>
            <a:r>
              <a:rPr lang="en-US">
                <a:latin typeface="Times New Roman" pitchFamily="18" charset="0"/>
                <a:cs typeface="Times New Roman" pitchFamily="18" charset="0"/>
              </a:rPr>
              <a:t>         - Trong các hoạt động ngoại khóa, các cuộc vận động, các phong trào thi đua ban cán sự lớp biết lên kế hoạch, biết phân công cho các tổ thực hiện và theo dõi lẫn nhau</a:t>
            </a:r>
            <a:endParaRPr lang="en-US"/>
          </a:p>
        </p:txBody>
      </p:sp>
    </p:spTree>
    <p:extLst>
      <p:ext uri="{BB962C8B-B14F-4D97-AF65-F5344CB8AC3E}">
        <p14:creationId xmlns:p14="http://schemas.microsoft.com/office/powerpoint/2010/main" val="17090940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473" y="93518"/>
            <a:ext cx="9258299" cy="4524315"/>
          </a:xfrm>
          <a:prstGeom prst="rect">
            <a:avLst/>
          </a:prstGeom>
        </p:spPr>
        <p:txBody>
          <a:bodyPr wrap="square">
            <a:spAutoFit/>
          </a:bodyPr>
          <a:lstStyle/>
          <a:p>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endParaRPr lang="en-US" smtClean="0">
              <a:latin typeface="Times New Roman" pitchFamily="18" charset="0"/>
              <a:cs typeface="Times New Roman" pitchFamily="18" charset="0"/>
            </a:endParaRPr>
          </a:p>
          <a:p>
            <a:r>
              <a:rPr lang="en-US" smtClean="0">
                <a:latin typeface="Times New Roman" pitchFamily="18" charset="0"/>
                <a:cs typeface="Times New Roman" pitchFamily="18" charset="0"/>
              </a:rPr>
              <a:t>          - Áp </a:t>
            </a:r>
            <a:r>
              <a:rPr lang="en-US">
                <a:latin typeface="Times New Roman" pitchFamily="18" charset="0"/>
                <a:cs typeface="Times New Roman" pitchFamily="18" charset="0"/>
              </a:rPr>
              <a:t>dụng các biện pháp trên vào lớp chủ nhiệm của mình tôi đã thấy có kết quả tích cực rõ rệt. HS trong lớp tôi rất yêu thương, quý mến bạn bè và kính trọng thầy cô giáo, ông  bà, cha mẹ, người thân, các em đều thật thà biết trả lại của rơi khi nhặt được. Trong học kì I vừa qua, lớp tôi luôn đực xếp loại tham gia tốt các hoạt động, nề nếp của trường. Lớp học có tinh thần tự quản cao. Học sinh tự tin, mạnh dạn, chủ động trước giáo viên và tập thể lớp. Nhiều em trong lớp có cơ hội được thể hiện năng lực của mình. </a:t>
            </a:r>
          </a:p>
          <a:p>
            <a:r>
              <a:rPr lang="en-US">
                <a:latin typeface="Times New Roman" pitchFamily="18" charset="0"/>
                <a:cs typeface="Times New Roman" pitchFamily="18" charset="0"/>
              </a:rPr>
              <a:t>         - Trong tiết học các em chú ý nghe giảng và tích cực giơ tay phát biểu ý kiến xây dựng bài, mạnh dạn trao đổi ý kiến. </a:t>
            </a:r>
          </a:p>
          <a:p>
            <a:r>
              <a:rPr lang="en-US">
                <a:latin typeface="Times New Roman" pitchFamily="18" charset="0"/>
                <a:cs typeface="Times New Roman" pitchFamily="18" charset="0"/>
              </a:rPr>
              <a:t>         - Trong hoạt động nhóm các em tích cực hợp tác, trao đổi để giải quyết vấn đề được phân công.</a:t>
            </a:r>
          </a:p>
          <a:p>
            <a:r>
              <a:rPr lang="en-US">
                <a:latin typeface="Times New Roman" pitchFamily="18" charset="0"/>
                <a:cs typeface="Times New Roman" pitchFamily="18" charset="0"/>
              </a:rPr>
              <a:t>         - Ý thức kỉ luật được nâng cao rõ rệt. Các em thực hiện tốt nội quy trường, lớp. Tính dân chủ, tinh thần đoàn kết ngày được hình thành ở tập thể học sinh trong lớp.</a:t>
            </a:r>
          </a:p>
          <a:p>
            <a:r>
              <a:rPr lang="en-US">
                <a:latin typeface="Times New Roman" pitchFamily="18" charset="0"/>
                <a:cs typeface="Times New Roman" pitchFamily="18" charset="0"/>
              </a:rPr>
              <a:t>         - Trong các hoạt động ngoại khóa, các cuộc vận động, các phong trào thi đua ban cán sự lớp biết lên kế hoạch, biết phân công cho các tổ thực hiện và theo dõi lẫn nhau.</a:t>
            </a:r>
            <a:endParaRPr lang="en-US"/>
          </a:p>
        </p:txBody>
      </p:sp>
      <p:sp>
        <p:nvSpPr>
          <p:cNvPr id="4" name="Rectangle 3"/>
          <p:cNvSpPr/>
          <p:nvPr/>
        </p:nvSpPr>
        <p:spPr>
          <a:xfrm>
            <a:off x="1295400" y="209550"/>
            <a:ext cx="5562600" cy="707886"/>
          </a:xfrm>
          <a:prstGeom prst="rect">
            <a:avLst/>
          </a:prstGeom>
        </p:spPr>
        <p:txBody>
          <a:bodyPr wrap="square">
            <a:spAutoFit/>
          </a:bodyPr>
          <a:lstStyle/>
          <a:p>
            <a:r>
              <a:rPr lang="en-US" sz="2000" b="1" smtClean="0">
                <a:latin typeface="Times New Roman" pitchFamily="18" charset="0"/>
                <a:ea typeface="Calibri" pitchFamily="34" charset="0"/>
                <a:cs typeface="Times New Roman" pitchFamily="18" charset="0"/>
              </a:rPr>
              <a:t>             Kết </a:t>
            </a:r>
            <a:r>
              <a:rPr lang="en-US" sz="2000" b="1">
                <a:latin typeface="Times New Roman" pitchFamily="18" charset="0"/>
                <a:ea typeface="Calibri" pitchFamily="34" charset="0"/>
                <a:cs typeface="Times New Roman" pitchFamily="18" charset="0"/>
              </a:rPr>
              <a:t>thúc học kì I, kết quả như sau: </a:t>
            </a:r>
            <a:r>
              <a:rPr lang="en-US" sz="2000">
                <a:latin typeface="Times New Roman" pitchFamily="18" charset="0"/>
                <a:cs typeface="Times New Roman" pitchFamily="18" charset="0"/>
              </a:rPr>
              <a:t/>
            </a:r>
            <a:br>
              <a:rPr lang="en-US" sz="2000">
                <a:latin typeface="Times New Roman" pitchFamily="18" charset="0"/>
                <a:cs typeface="Times New Roman" pitchFamily="18" charset="0"/>
              </a:rPr>
            </a:br>
            <a:endParaRPr lang="en-US" sz="2000"/>
          </a:p>
        </p:txBody>
      </p:sp>
    </p:spTree>
    <p:extLst>
      <p:ext uri="{BB962C8B-B14F-4D97-AF65-F5344CB8AC3E}">
        <p14:creationId xmlns:p14="http://schemas.microsoft.com/office/powerpoint/2010/main" val="19187758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atin typeface="Times New Roman" pitchFamily="18" charset="0"/>
                <a:cs typeface="Times New Roman" pitchFamily="18" charset="0"/>
              </a:rPr>
              <a:t/>
            </a:r>
            <a:br>
              <a:rPr lang="en-US">
                <a:latin typeface="Times New Roman" pitchFamily="18" charset="0"/>
                <a:cs typeface="Times New Roman" pitchFamily="18" charset="0"/>
              </a:rPr>
            </a:br>
            <a:r>
              <a:rPr lang="en-US" b="1">
                <a:latin typeface="Times New Roman" pitchFamily="18" charset="0"/>
                <a:cs typeface="Times New Roman" pitchFamily="18" charset="0"/>
              </a:rPr>
              <a:t>        </a:t>
            </a:r>
            <a:r>
              <a:rPr lang="en-US">
                <a:latin typeface="Times New Roman" pitchFamily="18" charset="0"/>
                <a:cs typeface="Times New Roman" pitchFamily="18" charset="0"/>
              </a:rPr>
              <a:t/>
            </a:r>
            <a:br>
              <a:rPr lang="en-US">
                <a:latin typeface="Times New Roman" pitchFamily="18" charset="0"/>
                <a:cs typeface="Times New Roman" pitchFamily="18" charset="0"/>
              </a:rPr>
            </a:br>
            <a:r>
              <a:rPr lang="en-US">
                <a:latin typeface="Times New Roman" pitchFamily="18" charset="0"/>
                <a:cs typeface="Times New Roman" pitchFamily="18" charset="0"/>
              </a:rPr>
              <a:t>            </a:t>
            </a:r>
            <a:r>
              <a:rPr lang="en-US" smtClean="0">
                <a:latin typeface="Times New Roman" pitchFamily="18" charset="0"/>
                <a:cs typeface="Times New Roman" pitchFamily="18" charset="0"/>
              </a:rPr>
              <a:t> </a:t>
            </a:r>
            <a:r>
              <a:rPr lang="en-US"/>
              <a:t/>
            </a:r>
            <a:br>
              <a:rPr lang="en-US"/>
            </a:br>
            <a:r>
              <a:rPr lang="en-US"/>
              <a:t/>
            </a:r>
            <a:br>
              <a:rPr lang="en-US"/>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005386"/>
              </p:ext>
            </p:extLst>
          </p:nvPr>
        </p:nvGraphicFramePr>
        <p:xfrm>
          <a:off x="762000" y="971550"/>
          <a:ext cx="7063423" cy="1319784"/>
        </p:xfrm>
        <a:graphic>
          <a:graphicData uri="http://schemas.openxmlformats.org/drawingml/2006/table">
            <a:tbl>
              <a:tblPr firstRow="1" firstCol="1" bandRow="1">
                <a:tableStyleId>{5C22544A-7EE6-4342-B048-85BDC9FD1C3A}</a:tableStyleId>
              </a:tblPr>
              <a:tblGrid>
                <a:gridCol w="1375873"/>
                <a:gridCol w="1832976"/>
                <a:gridCol w="1832976"/>
                <a:gridCol w="2021598"/>
              </a:tblGrid>
              <a:tr h="381000">
                <a:tc>
                  <a:txBody>
                    <a:bodyPr/>
                    <a:lstStyle/>
                    <a:p>
                      <a:pPr algn="just">
                        <a:lnSpc>
                          <a:spcPct val="110000"/>
                        </a:lnSpc>
                        <a:spcAft>
                          <a:spcPts val="0"/>
                        </a:spcAft>
                      </a:pPr>
                      <a:r>
                        <a:rPr lang="en-US" sz="1400">
                          <a:effectLst/>
                        </a:rPr>
                        <a:t>Sĩ số: 32 HS</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HTT/ Tốt</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HT/ Đạt</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CHT/ Cần cố gắng</a:t>
                      </a:r>
                      <a:endParaRPr lang="en-US" sz="1200">
                        <a:effectLst/>
                        <a:latin typeface="Times New Roman"/>
                        <a:ea typeface="Calibri"/>
                        <a:cs typeface="Times New Roman"/>
                      </a:endParaRPr>
                    </a:p>
                  </a:txBody>
                  <a:tcPr marL="68580" marR="68580" marT="0" marB="0"/>
                </a:tc>
              </a:tr>
              <a:tr h="0">
                <a:tc>
                  <a:txBody>
                    <a:bodyPr/>
                    <a:lstStyle/>
                    <a:p>
                      <a:pPr>
                        <a:lnSpc>
                          <a:spcPct val="110000"/>
                        </a:lnSpc>
                        <a:spcAft>
                          <a:spcPts val="0"/>
                        </a:spcAft>
                      </a:pPr>
                      <a:r>
                        <a:rPr lang="en-US" sz="1400">
                          <a:effectLst/>
                        </a:rPr>
                        <a:t>Các môn học và HĐGD</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 </a:t>
                      </a:r>
                      <a:endParaRPr lang="en-US" sz="1200">
                        <a:effectLst/>
                      </a:endParaRPr>
                    </a:p>
                    <a:p>
                      <a:pPr algn="just">
                        <a:lnSpc>
                          <a:spcPct val="110000"/>
                        </a:lnSpc>
                        <a:spcAft>
                          <a:spcPts val="0"/>
                        </a:spcAft>
                      </a:pPr>
                      <a:r>
                        <a:rPr lang="en-US" sz="1400">
                          <a:effectLst/>
                        </a:rPr>
                        <a:t>20/32 em = 62,5%</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 </a:t>
                      </a:r>
                      <a:endParaRPr lang="en-US" sz="1200">
                        <a:effectLst/>
                      </a:endParaRPr>
                    </a:p>
                    <a:p>
                      <a:pPr algn="just">
                        <a:lnSpc>
                          <a:spcPct val="110000"/>
                        </a:lnSpc>
                        <a:spcAft>
                          <a:spcPts val="0"/>
                        </a:spcAft>
                      </a:pPr>
                      <a:r>
                        <a:rPr lang="en-US" sz="1400">
                          <a:effectLst/>
                        </a:rPr>
                        <a:t>12/32 em = 37,5%</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 </a:t>
                      </a:r>
                      <a:endParaRPr lang="en-US" sz="1200">
                        <a:effectLst/>
                      </a:endParaRPr>
                    </a:p>
                    <a:p>
                      <a:pPr algn="just">
                        <a:lnSpc>
                          <a:spcPct val="110000"/>
                        </a:lnSpc>
                        <a:spcAft>
                          <a:spcPts val="0"/>
                        </a:spcAft>
                      </a:pPr>
                      <a:r>
                        <a:rPr lang="en-US" sz="1400">
                          <a:effectLst/>
                        </a:rPr>
                        <a:t>0</a:t>
                      </a:r>
                      <a:endParaRPr lang="en-US" sz="1200">
                        <a:effectLst/>
                        <a:latin typeface="Times New Roman"/>
                        <a:ea typeface="Calibri"/>
                        <a:cs typeface="Times New Roman"/>
                      </a:endParaRPr>
                    </a:p>
                  </a:txBody>
                  <a:tcPr marL="68580" marR="68580" marT="0" marB="0"/>
                </a:tc>
              </a:tr>
              <a:tr h="0">
                <a:tc>
                  <a:txBody>
                    <a:bodyPr/>
                    <a:lstStyle/>
                    <a:p>
                      <a:pPr algn="just">
                        <a:lnSpc>
                          <a:spcPct val="110000"/>
                        </a:lnSpc>
                        <a:spcAft>
                          <a:spcPts val="0"/>
                        </a:spcAft>
                      </a:pPr>
                      <a:r>
                        <a:rPr lang="en-US" sz="1400">
                          <a:effectLst/>
                        </a:rPr>
                        <a:t>Năng lực</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25/32 em = 78,1%</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7/32 em = 21,9%</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0</a:t>
                      </a:r>
                      <a:endParaRPr lang="en-US" sz="1200">
                        <a:effectLst/>
                        <a:latin typeface="Times New Roman"/>
                        <a:ea typeface="Calibri"/>
                        <a:cs typeface="Times New Roman"/>
                      </a:endParaRPr>
                    </a:p>
                  </a:txBody>
                  <a:tcPr marL="68580" marR="68580" marT="0" marB="0"/>
                </a:tc>
              </a:tr>
              <a:tr h="0">
                <a:tc>
                  <a:txBody>
                    <a:bodyPr/>
                    <a:lstStyle/>
                    <a:p>
                      <a:pPr algn="just">
                        <a:lnSpc>
                          <a:spcPct val="110000"/>
                        </a:lnSpc>
                        <a:spcAft>
                          <a:spcPts val="0"/>
                        </a:spcAft>
                      </a:pPr>
                      <a:r>
                        <a:rPr lang="en-US" sz="1400">
                          <a:effectLst/>
                        </a:rPr>
                        <a:t>Phẩm chất</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27/32 em = 84,4%</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5/32 em = 15,6%</a:t>
                      </a:r>
                      <a:endParaRPr lang="en-US" sz="1200">
                        <a:effectLst/>
                        <a:latin typeface="Times New Roman"/>
                        <a:ea typeface="Calibri"/>
                        <a:cs typeface="Times New Roman"/>
                      </a:endParaRPr>
                    </a:p>
                  </a:txBody>
                  <a:tcPr marL="68580" marR="68580" marT="0" marB="0"/>
                </a:tc>
                <a:tc>
                  <a:txBody>
                    <a:bodyPr/>
                    <a:lstStyle/>
                    <a:p>
                      <a:pPr algn="just">
                        <a:lnSpc>
                          <a:spcPct val="110000"/>
                        </a:lnSpc>
                        <a:spcAft>
                          <a:spcPts val="0"/>
                        </a:spcAft>
                      </a:pPr>
                      <a:r>
                        <a:rPr lang="en-US" sz="1400">
                          <a:effectLst/>
                        </a:rPr>
                        <a:t>0</a:t>
                      </a:r>
                      <a:endParaRPr lang="en-US" sz="1200">
                        <a:effectLst/>
                        <a:latin typeface="Times New Roman"/>
                        <a:ea typeface="Calibri"/>
                        <a:cs typeface="Times New Roman"/>
                      </a:endParaRPr>
                    </a:p>
                  </a:txBody>
                  <a:tcPr marL="68580" marR="68580" marT="0" marB="0"/>
                </a:tc>
              </a:tr>
            </a:tbl>
          </a:graphicData>
        </a:graphic>
      </p:graphicFrame>
      <p:sp>
        <p:nvSpPr>
          <p:cNvPr id="5" name="Rectangle 4"/>
          <p:cNvSpPr/>
          <p:nvPr/>
        </p:nvSpPr>
        <p:spPr>
          <a:xfrm>
            <a:off x="2286000" y="-1075402"/>
            <a:ext cx="4572000" cy="369332"/>
          </a:xfrm>
          <a:prstGeom prst="rect">
            <a:avLst/>
          </a:prstGeom>
        </p:spPr>
        <p:txBody>
          <a:bodyPr>
            <a:spAutoFit/>
          </a:bodyPr>
          <a:lstStyle/>
          <a:p>
            <a:r>
              <a:rPr lang="en-US">
                <a:latin typeface="Times New Roman" pitchFamily="18" charset="0"/>
                <a:cs typeface="Times New Roman" pitchFamily="18" charset="0"/>
              </a:rPr>
              <a:t> </a:t>
            </a:r>
            <a:endParaRPr lang="en-US"/>
          </a:p>
        </p:txBody>
      </p:sp>
      <p:sp>
        <p:nvSpPr>
          <p:cNvPr id="7" name="Rectangle 1"/>
          <p:cNvSpPr>
            <a:spLocks noChangeArrowheads="1"/>
          </p:cNvSpPr>
          <p:nvPr/>
        </p:nvSpPr>
        <p:spPr bwMode="auto">
          <a:xfrm>
            <a:off x="228600" y="292745"/>
            <a:ext cx="891539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     Kết </a:t>
            </a:r>
            <a:r>
              <a:rPr kumimoji="0" lang="en-US" sz="14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thúc học kì I, kết quả như sau: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     - </a:t>
            </a:r>
            <a:r>
              <a:rPr kumimoji="0" lang="en-US" sz="14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Lớp chủ nhiệm xếp loại tốt theo kế hoạch đã dăng kí ở đầu năm học.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5132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67691" y="207819"/>
            <a:ext cx="7491845" cy="646331"/>
          </a:xfrm>
          <a:prstGeom prst="rect">
            <a:avLst/>
          </a:prstGeom>
        </p:spPr>
        <p:txBody>
          <a:bodyPr wrap="square">
            <a:spAutoFit/>
          </a:bodyPr>
          <a:lstStyle/>
          <a:p>
            <a:r>
              <a:rPr lang="en-US" b="1">
                <a:latin typeface="Times New Roman" pitchFamily="18" charset="0"/>
                <a:cs typeface="Times New Roman" pitchFamily="18" charset="0"/>
              </a:rPr>
              <a:t>IV. KẾT LUẬN, ĐỀ XUẤT</a:t>
            </a:r>
            <a:r>
              <a:rPr lang="en-US">
                <a:latin typeface="Times New Roman" pitchFamily="18" charset="0"/>
                <a:cs typeface="Times New Roman" pitchFamily="18" charset="0"/>
              </a:rPr>
              <a:t/>
            </a:r>
            <a:br>
              <a:rPr lang="en-US">
                <a:latin typeface="Times New Roman" pitchFamily="18" charset="0"/>
                <a:cs typeface="Times New Roman" pitchFamily="18" charset="0"/>
              </a:rPr>
            </a:br>
            <a:endParaRPr lang="en-US"/>
          </a:p>
        </p:txBody>
      </p:sp>
      <p:sp>
        <p:nvSpPr>
          <p:cNvPr id="6" name="Rectangle 5"/>
          <p:cNvSpPr/>
          <p:nvPr/>
        </p:nvSpPr>
        <p:spPr>
          <a:xfrm>
            <a:off x="1371600" y="530984"/>
            <a:ext cx="7772400" cy="5755422"/>
          </a:xfrm>
          <a:prstGeom prst="rect">
            <a:avLst/>
          </a:prstGeom>
        </p:spPr>
        <p:txBody>
          <a:bodyPr wrap="square">
            <a:spAutoFit/>
          </a:bodyPr>
          <a:lstStyle/>
          <a:p>
            <a:r>
              <a:rPr lang="en-US" sz="1400" smtClean="0">
                <a:latin typeface="Times New Roman" pitchFamily="18" charset="0"/>
                <a:cs typeface="Times New Roman" pitchFamily="18" charset="0"/>
              </a:rPr>
              <a:t>1</a:t>
            </a:r>
            <a:r>
              <a:rPr lang="en-US" sz="1400">
                <a:latin typeface="Times New Roman" pitchFamily="18" charset="0"/>
                <a:cs typeface="Times New Roman" pitchFamily="18" charset="0"/>
              </a:rPr>
              <a:t>.</a:t>
            </a:r>
            <a:r>
              <a:rPr lang="en-US" sz="1400" b="1">
                <a:latin typeface="Times New Roman" pitchFamily="18" charset="0"/>
                <a:cs typeface="Times New Roman" pitchFamily="18" charset="0"/>
              </a:rPr>
              <a:t> Kết luận</a:t>
            </a:r>
          </a:p>
          <a:p>
            <a:r>
              <a:rPr lang="en-US" sz="1400">
                <a:latin typeface="Times New Roman" pitchFamily="18" charset="0"/>
                <a:cs typeface="Times New Roman" pitchFamily="18" charset="0"/>
              </a:rPr>
              <a:t>- Công tác chủ nhiệm lớp ở Tiểu học là một nhiệm vụ hết sức quan trọng với  GV Tiểu học.</a:t>
            </a:r>
          </a:p>
          <a:p>
            <a:r>
              <a:rPr lang="en-US" sz="1400">
                <a:latin typeface="Times New Roman" pitchFamily="18" charset="0"/>
                <a:cs typeface="Times New Roman" pitchFamily="18" charset="0"/>
              </a:rPr>
              <a:t>- Người GV Tiểu học cần biết rút kinh nghiệm sau mỗi năm học để điều chỉnh phương pháp chủ nhiệm sao cho phù hợp với đối tượng của lớp mình để HS biết tôn trọng, nghe lời cô chủ nhiệm.</a:t>
            </a:r>
          </a:p>
          <a:p>
            <a:r>
              <a:rPr lang="en-US" sz="1400">
                <a:latin typeface="Times New Roman" pitchFamily="18" charset="0"/>
                <a:cs typeface="Times New Roman" pitchFamily="18" charset="0"/>
              </a:rPr>
              <a:t>- GV chủ nhiệm phải biết phối kết hợp tốt với phụ huynh trong việc giáo dục HS.</a:t>
            </a:r>
          </a:p>
          <a:p>
            <a:r>
              <a:rPr lang="en-US" sz="1400" b="1">
                <a:latin typeface="Times New Roman" pitchFamily="18" charset="0"/>
                <a:cs typeface="Times New Roman" pitchFamily="18" charset="0"/>
              </a:rPr>
              <a:t>2. Đề xuất</a:t>
            </a:r>
            <a:endParaRPr lang="en-US" sz="1400">
              <a:latin typeface="Times New Roman" pitchFamily="18" charset="0"/>
              <a:cs typeface="Times New Roman" pitchFamily="18" charset="0"/>
            </a:endParaRPr>
          </a:p>
          <a:p>
            <a:r>
              <a:rPr lang="en-US" sz="1400" b="1">
                <a:latin typeface="Times New Roman" pitchFamily="18" charset="0"/>
                <a:cs typeface="Times New Roman" pitchFamily="18" charset="0"/>
              </a:rPr>
              <a:t>2.1.</a:t>
            </a:r>
            <a:r>
              <a:rPr lang="en-US" sz="1400">
                <a:latin typeface="Times New Roman" pitchFamily="18" charset="0"/>
                <a:cs typeface="Times New Roman" pitchFamily="18" charset="0"/>
              </a:rPr>
              <a:t> </a:t>
            </a:r>
            <a:r>
              <a:rPr lang="en-US" sz="1400" b="1">
                <a:latin typeface="Times New Roman" pitchFamily="18" charset="0"/>
                <a:cs typeface="Times New Roman" pitchFamily="18" charset="0"/>
              </a:rPr>
              <a:t>Đối với giáo viên chủ nhiệm:</a:t>
            </a:r>
            <a:endParaRPr lang="en-US" sz="1400">
              <a:latin typeface="Times New Roman" pitchFamily="18" charset="0"/>
              <a:cs typeface="Times New Roman" pitchFamily="18" charset="0"/>
            </a:endParaRPr>
          </a:p>
          <a:p>
            <a:r>
              <a:rPr lang="en-US" sz="1400">
                <a:latin typeface="Times New Roman" pitchFamily="18" charset="0"/>
                <a:cs typeface="Times New Roman" pitchFamily="18" charset="0"/>
              </a:rPr>
              <a:t>-  Phải luôn quan tâm, giúp đỡ, lắng nghe ý kiến của các em để có biện pháp giáo dục phù hợp giúp các em nhìn nhận những vấn đề đúng, sai và để tự hoàn thiện mình.</a:t>
            </a:r>
          </a:p>
          <a:p>
            <a:r>
              <a:rPr lang="en-US" sz="1400">
                <a:latin typeface="Times New Roman" pitchFamily="18" charset="0"/>
                <a:cs typeface="Times New Roman" pitchFamily="18" charset="0"/>
              </a:rPr>
              <a:t>- Trong các tiết học, giáo viên cần gợi mở, hướng cho các em những ước mơ cao đẹp bởi vì “ước mơ là yếu tố tâm lý thúc đẩy con người vươn lên”. Bên cạnh đó trong các giờ Hoạt động ngoài giờ lên lớp, giáo viên tổ chức cho học sinh tham gia các hoạt động tập thể, các trò chơi dân gian nhằm giúp các em yêu thương, đoàn kết, gắn bó với nhau hơn.</a:t>
            </a:r>
          </a:p>
          <a:p>
            <a:r>
              <a:rPr lang="en-US" sz="1400" b="1">
                <a:latin typeface="Times New Roman" pitchFamily="18" charset="0"/>
                <a:cs typeface="Times New Roman" pitchFamily="18" charset="0"/>
              </a:rPr>
              <a:t>2.2. Đối với phụ huynh:</a:t>
            </a:r>
            <a:endParaRPr lang="en-US" sz="1400">
              <a:latin typeface="Times New Roman" pitchFamily="18" charset="0"/>
              <a:cs typeface="Times New Roman" pitchFamily="18" charset="0"/>
            </a:endParaRPr>
          </a:p>
          <a:p>
            <a:r>
              <a:rPr lang="en-US" sz="1400">
                <a:latin typeface="Times New Roman" pitchFamily="18" charset="0"/>
                <a:cs typeface="Times New Roman" pitchFamily="18" charset="0"/>
              </a:rPr>
              <a:t>-  Phải luôn phối hợp chặt chẽ với nhà trường và giáo viên chủ nhiệm, từ đó đưa ra các biện pháp giáo dục phù hợp giúp các em có tinh thần học tập tốt hơn. Gia đình luôn là điểm tựa vững chắc cho các em.</a:t>
            </a:r>
          </a:p>
          <a:p>
            <a:r>
              <a:rPr lang="en-US" sz="1400" b="1">
                <a:latin typeface="Times New Roman" pitchFamily="18" charset="0"/>
                <a:cs typeface="Times New Roman" pitchFamily="18" charset="0"/>
              </a:rPr>
              <a:t>2.3. Đối với Tổng phụ trách đội</a:t>
            </a:r>
            <a:r>
              <a:rPr lang="en-US" sz="1400">
                <a:latin typeface="Times New Roman" pitchFamily="18" charset="0"/>
                <a:cs typeface="Times New Roman" pitchFamily="18" charset="0"/>
              </a:rPr>
              <a:t>: </a:t>
            </a:r>
          </a:p>
          <a:p>
            <a:r>
              <a:rPr lang="en-US" sz="1400">
                <a:latin typeface="Times New Roman" pitchFamily="18" charset="0"/>
                <a:cs typeface="Times New Roman" pitchFamily="18" charset="0"/>
              </a:rPr>
              <a:t>- Tổng phụ trách Đội cần sát sao tới các lớp, nhắc nhở HS hàng ngày thực hiện tốt nề nếp mà Liên đội và nhà trường đề ra.</a:t>
            </a:r>
          </a:p>
          <a:p>
            <a:r>
              <a:rPr lang="en-US" sz="1400" b="1">
                <a:latin typeface="Times New Roman" pitchFamily="18" charset="0"/>
                <a:cs typeface="Times New Roman" pitchFamily="18" charset="0"/>
              </a:rPr>
              <a:t>2.4. Đối với nhà trường</a:t>
            </a:r>
            <a:r>
              <a:rPr lang="en-US" sz="1400">
                <a:latin typeface="Times New Roman" pitchFamily="18" charset="0"/>
                <a:cs typeface="Times New Roman" pitchFamily="18" charset="0"/>
              </a:rPr>
              <a:t>: </a:t>
            </a:r>
          </a:p>
          <a:p>
            <a:r>
              <a:rPr lang="en-US" sz="1400">
                <a:latin typeface="Times New Roman" pitchFamily="18" charset="0"/>
                <a:cs typeface="Times New Roman" pitchFamily="18" charset="0"/>
              </a:rPr>
              <a:t>- Tổ chức nhiều cuộc thi để phát huy được vai trò của công tác chủ nhiệm, đồng thời phát huy được công tác tác của đội ngũ cán bộ lớp trong các hoạt động giáo dục.</a:t>
            </a:r>
          </a:p>
          <a:p>
            <a:r>
              <a:rPr lang="en-US" sz="1400">
                <a:latin typeface="Times New Roman" pitchFamily="18" charset="0"/>
                <a:cs typeface="Times New Roman" pitchFamily="18" charset="0"/>
              </a:rPr>
              <a:t>*Trên đây là báo cáo biện pháp “ Đổi mới phương pháp chủ nhiệm nâng cao chất lượng giáo dục toàn diện cho học sinh Tiểu học”, rất mong nhận được những ý kiến đóng góp để bản báo cáo của tôi được hoàn thiện tốt hơn.</a:t>
            </a:r>
          </a:p>
          <a:p>
            <a:endParaRPr lang="en-US"/>
          </a:p>
        </p:txBody>
      </p:sp>
    </p:spTree>
    <p:extLst>
      <p:ext uri="{BB962C8B-B14F-4D97-AF65-F5344CB8AC3E}">
        <p14:creationId xmlns:p14="http://schemas.microsoft.com/office/powerpoint/2010/main" val="1172782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smtClean="0">
                <a:latin typeface="Times New Roman" pitchFamily="18" charset="0"/>
                <a:cs typeface="Times New Roman" pitchFamily="18" charset="0"/>
              </a:rPr>
              <a:t/>
            </a:r>
            <a:br>
              <a:rPr lang="en-US" sz="2200" b="1" smtClean="0">
                <a:latin typeface="Times New Roman" pitchFamily="18" charset="0"/>
                <a:cs typeface="Times New Roman" pitchFamily="18" charset="0"/>
              </a:rPr>
            </a:br>
            <a:endParaRPr lang="en-US"/>
          </a:p>
        </p:txBody>
      </p:sp>
      <p:sp>
        <p:nvSpPr>
          <p:cNvPr id="4" name="Rectangle 3"/>
          <p:cNvSpPr/>
          <p:nvPr/>
        </p:nvSpPr>
        <p:spPr>
          <a:xfrm>
            <a:off x="990600" y="133351"/>
            <a:ext cx="8153400" cy="646331"/>
          </a:xfrm>
          <a:prstGeom prst="rect">
            <a:avLst/>
          </a:prstGeom>
        </p:spPr>
        <p:txBody>
          <a:bodyPr wrap="square">
            <a:spAutoFit/>
          </a:bodyPr>
          <a:lstStyle/>
          <a:p>
            <a:r>
              <a:rPr lang="en-US" b="1">
                <a:latin typeface="Times New Roman" pitchFamily="18" charset="0"/>
                <a:cs typeface="Times New Roman" pitchFamily="18" charset="0"/>
              </a:rPr>
              <a:t>IV. KẾT LUẬN, ĐỀ XUẤT</a:t>
            </a:r>
            <a:r>
              <a:rPr lang="en-US">
                <a:latin typeface="Times New Roman" pitchFamily="18" charset="0"/>
                <a:cs typeface="Times New Roman" pitchFamily="18" charset="0"/>
              </a:rPr>
              <a:t/>
            </a:r>
            <a:br>
              <a:rPr lang="en-US">
                <a:latin typeface="Times New Roman" pitchFamily="18" charset="0"/>
                <a:cs typeface="Times New Roman" pitchFamily="18" charset="0"/>
              </a:rPr>
            </a:br>
            <a:endParaRPr lang="en-US"/>
          </a:p>
        </p:txBody>
      </p:sp>
    </p:spTree>
    <p:extLst>
      <p:ext uri="{BB962C8B-B14F-4D97-AF65-F5344CB8AC3E}">
        <p14:creationId xmlns:p14="http://schemas.microsoft.com/office/powerpoint/2010/main" val="32833210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000">
                <a:latin typeface="Times New Roman" pitchFamily="18" charset="0"/>
                <a:cs typeface="Times New Roman" pitchFamily="18" charset="0"/>
              </a:rPr>
              <a:t/>
            </a:r>
            <a:br>
              <a:rPr lang="en-US" sz="2000">
                <a:latin typeface="Times New Roman" pitchFamily="18" charset="0"/>
                <a:cs typeface="Times New Roman" pitchFamily="18" charset="0"/>
              </a:rPr>
            </a:br>
            <a:endParaRPr lang="en-US" sz="2000">
              <a:latin typeface="Times New Roman" pitchFamily="18" charset="0"/>
              <a:cs typeface="Times New Roman" pitchFamily="18" charset="0"/>
            </a:endParaRPr>
          </a:p>
        </p:txBody>
      </p:sp>
      <p:sp>
        <p:nvSpPr>
          <p:cNvPr id="3" name="Content Placeholder 2"/>
          <p:cNvSpPr>
            <a:spLocks noGrp="1"/>
          </p:cNvSpPr>
          <p:nvPr>
            <p:ph idx="1"/>
          </p:nvPr>
        </p:nvSpPr>
        <p:spPr>
          <a:xfrm>
            <a:off x="633844" y="270164"/>
            <a:ext cx="8052955" cy="4324459"/>
          </a:xfrm>
        </p:spPr>
        <p:txBody>
          <a:bodyPr>
            <a:normAutofit fontScale="25000" lnSpcReduction="20000"/>
          </a:bodyPr>
          <a:lstStyle/>
          <a:p>
            <a:pPr marL="0" indent="0">
              <a:buNone/>
            </a:pPr>
            <a:r>
              <a:rPr lang="en-US" sz="5600">
                <a:latin typeface="Times New Roman" pitchFamily="18" charset="0"/>
                <a:cs typeface="Times New Roman" pitchFamily="18" charset="0"/>
              </a:rPr>
              <a:t>1.</a:t>
            </a:r>
            <a:r>
              <a:rPr lang="en-US" sz="5600" b="1">
                <a:latin typeface="Times New Roman" pitchFamily="18" charset="0"/>
                <a:cs typeface="Times New Roman" pitchFamily="18" charset="0"/>
              </a:rPr>
              <a:t> Kết luận</a:t>
            </a:r>
          </a:p>
          <a:p>
            <a:pPr marL="0" indent="0">
              <a:buNone/>
            </a:pPr>
            <a:r>
              <a:rPr lang="en-US" sz="5600">
                <a:latin typeface="Times New Roman" pitchFamily="18" charset="0"/>
                <a:cs typeface="Times New Roman" pitchFamily="18" charset="0"/>
              </a:rPr>
              <a:t>- Công tác chủ nhiệm lớp ở Tiểu học là một nhiệm vụ hết sức quan trọng với  GV Tiểu học.</a:t>
            </a:r>
          </a:p>
          <a:p>
            <a:pPr marL="0" indent="0">
              <a:buNone/>
            </a:pPr>
            <a:r>
              <a:rPr lang="en-US" sz="5600">
                <a:latin typeface="Times New Roman" pitchFamily="18" charset="0"/>
                <a:cs typeface="Times New Roman" pitchFamily="18" charset="0"/>
              </a:rPr>
              <a:t>- Người GV Tiểu học cần biết rút kinh nghiệm sau mỗi năm học để điều chỉnh phương pháp chủ nhiệm sao cho phù hợp với đối tượng của lớp mình để HS biết tôn trọng, nghe lời cô chủ nhiệm.</a:t>
            </a:r>
          </a:p>
          <a:p>
            <a:pPr marL="0" indent="0">
              <a:buNone/>
            </a:pPr>
            <a:r>
              <a:rPr lang="en-US" sz="5600">
                <a:latin typeface="Times New Roman" pitchFamily="18" charset="0"/>
                <a:cs typeface="Times New Roman" pitchFamily="18" charset="0"/>
              </a:rPr>
              <a:t>- GV chủ nhiệm phải biết phối kết hợp tốt với phụ huynh trong việc giáo dục HS.</a:t>
            </a:r>
          </a:p>
          <a:p>
            <a:pPr marL="0" indent="0">
              <a:buNone/>
            </a:pPr>
            <a:r>
              <a:rPr lang="en-US" sz="5600" b="1">
                <a:latin typeface="Times New Roman" pitchFamily="18" charset="0"/>
                <a:cs typeface="Times New Roman" pitchFamily="18" charset="0"/>
              </a:rPr>
              <a:t>2. Đề xuất</a:t>
            </a:r>
            <a:endParaRPr lang="en-US" sz="5600">
              <a:latin typeface="Times New Roman" pitchFamily="18" charset="0"/>
              <a:cs typeface="Times New Roman" pitchFamily="18" charset="0"/>
            </a:endParaRPr>
          </a:p>
          <a:p>
            <a:pPr marL="0" indent="0">
              <a:buNone/>
            </a:pPr>
            <a:r>
              <a:rPr lang="en-US" sz="5600" b="1">
                <a:latin typeface="Times New Roman" pitchFamily="18" charset="0"/>
                <a:cs typeface="Times New Roman" pitchFamily="18" charset="0"/>
              </a:rPr>
              <a:t>2.1.</a:t>
            </a:r>
            <a:r>
              <a:rPr lang="en-US" sz="5600">
                <a:latin typeface="Times New Roman" pitchFamily="18" charset="0"/>
                <a:cs typeface="Times New Roman" pitchFamily="18" charset="0"/>
              </a:rPr>
              <a:t> </a:t>
            </a:r>
            <a:r>
              <a:rPr lang="en-US" sz="5600" b="1">
                <a:latin typeface="Times New Roman" pitchFamily="18" charset="0"/>
                <a:cs typeface="Times New Roman" pitchFamily="18" charset="0"/>
              </a:rPr>
              <a:t>Đối với giáo viên chủ nhiệm:</a:t>
            </a:r>
            <a:endParaRPr lang="en-US" sz="5600">
              <a:latin typeface="Times New Roman" pitchFamily="18" charset="0"/>
              <a:cs typeface="Times New Roman" pitchFamily="18" charset="0"/>
            </a:endParaRPr>
          </a:p>
          <a:p>
            <a:pPr marL="0" indent="0">
              <a:buNone/>
            </a:pPr>
            <a:r>
              <a:rPr lang="en-US" sz="5600">
                <a:latin typeface="Times New Roman" pitchFamily="18" charset="0"/>
                <a:cs typeface="Times New Roman" pitchFamily="18" charset="0"/>
              </a:rPr>
              <a:t>-  Phải luôn quan tâm, giúp đỡ, lắng nghe ý kiến của các em để có biện pháp giáo dục phù hợp giúp các em nhìn nhận những vấn đề đúng, sai và để tự hoàn thiện mình.</a:t>
            </a:r>
          </a:p>
          <a:p>
            <a:pPr marL="0" indent="0">
              <a:buNone/>
            </a:pPr>
            <a:r>
              <a:rPr lang="en-US" sz="5600">
                <a:latin typeface="Times New Roman" pitchFamily="18" charset="0"/>
                <a:cs typeface="Times New Roman" pitchFamily="18" charset="0"/>
              </a:rPr>
              <a:t>- Trong các tiết học, giáo viên cần gợi mở, hướng cho các em những ước mơ cao đẹp bởi vì “ước mơ là yếu tố tâm lý thúc đẩy con người vươn lên”. Bên cạnh đó trong các giờ Hoạt động ngoài giờ lên lớp, giáo viên tổ chức cho học sinh tham gia các hoạt động tập thể, các trò chơi dân gian nhằm giúp các em yêu thương, đoàn kết, gắn bó với nhau hơn.</a:t>
            </a:r>
          </a:p>
          <a:p>
            <a:pPr marL="0" indent="0">
              <a:buNone/>
            </a:pPr>
            <a:r>
              <a:rPr lang="en-US" sz="5600" b="1">
                <a:latin typeface="Times New Roman" pitchFamily="18" charset="0"/>
                <a:cs typeface="Times New Roman" pitchFamily="18" charset="0"/>
              </a:rPr>
              <a:t>2.2. Đối với phụ huynh:</a:t>
            </a:r>
            <a:endParaRPr lang="en-US" sz="5600">
              <a:latin typeface="Times New Roman" pitchFamily="18" charset="0"/>
              <a:cs typeface="Times New Roman" pitchFamily="18" charset="0"/>
            </a:endParaRPr>
          </a:p>
          <a:p>
            <a:pPr marL="0" indent="0">
              <a:buNone/>
            </a:pPr>
            <a:r>
              <a:rPr lang="en-US" sz="5600">
                <a:latin typeface="Times New Roman" pitchFamily="18" charset="0"/>
                <a:cs typeface="Times New Roman" pitchFamily="18" charset="0"/>
              </a:rPr>
              <a:t>-  Phải luôn phối hợp chặt chẽ với nhà trường và giáo viên chủ nhiệm, từ đó đưa ra các biện pháp giáo dục phù hợp giúp các em có tinh thần học tập tốt hơn. Gia đình luôn là điểm tựa vững chắc cho các em.</a:t>
            </a:r>
          </a:p>
          <a:p>
            <a:pPr marL="0" indent="0">
              <a:buNone/>
            </a:pPr>
            <a:r>
              <a:rPr lang="en-US" sz="5600" b="1">
                <a:latin typeface="Times New Roman" pitchFamily="18" charset="0"/>
                <a:cs typeface="Times New Roman" pitchFamily="18" charset="0"/>
              </a:rPr>
              <a:t>2.3. Đối với Tổng phụ trách đội</a:t>
            </a:r>
            <a:r>
              <a:rPr lang="en-US" sz="5600">
                <a:latin typeface="Times New Roman" pitchFamily="18" charset="0"/>
                <a:cs typeface="Times New Roman" pitchFamily="18" charset="0"/>
              </a:rPr>
              <a:t>: </a:t>
            </a:r>
          </a:p>
          <a:p>
            <a:pPr marL="0" indent="0">
              <a:buNone/>
            </a:pPr>
            <a:r>
              <a:rPr lang="en-US" sz="5600">
                <a:latin typeface="Times New Roman" pitchFamily="18" charset="0"/>
                <a:cs typeface="Times New Roman" pitchFamily="18" charset="0"/>
              </a:rPr>
              <a:t>- Tổng phụ trách Đội cần sát sao tới các lớp, nhắc nhở HS hàng ngày thực hiện tốt nề nếp mà Liên đội và nhà trường đề ra.</a:t>
            </a:r>
          </a:p>
          <a:p>
            <a:pPr marL="0" indent="0">
              <a:buNone/>
            </a:pPr>
            <a:r>
              <a:rPr lang="en-US" sz="5600" b="1">
                <a:latin typeface="Times New Roman" pitchFamily="18" charset="0"/>
                <a:cs typeface="Times New Roman" pitchFamily="18" charset="0"/>
              </a:rPr>
              <a:t>2.4. Đối với nhà trường</a:t>
            </a:r>
            <a:r>
              <a:rPr lang="en-US" sz="5600">
                <a:latin typeface="Times New Roman" pitchFamily="18" charset="0"/>
                <a:cs typeface="Times New Roman" pitchFamily="18" charset="0"/>
              </a:rPr>
              <a:t>: </a:t>
            </a:r>
          </a:p>
          <a:p>
            <a:pPr marL="0" indent="0">
              <a:buNone/>
            </a:pPr>
            <a:r>
              <a:rPr lang="en-US" sz="5600">
                <a:latin typeface="Times New Roman" pitchFamily="18" charset="0"/>
                <a:cs typeface="Times New Roman" pitchFamily="18" charset="0"/>
              </a:rPr>
              <a:t>- Tổ chức nhiều cuộc thi để phát huy được vai trò của công tác chủ nhiệm, đồng thời phát huy được công tác tác của đội ngũ cán bộ lớp trong các hoạt động giáo dục.</a:t>
            </a:r>
          </a:p>
          <a:p>
            <a:pPr marL="0" indent="0">
              <a:buNone/>
            </a:pPr>
            <a:r>
              <a:rPr lang="en-US" sz="5600">
                <a:latin typeface="Times New Roman" pitchFamily="18" charset="0"/>
                <a:cs typeface="Times New Roman" pitchFamily="18" charset="0"/>
              </a:rPr>
              <a:t>*Trên đây là báo cáo biện pháp “ Đổi mới phương pháp chủ nhiệm nâng cao chất lượng giáo dục toàn diện cho học sinh Tiểu học”, rất mong nhận được những ý kiến đóng góp để bản báo cáo của tôi được hoàn thiện tốt </a:t>
            </a:r>
            <a:r>
              <a:rPr lang="en-US" sz="5600">
                <a:latin typeface="Times New Roman" pitchFamily="18" charset="0"/>
                <a:cs typeface="Times New Roman" pitchFamily="18" charset="0"/>
              </a:rPr>
              <a:t>hơn</a:t>
            </a:r>
            <a:r>
              <a:rPr lang="en-US" sz="5600" smtClean="0">
                <a:latin typeface="Times New Roman" pitchFamily="18" charset="0"/>
                <a:cs typeface="Times New Roman" pitchFamily="18" charset="0"/>
              </a:rPr>
              <a:t>.</a:t>
            </a:r>
          </a:p>
          <a:p>
            <a:pPr marL="0" indent="0">
              <a:buNone/>
            </a:pPr>
            <a:endParaRPr lang="en-US" sz="5600">
              <a:latin typeface="Times New Roman" pitchFamily="18" charset="0"/>
              <a:cs typeface="Times New Roman" pitchFamily="18" charset="0"/>
            </a:endParaRPr>
          </a:p>
          <a:p>
            <a:pPr marL="0" indent="0">
              <a:buNone/>
            </a:pPr>
            <a:endParaRPr lang="en-US" sz="5600">
              <a:latin typeface="Times New Roman" pitchFamily="18" charset="0"/>
              <a:cs typeface="Times New Roman" pitchFamily="18" charset="0"/>
            </a:endParaRPr>
          </a:p>
          <a:p>
            <a:endParaRPr lang="en-US" sz="5600"/>
          </a:p>
          <a:p>
            <a:endParaRPr lang="en-US"/>
          </a:p>
          <a:p>
            <a:endParaRPr lang="en-US"/>
          </a:p>
        </p:txBody>
      </p:sp>
    </p:spTree>
    <p:extLst>
      <p:ext uri="{BB962C8B-B14F-4D97-AF65-F5344CB8AC3E}">
        <p14:creationId xmlns:p14="http://schemas.microsoft.com/office/powerpoint/2010/main" val="703543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VI DEO BÀI 10 NHỚ</a:t>
            </a:r>
            <a:endParaRPr lang="en-US"/>
          </a:p>
        </p:txBody>
      </p:sp>
    </p:spTree>
    <p:extLst>
      <p:ext uri="{BB962C8B-B14F-4D97-AF65-F5344CB8AC3E}">
        <p14:creationId xmlns:p14="http://schemas.microsoft.com/office/powerpoint/2010/main" val="2831361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smtClean="0"/>
              <a:t>XIN CHÂN THÀNH CẢM ƠN BAN GIÁM KHẢO VÀ CÁC THẦY CÁC CÔ ĐÃ CHÚ Ý LẮNG NGHE!</a:t>
            </a:r>
            <a:endParaRPr lang="en-US" sz="2200"/>
          </a:p>
        </p:txBody>
      </p:sp>
    </p:spTree>
    <p:extLst>
      <p:ext uri="{BB962C8B-B14F-4D97-AF65-F5344CB8AC3E}">
        <p14:creationId xmlns:p14="http://schemas.microsoft.com/office/powerpoint/2010/main" val="11521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80512" cy="5143500"/>
          </a:xfrm>
          <a:prstGeom prst="rect">
            <a:avLst/>
          </a:prstGeom>
        </p:spPr>
      </p:pic>
      <p:sp>
        <p:nvSpPr>
          <p:cNvPr id="39" name="TextBox 38"/>
          <p:cNvSpPr txBox="1"/>
          <p:nvPr/>
        </p:nvSpPr>
        <p:spPr>
          <a:xfrm>
            <a:off x="299526" y="2544331"/>
            <a:ext cx="2088232" cy="1477328"/>
          </a:xfrm>
          <a:prstGeom prst="rect">
            <a:avLst/>
          </a:prstGeom>
          <a:solidFill>
            <a:schemeClr val="accent6">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endParaRPr lang="pt-BR" b="1" dirty="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MỞ ĐẦU</a:t>
            </a:r>
          </a:p>
          <a:p>
            <a:pPr algn="ctr"/>
            <a:endParaRPr lang="pt-BR" b="1" dirty="0">
              <a:solidFill>
                <a:srgbClr val="FF0000"/>
              </a:solidFill>
              <a:latin typeface="Times New Roman" pitchFamily="18" charset="0"/>
              <a:cs typeface="Times New Roman" pitchFamily="18" charset="0"/>
            </a:endParaRPr>
          </a:p>
          <a:p>
            <a:pPr algn="ctr"/>
            <a:endParaRPr lang="pt-BR" b="1" dirty="0">
              <a:solidFill>
                <a:srgbClr val="FF0000"/>
              </a:solidFill>
              <a:latin typeface="Times New Roman" pitchFamily="18" charset="0"/>
              <a:cs typeface="Times New Roman" pitchFamily="18" charset="0"/>
            </a:endParaRPr>
          </a:p>
          <a:p>
            <a:pPr algn="ctr"/>
            <a:endParaRPr lang="pt-BR" b="1" dirty="0">
              <a:solidFill>
                <a:srgbClr val="FF0000"/>
              </a:solidFill>
              <a:latin typeface="Times New Roman" pitchFamily="18" charset="0"/>
              <a:cs typeface="Times New Roman" pitchFamily="18" charset="0"/>
            </a:endParaRPr>
          </a:p>
        </p:txBody>
      </p:sp>
      <p:sp>
        <p:nvSpPr>
          <p:cNvPr id="5" name="TextBox 4"/>
          <p:cNvSpPr txBox="1"/>
          <p:nvPr/>
        </p:nvSpPr>
        <p:spPr>
          <a:xfrm>
            <a:off x="-36512" y="377334"/>
            <a:ext cx="9180512" cy="1569660"/>
          </a:xfrm>
          <a:prstGeom prst="rect">
            <a:avLst/>
          </a:prstGeom>
          <a:solidFill>
            <a:srgbClr val="61D6FF"/>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2400" b="1" smtClean="0">
                <a:solidFill>
                  <a:srgbClr val="FF0000"/>
                </a:solidFill>
                <a:latin typeface="Times New Roman" pitchFamily="18" charset="0"/>
                <a:cs typeface="Times New Roman" pitchFamily="18" charset="0"/>
              </a:rPr>
              <a:t>BIỆN PHÁP</a:t>
            </a:r>
            <a:endParaRPr lang="en-US" sz="2800" dirty="0">
              <a:solidFill>
                <a:schemeClr val="tx1"/>
              </a:solidFill>
              <a:latin typeface="Times New Roman" pitchFamily="18" charset="0"/>
              <a:cs typeface="Times New Roman" pitchFamily="18" charset="0"/>
            </a:endParaRPr>
          </a:p>
          <a:p>
            <a:pPr algn="ctr"/>
            <a:r>
              <a:rPr lang="en-US" sz="2400" b="1">
                <a:solidFill>
                  <a:srgbClr val="002060"/>
                </a:solidFill>
                <a:latin typeface="Times New Roman" pitchFamily="18" charset="0"/>
                <a:cs typeface="Times New Roman" pitchFamily="18" charset="0"/>
              </a:rPr>
              <a:t>Đổi mới phương pháp chủ nhiệm nhằm nâng cao chất lượng toàn diện cho </a:t>
            </a:r>
            <a:r>
              <a:rPr lang="en-US" sz="2400" b="1" smtClean="0">
                <a:solidFill>
                  <a:srgbClr val="002060"/>
                </a:solidFill>
                <a:latin typeface="Times New Roman" pitchFamily="18" charset="0"/>
                <a:cs typeface="Times New Roman" pitchFamily="18" charset="0"/>
              </a:rPr>
              <a:t>học sinh </a:t>
            </a:r>
            <a:r>
              <a:rPr lang="en-US" sz="2400" b="1">
                <a:solidFill>
                  <a:srgbClr val="002060"/>
                </a:solidFill>
                <a:latin typeface="Times New Roman" pitchFamily="18" charset="0"/>
                <a:cs typeface="Times New Roman" pitchFamily="18" charset="0"/>
              </a:rPr>
              <a:t>Tiểu </a:t>
            </a:r>
            <a:r>
              <a:rPr lang="en-US" sz="2400" b="1" smtClean="0">
                <a:solidFill>
                  <a:srgbClr val="002060"/>
                </a:solidFill>
                <a:latin typeface="Times New Roman" pitchFamily="18" charset="0"/>
                <a:cs typeface="Times New Roman" pitchFamily="18" charset="0"/>
              </a:rPr>
              <a:t>học</a:t>
            </a:r>
            <a:endParaRPr lang="en-US" sz="2400">
              <a:latin typeface="Times New Roman" pitchFamily="18" charset="0"/>
              <a:cs typeface="Times New Roman" pitchFamily="18" charset="0"/>
            </a:endParaRPr>
          </a:p>
          <a:p>
            <a:pPr algn="ctr"/>
            <a:endParaRPr lang="en-US" sz="2400" b="1" dirty="0" smtClean="0">
              <a:solidFill>
                <a:srgbClr val="FF0000"/>
              </a:solidFill>
              <a:latin typeface="Times New Roman" pitchFamily="18" charset="0"/>
              <a:cs typeface="Times New Roman" pitchFamily="18" charset="0"/>
            </a:endParaRPr>
          </a:p>
        </p:txBody>
      </p:sp>
      <p:sp>
        <p:nvSpPr>
          <p:cNvPr id="7" name="TextBox 6"/>
          <p:cNvSpPr txBox="1"/>
          <p:nvPr/>
        </p:nvSpPr>
        <p:spPr>
          <a:xfrm>
            <a:off x="2579779" y="2544331"/>
            <a:ext cx="2088232" cy="1477328"/>
          </a:xfrm>
          <a:prstGeom prst="rect">
            <a:avLst/>
          </a:prstGeom>
          <a:solidFill>
            <a:schemeClr val="accent6">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endParaRPr lang="pt-BR" b="1" dirty="0">
              <a:solidFill>
                <a:srgbClr val="FF0000"/>
              </a:solidFill>
              <a:latin typeface="Times New Roman" pitchFamily="18" charset="0"/>
              <a:cs typeface="Times New Roman" pitchFamily="18" charset="0"/>
            </a:endParaRPr>
          </a:p>
          <a:p>
            <a:pPr algn="ctr"/>
            <a:r>
              <a:rPr lang="pt-BR" b="1" dirty="0">
                <a:solidFill>
                  <a:srgbClr val="FF0000"/>
                </a:solidFill>
                <a:latin typeface="Times New Roman" pitchFamily="18" charset="0"/>
                <a:cs typeface="Times New Roman" pitchFamily="18" charset="0"/>
              </a:rPr>
              <a:t>NỘI </a:t>
            </a:r>
            <a:r>
              <a:rPr lang="pt-BR" b="1">
                <a:solidFill>
                  <a:srgbClr val="FF0000"/>
                </a:solidFill>
                <a:latin typeface="Times New Roman" pitchFamily="18" charset="0"/>
                <a:cs typeface="Times New Roman" pitchFamily="18" charset="0"/>
              </a:rPr>
              <a:t>DUNG </a:t>
            </a:r>
            <a:r>
              <a:rPr lang="pt-BR" b="1" smtClean="0">
                <a:solidFill>
                  <a:srgbClr val="FF0000"/>
                </a:solidFill>
                <a:latin typeface="Times New Roman" pitchFamily="18" charset="0"/>
                <a:cs typeface="Times New Roman" pitchFamily="18" charset="0"/>
              </a:rPr>
              <a:t>CÁC BIỆN PHÁP GIÁO DỤC THỰC HIỆN </a:t>
            </a:r>
            <a:endParaRPr lang="pt-BR" b="1" dirty="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8" name="TextBox 7"/>
          <p:cNvSpPr txBox="1"/>
          <p:nvPr/>
        </p:nvSpPr>
        <p:spPr>
          <a:xfrm>
            <a:off x="4836030" y="2545616"/>
            <a:ext cx="2016224" cy="1477328"/>
          </a:xfrm>
          <a:prstGeom prst="rect">
            <a:avLst/>
          </a:prstGeom>
          <a:solidFill>
            <a:schemeClr val="accent6">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endParaRPr lang="pt-BR" b="1" dirty="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THỰC NGHIỆM SƯ PHẠM</a:t>
            </a:r>
          </a:p>
          <a:p>
            <a:pPr algn="ctr"/>
            <a:endParaRPr lang="en-US" dirty="0" smtClean="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cxnSp>
        <p:nvCxnSpPr>
          <p:cNvPr id="10" name="Straight Arrow Connector 9"/>
          <p:cNvCxnSpPr>
            <a:stCxn id="5" idx="2"/>
          </p:cNvCxnSpPr>
          <p:nvPr/>
        </p:nvCxnSpPr>
        <p:spPr>
          <a:xfrm flipH="1">
            <a:off x="1475148" y="1946994"/>
            <a:ext cx="3078596" cy="59862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2"/>
            <a:endCxn id="7" idx="0"/>
          </p:cNvCxnSpPr>
          <p:nvPr/>
        </p:nvCxnSpPr>
        <p:spPr>
          <a:xfrm flipH="1">
            <a:off x="3623895" y="1946994"/>
            <a:ext cx="929849" cy="59733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2"/>
            <a:endCxn id="8" idx="0"/>
          </p:cNvCxnSpPr>
          <p:nvPr/>
        </p:nvCxnSpPr>
        <p:spPr>
          <a:xfrm>
            <a:off x="4553744" y="1946994"/>
            <a:ext cx="1290398" cy="59862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020272" y="2544331"/>
            <a:ext cx="2016224" cy="1477328"/>
          </a:xfrm>
          <a:prstGeom prst="rect">
            <a:avLst/>
          </a:prstGeom>
          <a:solidFill>
            <a:schemeClr val="accent6">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endParaRPr lang="pt-BR" b="1" dirty="0">
              <a:solidFill>
                <a:srgbClr val="FF0000"/>
              </a:solidFill>
              <a:latin typeface="Times New Roman" pitchFamily="18" charset="0"/>
              <a:cs typeface="Times New Roman" pitchFamily="18" charset="0"/>
            </a:endParaRPr>
          </a:p>
          <a:p>
            <a:pPr algn="ctr"/>
            <a:r>
              <a:rPr lang="pt-BR" b="1" dirty="0">
                <a:solidFill>
                  <a:srgbClr val="FF0000"/>
                </a:solidFill>
                <a:latin typeface="Times New Roman" pitchFamily="18" charset="0"/>
                <a:cs typeface="Times New Roman" pitchFamily="18" charset="0"/>
              </a:rPr>
              <a:t>KẾT </a:t>
            </a:r>
            <a:r>
              <a:rPr lang="en-US" b="1" dirty="0" smtClean="0">
                <a:solidFill>
                  <a:srgbClr val="FF0000"/>
                </a:solidFill>
                <a:latin typeface="Times New Roman" pitchFamily="18" charset="0"/>
                <a:cs typeface="Times New Roman" pitchFamily="18" charset="0"/>
              </a:rPr>
              <a:t>LUẬN VÀ ĐỀ XUẤT</a:t>
            </a:r>
            <a:endParaRPr lang="en-US" b="1" dirty="0">
              <a:solidFill>
                <a:srgbClr val="FF000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cxnSp>
        <p:nvCxnSpPr>
          <p:cNvPr id="40" name="Straight Arrow Connector 39"/>
          <p:cNvCxnSpPr/>
          <p:nvPr/>
        </p:nvCxnSpPr>
        <p:spPr>
          <a:xfrm>
            <a:off x="4724400" y="1946994"/>
            <a:ext cx="2664948" cy="75620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55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up)">
                                      <p:cBhvr>
                                        <p:cTn id="11" dur="500"/>
                                        <p:tgtEl>
                                          <p:spTgt spid="39"/>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up)">
                                      <p:cBhvr>
                                        <p:cTn id="25" dur="500"/>
                                        <p:tgtEl>
                                          <p:spTgt spid="14"/>
                                        </p:tgtEl>
                                      </p:cBhvr>
                                    </p:animEffect>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up)">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wipe(up)">
                                      <p:cBhvr>
                                        <p:cTn id="34" dur="500"/>
                                        <p:tgtEl>
                                          <p:spTgt spid="40"/>
                                        </p:tgtEl>
                                      </p:cBhvr>
                                    </p:animEffect>
                                  </p:childTnLst>
                                </p:cTn>
                              </p:par>
                            </p:childTnLst>
                          </p:cTn>
                        </p:par>
                        <p:par>
                          <p:cTn id="35" fill="hold">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7" grpId="0" animBg="1"/>
      <p:bldP spid="8" grpId="0" animBg="1"/>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21555"/>
          </a:xfrm>
        </p:spPr>
        <p:txBody>
          <a:bodyPr>
            <a:normAutofit fontScale="90000"/>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48595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8229600" cy="4176464"/>
          </a:xfrm>
        </p:spPr>
        <p:txBody>
          <a:bodyPr>
            <a:noAutofit/>
          </a:bodyPr>
          <a:lstStyle/>
          <a:p>
            <a:pPr algn="l"/>
            <a:r>
              <a:rPr lang="en-US" sz="2000">
                <a:latin typeface="Times New Roman" panose="02020603050405020304" pitchFamily="18" charset="0"/>
                <a:cs typeface="Times New Roman" panose="02020603050405020304" pitchFamily="18" charset="0"/>
              </a:rPr>
              <a:t>VD</a:t>
            </a:r>
            <a:r>
              <a:rPr lang="en-US" sz="200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37438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657350"/>
            <a:ext cx="9296400" cy="857250"/>
          </a:xfrm>
        </p:spPr>
        <p:txBody>
          <a:bodyPr>
            <a:noAutofit/>
          </a:bodyPr>
          <a:lstStyle/>
          <a:p>
            <a:pPr algn="l"/>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en-US" sz="1800">
                <a:latin typeface="Times New Roman" panose="02020603050405020304" pitchFamily="18" charset="0"/>
                <a:cs typeface="Times New Roman" panose="02020603050405020304" pitchFamily="18" charset="0"/>
              </a:rPr>
              <a:t>		</a:t>
            </a:r>
            <a:r>
              <a:rPr lang="en-US" sz="180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7406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10320986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3706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35446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1950"/>
            <a:ext cx="8229600" cy="3394472"/>
          </a:xfrm>
        </p:spPr>
        <p:txBody>
          <a:bodyPr>
            <a:noAutofit/>
          </a:bodyPr>
          <a:lstStyle/>
          <a:p>
            <a:pPr marL="0" indent="0">
              <a:buNone/>
            </a:pPr>
            <a:endParaRPr lang="en-US" sz="1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1678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331640" y="608814"/>
            <a:ext cx="6552728" cy="461665"/>
          </a:xfrm>
          <a:prstGeom prst="rect">
            <a:avLst/>
          </a:prstGeom>
          <a:noFill/>
        </p:spPr>
        <p:txBody>
          <a:bodyPr wrap="square" rtlCol="0">
            <a:spAutoFit/>
          </a:bodyPr>
          <a:lstStyle/>
          <a:p>
            <a:pPr algn="ct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358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wipe(up)">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C8C8936F-0B27-4D57-AE1A-8A80610913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41" y="1"/>
            <a:ext cx="9217919" cy="5266978"/>
          </a:xfrm>
          <a:prstGeom prst="rect">
            <a:avLst/>
          </a:prstGeom>
        </p:spPr>
      </p:pic>
      <p:sp>
        <p:nvSpPr>
          <p:cNvPr id="7" name="Freeform: Shape 6">
            <a:extLst>
              <a:ext uri="{FF2B5EF4-FFF2-40B4-BE49-F238E27FC236}">
                <a16:creationId xmlns:a16="http://schemas.microsoft.com/office/drawing/2014/main" xmlns="" id="{BFE9C7DB-21D9-408D-9443-63D69B13739E}"/>
              </a:ext>
            </a:extLst>
          </p:cNvPr>
          <p:cNvSpPr/>
          <p:nvPr/>
        </p:nvSpPr>
        <p:spPr>
          <a:xfrm>
            <a:off x="611560" y="2427734"/>
            <a:ext cx="4010226" cy="1213643"/>
          </a:xfrm>
          <a:custGeom>
            <a:avLst/>
            <a:gdLst>
              <a:gd name="connsiteX0" fmla="*/ 0 w 4010226"/>
              <a:gd name="connsiteY0" fmla="*/ 0 h 1069627"/>
              <a:gd name="connsiteX1" fmla="*/ 3475413 w 4010226"/>
              <a:gd name="connsiteY1" fmla="*/ 0 h 1069627"/>
              <a:gd name="connsiteX2" fmla="*/ 4010226 w 4010226"/>
              <a:gd name="connsiteY2" fmla="*/ 534814 h 1069627"/>
              <a:gd name="connsiteX3" fmla="*/ 3475413 w 4010226"/>
              <a:gd name="connsiteY3" fmla="*/ 1069627 h 1069627"/>
              <a:gd name="connsiteX4" fmla="*/ 0 w 4010226"/>
              <a:gd name="connsiteY4" fmla="*/ 1069627 h 1069627"/>
              <a:gd name="connsiteX5" fmla="*/ 534814 w 4010226"/>
              <a:gd name="connsiteY5" fmla="*/ 534814 h 1069627"/>
              <a:gd name="connsiteX6" fmla="*/ 0 w 4010226"/>
              <a:gd name="connsiteY6" fmla="*/ 0 h 106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0226" h="1069627">
                <a:moveTo>
                  <a:pt x="0" y="0"/>
                </a:moveTo>
                <a:lnTo>
                  <a:pt x="3475413" y="0"/>
                </a:lnTo>
                <a:lnTo>
                  <a:pt x="4010226" y="534814"/>
                </a:lnTo>
                <a:lnTo>
                  <a:pt x="3475413" y="1069627"/>
                </a:lnTo>
                <a:lnTo>
                  <a:pt x="0" y="1069627"/>
                </a:lnTo>
                <a:lnTo>
                  <a:pt x="534814" y="534814"/>
                </a:lnTo>
                <a:lnTo>
                  <a:pt x="0"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646828" tIns="37338" rIns="572151" bIns="37338" numCol="1" spcCol="1270" anchor="ctr" anchorCtr="0">
            <a:noAutofit/>
          </a:bodyPr>
          <a:lstStyle/>
          <a:p>
            <a:pPr marL="0" lvl="0" indent="0" algn="ctr" defTabSz="1244600">
              <a:lnSpc>
                <a:spcPct val="90000"/>
              </a:lnSpc>
              <a:spcBef>
                <a:spcPct val="0"/>
              </a:spcBef>
              <a:spcAft>
                <a:spcPct val="35000"/>
              </a:spcAft>
              <a:buNone/>
            </a:pPr>
            <a:r>
              <a:rPr lang="pt-BR" sz="2800" b="1" kern="1200" dirty="0">
                <a:latin typeface="Times New Roman" pitchFamily="18" charset="0"/>
                <a:cs typeface="Times New Roman" pitchFamily="18" charset="0"/>
              </a:rPr>
              <a:t>KẾT QỦA LỚP THỰC NGHIỆM</a:t>
            </a:r>
            <a:endParaRPr lang="en-US" sz="2800" kern="1200" dirty="0"/>
          </a:p>
        </p:txBody>
      </p:sp>
      <p:sp>
        <p:nvSpPr>
          <p:cNvPr id="8" name="Freeform: Shape 7">
            <a:extLst>
              <a:ext uri="{FF2B5EF4-FFF2-40B4-BE49-F238E27FC236}">
                <a16:creationId xmlns:a16="http://schemas.microsoft.com/office/drawing/2014/main" xmlns="" id="{52062942-4DBE-459A-822B-F5A8FC3111F1}"/>
              </a:ext>
            </a:extLst>
          </p:cNvPr>
          <p:cNvSpPr/>
          <p:nvPr/>
        </p:nvSpPr>
        <p:spPr>
          <a:xfrm>
            <a:off x="4587514" y="2427734"/>
            <a:ext cx="4010226" cy="1213643"/>
          </a:xfrm>
          <a:custGeom>
            <a:avLst/>
            <a:gdLst>
              <a:gd name="connsiteX0" fmla="*/ 0 w 4010226"/>
              <a:gd name="connsiteY0" fmla="*/ 0 h 1069627"/>
              <a:gd name="connsiteX1" fmla="*/ 3475413 w 4010226"/>
              <a:gd name="connsiteY1" fmla="*/ 0 h 1069627"/>
              <a:gd name="connsiteX2" fmla="*/ 4010226 w 4010226"/>
              <a:gd name="connsiteY2" fmla="*/ 534814 h 1069627"/>
              <a:gd name="connsiteX3" fmla="*/ 3475413 w 4010226"/>
              <a:gd name="connsiteY3" fmla="*/ 1069627 h 1069627"/>
              <a:gd name="connsiteX4" fmla="*/ 0 w 4010226"/>
              <a:gd name="connsiteY4" fmla="*/ 1069627 h 1069627"/>
              <a:gd name="connsiteX5" fmla="*/ 534814 w 4010226"/>
              <a:gd name="connsiteY5" fmla="*/ 534814 h 1069627"/>
              <a:gd name="connsiteX6" fmla="*/ 0 w 4010226"/>
              <a:gd name="connsiteY6" fmla="*/ 0 h 106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0226" h="1069627">
                <a:moveTo>
                  <a:pt x="0" y="0"/>
                </a:moveTo>
                <a:lnTo>
                  <a:pt x="3475413" y="0"/>
                </a:lnTo>
                <a:lnTo>
                  <a:pt x="4010226" y="534814"/>
                </a:lnTo>
                <a:lnTo>
                  <a:pt x="3475413" y="1069627"/>
                </a:lnTo>
                <a:lnTo>
                  <a:pt x="0" y="1069627"/>
                </a:lnTo>
                <a:lnTo>
                  <a:pt x="534814" y="534814"/>
                </a:lnTo>
                <a:lnTo>
                  <a:pt x="0" y="0"/>
                </a:lnTo>
                <a:close/>
              </a:path>
            </a:pathLst>
          </a:custGeom>
          <a:solidFill>
            <a:srgbClr val="00B0F0"/>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4681519"/>
              <a:satOff val="-5839"/>
              <a:lumOff val="1373"/>
              <a:alphaOff val="0"/>
            </a:schemeClr>
          </a:effectRef>
          <a:fontRef idx="minor">
            <a:schemeClr val="lt1"/>
          </a:fontRef>
        </p:style>
        <p:txBody>
          <a:bodyPr spcFirstLastPara="0" vert="horz" wrap="square" lIns="646828" tIns="37338" rIns="572151" bIns="37338" numCol="1" spcCol="1270" anchor="ctr" anchorCtr="0">
            <a:noAutofit/>
          </a:bodyPr>
          <a:lstStyle/>
          <a:p>
            <a:pPr marL="0" lvl="0" indent="0" algn="ctr" defTabSz="1244600">
              <a:lnSpc>
                <a:spcPct val="90000"/>
              </a:lnSpc>
              <a:spcBef>
                <a:spcPct val="0"/>
              </a:spcBef>
              <a:spcAft>
                <a:spcPct val="35000"/>
              </a:spcAft>
              <a:buNone/>
            </a:pPr>
            <a:r>
              <a:rPr lang="pt-BR" sz="2800" b="1" kern="1200">
                <a:latin typeface="Times New Roman" pitchFamily="18" charset="0"/>
                <a:cs typeface="Times New Roman" pitchFamily="18" charset="0"/>
              </a:rPr>
              <a:t>KẾT QUẢ LỚP ĐỐI CHỨNG</a:t>
            </a:r>
            <a:endParaRPr lang="en-US" sz="2800" kern="1200"/>
          </a:p>
        </p:txBody>
      </p:sp>
      <p:sp>
        <p:nvSpPr>
          <p:cNvPr id="4" name="Curved Down Ribbon 20">
            <a:extLst>
              <a:ext uri="{FF2B5EF4-FFF2-40B4-BE49-F238E27FC236}">
                <a16:creationId xmlns:a16="http://schemas.microsoft.com/office/drawing/2014/main" xmlns="" id="{F4A4C50D-7F1E-4718-9743-919AE171DEC0}"/>
              </a:ext>
            </a:extLst>
          </p:cNvPr>
          <p:cNvSpPr/>
          <p:nvPr/>
        </p:nvSpPr>
        <p:spPr>
          <a:xfrm>
            <a:off x="1762318" y="19569"/>
            <a:ext cx="5486890" cy="1584176"/>
          </a:xfrm>
          <a:prstGeom prst="ellipseRibbon">
            <a:avLst>
              <a:gd name="adj1" fmla="val 24900"/>
              <a:gd name="adj2" fmla="val 72048"/>
              <a:gd name="adj3" fmla="val 16419"/>
            </a:avLst>
          </a:prstGeom>
          <a:solidFill>
            <a:srgbClr val="009900"/>
          </a:solidFill>
          <a:ln w="12700" cap="flat" cmpd="sng" algn="ctr">
            <a:solidFill>
              <a:sysClr val="windowText" lastClr="000000"/>
            </a:solidFill>
            <a:prstDash val="solid"/>
            <a:miter lim="800000"/>
          </a:ln>
          <a:effectLst/>
        </p:spPr>
        <p:txBody>
          <a:bodyPr rtlCol="0" anchor="ctr"/>
          <a:lstStyle/>
          <a:p>
            <a:pPr lvl="0" algn="ctr"/>
            <a:r>
              <a:rPr lang="en-US" sz="2400" b="1" dirty="0">
                <a:latin typeface="Times New Roman" panose="02020603050405020304" pitchFamily="18" charset="0"/>
                <a:cs typeface="Times New Roman" panose="02020603050405020304" pitchFamily="18" charset="0"/>
              </a:rPr>
              <a:t>III. </a:t>
            </a:r>
            <a:r>
              <a:rPr lang="en-US" sz="2400" b="1">
                <a:latin typeface="Times New Roman" panose="02020603050405020304" pitchFamily="18" charset="0"/>
                <a:cs typeface="Times New Roman" panose="02020603050405020304" pitchFamily="18" charset="0"/>
              </a:rPr>
              <a:t>THỰC </a:t>
            </a:r>
            <a:r>
              <a:rPr lang="en-US" sz="2400" b="1" smtClean="0">
                <a:latin typeface="Times New Roman" panose="02020603050405020304" pitchFamily="18" charset="0"/>
                <a:cs typeface="Times New Roman" panose="02020603050405020304" pitchFamily="18" charset="0"/>
              </a:rPr>
              <a:t>NGHIỆẠI </a:t>
            </a:r>
            <a:r>
              <a:rPr lang="en-US" sz="2400" b="1" dirty="0">
                <a:latin typeface="Times New Roman" panose="02020603050405020304" pitchFamily="18" charset="0"/>
                <a:cs typeface="Times New Roman" panose="02020603050405020304" pitchFamily="18" charset="0"/>
              </a:rPr>
              <a:t>ĐƠN VỊ</a:t>
            </a:r>
            <a:endParaRPr kumimoji="0" lang="en-US" sz="2400" b="1" i="0" u="none" strike="noStrike" kern="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84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80">
                                          <p:stCondLst>
                                            <p:cond delay="0"/>
                                          </p:stCondLst>
                                        </p:cTn>
                                        <p:tgtEl>
                                          <p:spTgt spid="7"/>
                                        </p:tgtEl>
                                      </p:cBhvr>
                                    </p:animEffect>
                                    <p:anim calcmode="lin" valueType="num">
                                      <p:cBhvr>
                                        <p:cTn id="1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tgtEl>
                                      </p:cBhvr>
                                      <p:to x="100000" y="60000"/>
                                    </p:animScale>
                                    <p:animScale>
                                      <p:cBhvr>
                                        <p:cTn id="19" dur="166" decel="50000">
                                          <p:stCondLst>
                                            <p:cond delay="676"/>
                                          </p:stCondLst>
                                        </p:cTn>
                                        <p:tgtEl>
                                          <p:spTgt spid="7"/>
                                        </p:tgtEl>
                                      </p:cBhvr>
                                      <p:to x="100000" y="100000"/>
                                    </p:animScale>
                                    <p:animScale>
                                      <p:cBhvr>
                                        <p:cTn id="20" dur="26">
                                          <p:stCondLst>
                                            <p:cond delay="1312"/>
                                          </p:stCondLst>
                                        </p:cTn>
                                        <p:tgtEl>
                                          <p:spTgt spid="7"/>
                                        </p:tgtEl>
                                      </p:cBhvr>
                                      <p:to x="100000" y="80000"/>
                                    </p:animScale>
                                    <p:animScale>
                                      <p:cBhvr>
                                        <p:cTn id="21" dur="166" decel="50000">
                                          <p:stCondLst>
                                            <p:cond delay="1338"/>
                                          </p:stCondLst>
                                        </p:cTn>
                                        <p:tgtEl>
                                          <p:spTgt spid="7"/>
                                        </p:tgtEl>
                                      </p:cBhvr>
                                      <p:to x="100000" y="100000"/>
                                    </p:animScale>
                                    <p:animScale>
                                      <p:cBhvr>
                                        <p:cTn id="22" dur="26">
                                          <p:stCondLst>
                                            <p:cond delay="1642"/>
                                          </p:stCondLst>
                                        </p:cTn>
                                        <p:tgtEl>
                                          <p:spTgt spid="7"/>
                                        </p:tgtEl>
                                      </p:cBhvr>
                                      <p:to x="100000" y="90000"/>
                                    </p:animScale>
                                    <p:animScale>
                                      <p:cBhvr>
                                        <p:cTn id="23" dur="166" decel="50000">
                                          <p:stCondLst>
                                            <p:cond delay="1668"/>
                                          </p:stCondLst>
                                        </p:cTn>
                                        <p:tgtEl>
                                          <p:spTgt spid="7"/>
                                        </p:tgtEl>
                                      </p:cBhvr>
                                      <p:to x="100000" y="100000"/>
                                    </p:animScale>
                                    <p:animScale>
                                      <p:cBhvr>
                                        <p:cTn id="24" dur="26">
                                          <p:stCondLst>
                                            <p:cond delay="1808"/>
                                          </p:stCondLst>
                                        </p:cTn>
                                        <p:tgtEl>
                                          <p:spTgt spid="7"/>
                                        </p:tgtEl>
                                      </p:cBhvr>
                                      <p:to x="100000" y="95000"/>
                                    </p:animScale>
                                    <p:animScale>
                                      <p:cBhvr>
                                        <p:cTn id="25" dur="166" decel="50000">
                                          <p:stCondLst>
                                            <p:cond delay="1834"/>
                                          </p:stCondLst>
                                        </p:cTn>
                                        <p:tgtEl>
                                          <p:spTgt spid="7"/>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down)">
                                      <p:cBhvr>
                                        <p:cTn id="30" dur="580">
                                          <p:stCondLst>
                                            <p:cond delay="0"/>
                                          </p:stCondLst>
                                        </p:cTn>
                                        <p:tgtEl>
                                          <p:spTgt spid="8"/>
                                        </p:tgtEl>
                                      </p:cBhvr>
                                    </p:animEffect>
                                    <p:anim calcmode="lin" valueType="num">
                                      <p:cBhvr>
                                        <p:cTn id="31"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6" dur="26">
                                          <p:stCondLst>
                                            <p:cond delay="650"/>
                                          </p:stCondLst>
                                        </p:cTn>
                                        <p:tgtEl>
                                          <p:spTgt spid="8"/>
                                        </p:tgtEl>
                                      </p:cBhvr>
                                      <p:to x="100000" y="60000"/>
                                    </p:animScale>
                                    <p:animScale>
                                      <p:cBhvr>
                                        <p:cTn id="37" dur="166" decel="50000">
                                          <p:stCondLst>
                                            <p:cond delay="676"/>
                                          </p:stCondLst>
                                        </p:cTn>
                                        <p:tgtEl>
                                          <p:spTgt spid="8"/>
                                        </p:tgtEl>
                                      </p:cBhvr>
                                      <p:to x="100000" y="100000"/>
                                    </p:animScale>
                                    <p:animScale>
                                      <p:cBhvr>
                                        <p:cTn id="38" dur="26">
                                          <p:stCondLst>
                                            <p:cond delay="1312"/>
                                          </p:stCondLst>
                                        </p:cTn>
                                        <p:tgtEl>
                                          <p:spTgt spid="8"/>
                                        </p:tgtEl>
                                      </p:cBhvr>
                                      <p:to x="100000" y="80000"/>
                                    </p:animScale>
                                    <p:animScale>
                                      <p:cBhvr>
                                        <p:cTn id="39" dur="166" decel="50000">
                                          <p:stCondLst>
                                            <p:cond delay="1338"/>
                                          </p:stCondLst>
                                        </p:cTn>
                                        <p:tgtEl>
                                          <p:spTgt spid="8"/>
                                        </p:tgtEl>
                                      </p:cBhvr>
                                      <p:to x="100000" y="100000"/>
                                    </p:animScale>
                                    <p:animScale>
                                      <p:cBhvr>
                                        <p:cTn id="40" dur="26">
                                          <p:stCondLst>
                                            <p:cond delay="1642"/>
                                          </p:stCondLst>
                                        </p:cTn>
                                        <p:tgtEl>
                                          <p:spTgt spid="8"/>
                                        </p:tgtEl>
                                      </p:cBhvr>
                                      <p:to x="100000" y="90000"/>
                                    </p:animScale>
                                    <p:animScale>
                                      <p:cBhvr>
                                        <p:cTn id="41" dur="166" decel="50000">
                                          <p:stCondLst>
                                            <p:cond delay="1668"/>
                                          </p:stCondLst>
                                        </p:cTn>
                                        <p:tgtEl>
                                          <p:spTgt spid="8"/>
                                        </p:tgtEl>
                                      </p:cBhvr>
                                      <p:to x="100000" y="100000"/>
                                    </p:animScale>
                                    <p:animScale>
                                      <p:cBhvr>
                                        <p:cTn id="42" dur="26">
                                          <p:stCondLst>
                                            <p:cond delay="1808"/>
                                          </p:stCondLst>
                                        </p:cTn>
                                        <p:tgtEl>
                                          <p:spTgt spid="8"/>
                                        </p:tgtEl>
                                      </p:cBhvr>
                                      <p:to x="100000" y="95000"/>
                                    </p:animScale>
                                    <p:animScale>
                                      <p:cBhvr>
                                        <p:cTn id="43"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40311963"/>
              </p:ext>
            </p:extLst>
          </p:nvPr>
        </p:nvGraphicFramePr>
        <p:xfrm>
          <a:off x="323528" y="843558"/>
          <a:ext cx="8229600" cy="3394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1318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Picture 10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1" cy="5143500"/>
          </a:xfrm>
          <a:prstGeom prst="rect">
            <a:avLst/>
          </a:prstGeom>
        </p:spPr>
      </p:pic>
      <p:sp>
        <p:nvSpPr>
          <p:cNvPr id="47" name="Footer Placeholder 3"/>
          <p:cNvSpPr>
            <a:spLocks noGrp="1"/>
          </p:cNvSpPr>
          <p:nvPr>
            <p:ph type="ftr" sz="quarter" idx="11"/>
          </p:nvPr>
        </p:nvSpPr>
        <p:spPr/>
        <p:txBody>
          <a:bodyPr/>
          <a:lstStyle/>
          <a:p>
            <a:pPr>
              <a:defRPr/>
            </a:pPr>
            <a:r>
              <a:rPr lang="en-US"/>
              <a:t>Company Name</a:t>
            </a:r>
          </a:p>
        </p:txBody>
      </p:sp>
      <p:grpSp>
        <p:nvGrpSpPr>
          <p:cNvPr id="15364" name="Group 3"/>
          <p:cNvGrpSpPr>
            <a:grpSpLocks/>
          </p:cNvGrpSpPr>
          <p:nvPr/>
        </p:nvGrpSpPr>
        <p:grpSpPr bwMode="auto">
          <a:xfrm>
            <a:off x="1230588" y="1904325"/>
            <a:ext cx="1985888" cy="1213557"/>
            <a:chOff x="720" y="1490"/>
            <a:chExt cx="1363" cy="1800"/>
          </a:xfrm>
        </p:grpSpPr>
        <p:sp>
          <p:nvSpPr>
            <p:cNvPr id="15394"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15395" name="AutoShape 5"/>
            <p:cNvSpPr>
              <a:spLocks noChangeArrowheads="1"/>
            </p:cNvSpPr>
            <p:nvPr/>
          </p:nvSpPr>
          <p:spPr bwMode="gray">
            <a:xfrm>
              <a:off x="741" y="1495"/>
              <a:ext cx="1322" cy="1766"/>
            </a:xfrm>
            <a:prstGeom prst="roundRect">
              <a:avLst>
                <a:gd name="adj" fmla="val 16667"/>
              </a:avLst>
            </a:prstGeom>
            <a:solidFill>
              <a:srgbClr val="ADD8F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15397" name="AutoShape 7"/>
            <p:cNvSpPr>
              <a:spLocks noChangeArrowheads="1"/>
            </p:cNvSpPr>
            <p:nvPr/>
          </p:nvSpPr>
          <p:spPr bwMode="gray">
            <a:xfrm>
              <a:off x="752" y="1509"/>
              <a:ext cx="1304" cy="446"/>
            </a:xfrm>
            <a:prstGeom prst="roundRect">
              <a:avLst>
                <a:gd name="adj" fmla="val 50000"/>
              </a:avLst>
            </a:prstGeom>
            <a:no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15402" name="Text Box 17"/>
            <p:cNvSpPr txBox="1">
              <a:spLocks noChangeArrowheads="1"/>
            </p:cNvSpPr>
            <p:nvPr/>
          </p:nvSpPr>
          <p:spPr bwMode="gray">
            <a:xfrm>
              <a:off x="768" y="1776"/>
              <a:ext cx="1296" cy="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a:r>
                <a:rPr lang="en-US" sz="2000" b="1" dirty="0" smtClean="0">
                  <a:latin typeface="Times New Roman" panose="02020603050405020304" pitchFamily="18" charset="0"/>
                  <a:cs typeface="Times New Roman" panose="02020603050405020304" pitchFamily="18" charset="0"/>
                </a:rPr>
                <a:t>1. </a:t>
              </a:r>
              <a:r>
                <a:rPr lang="en-US" sz="2000" b="1" dirty="0" err="1" smtClean="0">
                  <a:latin typeface="Times New Roman" panose="02020603050405020304" pitchFamily="18" charset="0"/>
                  <a:cs typeface="Times New Roman" panose="02020603050405020304" pitchFamily="18" charset="0"/>
                </a:rPr>
                <a:t>Lí</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do </a:t>
              </a:r>
              <a:r>
                <a:rPr lang="en-US" sz="2000" b="1" dirty="0" err="1">
                  <a:latin typeface="Times New Roman" panose="02020603050405020304" pitchFamily="18" charset="0"/>
                  <a:cs typeface="Times New Roman" panose="02020603050405020304" pitchFamily="18" charset="0"/>
                </a:rPr>
                <a:t>chọn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biện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pháp</a:t>
              </a:r>
              <a:endParaRPr lang="en-US" sz="2000" b="1" dirty="0">
                <a:latin typeface="Times New Roman" panose="02020603050405020304" pitchFamily="18" charset="0"/>
                <a:cs typeface="Times New Roman" panose="02020603050405020304" pitchFamily="18" charset="0"/>
              </a:endParaRPr>
            </a:p>
          </p:txBody>
        </p:sp>
      </p:grpSp>
      <p:sp>
        <p:nvSpPr>
          <p:cNvPr id="3" name="Rectangle 2"/>
          <p:cNvSpPr/>
          <p:nvPr/>
        </p:nvSpPr>
        <p:spPr>
          <a:xfrm>
            <a:off x="4067944" y="4803998"/>
            <a:ext cx="108012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943708" y="433779"/>
            <a:ext cx="5328592" cy="583976"/>
          </a:xfrm>
          <a:prstGeom prst="ellipse">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pt-BR" sz="2400" b="1" dirty="0" smtClean="0">
                <a:solidFill>
                  <a:srgbClr val="FF0000"/>
                </a:solidFill>
                <a:latin typeface="Times New Roman" pitchFamily="18" charset="0"/>
                <a:cs typeface="Times New Roman" pitchFamily="18" charset="0"/>
              </a:rPr>
              <a:t>I. MỞ ĐẦU</a:t>
            </a:r>
            <a:endParaRPr lang="pt-BR" sz="2400" b="1" dirty="0">
              <a:solidFill>
                <a:srgbClr val="FF0000"/>
              </a:solidFill>
              <a:latin typeface="Times New Roman" pitchFamily="18" charset="0"/>
              <a:cs typeface="Times New Roman" pitchFamily="18" charset="0"/>
            </a:endParaRPr>
          </a:p>
        </p:txBody>
      </p:sp>
      <p:cxnSp>
        <p:nvCxnSpPr>
          <p:cNvPr id="11" name="Straight Connector 10"/>
          <p:cNvCxnSpPr>
            <a:cxnSpLocks/>
          </p:cNvCxnSpPr>
          <p:nvPr/>
        </p:nvCxnSpPr>
        <p:spPr>
          <a:xfrm>
            <a:off x="4469923" y="1017755"/>
            <a:ext cx="0" cy="461570"/>
          </a:xfrm>
          <a:prstGeom prst="line">
            <a:avLst/>
          </a:prstGeom>
          <a:ln w="57150">
            <a:solidFill>
              <a:srgbClr val="61D6FF"/>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cxnSpLocks/>
          </p:cNvCxnSpPr>
          <p:nvPr/>
        </p:nvCxnSpPr>
        <p:spPr>
          <a:xfrm flipH="1">
            <a:off x="2214265" y="1465085"/>
            <a:ext cx="2325449" cy="37065"/>
          </a:xfrm>
          <a:prstGeom prst="line">
            <a:avLst/>
          </a:prstGeom>
          <a:ln w="57150">
            <a:solidFill>
              <a:srgbClr val="61D6FF"/>
            </a:solidFill>
          </a:ln>
        </p:spPr>
        <p:style>
          <a:lnRef idx="1">
            <a:schemeClr val="accent1"/>
          </a:lnRef>
          <a:fillRef idx="0">
            <a:schemeClr val="accent1"/>
          </a:fillRef>
          <a:effectRef idx="0">
            <a:schemeClr val="accent1"/>
          </a:effectRef>
          <a:fontRef idx="minor">
            <a:schemeClr val="tx1"/>
          </a:fontRef>
        </p:style>
      </p:cxnSp>
      <p:sp>
        <p:nvSpPr>
          <p:cNvPr id="83" name="Down Arrow 82"/>
          <p:cNvSpPr/>
          <p:nvPr/>
        </p:nvSpPr>
        <p:spPr>
          <a:xfrm>
            <a:off x="2214265" y="1525445"/>
            <a:ext cx="66613" cy="453603"/>
          </a:xfrm>
          <a:prstGeom prst="downArrow">
            <a:avLst/>
          </a:prstGeom>
          <a:solidFill>
            <a:srgbClr val="61D6FF"/>
          </a:solidFill>
          <a:ln>
            <a:solidFill>
              <a:srgbClr val="61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xmlns="" id="{EDC0E54B-03B8-4F6F-8E1E-03AFC4A08425}"/>
              </a:ext>
            </a:extLst>
          </p:cNvPr>
          <p:cNvCxnSpPr>
            <a:cxnSpLocks/>
          </p:cNvCxnSpPr>
          <p:nvPr/>
        </p:nvCxnSpPr>
        <p:spPr>
          <a:xfrm flipH="1">
            <a:off x="4456725" y="1454912"/>
            <a:ext cx="2754972" cy="10504"/>
          </a:xfrm>
          <a:prstGeom prst="line">
            <a:avLst/>
          </a:prstGeom>
          <a:ln w="57150">
            <a:solidFill>
              <a:srgbClr val="61D6FF"/>
            </a:solidFill>
          </a:ln>
        </p:spPr>
        <p:style>
          <a:lnRef idx="1">
            <a:schemeClr val="accent1"/>
          </a:lnRef>
          <a:fillRef idx="0">
            <a:schemeClr val="accent1"/>
          </a:fillRef>
          <a:effectRef idx="0">
            <a:schemeClr val="accent1"/>
          </a:effectRef>
          <a:fontRef idx="minor">
            <a:schemeClr val="tx1"/>
          </a:fontRef>
        </p:style>
      </p:cxnSp>
      <p:grpSp>
        <p:nvGrpSpPr>
          <p:cNvPr id="23" name="Group 32"/>
          <p:cNvGrpSpPr>
            <a:grpSpLocks/>
          </p:cNvGrpSpPr>
          <p:nvPr/>
        </p:nvGrpSpPr>
        <p:grpSpPr bwMode="auto">
          <a:xfrm>
            <a:off x="5970153" y="1933407"/>
            <a:ext cx="2355882" cy="1194005"/>
            <a:chOff x="3696" y="1490"/>
            <a:chExt cx="1389" cy="1800"/>
          </a:xfrm>
          <a:solidFill>
            <a:srgbClr val="92D050"/>
          </a:solidFill>
        </p:grpSpPr>
        <p:sp>
          <p:nvSpPr>
            <p:cNvPr id="24" name="AutoShape 33"/>
            <p:cNvSpPr>
              <a:spLocks noChangeArrowheads="1"/>
            </p:cNvSpPr>
            <p:nvPr/>
          </p:nvSpPr>
          <p:spPr bwMode="gray">
            <a:xfrm>
              <a:off x="3696" y="1490"/>
              <a:ext cx="1363" cy="1800"/>
            </a:xfrm>
            <a:prstGeom prst="roundRect">
              <a:avLst>
                <a:gd name="adj" fmla="val 17509"/>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25" name="AutoShape 34"/>
            <p:cNvSpPr>
              <a:spLocks noChangeArrowheads="1"/>
            </p:cNvSpPr>
            <p:nvPr/>
          </p:nvSpPr>
          <p:spPr bwMode="gray">
            <a:xfrm>
              <a:off x="3717" y="1495"/>
              <a:ext cx="1368" cy="1766"/>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26" name="Text Box 44"/>
            <p:cNvSpPr txBox="1">
              <a:spLocks noChangeArrowheads="1"/>
            </p:cNvSpPr>
            <p:nvPr/>
          </p:nvSpPr>
          <p:spPr bwMode="gray">
            <a:xfrm>
              <a:off x="3869" y="1884"/>
              <a:ext cx="1118" cy="603"/>
            </a:xfrm>
            <a:prstGeom prst="rect">
              <a:avLst/>
            </a:prstGeom>
            <a:grp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lvl="0"/>
              <a:endParaRPr lang="en-US" sz="2000" dirty="0">
                <a:latin typeface="Times New Roman" panose="02020603050405020304" pitchFamily="18" charset="0"/>
                <a:cs typeface="Times New Roman" panose="02020603050405020304" pitchFamily="18" charset="0"/>
              </a:endParaRPr>
            </a:p>
          </p:txBody>
        </p:sp>
      </p:grpSp>
      <p:sp>
        <p:nvSpPr>
          <p:cNvPr id="27" name="Down Arrow 26"/>
          <p:cNvSpPr/>
          <p:nvPr/>
        </p:nvSpPr>
        <p:spPr>
          <a:xfrm flipH="1">
            <a:off x="7146866" y="1442524"/>
            <a:ext cx="54255" cy="481873"/>
          </a:xfrm>
          <a:prstGeom prst="downArrow">
            <a:avLst/>
          </a:prstGeom>
          <a:solidFill>
            <a:srgbClr val="61D6FF"/>
          </a:solidFill>
          <a:ln>
            <a:solidFill>
              <a:srgbClr val="61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958864" y="2296862"/>
            <a:ext cx="2323072" cy="410882"/>
          </a:xfrm>
          <a:prstGeom prst="rect">
            <a:avLst/>
          </a:prstGeom>
        </p:spPr>
        <p:txBody>
          <a:bodyPr wrap="none">
            <a:spAutoFit/>
          </a:bodyPr>
          <a:lstStyle/>
          <a:p>
            <a:pPr lvl="0" algn="ctr">
              <a:lnSpc>
                <a:spcPct val="115000"/>
              </a:lnSpc>
              <a:spcAft>
                <a:spcPts val="0"/>
              </a:spcAft>
              <a:tabLst>
                <a:tab pos="718820" algn="l"/>
              </a:tabLst>
            </a:pPr>
            <a:r>
              <a:rPr lang="en-US" b="1" dirty="0" smtClean="0">
                <a:latin typeface="Times New Roman" panose="02020603050405020304" pitchFamily="18" charset="0"/>
                <a:ea typeface="Times New Roman" panose="02020603050405020304" pitchFamily="18" charset="0"/>
              </a:rPr>
              <a:t>2. </a:t>
            </a:r>
            <a:r>
              <a:rPr lang="en-US" b="1" dirty="0" err="1" smtClean="0">
                <a:latin typeface="Times New Roman" panose="02020603050405020304" pitchFamily="18" charset="0"/>
                <a:ea typeface="Times New Roman" panose="02020603050405020304" pitchFamily="18" charset="0"/>
              </a:rPr>
              <a:t>Đối</a:t>
            </a:r>
            <a:r>
              <a:rPr lang="en-US" b="1" dirty="0" smtClean="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tượng</a:t>
            </a:r>
            <a:r>
              <a:rPr lang="en-US" b="1" dirty="0">
                <a:latin typeface="Times New Roman" panose="02020603050405020304" pitchFamily="18" charset="0"/>
                <a:ea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rPr>
              <a:t>áp</a:t>
            </a:r>
            <a:r>
              <a:rPr lang="en-US" b="1" dirty="0" smtClean="0">
                <a:latin typeface="Times New Roman" panose="02020603050405020304" pitchFamily="18" charset="0"/>
                <a:ea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rPr>
              <a:t>dụng</a:t>
            </a:r>
            <a:r>
              <a:rPr lang="en-US" b="1" dirty="0" smtClean="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6472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wipe(up)">
                                      <p:cBhvr>
                                        <p:cTn id="11" dur="500"/>
                                        <p:tgtEl>
                                          <p:spTgt spid="74"/>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83"/>
                                        </p:tgtEl>
                                        <p:attrNameLst>
                                          <p:attrName>style.visibility</p:attrName>
                                        </p:attrNameLst>
                                      </p:cBhvr>
                                      <p:to>
                                        <p:strVal val="visible"/>
                                      </p:to>
                                    </p:set>
                                    <p:animEffect transition="in" filter="wipe(up)">
                                      <p:cBhvr>
                                        <p:cTn id="14" dur="500"/>
                                        <p:tgtEl>
                                          <p:spTgt spid="83"/>
                                        </p:tgtEl>
                                      </p:cBhvr>
                                    </p:animEffect>
                                  </p:childTnLst>
                                </p:cTn>
                              </p:par>
                            </p:childTnLst>
                          </p:cTn>
                        </p:par>
                        <p:par>
                          <p:cTn id="15" fill="hold">
                            <p:stCondLst>
                              <p:cond delay="1000"/>
                            </p:stCondLst>
                            <p:childTnLst>
                              <p:par>
                                <p:cTn id="16" presetID="22" presetClass="entr" presetSubtype="1" fill="hold" nodeType="afterEffect">
                                  <p:stCondLst>
                                    <p:cond delay="0"/>
                                  </p:stCondLst>
                                  <p:childTnLst>
                                    <p:set>
                                      <p:cBhvr>
                                        <p:cTn id="17" dur="1" fill="hold">
                                          <p:stCondLst>
                                            <p:cond delay="0"/>
                                          </p:stCondLst>
                                        </p:cTn>
                                        <p:tgtEl>
                                          <p:spTgt spid="15364"/>
                                        </p:tgtEl>
                                        <p:attrNameLst>
                                          <p:attrName>style.visibility</p:attrName>
                                        </p:attrNameLst>
                                      </p:cBhvr>
                                      <p:to>
                                        <p:strVal val="visible"/>
                                      </p:to>
                                    </p:set>
                                    <p:animEffect transition="in" filter="wipe(up)">
                                      <p:cBhvr>
                                        <p:cTn id="18" dur="500"/>
                                        <p:tgtEl>
                                          <p:spTgt spid="1536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barn(inVertical)">
                                      <p:cBhvr>
                                        <p:cTn id="23" dur="500"/>
                                        <p:tgtEl>
                                          <p:spTgt spid="22"/>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barn(inVertical)">
                                      <p:cBhvr>
                                        <p:cTn id="26" dur="500"/>
                                        <p:tgtEl>
                                          <p:spTgt spid="27"/>
                                        </p:tgtEl>
                                      </p:cBhvr>
                                    </p:animEffect>
                                  </p:childTnLst>
                                </p:cTn>
                              </p:par>
                              <p:par>
                                <p:cTn id="27" presetID="16" presetClass="entr" presetSubtype="21"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arn(inVertical)">
                                      <p:cBhvr>
                                        <p:cTn id="29" dur="500"/>
                                        <p:tgtEl>
                                          <p:spTgt spid="23"/>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27" grpId="0" animBg="1"/>
      <p:bldP spid="1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06375" cy="5143500"/>
          </a:xfrm>
          <a:prstGeom prst="rect">
            <a:avLst/>
          </a:prstGeom>
        </p:spPr>
      </p:pic>
    </p:spTree>
    <p:extLst>
      <p:ext uri="{BB962C8B-B14F-4D97-AF65-F5344CB8AC3E}">
        <p14:creationId xmlns:p14="http://schemas.microsoft.com/office/powerpoint/2010/main" val="38938794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7" name="Picture 6" descr="https://f12.photo.talk.zdn.vn/691111019636062109/f449a4e30925f77bae3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91" y="3435846"/>
            <a:ext cx="1628464" cy="1707654"/>
          </a:xfrm>
          <a:prstGeom prst="rect">
            <a:avLst/>
          </a:prstGeom>
          <a:noFill/>
          <a:ln>
            <a:noFill/>
          </a:ln>
        </p:spPr>
      </p:pic>
      <p:sp>
        <p:nvSpPr>
          <p:cNvPr id="6" name="Rectangle 5">
            <a:extLst>
              <a:ext uri="{FF2B5EF4-FFF2-40B4-BE49-F238E27FC236}">
                <a16:creationId xmlns:a16="http://schemas.microsoft.com/office/drawing/2014/main" xmlns="" id="{0D691A20-B8A4-461B-9632-9BDCEC86B34D}"/>
              </a:ext>
            </a:extLst>
          </p:cNvPr>
          <p:cNvSpPr/>
          <p:nvPr/>
        </p:nvSpPr>
        <p:spPr>
          <a:xfrm>
            <a:off x="2362369" y="110765"/>
            <a:ext cx="5040560" cy="701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6856735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06375" cy="5143500"/>
          </a:xfrm>
          <a:prstGeom prst="rect">
            <a:avLst/>
          </a:prstGeom>
        </p:spPr>
      </p:pic>
    </p:spTree>
    <p:extLst>
      <p:ext uri="{BB962C8B-B14F-4D97-AF65-F5344CB8AC3E}">
        <p14:creationId xmlns:p14="http://schemas.microsoft.com/office/powerpoint/2010/main" val="8203478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2886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753071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0354286" cy="5848350"/>
          </a:xfrm>
          <a:prstGeom prst="rect">
            <a:avLst/>
          </a:prstGeom>
        </p:spPr>
      </p:pic>
      <p:sp>
        <p:nvSpPr>
          <p:cNvPr id="4" name="TextBox 3"/>
          <p:cNvSpPr txBox="1"/>
          <p:nvPr/>
        </p:nvSpPr>
        <p:spPr>
          <a:xfrm>
            <a:off x="467544" y="339502"/>
            <a:ext cx="8460433" cy="830997"/>
          </a:xfrm>
          <a:prstGeom prst="rect">
            <a:avLst/>
          </a:prstGeom>
          <a:noFill/>
        </p:spPr>
        <p:txBody>
          <a:bodyPr wrap="square" rtlCol="0">
            <a:spAutoFit/>
          </a:bodyPr>
          <a:lstStyle/>
          <a:p>
            <a:endParaRPr lang="en-US" sz="2400" b="1" dirty="0" smtClean="0">
              <a:latin typeface="Times New Roman" pitchFamily="18" charset="0"/>
              <a:cs typeface="Times New Roman" pitchFamily="18" charset="0"/>
            </a:endParaRPr>
          </a:p>
          <a:p>
            <a:pPr indent="-342900"/>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03948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06375" cy="5143500"/>
          </a:xfrm>
          <a:prstGeom prst="rect">
            <a:avLst/>
          </a:prstGeom>
        </p:spPr>
      </p:pic>
    </p:spTree>
    <p:extLst>
      <p:ext uri="{BB962C8B-B14F-4D97-AF65-F5344CB8AC3E}">
        <p14:creationId xmlns:p14="http://schemas.microsoft.com/office/powerpoint/2010/main" val="4301798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22803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463" y="-955964"/>
            <a:ext cx="9396536" cy="5285552"/>
          </a:xfrm>
          <a:prstGeom prst="rect">
            <a:avLst/>
          </a:prstGeom>
        </p:spPr>
      </p:pic>
      <p:sp>
        <p:nvSpPr>
          <p:cNvPr id="2" name="Title 1"/>
          <p:cNvSpPr>
            <a:spLocks noGrp="1"/>
          </p:cNvSpPr>
          <p:nvPr>
            <p:ph type="title"/>
          </p:nvPr>
        </p:nvSpPr>
        <p:spPr>
          <a:xfrm>
            <a:off x="827584" y="1419622"/>
            <a:ext cx="7859216" cy="785242"/>
          </a:xfrm>
          <a:noFill/>
        </p:spPr>
        <p:txBody>
          <a:bodyPr>
            <a:normAutofit/>
          </a:bodyPr>
          <a:lstStyle/>
          <a:p>
            <a:r>
              <a:rPr lang="en-US" sz="3400" b="1" dirty="0">
                <a:solidFill>
                  <a:srgbClr val="FF0000"/>
                </a:solidFill>
                <a:latin typeface="Times New Roman" pitchFamily="18" charset="0"/>
                <a:cs typeface="Times New Roman" pitchFamily="18" charset="0"/>
              </a:rPr>
              <a:t>XIN CHÂN THÀNH CẢM ƠN!</a:t>
            </a:r>
          </a:p>
        </p:txBody>
      </p:sp>
    </p:spTree>
    <p:extLst>
      <p:ext uri="{BB962C8B-B14F-4D97-AF65-F5344CB8AC3E}">
        <p14:creationId xmlns:p14="http://schemas.microsoft.com/office/powerpoint/2010/main" val="163954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Effect transition="in" filter="fade">
                                      <p:cBhvr>
                                        <p:cTn id="9"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Picture 10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03" y="-55937"/>
            <a:ext cx="9144001" cy="5143500"/>
          </a:xfrm>
          <a:prstGeom prst="rect">
            <a:avLst/>
          </a:prstGeom>
        </p:spPr>
      </p:pic>
      <p:sp>
        <p:nvSpPr>
          <p:cNvPr id="6" name="Rectangle: Rounded Corners 5">
            <a:extLst>
              <a:ext uri="{FF2B5EF4-FFF2-40B4-BE49-F238E27FC236}">
                <a16:creationId xmlns:a16="http://schemas.microsoft.com/office/drawing/2014/main" xmlns="" id="{FCC112A8-A9C1-417F-B08A-D577B0B2BC2D}"/>
              </a:ext>
            </a:extLst>
          </p:cNvPr>
          <p:cNvSpPr/>
          <p:nvPr/>
        </p:nvSpPr>
        <p:spPr>
          <a:xfrm>
            <a:off x="179512" y="2585310"/>
            <a:ext cx="2304256" cy="18002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mtClean="0">
                <a:solidFill>
                  <a:schemeClr val="tx1"/>
                </a:solidFill>
                <a:latin typeface="Times New Roman" panose="02020603050405020304" pitchFamily="18" charset="0"/>
                <a:cs typeface="Times New Roman" panose="02020603050405020304" pitchFamily="18" charset="0"/>
              </a:rPr>
              <a:t>Ngành giáo dục còn chịu nhiều bức xúc, áp lực từ nhiều phía.</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47" name="Footer Placeholder 3"/>
          <p:cNvSpPr>
            <a:spLocks noGrp="1"/>
          </p:cNvSpPr>
          <p:nvPr>
            <p:ph type="ftr" sz="quarter" idx="11"/>
          </p:nvPr>
        </p:nvSpPr>
        <p:spPr/>
        <p:txBody>
          <a:bodyPr/>
          <a:lstStyle/>
          <a:p>
            <a:pPr>
              <a:defRPr/>
            </a:pPr>
            <a:r>
              <a:rPr lang="en-US"/>
              <a:t>Company Name</a:t>
            </a:r>
          </a:p>
        </p:txBody>
      </p:sp>
      <p:sp>
        <p:nvSpPr>
          <p:cNvPr id="3" name="Rectangle 2"/>
          <p:cNvSpPr/>
          <p:nvPr/>
        </p:nvSpPr>
        <p:spPr>
          <a:xfrm>
            <a:off x="4067944" y="4803998"/>
            <a:ext cx="108012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3">
            <a:extLst>
              <a:ext uri="{FF2B5EF4-FFF2-40B4-BE49-F238E27FC236}">
                <a16:creationId xmlns:a16="http://schemas.microsoft.com/office/drawing/2014/main" xmlns="" id="{CD9F2230-599D-4278-8E7C-E5E31AC79CC5}"/>
              </a:ext>
            </a:extLst>
          </p:cNvPr>
          <p:cNvGrpSpPr>
            <a:grpSpLocks/>
          </p:cNvGrpSpPr>
          <p:nvPr/>
        </p:nvGrpSpPr>
        <p:grpSpPr bwMode="auto">
          <a:xfrm>
            <a:off x="3383868" y="525021"/>
            <a:ext cx="2844316" cy="1296145"/>
            <a:chOff x="720" y="1490"/>
            <a:chExt cx="1363" cy="1800"/>
          </a:xfrm>
        </p:grpSpPr>
        <p:sp>
          <p:nvSpPr>
            <p:cNvPr id="23" name="AutoShape 4">
              <a:extLst>
                <a:ext uri="{FF2B5EF4-FFF2-40B4-BE49-F238E27FC236}">
                  <a16:creationId xmlns:a16="http://schemas.microsoft.com/office/drawing/2014/main" xmlns="" id="{90680905-6B4E-42D0-9A03-CF1FBF0E1B4E}"/>
                </a:ext>
              </a:extLst>
            </p:cNvPr>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24" name="AutoShape 5">
              <a:extLst>
                <a:ext uri="{FF2B5EF4-FFF2-40B4-BE49-F238E27FC236}">
                  <a16:creationId xmlns:a16="http://schemas.microsoft.com/office/drawing/2014/main" xmlns="" id="{A3651383-7FAB-41A0-80A3-83A319F41CAB}"/>
                </a:ext>
              </a:extLst>
            </p:cNvPr>
            <p:cNvSpPr>
              <a:spLocks noChangeArrowheads="1"/>
            </p:cNvSpPr>
            <p:nvPr/>
          </p:nvSpPr>
          <p:spPr bwMode="gray">
            <a:xfrm>
              <a:off x="741" y="1495"/>
              <a:ext cx="1322" cy="1766"/>
            </a:xfrm>
            <a:prstGeom prst="roundRect">
              <a:avLst>
                <a:gd name="adj" fmla="val 16667"/>
              </a:avLst>
            </a:prstGeom>
            <a:solidFill>
              <a:srgbClr val="ADD8F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25" name="AutoShape 7">
              <a:extLst>
                <a:ext uri="{FF2B5EF4-FFF2-40B4-BE49-F238E27FC236}">
                  <a16:creationId xmlns:a16="http://schemas.microsoft.com/office/drawing/2014/main" xmlns="" id="{52F64B33-0E80-4C92-BC38-B9003ED662F0}"/>
                </a:ext>
              </a:extLst>
            </p:cNvPr>
            <p:cNvSpPr>
              <a:spLocks noChangeArrowheads="1"/>
            </p:cNvSpPr>
            <p:nvPr/>
          </p:nvSpPr>
          <p:spPr bwMode="gray">
            <a:xfrm>
              <a:off x="752" y="1509"/>
              <a:ext cx="1304" cy="446"/>
            </a:xfrm>
            <a:prstGeom prst="roundRect">
              <a:avLst>
                <a:gd name="adj" fmla="val 50000"/>
              </a:avLst>
            </a:prstGeom>
            <a:no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26" name="Text Box 17">
              <a:extLst>
                <a:ext uri="{FF2B5EF4-FFF2-40B4-BE49-F238E27FC236}">
                  <a16:creationId xmlns:a16="http://schemas.microsoft.com/office/drawing/2014/main" xmlns="" id="{1A07802B-A44E-45A4-A865-958E43D60D88}"/>
                </a:ext>
              </a:extLst>
            </p:cNvPr>
            <p:cNvSpPr txBox="1">
              <a:spLocks noChangeArrowheads="1"/>
            </p:cNvSpPr>
            <p:nvPr/>
          </p:nvSpPr>
          <p:spPr bwMode="gray">
            <a:xfrm>
              <a:off x="768" y="1776"/>
              <a:ext cx="1296" cy="1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Lí</a:t>
              </a:r>
              <a:r>
                <a:rPr lang="en-US" sz="2400" b="1" dirty="0" smtClean="0">
                  <a:latin typeface="Times New Roman" pitchFamily="18" charset="0"/>
                  <a:cs typeface="Times New Roman" pitchFamily="18" charset="0"/>
                </a:rPr>
                <a:t> do </a:t>
              </a:r>
              <a:r>
                <a:rPr lang="en-US" sz="2400" b="1" dirty="0" err="1" smtClean="0">
                  <a:latin typeface="Times New Roman" pitchFamily="18" charset="0"/>
                  <a:cs typeface="Times New Roman" pitchFamily="18" charset="0"/>
                </a:rPr>
                <a:t>lựa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chọn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endParaRPr lang="en-US" sz="2400" b="1" dirty="0">
                <a:latin typeface="Times New Roman" pitchFamily="18" charset="0"/>
                <a:cs typeface="Times New Roman" pitchFamily="18" charset="0"/>
              </a:endParaRPr>
            </a:p>
          </p:txBody>
        </p:sp>
      </p:grpSp>
      <p:cxnSp>
        <p:nvCxnSpPr>
          <p:cNvPr id="5" name="Straight Arrow Connector 4">
            <a:extLst>
              <a:ext uri="{FF2B5EF4-FFF2-40B4-BE49-F238E27FC236}">
                <a16:creationId xmlns:a16="http://schemas.microsoft.com/office/drawing/2014/main" xmlns="" id="{87A78CAA-B82A-4AE5-89E4-14BFE1ABB7A1}"/>
              </a:ext>
            </a:extLst>
          </p:cNvPr>
          <p:cNvCxnSpPr>
            <a:cxnSpLocks/>
          </p:cNvCxnSpPr>
          <p:nvPr/>
        </p:nvCxnSpPr>
        <p:spPr>
          <a:xfrm flipH="1">
            <a:off x="1619672" y="1846901"/>
            <a:ext cx="3060340" cy="724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Rounded Corners 28">
            <a:extLst>
              <a:ext uri="{FF2B5EF4-FFF2-40B4-BE49-F238E27FC236}">
                <a16:creationId xmlns:a16="http://schemas.microsoft.com/office/drawing/2014/main" xmlns="" id="{36C40D42-DE30-4A6B-BCA7-1BA6D5173C1B}"/>
              </a:ext>
            </a:extLst>
          </p:cNvPr>
          <p:cNvSpPr/>
          <p:nvPr/>
        </p:nvSpPr>
        <p:spPr>
          <a:xfrm>
            <a:off x="2555776" y="2597485"/>
            <a:ext cx="1872208" cy="18002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mtClean="0">
                <a:solidFill>
                  <a:schemeClr val="tx1"/>
                </a:solidFill>
                <a:latin typeface="Times New Roman" panose="02020603050405020304" pitchFamily="18" charset="0"/>
                <a:cs typeface="Times New Roman" panose="02020603050405020304" pitchFamily="18" charset="0"/>
              </a:rPr>
              <a:t>Một số GV còn lúng túng trong công tác chủ nhiệm, kết quả công tác chủ nhiệm chưa cao.</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0" name="Rectangle: Rounded Corners 29">
            <a:extLst>
              <a:ext uri="{FF2B5EF4-FFF2-40B4-BE49-F238E27FC236}">
                <a16:creationId xmlns:a16="http://schemas.microsoft.com/office/drawing/2014/main" xmlns="" id="{042E0A96-9FBE-461A-B373-FDC1F82AE3F9}"/>
              </a:ext>
            </a:extLst>
          </p:cNvPr>
          <p:cNvSpPr/>
          <p:nvPr/>
        </p:nvSpPr>
        <p:spPr>
          <a:xfrm>
            <a:off x="4603328" y="2571750"/>
            <a:ext cx="1872208" cy="18002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vi-VN" smtClean="0">
                <a:solidFill>
                  <a:schemeClr val="tx1"/>
                </a:solidFill>
                <a:latin typeface="+mj-lt"/>
              </a:rPr>
              <a:t>HS</a:t>
            </a:r>
            <a:r>
              <a:rPr lang="en-US" smtClean="0">
                <a:solidFill>
                  <a:schemeClr val="tx1"/>
                </a:solidFill>
                <a:latin typeface="+mj-lt"/>
              </a:rPr>
              <a:t>, phụ huynh không ủng hộ.</a:t>
            </a:r>
            <a:endParaRPr lang="en-US" dirty="0">
              <a:solidFill>
                <a:schemeClr val="tx1"/>
              </a:solidFill>
              <a:latin typeface="+mj-lt"/>
            </a:endParaRPr>
          </a:p>
        </p:txBody>
      </p:sp>
      <p:sp>
        <p:nvSpPr>
          <p:cNvPr id="31" name="Rectangle: Rounded Corners 30">
            <a:extLst>
              <a:ext uri="{FF2B5EF4-FFF2-40B4-BE49-F238E27FC236}">
                <a16:creationId xmlns:a16="http://schemas.microsoft.com/office/drawing/2014/main" xmlns="" id="{C464F9CF-114E-4561-952D-5DFF6344FE02}"/>
              </a:ext>
            </a:extLst>
          </p:cNvPr>
          <p:cNvSpPr/>
          <p:nvPr/>
        </p:nvSpPr>
        <p:spPr>
          <a:xfrm>
            <a:off x="6475536" y="2613025"/>
            <a:ext cx="2560959" cy="1848871"/>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a:solidFill>
                  <a:schemeClr val="tx1"/>
                </a:solidFill>
                <a:latin typeface="Times New Roman" pitchFamily="18" charset="0"/>
                <a:cs typeface="Times New Roman" pitchFamily="18" charset="0"/>
              </a:rPr>
              <a:t>GV chán nản, chưa yêu nghề, mến trẻ, không gắn </a:t>
            </a:r>
            <a:r>
              <a:rPr lang="en-US" smtClean="0">
                <a:solidFill>
                  <a:schemeClr val="tx1"/>
                </a:solidFill>
                <a:latin typeface="Times New Roman" pitchFamily="18" charset="0"/>
                <a:cs typeface="Times New Roman" pitchFamily="18" charset="0"/>
              </a:rPr>
              <a:t>bó </a:t>
            </a:r>
            <a:r>
              <a:rPr lang="en-US">
                <a:solidFill>
                  <a:schemeClr val="tx1"/>
                </a:solidFill>
                <a:latin typeface="Times New Roman" pitchFamily="18" charset="0"/>
                <a:cs typeface="Times New Roman" pitchFamily="18" charset="0"/>
              </a:rPr>
              <a:t>với ngôi trường Tiểu học.</a:t>
            </a:r>
            <a:endParaRPr lang="en-US" dirty="0">
              <a:solidFill>
                <a:schemeClr val="tx1"/>
              </a:solidFill>
              <a:latin typeface="Times New Roman" pitchFamily="18" charset="0"/>
              <a:cs typeface="Times New Roman" pitchFamily="18" charset="0"/>
            </a:endParaRPr>
          </a:p>
        </p:txBody>
      </p:sp>
      <p:cxnSp>
        <p:nvCxnSpPr>
          <p:cNvPr id="32" name="Straight Arrow Connector 31">
            <a:extLst>
              <a:ext uri="{FF2B5EF4-FFF2-40B4-BE49-F238E27FC236}">
                <a16:creationId xmlns:a16="http://schemas.microsoft.com/office/drawing/2014/main" xmlns="" id="{482BADFF-92ED-47C3-A675-3A4B1201A049}"/>
              </a:ext>
            </a:extLst>
          </p:cNvPr>
          <p:cNvCxnSpPr>
            <a:cxnSpLocks/>
            <a:endCxn id="29" idx="0"/>
          </p:cNvCxnSpPr>
          <p:nvPr/>
        </p:nvCxnSpPr>
        <p:spPr>
          <a:xfrm flipH="1">
            <a:off x="3491880" y="1859552"/>
            <a:ext cx="1203970" cy="737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xmlns="" id="{1BAB6669-0A3C-4D43-B487-C977F957036F}"/>
              </a:ext>
            </a:extLst>
          </p:cNvPr>
          <p:cNvCxnSpPr>
            <a:cxnSpLocks/>
          </p:cNvCxnSpPr>
          <p:nvPr/>
        </p:nvCxnSpPr>
        <p:spPr>
          <a:xfrm>
            <a:off x="4649473" y="1846901"/>
            <a:ext cx="1229105" cy="763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xmlns="" id="{E877B453-5624-4D0C-BFBC-A0B7D4F7C798}"/>
              </a:ext>
            </a:extLst>
          </p:cNvPr>
          <p:cNvCxnSpPr>
            <a:cxnSpLocks/>
          </p:cNvCxnSpPr>
          <p:nvPr/>
        </p:nvCxnSpPr>
        <p:spPr>
          <a:xfrm>
            <a:off x="4690446" y="1851671"/>
            <a:ext cx="2595857" cy="758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810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wipe(up)">
                                      <p:cBhvr>
                                        <p:cTn id="16" dur="500"/>
                                        <p:tgtEl>
                                          <p:spTgt spid="32"/>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up)">
                                      <p:cBhvr>
                                        <p:cTn id="20" dur="5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wipe(up)">
                                      <p:cBhvr>
                                        <p:cTn id="25" dur="500"/>
                                        <p:tgtEl>
                                          <p:spTgt spid="35"/>
                                        </p:tgtEl>
                                      </p:cBhvr>
                                    </p:animEffect>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wipe(up)">
                                      <p:cBhvr>
                                        <p:cTn id="29" dur="500"/>
                                        <p:tgtEl>
                                          <p:spTgt spid="3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ipe(up)">
                                      <p:cBhvr>
                                        <p:cTn id="34" dur="500"/>
                                        <p:tgtEl>
                                          <p:spTgt spid="38"/>
                                        </p:tgtEl>
                                      </p:cBhvr>
                                    </p:animEffect>
                                  </p:childTnLst>
                                </p:cTn>
                              </p:par>
                            </p:childTnLst>
                          </p:cTn>
                        </p:par>
                        <p:par>
                          <p:cTn id="35" fill="hold">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up)">
                                      <p:cBhvr>
                                        <p:cTn id="3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9" grpId="0" animBg="1"/>
      <p:bldP spid="30"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xmlns="" id="{FCC112A8-A9C1-417F-B08A-D577B0B2BC2D}"/>
              </a:ext>
            </a:extLst>
          </p:cNvPr>
          <p:cNvSpPr/>
          <p:nvPr/>
        </p:nvSpPr>
        <p:spPr>
          <a:xfrm>
            <a:off x="3133725" y="1352550"/>
            <a:ext cx="1872208" cy="967104"/>
          </a:xfrm>
          <a:prstGeom prst="roundRect">
            <a:avLst/>
          </a:prstGeom>
          <a:solidFill>
            <a:srgbClr val="FFC000"/>
          </a:solidFill>
        </p:spPr>
        <p:style>
          <a:lnRef idx="3">
            <a:schemeClr val="lt1"/>
          </a:lnRef>
          <a:fillRef idx="1">
            <a:schemeClr val="accent6"/>
          </a:fillRef>
          <a:effectRef idx="1">
            <a:schemeClr val="accent6"/>
          </a:effectRef>
          <a:fontRef idx="minor">
            <a:schemeClr val="lt1"/>
          </a:fontRef>
        </p:style>
        <p:txBody>
          <a:bodyPr rtlCol="0" anchor="ctr"/>
          <a:lstStyle/>
          <a:p>
            <a:r>
              <a:rPr lang="en-US" b="1" dirty="0" smtClean="0">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Đối</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tượng</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47" name="Footer Placeholder 3"/>
          <p:cNvSpPr>
            <a:spLocks noGrp="1"/>
          </p:cNvSpPr>
          <p:nvPr>
            <p:ph type="ftr" sz="quarter" idx="11"/>
          </p:nvPr>
        </p:nvSpPr>
        <p:spPr/>
        <p:txBody>
          <a:bodyPr/>
          <a:lstStyle/>
          <a:p>
            <a:pPr>
              <a:defRPr/>
            </a:pPr>
            <a:r>
              <a:rPr lang="en-US"/>
              <a:t>Company Name</a:t>
            </a:r>
          </a:p>
        </p:txBody>
      </p:sp>
      <p:sp>
        <p:nvSpPr>
          <p:cNvPr id="3" name="Rectangle 2"/>
          <p:cNvSpPr/>
          <p:nvPr/>
        </p:nvSpPr>
        <p:spPr>
          <a:xfrm>
            <a:off x="4067944" y="4803998"/>
            <a:ext cx="108012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28">
            <a:extLst>
              <a:ext uri="{FF2B5EF4-FFF2-40B4-BE49-F238E27FC236}">
                <a16:creationId xmlns:a16="http://schemas.microsoft.com/office/drawing/2014/main" xmlns="" id="{36C40D42-DE30-4A6B-BCA7-1BA6D5173C1B}"/>
              </a:ext>
            </a:extLst>
          </p:cNvPr>
          <p:cNvSpPr/>
          <p:nvPr/>
        </p:nvSpPr>
        <p:spPr>
          <a:xfrm>
            <a:off x="3143249" y="3026117"/>
            <a:ext cx="1872208" cy="1240423"/>
          </a:xfrm>
          <a:prstGeom prst="roundRect">
            <a:avLst/>
          </a:prstGeom>
          <a:solidFill>
            <a:schemeClr val="accent6">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b="1" smtClean="0">
                <a:solidFill>
                  <a:schemeClr val="tx1"/>
                </a:solidFill>
                <a:latin typeface="Times New Roman" panose="02020603050405020304" pitchFamily="18" charset="0"/>
                <a:cs typeface="Times New Roman" panose="02020603050405020304" pitchFamily="18" charset="0"/>
              </a:rPr>
              <a:t> </a:t>
            </a:r>
            <a:r>
              <a:rPr lang="en-US" b="1" dirty="0" err="1">
                <a:solidFill>
                  <a:schemeClr val="tx1"/>
                </a:solidFill>
                <a:latin typeface="Times New Roman" panose="02020603050405020304" pitchFamily="18" charset="0"/>
                <a:cs typeface="Times New Roman" panose="02020603050405020304" pitchFamily="18" charset="0"/>
              </a:rPr>
              <a:t>Học</a:t>
            </a:r>
            <a:r>
              <a:rPr lang="en-US" b="1" dirty="0">
                <a:solidFill>
                  <a:schemeClr val="tx1"/>
                </a:solidFill>
                <a:latin typeface="Times New Roman" panose="02020603050405020304" pitchFamily="18" charset="0"/>
                <a:cs typeface="Times New Roman" panose="02020603050405020304" pitchFamily="18" charset="0"/>
              </a:rPr>
              <a:t> </a:t>
            </a:r>
            <a:r>
              <a:rPr lang="en-US" b="1" err="1">
                <a:solidFill>
                  <a:schemeClr val="tx1"/>
                </a:solidFill>
                <a:latin typeface="Times New Roman" panose="02020603050405020304" pitchFamily="18" charset="0"/>
                <a:cs typeface="Times New Roman" panose="02020603050405020304" pitchFamily="18" charset="0"/>
              </a:rPr>
              <a:t>sinh</a:t>
            </a:r>
            <a:r>
              <a:rPr lang="en-US" b="1">
                <a:solidFill>
                  <a:schemeClr val="tx1"/>
                </a:solidFill>
                <a:latin typeface="Times New Roman" panose="02020603050405020304" pitchFamily="18" charset="0"/>
                <a:cs typeface="Times New Roman" panose="02020603050405020304" pitchFamily="18" charset="0"/>
              </a:rPr>
              <a:t> </a:t>
            </a:r>
            <a:r>
              <a:rPr lang="en-US" b="1" smtClean="0">
                <a:solidFill>
                  <a:schemeClr val="tx1"/>
                </a:solidFill>
                <a:latin typeface="Times New Roman" panose="02020603050405020304" pitchFamily="18" charset="0"/>
                <a:cs typeface="Times New Roman" panose="02020603050405020304" pitchFamily="18" charset="0"/>
              </a:rPr>
              <a:t>Tiểu học</a:t>
            </a:r>
            <a:endParaRPr lang="en-US" b="1" dirty="0">
              <a:solidFill>
                <a:schemeClr val="tx1"/>
              </a:solidFill>
              <a:latin typeface="Times New Roman" panose="02020603050405020304" pitchFamily="18" charset="0"/>
              <a:cs typeface="Times New Roman" panose="02020603050405020304" pitchFamily="18" charset="0"/>
            </a:endParaRPr>
          </a:p>
        </p:txBody>
      </p:sp>
      <p:cxnSp>
        <p:nvCxnSpPr>
          <p:cNvPr id="44" name="Straight Arrow Connector 43">
            <a:extLst>
              <a:ext uri="{FF2B5EF4-FFF2-40B4-BE49-F238E27FC236}">
                <a16:creationId xmlns:a16="http://schemas.microsoft.com/office/drawing/2014/main" xmlns="" id="{E877B453-5624-4D0C-BFBC-A0B7D4F7C798}"/>
              </a:ext>
            </a:extLst>
          </p:cNvPr>
          <p:cNvCxnSpPr>
            <a:cxnSpLocks/>
          </p:cNvCxnSpPr>
          <p:nvPr/>
        </p:nvCxnSpPr>
        <p:spPr>
          <a:xfrm flipH="1">
            <a:off x="4079353" y="2423525"/>
            <a:ext cx="1" cy="5944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806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barn(inVertical)">
                                      <p:cBhvr>
                                        <p:cTn id="12" dur="500"/>
                                        <p:tgtEl>
                                          <p:spTgt spid="4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barn(inVertical)">
                                      <p:cBhvr>
                                        <p:cTn id="1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Picture 10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85" y="3343"/>
            <a:ext cx="9144001" cy="5143500"/>
          </a:xfrm>
          <a:prstGeom prst="rect">
            <a:avLst/>
          </a:prstGeom>
        </p:spPr>
      </p:pic>
      <p:grpSp>
        <p:nvGrpSpPr>
          <p:cNvPr id="15364" name="Group 3"/>
          <p:cNvGrpSpPr>
            <a:grpSpLocks/>
          </p:cNvGrpSpPr>
          <p:nvPr/>
        </p:nvGrpSpPr>
        <p:grpSpPr bwMode="auto">
          <a:xfrm>
            <a:off x="406153" y="1953383"/>
            <a:ext cx="1607835" cy="2161639"/>
            <a:chOff x="720" y="1490"/>
            <a:chExt cx="1363" cy="1800"/>
          </a:xfrm>
          <a:solidFill>
            <a:srgbClr val="C00000"/>
          </a:solidFill>
        </p:grpSpPr>
        <p:sp>
          <p:nvSpPr>
            <p:cNvPr id="15394" name="AutoShape 4"/>
            <p:cNvSpPr>
              <a:spLocks noChangeArrowheads="1"/>
            </p:cNvSpPr>
            <p:nvPr/>
          </p:nvSpPr>
          <p:spPr bwMode="gray">
            <a:xfrm>
              <a:off x="720" y="1490"/>
              <a:ext cx="1363" cy="1800"/>
            </a:xfrm>
            <a:prstGeom prst="roundRect">
              <a:avLst>
                <a:gd name="adj" fmla="val 17509"/>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15395" name="AutoShape 5"/>
            <p:cNvSpPr>
              <a:spLocks noChangeArrowheads="1"/>
            </p:cNvSpPr>
            <p:nvPr/>
          </p:nvSpPr>
          <p:spPr bwMode="gray">
            <a:xfrm>
              <a:off x="741" y="1495"/>
              <a:ext cx="1322" cy="1766"/>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15397" name="AutoShape 7"/>
            <p:cNvSpPr>
              <a:spLocks noChangeArrowheads="1"/>
            </p:cNvSpPr>
            <p:nvPr/>
          </p:nvSpPr>
          <p:spPr bwMode="gray">
            <a:xfrm>
              <a:off x="752" y="1509"/>
              <a:ext cx="1304" cy="446"/>
            </a:xfrm>
            <a:prstGeom prst="roundRect">
              <a:avLst>
                <a:gd name="adj" fmla="val 5000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15402" name="Text Box 17"/>
            <p:cNvSpPr txBox="1">
              <a:spLocks noChangeArrowheads="1"/>
            </p:cNvSpPr>
            <p:nvPr/>
          </p:nvSpPr>
          <p:spPr bwMode="gray">
            <a:xfrm>
              <a:off x="757" y="1859"/>
              <a:ext cx="1296" cy="384"/>
            </a:xfrm>
            <a:prstGeom prst="rect">
              <a:avLst/>
            </a:prstGeom>
            <a:grp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lvl="0"/>
              <a:r>
                <a:rPr lang="en-US" sz="2400" dirty="0" err="1" smtClean="0">
                  <a:latin typeface="Times New Roman" panose="02020603050405020304" pitchFamily="18" charset="0"/>
                  <a:cs typeface="Times New Roman" panose="02020603050405020304" pitchFamily="18" charset="0"/>
                </a:rPr>
                <a:t>Mục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tiêu</a:t>
              </a:r>
              <a:endParaRPr lang="en-US" sz="2400" dirty="0">
                <a:latin typeface="Times New Roman" panose="02020603050405020304" pitchFamily="18" charset="0"/>
                <a:cs typeface="Times New Roman" panose="02020603050405020304" pitchFamily="18" charset="0"/>
              </a:endParaRPr>
            </a:p>
          </p:txBody>
        </p:sp>
      </p:grpSp>
      <p:sp>
        <p:nvSpPr>
          <p:cNvPr id="15367" name="AutoShape 33"/>
          <p:cNvSpPr>
            <a:spLocks noChangeArrowheads="1"/>
          </p:cNvSpPr>
          <p:nvPr/>
        </p:nvSpPr>
        <p:spPr bwMode="gray">
          <a:xfrm>
            <a:off x="2204226" y="1902786"/>
            <a:ext cx="1837838" cy="2179970"/>
          </a:xfrm>
          <a:prstGeom prst="roundRect">
            <a:avLst>
              <a:gd name="adj" fmla="val 17509"/>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3" name="Rectangle 2"/>
          <p:cNvSpPr/>
          <p:nvPr/>
        </p:nvSpPr>
        <p:spPr>
          <a:xfrm>
            <a:off x="4067944" y="4803998"/>
            <a:ext cx="108012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
        <p:nvSpPr>
          <p:cNvPr id="4" name="Oval 3"/>
          <p:cNvSpPr/>
          <p:nvPr/>
        </p:nvSpPr>
        <p:spPr>
          <a:xfrm>
            <a:off x="1943708" y="433779"/>
            <a:ext cx="5328592" cy="583976"/>
          </a:xfrm>
          <a:prstGeom prst="ellipse">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pt-BR" sz="2400" b="1" dirty="0" smtClean="0">
                <a:solidFill>
                  <a:srgbClr val="FF0000"/>
                </a:solidFill>
                <a:latin typeface="Times New Roman" panose="02020603050405020304" pitchFamily="18" charset="0"/>
                <a:cs typeface="Times New Roman" pitchFamily="18" charset="0"/>
              </a:rPr>
              <a:t>II. NỘI DUNG</a:t>
            </a:r>
            <a:endParaRPr lang="pt-BR" sz="2400" b="1" dirty="0">
              <a:solidFill>
                <a:srgbClr val="FF0000"/>
              </a:solidFill>
              <a:latin typeface="Times New Roman" pitchFamily="18" charset="0"/>
              <a:cs typeface="Times New Roman" pitchFamily="18" charset="0"/>
            </a:endParaRPr>
          </a:p>
        </p:txBody>
      </p:sp>
      <p:grpSp>
        <p:nvGrpSpPr>
          <p:cNvPr id="23" name="Group 32"/>
          <p:cNvGrpSpPr>
            <a:grpSpLocks/>
          </p:cNvGrpSpPr>
          <p:nvPr/>
        </p:nvGrpSpPr>
        <p:grpSpPr bwMode="auto">
          <a:xfrm>
            <a:off x="4237115" y="1893824"/>
            <a:ext cx="1762559" cy="2126261"/>
            <a:chOff x="3696" y="1490"/>
            <a:chExt cx="1389" cy="1800"/>
          </a:xfrm>
          <a:solidFill>
            <a:srgbClr val="FFC000"/>
          </a:solidFill>
        </p:grpSpPr>
        <p:sp>
          <p:nvSpPr>
            <p:cNvPr id="24" name="AutoShape 33"/>
            <p:cNvSpPr>
              <a:spLocks noChangeArrowheads="1"/>
            </p:cNvSpPr>
            <p:nvPr/>
          </p:nvSpPr>
          <p:spPr bwMode="gray">
            <a:xfrm>
              <a:off x="3696" y="1490"/>
              <a:ext cx="1363" cy="1800"/>
            </a:xfrm>
            <a:prstGeom prst="roundRect">
              <a:avLst>
                <a:gd name="adj" fmla="val 17509"/>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25" name="AutoShape 34"/>
            <p:cNvSpPr>
              <a:spLocks noChangeArrowheads="1"/>
            </p:cNvSpPr>
            <p:nvPr/>
          </p:nvSpPr>
          <p:spPr bwMode="gray">
            <a:xfrm>
              <a:off x="3717" y="1495"/>
              <a:ext cx="1368" cy="1766"/>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26" name="Text Box 44"/>
            <p:cNvSpPr txBox="1">
              <a:spLocks noChangeArrowheads="1"/>
            </p:cNvSpPr>
            <p:nvPr/>
          </p:nvSpPr>
          <p:spPr bwMode="gray">
            <a:xfrm>
              <a:off x="3869" y="1884"/>
              <a:ext cx="1118" cy="703"/>
            </a:xfrm>
            <a:prstGeom prst="rect">
              <a:avLst/>
            </a:prstGeom>
            <a:grp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lvl="0"/>
              <a:r>
                <a:rPr lang="vi-VN" sz="2400" dirty="0">
                  <a:latin typeface="Times New Roman" panose="02020603050405020304" pitchFamily="18" charset="0"/>
                  <a:cs typeface="Times New Roman" panose="02020603050405020304" pitchFamily="18" charset="0"/>
                </a:rPr>
                <a:t>Nội dung biện pháp</a:t>
              </a:r>
              <a:endParaRPr lang="en-US" sz="2400" dirty="0">
                <a:latin typeface="Times New Roman" panose="02020603050405020304" pitchFamily="18" charset="0"/>
                <a:cs typeface="Times New Roman" panose="02020603050405020304" pitchFamily="18" charset="0"/>
              </a:endParaRPr>
            </a:p>
          </p:txBody>
        </p:sp>
      </p:grpSp>
      <p:grpSp>
        <p:nvGrpSpPr>
          <p:cNvPr id="28" name="Group 32"/>
          <p:cNvGrpSpPr>
            <a:grpSpLocks/>
          </p:cNvGrpSpPr>
          <p:nvPr/>
        </p:nvGrpSpPr>
        <p:grpSpPr bwMode="auto">
          <a:xfrm>
            <a:off x="6305613" y="1936583"/>
            <a:ext cx="1847578" cy="2126261"/>
            <a:chOff x="3696" y="1490"/>
            <a:chExt cx="1456" cy="1800"/>
          </a:xfrm>
          <a:solidFill>
            <a:srgbClr val="FFFF00"/>
          </a:solidFill>
        </p:grpSpPr>
        <p:sp>
          <p:nvSpPr>
            <p:cNvPr id="29" name="AutoShape 33"/>
            <p:cNvSpPr>
              <a:spLocks noChangeArrowheads="1"/>
            </p:cNvSpPr>
            <p:nvPr/>
          </p:nvSpPr>
          <p:spPr bwMode="gray">
            <a:xfrm>
              <a:off x="3696" y="1490"/>
              <a:ext cx="1363" cy="1800"/>
            </a:xfrm>
            <a:prstGeom prst="roundRect">
              <a:avLst>
                <a:gd name="adj" fmla="val 17509"/>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30" name="AutoShape 34"/>
            <p:cNvSpPr>
              <a:spLocks noChangeArrowheads="1"/>
            </p:cNvSpPr>
            <p:nvPr/>
          </p:nvSpPr>
          <p:spPr bwMode="gray">
            <a:xfrm>
              <a:off x="3717" y="1495"/>
              <a:ext cx="1368" cy="1766"/>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sz="2400">
                <a:latin typeface="Times New Roman" panose="02020603050405020304" pitchFamily="18" charset="0"/>
                <a:cs typeface="Times New Roman" panose="02020603050405020304" pitchFamily="18" charset="0"/>
              </a:endParaRPr>
            </a:p>
          </p:txBody>
        </p:sp>
        <p:sp>
          <p:nvSpPr>
            <p:cNvPr id="31" name="Text Box 44"/>
            <p:cNvSpPr txBox="1">
              <a:spLocks noChangeArrowheads="1"/>
            </p:cNvSpPr>
            <p:nvPr/>
          </p:nvSpPr>
          <p:spPr bwMode="gray">
            <a:xfrm>
              <a:off x="3820" y="1778"/>
              <a:ext cx="1332" cy="1016"/>
            </a:xfrm>
            <a:prstGeom prst="rect">
              <a:avLst/>
            </a:prstGeom>
            <a:grp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lvl="0"/>
              <a:r>
                <a:rPr lang="en-US" sz="240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a:t>
              </a:r>
              <a:r>
                <a:rPr lang="en-US" sz="2400" smtClean="0">
                  <a:latin typeface="Times New Roman" panose="02020603050405020304" pitchFamily="18" charset="0"/>
                  <a:cs typeface="Times New Roman" panose="02020603050405020304" pitchFamily="18" charset="0"/>
                </a:rPr>
                <a:t>uy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hiện</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biện pháp</a:t>
              </a:r>
              <a:endParaRPr lang="en-US" sz="2400" dirty="0">
                <a:latin typeface="Times New Roman" panose="02020603050405020304" pitchFamily="18" charset="0"/>
                <a:cs typeface="Times New Roman" panose="02020603050405020304" pitchFamily="18" charset="0"/>
              </a:endParaRPr>
            </a:p>
          </p:txBody>
        </p:sp>
      </p:grpSp>
      <p:sp>
        <p:nvSpPr>
          <p:cNvPr id="10" name="TextBox 9"/>
          <p:cNvSpPr txBox="1"/>
          <p:nvPr/>
        </p:nvSpPr>
        <p:spPr>
          <a:xfrm>
            <a:off x="2337954" y="2328143"/>
            <a:ext cx="1698318" cy="1200329"/>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C</a:t>
            </a:r>
            <a:r>
              <a:rPr lang="en-US" sz="2400" dirty="0" err="1" smtClean="0">
                <a:latin typeface="Times New Roman" panose="02020603050405020304" pitchFamily="18" charset="0"/>
                <a:cs typeface="Times New Roman" panose="02020603050405020304" pitchFamily="18" charset="0"/>
              </a:rPr>
              <a:t>ơ</a:t>
            </a:r>
            <a:r>
              <a:rPr lang="en-US" sz="2400" dirty="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sở</a:t>
            </a:r>
            <a:r>
              <a:rPr lang="en-US" sz="2400" smtClean="0">
                <a:latin typeface="Times New Roman" panose="02020603050405020304" pitchFamily="18" charset="0"/>
                <a:cs typeface="Times New Roman" panose="02020603050405020304" pitchFamily="18" charset="0"/>
              </a:rPr>
              <a:t> lí luận và cơ sở thực </a:t>
            </a:r>
            <a:r>
              <a:rPr lang="en-US" sz="2400" err="1" smtClean="0">
                <a:latin typeface="Times New Roman" panose="02020603050405020304" pitchFamily="18" charset="0"/>
                <a:cs typeface="Times New Roman" panose="02020603050405020304" pitchFamily="18" charset="0"/>
              </a:rPr>
              <a:t>tiễn</a:t>
            </a:r>
            <a:r>
              <a:rPr lang="en-US" sz="240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337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ipe(down)">
                                      <p:cBhvr>
                                        <p:cTn id="7" dur="500"/>
                                        <p:tgtEl>
                                          <p:spTgt spid="1536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367"/>
                                        </p:tgtEl>
                                        <p:attrNameLst>
                                          <p:attrName>style.visibility</p:attrName>
                                        </p:attrNameLst>
                                      </p:cBhvr>
                                      <p:to>
                                        <p:strVal val="visible"/>
                                      </p:to>
                                    </p:set>
                                    <p:animEffect transition="in" filter="barn(inVertical)">
                                      <p:cBhvr>
                                        <p:cTn id="13" dur="500"/>
                                        <p:tgtEl>
                                          <p:spTgt spid="15367"/>
                                        </p:tgtEl>
                                      </p:cBhvr>
                                    </p:animEffect>
                                  </p:childTnLst>
                                </p:cTn>
                              </p:par>
                              <p:par>
                                <p:cTn id="14" presetID="6" presetClass="entr" presetSubtype="16"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circle(in)">
                                      <p:cBhvr>
                                        <p:cTn id="16" dur="2000"/>
                                        <p:tgtEl>
                                          <p:spTgt spid="23"/>
                                        </p:tgtEl>
                                      </p:cBhvr>
                                    </p:animEffect>
                                  </p:childTnLst>
                                </p:cTn>
                              </p:par>
                              <p:par>
                                <p:cTn id="17" presetID="6" presetClass="entr" presetSubtype="16"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circle(in)">
                                      <p:cBhvr>
                                        <p:cTn id="19"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normAutofit/>
          </a:bodyPr>
          <a:lstStyle/>
          <a:p>
            <a:r>
              <a:rPr lang="en-US" sz="2000" smtClean="0">
                <a:solidFill>
                  <a:schemeClr val="bg1"/>
                </a:solidFill>
                <a:latin typeface="Times New Roman" panose="02020603050405020304" pitchFamily="18" charset="0"/>
                <a:cs typeface="Times New Roman" panose="02020603050405020304" pitchFamily="18" charset="0"/>
              </a:rPr>
              <a:t>LÍ DO LỰA CHỌN BIỆN PHÁP</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mtClean="0"/>
              <a:t>        </a:t>
            </a:r>
            <a:r>
              <a:rPr lang="en-US" sz="1800" smtClean="0">
                <a:latin typeface="Times New Roman" pitchFamily="18" charset="0"/>
                <a:cs typeface="Times New Roman" panose="02020603050405020304" pitchFamily="18" charset="0"/>
              </a:rPr>
              <a:t>Trong </a:t>
            </a:r>
            <a:r>
              <a:rPr lang="en-US" sz="1800">
                <a:latin typeface="Times New Roman" pitchFamily="18" charset="0"/>
                <a:cs typeface="Times New Roman" panose="02020603050405020304" pitchFamily="18" charset="0"/>
              </a:rPr>
              <a:t>thực tế hiện nay, ngành giáo dục còn chịu nhiều bức xúc, áp lực từ nhiều phía. Một số ít giáo viên chưa có kinh nghiệm trong công tác chủ nhiệm nên còn lúng túng trong quá trình chủ nhiệm lớp. Vì thế kết quả công tác chủ nhiệm chưa cao có phần ảnh hưởng đến chất lượng giáo dục toàn diện của học sinh. Chính vì thế tôi đã lựa chọn biện pháp “ Đổi mới phương pháp chủ nhiệm nhằm nâng cao chất lượng giáo dục toàn diện cho học sinh Tiểu học”</a:t>
            </a:r>
          </a:p>
          <a:p>
            <a:endParaRPr lang="en-US" b="1"/>
          </a:p>
          <a:p>
            <a:endParaRPr lang="en-US" b="1" smtClean="0"/>
          </a:p>
          <a:p>
            <a:endParaRPr lang="en-US" b="1"/>
          </a:p>
        </p:txBody>
      </p:sp>
    </p:spTree>
    <p:extLst>
      <p:ext uri="{BB962C8B-B14F-4D97-AF65-F5344CB8AC3E}">
        <p14:creationId xmlns:p14="http://schemas.microsoft.com/office/powerpoint/2010/main" val="1738611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2209800" y="17501"/>
            <a:ext cx="3886200" cy="420649"/>
            <a:chOff x="720" y="1490"/>
            <a:chExt cx="1363" cy="1800"/>
          </a:xfrm>
        </p:grpSpPr>
        <p:sp>
          <p:nvSpPr>
            <p:cNvPr id="5"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latin typeface="Times New Roman" panose="02020603050405020304" pitchFamily="18" charset="0"/>
                <a:cs typeface="Times New Roman" panose="02020603050405020304" pitchFamily="18" charset="0"/>
              </a:endParaRPr>
            </a:p>
          </p:txBody>
        </p:sp>
        <p:sp>
          <p:nvSpPr>
            <p:cNvPr id="6" name="AutoShape 5"/>
            <p:cNvSpPr>
              <a:spLocks noChangeArrowheads="1"/>
            </p:cNvSpPr>
            <p:nvPr/>
          </p:nvSpPr>
          <p:spPr bwMode="gray">
            <a:xfrm>
              <a:off x="741" y="1495"/>
              <a:ext cx="1322" cy="1766"/>
            </a:xfrm>
            <a:prstGeom prst="roundRect">
              <a:avLst>
                <a:gd name="adj" fmla="val 16667"/>
              </a:avLst>
            </a:prstGeom>
            <a:solidFill>
              <a:srgbClr val="ADD8F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smtClean="0">
                  <a:latin typeface="Times New Roman" panose="02020603050405020304" pitchFamily="18" charset="0"/>
                  <a:cs typeface="Times New Roman" panose="02020603050405020304" pitchFamily="18" charset="0"/>
                </a:rPr>
                <a:t>           </a:t>
              </a:r>
              <a:r>
                <a:rPr lang="en-US" sz="1400" smtClean="0">
                  <a:latin typeface="Times New Roman" panose="02020603050405020304" pitchFamily="18" charset="0"/>
                  <a:cs typeface="Times New Roman" panose="02020603050405020304" pitchFamily="18" charset="0"/>
                </a:rPr>
                <a:t>MỤC TIÊU CỦA BIỆN PHÁP</a:t>
              </a:r>
              <a:endParaRPr lang="en-US" sz="1400">
                <a:latin typeface="Times New Roman" panose="02020603050405020304" pitchFamily="18" charset="0"/>
                <a:cs typeface="Times New Roman" panose="02020603050405020304" pitchFamily="18" charset="0"/>
              </a:endParaRPr>
            </a:p>
          </p:txBody>
        </p:sp>
        <p:sp>
          <p:nvSpPr>
            <p:cNvPr id="7" name="AutoShape 7"/>
            <p:cNvSpPr>
              <a:spLocks noChangeArrowheads="1"/>
            </p:cNvSpPr>
            <p:nvPr/>
          </p:nvSpPr>
          <p:spPr bwMode="gray">
            <a:xfrm>
              <a:off x="752" y="1509"/>
              <a:ext cx="1304" cy="446"/>
            </a:xfrm>
            <a:prstGeom prst="roundRect">
              <a:avLst>
                <a:gd name="adj" fmla="val 50000"/>
              </a:avLst>
            </a:prstGeom>
            <a:no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latin typeface="Times New Roman" panose="02020603050405020304" pitchFamily="18" charset="0"/>
                <a:cs typeface="Times New Roman" panose="02020603050405020304" pitchFamily="18" charset="0"/>
              </a:endParaRPr>
            </a:p>
          </p:txBody>
        </p:sp>
      </p:grpSp>
      <p:sp>
        <p:nvSpPr>
          <p:cNvPr id="9" name="TextBox 8"/>
          <p:cNvSpPr txBox="1"/>
          <p:nvPr/>
        </p:nvSpPr>
        <p:spPr>
          <a:xfrm>
            <a:off x="0" y="553852"/>
            <a:ext cx="9144000" cy="2062103"/>
          </a:xfrm>
          <a:prstGeom prst="rect">
            <a:avLst/>
          </a:prstGeom>
          <a:solidFill>
            <a:schemeClr val="tx2">
              <a:lumMod val="40000"/>
              <a:lumOff val="60000"/>
            </a:schemeClr>
          </a:solidFill>
        </p:spPr>
        <p:txBody>
          <a:bodyPr wrap="square" rtlCol="0">
            <a:spAutoFit/>
          </a:bodyPr>
          <a:lstStyle/>
          <a:p>
            <a:r>
              <a:rPr lang="en-US" sz="2400" smtClean="0"/>
              <a:t> </a:t>
            </a:r>
            <a:r>
              <a:rPr lang="en-US" sz="1400">
                <a:latin typeface="Times New Roman" pitchFamily="18" charset="0"/>
                <a:cs typeface="Times New Roman" pitchFamily="18" charset="0"/>
              </a:rPr>
              <a:t>- Nâng cao chất lượng công tác chủ nhiệm lớp, chất lượng giáo dục toàn diện cho học sinh.</a:t>
            </a:r>
          </a:p>
          <a:p>
            <a:r>
              <a:rPr lang="en-US" sz="1400">
                <a:latin typeface="Times New Roman" pitchFamily="18" charset="0"/>
                <a:cs typeface="Times New Roman" pitchFamily="18" charset="0"/>
              </a:rPr>
              <a:t>- Tạo hứng thú học tập cho học sinh, học sinh cảm thấy “Mỗi ngày đến trường là một ngày vui”.</a:t>
            </a:r>
          </a:p>
          <a:p>
            <a:r>
              <a:rPr lang="en-US" sz="1400">
                <a:latin typeface="Times New Roman" pitchFamily="18" charset="0"/>
                <a:cs typeface="Times New Roman" pitchFamily="18" charset="0"/>
              </a:rPr>
              <a:t>- GV yêu nghề, mến trẻ hơn.</a:t>
            </a:r>
          </a:p>
          <a:p>
            <a:r>
              <a:rPr lang="en-US" sz="1400">
                <a:latin typeface="Times New Roman" pitchFamily="18" charset="0"/>
                <a:cs typeface="Times New Roman" pitchFamily="18" charset="0"/>
              </a:rPr>
              <a:t>- Phụ huynh ủng hộ, muốn cho con em mình đến lớp, đến trường học tập, phối hợp với giáo viên quan tâm, giáo dục toàn diện cho học sinh.</a:t>
            </a:r>
          </a:p>
          <a:p>
            <a:endParaRPr lang="en-US" sz="2400"/>
          </a:p>
          <a:p>
            <a:r>
              <a:rPr lang="en-US" sz="2400"/>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9026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258&quot;/&gt;&lt;/object&gt;&lt;object type=&quot;3&quot; unique_id=&quot;10004&quot;&gt;&lt;property id=&quot;20148&quot; value=&quot;5&quot;/&gt;&lt;property id=&quot;20300&quot; value=&quot;Slide 2&quot;/&gt;&lt;property id=&quot;20307&quot; value=&quot;288&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quot;/&gt;&lt;property id=&quot;20307&quot; value=&quot;284&quot;/&gt;&lt;/object&gt;&lt;object type=&quot;3&quot; unique_id=&quot;10008&quot;&gt;&lt;property id=&quot;20148&quot; value=&quot;5&quot;/&gt;&lt;property id=&quot;20300&quot; value=&quot;Slide 10&quot;/&gt;&lt;property id=&quot;20307&quot; value=&quot;265&quot;/&gt;&lt;/object&gt;&lt;object type=&quot;3&quot; unique_id=&quot;10009&quot;&gt;&lt;property id=&quot;20148&quot; value=&quot;5&quot;/&gt;&lt;property id=&quot;20300&quot; value=&quot;Slide 11&quot;/&gt;&lt;property id=&quot;20307&quot; value=&quot;296&quot;/&gt;&lt;/object&gt;&lt;object type=&quot;3&quot; unique_id=&quot;10010&quot;&gt;&lt;property id=&quot;20148&quot; value=&quot;5&quot;/&gt;&lt;property id=&quot;20300&quot; value=&quot;Slide 12&quot;/&gt;&lt;property id=&quot;20307&quot; value=&quot;297&quot;/&gt;&lt;/object&gt;&lt;object type=&quot;3&quot; unique_id=&quot;10012&quot;&gt;&lt;property id=&quot;20148&quot; value=&quot;5&quot;/&gt;&lt;property id=&quot;20300&quot; value=&quot;Slide 14&quot;/&gt;&lt;property id=&quot;20307&quot; value=&quot;299&quot;/&gt;&lt;/object&gt;&lt;object type=&quot;3&quot; unique_id=&quot;10013&quot;&gt;&lt;property id=&quot;20148&quot; value=&quot;5&quot;/&gt;&lt;property id=&quot;20300&quot; value=&quot;Slide 27&quot;/&gt;&lt;property id=&quot;20307&quot; value=&quot;273&quot;/&gt;&lt;/object&gt;&lt;object type=&quot;3&quot; unique_id=&quot;10014&quot;&gt;&lt;property id=&quot;20148&quot; value=&quot;5&quot;/&gt;&lt;property id=&quot;20300&quot; value=&quot;Slide 29&quot;/&gt;&lt;property id=&quot;20307&quot; value=&quot;274&quot;/&gt;&lt;/object&gt;&lt;object type=&quot;3&quot; unique_id=&quot;10015&quot;&gt;&lt;property id=&quot;20148&quot; value=&quot;5&quot;/&gt;&lt;property id=&quot;20300&quot; value=&quot;Slide 30&quot;/&gt;&lt;property id=&quot;20307&quot; value=&quot;275&quot;/&gt;&lt;/object&gt;&lt;object type=&quot;3&quot; unique_id=&quot;10016&quot;&gt;&lt;property id=&quot;20148&quot; value=&quot;5&quot;/&gt;&lt;property id=&quot;20300&quot; value=&quot;Slide 31&quot;/&gt;&lt;property id=&quot;20307&quot; value=&quot;300&quot;/&gt;&lt;/object&gt;&lt;object type=&quot;3&quot; unique_id=&quot;10017&quot;&gt;&lt;property id=&quot;20148&quot; value=&quot;5&quot;/&gt;&lt;property id=&quot;20300&quot; value=&quot;Slide 33 - &amp;quot;XIN CHÂN THÀNH CẢM ƠN!&amp;quot;&quot;/&gt;&lt;property id=&quot;20307&quot; value=&quot;289&quot;/&gt;&lt;/object&gt;&lt;object type=&quot;3&quot; unique_id=&quot;10422&quot;&gt;&lt;property id=&quot;20148&quot; value=&quot;5&quot;/&gt;&lt;property id=&quot;20300&quot; value=&quot;Slide 13&quot;/&gt;&lt;property id=&quot;20307&quot; value=&quot;309&quot;/&gt;&lt;/object&gt;&lt;object type=&quot;3&quot; unique_id=&quot;10574&quot;&gt;&lt;property id=&quot;20148&quot; value=&quot;5&quot;/&gt;&lt;property id=&quot;20300&quot; value=&quot;Slide 15&quot;/&gt;&lt;property id=&quot;20307&quot; value=&quot;310&quot;/&gt;&lt;/object&gt;&lt;object type=&quot;3&quot; unique_id=&quot;10575&quot;&gt;&lt;property id=&quot;20148&quot; value=&quot;5&quot;/&gt;&lt;property id=&quot;20300&quot; value=&quot;Slide 17&quot;/&gt;&lt;property id=&quot;20307&quot; value=&quot;312&quot;/&gt;&lt;/object&gt;&lt;object type=&quot;3&quot; unique_id=&quot;10576&quot;&gt;&lt;property id=&quot;20148&quot; value=&quot;5&quot;/&gt;&lt;property id=&quot;20300&quot; value=&quot;Slide 19&quot;/&gt;&lt;property id=&quot;20307&quot; value=&quot;313&quot;/&gt;&lt;/object&gt;&lt;object type=&quot;3&quot; unique_id=&quot;10848&quot;&gt;&lt;property id=&quot;20148&quot; value=&quot;5&quot;/&gt;&lt;property id=&quot;20300&quot; value=&quot;Slide 18&quot;/&gt;&lt;property id=&quot;20307&quot; value=&quot;315&quot;/&gt;&lt;/object&gt;&lt;object type=&quot;3&quot; unique_id=&quot;11059&quot;&gt;&lt;property id=&quot;20148&quot; value=&quot;5&quot;/&gt;&lt;property id=&quot;20300&quot; value=&quot;Slide 28&quot;/&gt;&lt;property id=&quot;20307&quot; value=&quot;318&quot;/&gt;&lt;/object&gt;&lt;object type=&quot;3&quot; unique_id=&quot;11256&quot;&gt;&lt;property id=&quot;20148&quot; value=&quot;5&quot;/&gt;&lt;property id=&quot;20300&quot; value=&quot;Slide 5&quot;/&gt;&lt;property id=&quot;20307&quot; value=&quot;319&quot;/&gt;&lt;/object&gt;&lt;object type=&quot;3&quot; unique_id=&quot;11460&quot;&gt;&lt;property id=&quot;20148&quot; value=&quot;5&quot;/&gt;&lt;property id=&quot;20300&quot; value=&quot;Slide 6&quot;/&gt;&lt;property id=&quot;20307&quot; value=&quot;320&quot;/&gt;&lt;/object&gt;&lt;object type=&quot;3&quot; unique_id=&quot;11701&quot;&gt;&lt;property id=&quot;20148&quot; value=&quot;5&quot;/&gt;&lt;property id=&quot;20300&quot; value=&quot;Slide 8&quot;/&gt;&lt;property id=&quot;20307&quot; value=&quot;321&quot;/&gt;&lt;/object&gt;&lt;object type=&quot;3&quot; unique_id=&quot;11981&quot;&gt;&lt;property id=&quot;20148&quot; value=&quot;5&quot;/&gt;&lt;property id=&quot;20300&quot; value=&quot;Slide 21&quot;/&gt;&lt;property id=&quot;20307&quot; value=&quot;322&quot;/&gt;&lt;/object&gt;&lt;object type=&quot;3&quot; unique_id=&quot;12295&quot;&gt;&lt;property id=&quot;20148&quot; value=&quot;5&quot;/&gt;&lt;property id=&quot;20300&quot; value=&quot;Slide 20&quot;/&gt;&lt;property id=&quot;20307&quot; value=&quot;323&quot;/&gt;&lt;/object&gt;&lt;object type=&quot;3&quot; unique_id=&quot;12689&quot;&gt;&lt;property id=&quot;20148&quot; value=&quot;5&quot;/&gt;&lt;property id=&quot;20300&quot; value=&quot;Slide 9&quot;/&gt;&lt;property id=&quot;20307&quot; value=&quot;324&quot;/&gt;&lt;/object&gt;&lt;object type=&quot;3&quot; unique_id=&quot;12690&quot;&gt;&lt;property id=&quot;20148&quot; value=&quot;5&quot;/&gt;&lt;property id=&quot;20300&quot; value=&quot;Slide 32&quot;/&gt;&lt;property id=&quot;20307&quot; value=&quot;325&quot;/&gt;&lt;/object&gt;&lt;object type=&quot;3&quot; unique_id=&quot;12692&quot;&gt;&lt;property id=&quot;20148&quot; value=&quot;5&quot;/&gt;&lt;property id=&quot;20300&quot; value=&quot;Slide 7&quot;/&gt;&lt;property id=&quot;20307&quot; value=&quot;326&quot;/&gt;&lt;/object&gt;&lt;object type=&quot;3&quot; unique_id=&quot;12693&quot;&gt;&lt;property id=&quot;20148&quot; value=&quot;5&quot;/&gt;&lt;property id=&quot;20300&quot; value=&quot;Slide 24&quot;/&gt;&lt;property id=&quot;20307&quot; value=&quot;328&quot;/&gt;&lt;/object&gt;&lt;object type=&quot;3&quot; unique_id=&quot;12694&quot;&gt;&lt;property id=&quot;20148&quot; value=&quot;5&quot;/&gt;&lt;property id=&quot;20300&quot; value=&quot;Slide 25&quot;/&gt;&lt;property id=&quot;20307&quot; value=&quot;329&quot;/&gt;&lt;/object&gt;&lt;object type=&quot;3&quot; unique_id=&quot;12823&quot;&gt;&lt;property id=&quot;20148&quot; value=&quot;5&quot;/&gt;&lt;property id=&quot;20300&quot; value=&quot;Slide 22&quot;/&gt;&lt;property id=&quot;20307&quot; value=&quot;330&quot;/&gt;&lt;/object&gt;&lt;object type=&quot;3&quot; unique_id=&quot;12825&quot;&gt;&lt;property id=&quot;20148&quot; value=&quot;5&quot;/&gt;&lt;property id=&quot;20300&quot; value=&quot;Slide 16&quot;/&gt;&lt;property id=&quot;20307&quot; value=&quot;336&quot;/&gt;&lt;/object&gt;&lt;object type=&quot;3&quot; unique_id=&quot;12826&quot;&gt;&lt;property id=&quot;20148&quot; value=&quot;5&quot;/&gt;&lt;property id=&quot;20300&quot; value=&quot;Slide 23&quot;/&gt;&lt;property id=&quot;20307&quot; value=&quot;332&quot;/&gt;&lt;/object&gt;&lt;object type=&quot;3&quot; unique_id=&quot;12827&quot;&gt;&lt;property id=&quot;20148&quot; value=&quot;5&quot;/&gt;&lt;property id=&quot;20300&quot; value=&quot;Slide 26&quot;/&gt;&lt;property id=&quot;20307&quot; value=&quot;334&quot;/&gt;&lt;/object&gt;&lt;/object&gt;&lt;object type=&quot;8&quot; unique_id=&quot;1004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5069</TotalTime>
  <Words>6167</Words>
  <Application>Microsoft Office PowerPoint</Application>
  <PresentationFormat>On-screen Show (16:9)</PresentationFormat>
  <Paragraphs>288</Paragraphs>
  <Slides>48</Slides>
  <Notes>3</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LÍ DO LỰA CHỌN BIỆN PHÁP</vt:lpstr>
      <vt:lpstr>PowerPoint Presentation</vt:lpstr>
      <vt:lpstr>CƠ SỞ LÍ LUẬN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 </vt:lpstr>
      <vt:lpstr> </vt:lpstr>
      <vt:lpstr>VI DEO BÀI 10 NHỚ</vt:lpstr>
      <vt:lpstr>XIN CHÂN THÀNH CẢM ƠN BAN GIÁM KHẢO VÀ CÁC THẦY CÁC CÔ ĐÃ CHÚ Ý LẮNG NGHE!</vt:lpstr>
      <vt:lpstr>PowerPoint Presentation</vt:lpstr>
      <vt:lpstr>VD:</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XIN CHÂN THÀNH CẢM ƠN!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NHIỆT LIỆT CHÀO MỪNG</dc:title>
  <dc:creator>Nguyen</dc:creator>
  <cp:lastModifiedBy>Nguyen</cp:lastModifiedBy>
  <cp:revision>514</cp:revision>
  <dcterms:created xsi:type="dcterms:W3CDTF">2020-08-30T02:02:51Z</dcterms:created>
  <dcterms:modified xsi:type="dcterms:W3CDTF">2024-01-23T00:51:29Z</dcterms:modified>
</cp:coreProperties>
</file>