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2"/>
  </p:notesMasterIdLst>
  <p:sldIdLst>
    <p:sldId id="361" r:id="rId3"/>
    <p:sldId id="362" r:id="rId4"/>
    <p:sldId id="293" r:id="rId5"/>
    <p:sldId id="302" r:id="rId6"/>
    <p:sldId id="4412" r:id="rId7"/>
    <p:sldId id="4411" r:id="rId8"/>
    <p:sldId id="372" r:id="rId9"/>
    <p:sldId id="259" r:id="rId10"/>
    <p:sldId id="369" r:id="rId11"/>
    <p:sldId id="292" r:id="rId12"/>
    <p:sldId id="413" r:id="rId13"/>
    <p:sldId id="4413" r:id="rId14"/>
    <p:sldId id="416" r:id="rId15"/>
    <p:sldId id="4414" r:id="rId16"/>
    <p:sldId id="4415" r:id="rId17"/>
    <p:sldId id="385" r:id="rId18"/>
    <p:sldId id="395" r:id="rId19"/>
    <p:sldId id="425" r:id="rId20"/>
    <p:sldId id="40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C07E5-33C6-43D6-A83E-DEA7772DDFB8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0C2D4-C8FD-46A4-B2C2-BAF24DEDF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>
            <a:spLocks noGrp="1"/>
          </p:cNvSpPr>
          <p:nvPr>
            <p:ph type="pic" sz="quarter" idx="10"/>
          </p:nvPr>
        </p:nvSpPr>
        <p:spPr>
          <a:xfrm>
            <a:off x="2127621" y="2007590"/>
            <a:ext cx="2784764" cy="2784764"/>
          </a:xfrm>
          <a:custGeom>
            <a:avLst/>
            <a:gdLst>
              <a:gd name="connsiteX0" fmla="*/ 1392382 w 2784764"/>
              <a:gd name="connsiteY0" fmla="*/ 0 h 2784764"/>
              <a:gd name="connsiteX1" fmla="*/ 2784764 w 2784764"/>
              <a:gd name="connsiteY1" fmla="*/ 1392382 h 2784764"/>
              <a:gd name="connsiteX2" fmla="*/ 1392382 w 2784764"/>
              <a:gd name="connsiteY2" fmla="*/ 2784764 h 2784764"/>
              <a:gd name="connsiteX3" fmla="*/ 0 w 2784764"/>
              <a:gd name="connsiteY3" fmla="*/ 1392382 h 278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4764" h="2784764">
                <a:moveTo>
                  <a:pt x="1392382" y="0"/>
                </a:moveTo>
                <a:lnTo>
                  <a:pt x="2784764" y="1392382"/>
                </a:lnTo>
                <a:lnTo>
                  <a:pt x="1392382" y="2784764"/>
                </a:lnTo>
                <a:lnTo>
                  <a:pt x="0" y="1392382"/>
                </a:lnTo>
                <a:close/>
              </a:path>
            </a:pathLst>
          </a:custGeom>
          <a:solidFill>
            <a:schemeClr val="bg1"/>
          </a:solidFill>
          <a:ln w="571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-12700" y="8890"/>
            <a:ext cx="12215495" cy="683958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4"/>
          <p:cNvSpPr/>
          <p:nvPr userDrawn="1"/>
        </p:nvSpPr>
        <p:spPr>
          <a:xfrm>
            <a:off x="-12700" y="8890"/>
            <a:ext cx="12215495" cy="6839585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6475" cy="77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221" r="66775"/>
          <a:stretch>
            <a:fillRect/>
          </a:stretch>
        </p:blipFill>
        <p:spPr>
          <a:xfrm flipH="1">
            <a:off x="9466478" y="186507"/>
            <a:ext cx="2924839" cy="26630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5" t="2363" r="53001" b="43858"/>
          <a:stretch>
            <a:fillRect/>
          </a:stretch>
        </p:blipFill>
        <p:spPr>
          <a:xfrm>
            <a:off x="-377576" y="232992"/>
            <a:ext cx="4084477" cy="2660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5185" y="1254205"/>
            <a:ext cx="4688230" cy="1072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745" y="3114162"/>
            <a:ext cx="11309060" cy="3029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6110" y="2324814"/>
            <a:ext cx="4249280" cy="110347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404734" y="209861"/>
            <a:ext cx="11062741" cy="6048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33451" y="438150"/>
          <a:ext cx="10048874" cy="509225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048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922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PHIẾU HỌC TẬP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Dựa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vào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dung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quan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1,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hãy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: 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 Hoàn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đoạn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thông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tin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dưới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đây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Nam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Bộ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..............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lớn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nhất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ta, ................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được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trồng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trên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những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cánh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lớn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sử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dụng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nhiều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............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cho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suất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cao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chất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lượng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tốt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 Nam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Bộ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còn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vùng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trồng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............, ...........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lớn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nhất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trong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cả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Vùng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Nam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Bộ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nhiều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điều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kiện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để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phát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triển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............,………..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Đây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vùng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sản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lượng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thủy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sản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.....................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Kể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một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sản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phẩm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nông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nghiệp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vùng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: 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 -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Cây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ăn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quả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 -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Cây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nghiệp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 -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Sản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phẩm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thủy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sản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361950" y="209861"/>
            <a:ext cx="11620500" cy="64004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33451" y="438150"/>
          <a:ext cx="10048874" cy="5562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048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62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PHIẾU HỌC TẬP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Dựa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vào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dung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quan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1,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hãy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: 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 Hoàn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đoạn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thông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tin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dưới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đây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Nam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Bộ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vùng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trồng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lúa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lớn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nhất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ta,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lúa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được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trồng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trên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những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cánh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lớn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sử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dụng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nhiều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máy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móc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hiện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đại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cho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suất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cao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chất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lượng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tốt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 Nam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Bộ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còn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vùng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trồng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cây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ăn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quả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cây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nghiệp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lớn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nhất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trong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cả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Vùng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Nam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Bộ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nhiều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điều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kiện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để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phát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triển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đánh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bắt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nuôi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trồng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thuỷ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sản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Đây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vùng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sản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lượng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thủy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sản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lớn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nhất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cả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Kể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một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sản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phẩm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nông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nghiệp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vùng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: 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 -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Cây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ăn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quả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Sầu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riêng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,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chôm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chôm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,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xoài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,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dừa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, cam,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quýt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,…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 -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Cây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nghiệp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cao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điều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hồ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tiêu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...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 -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Sản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phẩm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thủy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sản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 tra, cá ba sa, tôm, ...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62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09174" y="-208012"/>
            <a:ext cx="7860547" cy="126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sv-SE" sz="6600" b="0" i="0" u="none" strike="noStrike" kern="1200" cap="none" spc="0" normalizeH="0" baseline="0" noProof="0" dirty="0">
              <a:ln w="127000"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LNTH-Hoa Nho LNTH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53" y="1949084"/>
            <a:ext cx="10900593" cy="257883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5008" y="430923"/>
            <a:ext cx="11109435" cy="600140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34047" y="525031"/>
            <a:ext cx="5267056" cy="5632424"/>
            <a:chOff x="860475" y="593055"/>
            <a:chExt cx="5267056" cy="5632424"/>
          </a:xfrm>
        </p:grpSpPr>
        <p:pic>
          <p:nvPicPr>
            <p:cNvPr id="10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89380" y="593055"/>
              <a:ext cx="5238151" cy="563242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60475" y="1547978"/>
              <a:ext cx="5123853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Hoạt động 2: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Tìm hiểu về nơi phân bố của một số hoạt động sản xuất nông nghiệp ở vùng Nam Bộ 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pic>
        <p:nvPicPr>
          <p:cNvPr id="12" name="Picture 23"/>
          <p:cNvPicPr>
            <a:picLocks noChangeAspect="1"/>
          </p:cNvPicPr>
          <p:nvPr/>
        </p:nvPicPr>
        <p:blipFill rotWithShape="1">
          <a:blip r:embed="rId3"/>
          <a:srcRect b="25274"/>
          <a:stretch>
            <a:fillRect/>
          </a:stretch>
        </p:blipFill>
        <p:spPr>
          <a:xfrm>
            <a:off x="6307863" y="250157"/>
            <a:ext cx="5136247" cy="61821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361950" y="209861"/>
            <a:ext cx="11620500" cy="64004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9650" y="419100"/>
            <a:ext cx="10239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1, 4,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43025" y="1962150"/>
          <a:ext cx="9353550" cy="3924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1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1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825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</a:t>
                      </a:r>
                      <a:r>
                        <a:rPr lang="en-US" sz="32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Hoạt</a:t>
                      </a:r>
                      <a:r>
                        <a:rPr lang="en-US" sz="32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động</a:t>
                      </a:r>
                      <a:r>
                        <a:rPr lang="en-US" sz="32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sản</a:t>
                      </a:r>
                      <a:r>
                        <a:rPr lang="en-US" sz="32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xuất</a:t>
                      </a:r>
                      <a:endParaRPr lang="en-US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r>
                        <a:rPr lang="en-US" sz="32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bố</a:t>
                      </a:r>
                      <a:endParaRPr lang="en-US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62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Trồng</a:t>
                      </a:r>
                      <a:r>
                        <a:rPr lang="en-US" sz="32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lúa</a:t>
                      </a:r>
                      <a:endParaRPr lang="en-US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962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Trồng cây ăn quả</a:t>
                      </a:r>
                      <a:endParaRPr lang="en-US" sz="2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253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Trồng cây công nghiệp</a:t>
                      </a:r>
                      <a:endParaRPr lang="en-US" sz="2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361950" y="209861"/>
            <a:ext cx="11620500" cy="64004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33425" y="1000125"/>
          <a:ext cx="10734675" cy="4514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1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58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</a:t>
                      </a:r>
                      <a:r>
                        <a:rPr lang="en-US" sz="28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Hoạt</a:t>
                      </a:r>
                      <a:r>
                        <a:rPr lang="en-US" sz="2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động</a:t>
                      </a:r>
                      <a:r>
                        <a:rPr lang="en-US" sz="2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sản</a:t>
                      </a:r>
                      <a:r>
                        <a:rPr lang="en-US" sz="2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xuất</a:t>
                      </a:r>
                      <a:endParaRPr lang="en-US" sz="2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r>
                        <a:rPr lang="en-US" sz="2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bố</a:t>
                      </a:r>
                      <a:endParaRPr lang="en-US" sz="2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063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Trồng</a:t>
                      </a:r>
                      <a:r>
                        <a:rPr lang="en-US" sz="2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lúa</a:t>
                      </a:r>
                      <a:endParaRPr lang="en-US" sz="2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063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Trồng cây ăn quả</a:t>
                      </a:r>
                      <a:endParaRPr lang="en-US" sz="20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774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Trồng</a:t>
                      </a:r>
                      <a:r>
                        <a:rPr lang="en-US" sz="2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cây</a:t>
                      </a:r>
                      <a:r>
                        <a:rPr lang="en-US" sz="2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</a:t>
                      </a:r>
                      <a:r>
                        <a:rPr lang="en-US" sz="2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nghiệp</a:t>
                      </a:r>
                      <a:endParaRPr lang="en-US" sz="2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838700" y="2114550"/>
            <a:ext cx="6296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tỉnh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Cửu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Long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9650" y="3190875"/>
            <a:ext cx="6296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Long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19650" y="4629150"/>
            <a:ext cx="6296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62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09174" y="-208012"/>
            <a:ext cx="7860547" cy="126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sv-SE" sz="6600" b="0" i="0" u="none" strike="noStrike" kern="1200" cap="none" spc="0" normalizeH="0" baseline="0" noProof="0" dirty="0">
              <a:ln w="127000"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LNTH-Hoa Nho LNTH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13" y="927162"/>
            <a:ext cx="9882473" cy="443217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ãi Biển Mùa Hè Hoạt Hình. Thiên Đường Nghỉ Dưỡng Thiên Nhiên, Đại Dương  Hoặc Bờ Biển. Minh Họa Nền Phong Cảnh Bên Bờ Biển Vector - Free.Vector6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130" y="0"/>
            <a:ext cx="12366259" cy="719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77367" y="562170"/>
            <a:ext cx="11637266" cy="2057401"/>
            <a:chOff x="2569573" y="404009"/>
            <a:chExt cx="14773550" cy="2057401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2569573" y="404009"/>
              <a:ext cx="14773550" cy="2057401"/>
            </a:xfrm>
            <a:prstGeom prst="roundRect">
              <a:avLst/>
            </a:prstGeom>
            <a:solidFill>
              <a:srgbClr val="F0E7A2"/>
            </a:solidFill>
            <a:ln w="762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Rectangle: Rounded Corners 5"/>
            <p:cNvSpPr/>
            <p:nvPr/>
          </p:nvSpPr>
          <p:spPr>
            <a:xfrm>
              <a:off x="2760136" y="544370"/>
              <a:ext cx="14392424" cy="1776679"/>
            </a:xfrm>
            <a:prstGeom prst="roundRect">
              <a:avLst/>
            </a:prstGeom>
            <a:solidFill>
              <a:srgbClr val="FFFF79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93423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93423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hia sẻ với bạn những hình ảnh về một hoạt động sản xuất nông nghiệp chủ yếu ở Nam Bộ và những thông tin của hoạt động đó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9342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675" y="3221293"/>
            <a:ext cx="3793490" cy="3777068"/>
          </a:xfrm>
          <a:prstGeom prst="rect">
            <a:avLst/>
          </a:prstGeom>
        </p:spPr>
      </p:pic>
      <p:pic>
        <p:nvPicPr>
          <p:cNvPr id="3" name="Picture 2" descr="Shape, circle&#10;&#10;Description automatically generated with medium confidenc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67" y="3260846"/>
            <a:ext cx="3350197" cy="4914717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504" y="3260846"/>
            <a:ext cx="3350197" cy="483460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32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32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404734" y="209861"/>
            <a:ext cx="11062741" cy="62576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400050"/>
            <a:ext cx="4762500" cy="2638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950" y="381001"/>
            <a:ext cx="4629150" cy="2709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375" y="3190875"/>
            <a:ext cx="4762500" cy="312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228975"/>
            <a:ext cx="4581525" cy="3067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8980" l="430" r="92837">
                        <a14:foregroundMark x1="13610" y1="80000" x2="13610" y2="80000"/>
                        <a14:foregroundMark x1="6734" y1="72245" x2="6734" y2="72245"/>
                        <a14:foregroundMark x1="7020" y1="60612" x2="7020" y2="60612"/>
                        <a14:foregroundMark x1="6734" y1="57143" x2="5014" y2="61837"/>
                        <a14:foregroundMark x1="4298" y1="67551" x2="4585" y2="75306"/>
                        <a14:foregroundMark x1="4585" y1="75306" x2="4585" y2="75306"/>
                        <a14:foregroundMark x1="5587" y1="80408" x2="7450" y2="86939"/>
                        <a14:foregroundMark x1="7450" y1="86939" x2="7450" y2="86939"/>
                        <a14:foregroundMark x1="9169" y1="88571" x2="15903" y2="92041"/>
                        <a14:foregroundMark x1="15903" y1="92041" x2="15903" y2="92041"/>
                        <a14:foregroundMark x1="18338" y1="93265" x2="23926" y2="94694"/>
                        <a14:foregroundMark x1="28367" y1="95510" x2="30229" y2="95918"/>
                        <a14:foregroundMark x1="36246" y1="95918" x2="37679" y2="96735"/>
                        <a14:foregroundMark x1="44699" y1="98163" x2="46705" y2="98163"/>
                        <a14:foregroundMark x1="50573" y1="98163" x2="53009" y2="98980"/>
                        <a14:foregroundMark x1="61461" y1="96327" x2="61461" y2="96327"/>
                        <a14:foregroundMark x1="29799" y1="86939" x2="29799" y2="86939"/>
                        <a14:foregroundMark x1="18195" y1="83061" x2="18195" y2="83061"/>
                        <a14:foregroundMark x1="2006" y1="57143" x2="2006" y2="57143"/>
                        <a14:foregroundMark x1="2006" y1="54694" x2="2006" y2="54694"/>
                        <a14:foregroundMark x1="2436" y1="90816" x2="2436" y2="90816"/>
                        <a14:foregroundMark x1="430" y1="61837" x2="430" y2="61837"/>
                        <a14:foregroundMark x1="1003" y1="53673" x2="1003" y2="53673"/>
                        <a14:foregroundMark x1="71920" y1="89796" x2="71920" y2="89796"/>
                        <a14:foregroundMark x1="92120" y1="95918" x2="92120" y2="95918"/>
                        <a14:foregroundMark x1="92837" y1="94286" x2="92837" y2="94286"/>
                        <a14:foregroundMark x1="46705" y1="88571" x2="46705" y2="88571"/>
                        <a14:foregroundMark x1="20630" y1="68776" x2="20630" y2="68776"/>
                        <a14:foregroundMark x1="16189" y1="60612" x2="16189" y2="60612"/>
                        <a14:foregroundMark x1="30229" y1="55510" x2="30229" y2="55510"/>
                        <a14:foregroundMark x1="32951" y1="70612" x2="32951" y2="70612"/>
                        <a14:foregroundMark x1="44413" y1="75918" x2="44413" y2="7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941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8492" y="320586"/>
            <a:ext cx="8575015" cy="459104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15" y="1440738"/>
            <a:ext cx="11467570" cy="470042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Nền Lúa Lúa Gạo Và Dầu Gạo Quảng Bá Thực Phẩm Nền Trời XanhẢnh Nền, Dầu,  Taobao, đồng Hình nền Vector để tải xuống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5" y="0"/>
            <a:ext cx="12410781" cy="695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14" y="-385030"/>
            <a:ext cx="7515464" cy="55558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36843" y="1084730"/>
            <a:ext cx="9631158" cy="447113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矩形 12"/>
          <p:cNvSpPr/>
          <p:nvPr/>
        </p:nvSpPr>
        <p:spPr>
          <a:xfrm>
            <a:off x="1036842" y="1482397"/>
            <a:ext cx="94948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Nam Bộ là vùng đông dân, vùng có số dân là hơn 3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vi-VN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triệu người (năm 2020)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107" l="1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134" y="-1446113"/>
            <a:ext cx="4045788" cy="4024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701" y="3281985"/>
            <a:ext cx="3358605" cy="33586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5600" y="3281985"/>
            <a:ext cx="3332117" cy="33321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Nền Lúa Lúa Gạo Và Dầu Gạo Quảng Bá Thực Phẩm Nền Trời XanhẢnh Nền, Dầu,  Taobao, đồng Hình nền Vector để tải xuống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5" y="0"/>
            <a:ext cx="12410781" cy="695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14" y="-385030"/>
            <a:ext cx="7515464" cy="55558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57370" y="364949"/>
            <a:ext cx="10605247" cy="4873462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矩形 12"/>
          <p:cNvSpPr/>
          <p:nvPr/>
        </p:nvSpPr>
        <p:spPr>
          <a:xfrm>
            <a:off x="1212563" y="992598"/>
            <a:ext cx="94948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defRPr/>
            </a:pPr>
            <a:r>
              <a:rPr lang="vi-VN" alt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 số dân tộc ở Nam Bộ chủ yếu là: Kinh, Khơ me, Hoa, Chăm,..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107" l="1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134" y="-1446113"/>
            <a:ext cx="4045788" cy="4024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939" y="3344731"/>
            <a:ext cx="3358605" cy="33586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56319" y="3330040"/>
            <a:ext cx="3332117" cy="33321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Nền Lúa Lúa Gạo Và Dầu Gạo Quảng Bá Thực Phẩm Nền Trời XanhẢnh Nền, Dầu,  Taobao, đồng Hình nền Vector để tải xuống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5" y="0"/>
            <a:ext cx="12410781" cy="695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14" y="-385030"/>
            <a:ext cx="7515464" cy="55558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57370" y="364949"/>
            <a:ext cx="10605247" cy="4873462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矩形 12"/>
          <p:cNvSpPr/>
          <p:nvPr/>
        </p:nvSpPr>
        <p:spPr>
          <a:xfrm>
            <a:off x="1212563" y="992598"/>
            <a:ext cx="94948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Nam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alt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vùng</a:t>
            </a:r>
            <a:r>
              <a:rPr kumimoji="0" lang="en-US" alt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alt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lúa</a:t>
            </a:r>
            <a:r>
              <a:rPr kumimoji="0" lang="en-US" alt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alt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alt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ta.</a:t>
            </a:r>
            <a:endParaRPr kumimoji="0" lang="vi-V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107" l="1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134" y="-1446113"/>
            <a:ext cx="4045788" cy="4024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939" y="3344731"/>
            <a:ext cx="3358605" cy="33586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56319" y="3330040"/>
            <a:ext cx="3332117" cy="33321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Nền Lúa Lúa Gạo Và Dầu Gạo Quảng Bá Thực Phẩm Nền Trời XanhẢnh Nền, Dầu,  Taobao, đồng Hình nền Vector để tải xuống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5" y="0"/>
            <a:ext cx="12410781" cy="695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14" y="-385030"/>
            <a:ext cx="7515464" cy="55558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36843" y="1084730"/>
            <a:ext cx="9631158" cy="447113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矩形 12"/>
          <p:cNvSpPr/>
          <p:nvPr/>
        </p:nvSpPr>
        <p:spPr>
          <a:xfrm>
            <a:off x="1036842" y="1482397"/>
            <a:ext cx="94948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Nam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vùng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đào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mận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,…)</a:t>
            </a:r>
            <a:endParaRPr kumimoji="0" lang="vi-V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107" l="1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134" y="-1446113"/>
            <a:ext cx="4045788" cy="4024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701" y="3281985"/>
            <a:ext cx="3358605" cy="33586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5600" y="3281985"/>
            <a:ext cx="3332117" cy="33321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11" y="1009131"/>
            <a:ext cx="11717528" cy="318238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5008" y="430923"/>
            <a:ext cx="11109435" cy="600140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62952" y="525031"/>
            <a:ext cx="5238151" cy="5632424"/>
            <a:chOff x="889380" y="593055"/>
            <a:chExt cx="5238151" cy="5632424"/>
          </a:xfrm>
        </p:grpSpPr>
        <p:pic>
          <p:nvPicPr>
            <p:cNvPr id="10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89380" y="593055"/>
              <a:ext cx="5238151" cy="563242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55725" y="1805153"/>
              <a:ext cx="5009553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Hoạt động 1:  Tìm hiểu về hoạt động sản xuất nông nghiệp của vùng Nam Bộ 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pic>
        <p:nvPicPr>
          <p:cNvPr id="12" name="Picture 23"/>
          <p:cNvPicPr>
            <a:picLocks noChangeAspect="1"/>
          </p:cNvPicPr>
          <p:nvPr/>
        </p:nvPicPr>
        <p:blipFill rotWithShape="1">
          <a:blip r:embed="rId4"/>
          <a:srcRect b="25274"/>
          <a:stretch>
            <a:fillRect/>
          </a:stretch>
        </p:blipFill>
        <p:spPr>
          <a:xfrm>
            <a:off x="6307863" y="250157"/>
            <a:ext cx="5136247" cy="61821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088" r="3088"/>
          <a:stretch>
            <a:fillRect/>
          </a:stretch>
        </p:blipFill>
        <p:spPr>
          <a:xfrm>
            <a:off x="50783" y="-77820"/>
            <a:ext cx="12192001" cy="6935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83" y="4151885"/>
            <a:ext cx="4416442" cy="280970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grpSp>
        <p:nvGrpSpPr>
          <p:cNvPr id="11" name="Group 10"/>
          <p:cNvGrpSpPr/>
          <p:nvPr/>
        </p:nvGrpSpPr>
        <p:grpSpPr>
          <a:xfrm>
            <a:off x="101908" y="695483"/>
            <a:ext cx="12062382" cy="960001"/>
            <a:chOff x="101908" y="640063"/>
            <a:chExt cx="12062382" cy="96000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908" y="640063"/>
              <a:ext cx="937183" cy="96000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227107" y="640063"/>
              <a:ext cx="937183" cy="960001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3057526" y="674616"/>
            <a:ext cx="8486774" cy="2826306"/>
          </a:xfrm>
          <a:prstGeom prst="wedgeRoundRectCallout">
            <a:avLst>
              <a:gd name="adj1" fmla="val -42245"/>
              <a:gd name="adj2" fmla="val 72246"/>
              <a:gd name="adj3" fmla="val 16667"/>
            </a:avLst>
          </a:prstGeom>
          <a:solidFill>
            <a:schemeClr val="bg1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dirty="0" err="1">
                <a:solidFill>
                  <a:prstClr val="black"/>
                </a:solidFill>
              </a:rPr>
              <a:t>Đọc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thông</a:t>
            </a:r>
            <a:r>
              <a:rPr lang="en-US" sz="4000" dirty="0">
                <a:solidFill>
                  <a:prstClr val="black"/>
                </a:solidFill>
              </a:rPr>
              <a:t> tin </a:t>
            </a:r>
            <a:r>
              <a:rPr lang="en-US" sz="4000" dirty="0" err="1">
                <a:solidFill>
                  <a:prstClr val="black"/>
                </a:solidFill>
              </a:rPr>
              <a:t>và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thực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hiện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nhiệm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vụ</a:t>
            </a:r>
            <a:r>
              <a:rPr lang="en-US" sz="4000" dirty="0">
                <a:solidFill>
                  <a:prstClr val="black"/>
                </a:solidFill>
              </a:rPr>
              <a:t>:  </a:t>
            </a:r>
            <a:r>
              <a:rPr lang="en-US" sz="4000" dirty="0" err="1">
                <a:solidFill>
                  <a:prstClr val="black"/>
                </a:solidFill>
              </a:rPr>
              <a:t>Trình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bày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về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hoạt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động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sản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xuất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nông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nghiệp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của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vùng</a:t>
            </a:r>
            <a:r>
              <a:rPr lang="en-US" sz="4000" dirty="0">
                <a:solidFill>
                  <a:prstClr val="black"/>
                </a:solidFill>
              </a:rPr>
              <a:t> Nam </a:t>
            </a:r>
            <a:r>
              <a:rPr lang="en-US" sz="4000" dirty="0" err="1">
                <a:solidFill>
                  <a:prstClr val="black"/>
                </a:solidFill>
              </a:rPr>
              <a:t>Bộ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trên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phiếu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học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tập</a:t>
            </a:r>
            <a:r>
              <a:rPr lang="en-US" sz="4000" dirty="0">
                <a:solidFill>
                  <a:prstClr val="black"/>
                </a:solidFill>
              </a:rPr>
              <a:t>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545</Words>
  <Application>Microsoft Office PowerPoint</Application>
  <PresentationFormat>Màn hình rộng</PresentationFormat>
  <Paragraphs>46</Paragraphs>
  <Slides>19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</vt:lpstr>
      <vt:lpstr>LNTH-Hoa Nho LNTH</vt:lpstr>
      <vt:lpstr>Custom Design</vt:lpstr>
      <vt:lpstr>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pham oanh</cp:lastModifiedBy>
  <cp:revision>17</cp:revision>
  <dcterms:created xsi:type="dcterms:W3CDTF">2024-01-24T01:22:00Z</dcterms:created>
  <dcterms:modified xsi:type="dcterms:W3CDTF">2024-05-02T09:14:12Z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83E631A850924ABCA84F2687ECDBC454_12</vt:lpwstr>
  </property>
  <property fmtid="{D5CDD505-2E9C-101B-9397-08002B2CF9AE}" pid="3" name="KSOProductBuildVer">
    <vt:lpwstr>1033-12.2.0.13489</vt:lpwstr>
  </property>
</Properties>
</file>