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8" r:id="rId3"/>
    <p:sldMasterId id="2147483671" r:id="rId4"/>
    <p:sldMasterId id="2147483683" r:id="rId5"/>
    <p:sldMasterId id="2147483695" r:id="rId6"/>
    <p:sldMasterId id="2147483702" r:id="rId7"/>
  </p:sldMasterIdLst>
  <p:notesMasterIdLst>
    <p:notesMasterId r:id="rId16"/>
  </p:notesMasterIdLst>
  <p:sldIdLst>
    <p:sldId id="296" r:id="rId8"/>
    <p:sldId id="539" r:id="rId9"/>
    <p:sldId id="387" r:id="rId10"/>
    <p:sldId id="388" r:id="rId11"/>
    <p:sldId id="389" r:id="rId12"/>
    <p:sldId id="303" r:id="rId13"/>
    <p:sldId id="304" r:id="rId14"/>
    <p:sldId id="3237" r:id="rId15"/>
    <p:sldId id="3238" r:id="rId17"/>
    <p:sldId id="3252" r:id="rId18"/>
    <p:sldId id="345" r:id="rId19"/>
    <p:sldId id="3253" r:id="rId20"/>
    <p:sldId id="344" r:id="rId21"/>
    <p:sldId id="3251" r:id="rId22"/>
    <p:sldId id="29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 Type="http://schemas.openxmlformats.org/officeDocument/2006/relationships/slideMaster" Target="slideMasters/slideMaster2.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notesMaster" Target="notesMasters/notesMaster1.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69977E-0DCE-4D23-A406-454645246C10}"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C145B1-6F9D-4FC7-9EB9-B0C9030924BB}"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2371"/>
            <a:ext cx="12192000" cy="685325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screen"/>
          <a:srcRect b="-2"/>
          <a:stretch>
            <a:fillRect/>
          </a:stretch>
        </p:blipFill>
        <p:spPr>
          <a:xfrm>
            <a:off x="-1" y="0"/>
            <a:ext cx="12192001"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圆角 7"/>
          <p:cNvSpPr/>
          <p:nvPr userDrawn="1"/>
        </p:nvSpPr>
        <p:spPr>
          <a:xfrm>
            <a:off x="472440" y="731520"/>
            <a:ext cx="11247120" cy="5669280"/>
          </a:xfrm>
          <a:prstGeom prst="roundRect">
            <a:avLst>
              <a:gd name="adj" fmla="val 4033"/>
            </a:avLst>
          </a:prstGeom>
          <a:solidFill>
            <a:schemeClr val="bg1"/>
          </a:solidFill>
          <a:ln>
            <a:noFill/>
          </a:ln>
          <a:effectLst>
            <a:outerShdw blurRad="190500" dist="381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6"/>
            <a:ext cx="5181600" cy="4351339"/>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6"/>
            <a:ext cx="5181600" cy="4351339"/>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fld>
            <a:endParaRPr lang="zh-CN" altLang="en-US"/>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90"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90"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fld>
            <a:endParaRPr lang="zh-CN" altLang="en-US"/>
          </a:p>
        </p:txBody>
      </p:sp>
      <p:sp>
        <p:nvSpPr>
          <p:cNvPr id="8" name="页脚占位符 7"/>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fld>
            <a:endParaRPr lang="zh-CN" altLang="en-US"/>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fld>
            <a:endParaRPr lang="zh-CN" altLang="en-US"/>
          </a:p>
        </p:txBody>
      </p:sp>
      <p:sp>
        <p:nvSpPr>
          <p:cNvPr id="3" name="页脚占位符 2"/>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fld>
            <a:endParaRPr lang="zh-CN" altLang="en-US"/>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7"/>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fld>
            <a:endParaRPr lang="zh-CN" altLang="en-US"/>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660650" y="-2673351"/>
            <a:ext cx="6858000" cy="12204701"/>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6"/>
            <a:ext cx="10515600" cy="4351339"/>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7"/>
            <a:ext cx="2628900" cy="5811839"/>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1" y="365127"/>
            <a:ext cx="7734300" cy="5811839"/>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图片 7"/>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a:fillRect/>
          </a:stretch>
        </p:blipFill>
        <p:spPr>
          <a:xfrm>
            <a:off x="0" y="0"/>
            <a:ext cx="12192000" cy="6858000"/>
          </a:xfrm>
          <a:prstGeom prst="rect">
            <a:avLst/>
          </a:prstGeom>
        </p:spPr>
      </p:pic>
      <p:sp>
        <p:nvSpPr>
          <p:cNvPr id="5" name="矩形: 圆角 11"/>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7" name="图片 10"/>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pic>
        <p:nvPicPr>
          <p:cNvPr id="8" name="Picture 7" descr="A picture containing outdoor&#10;&#10;Description automatically generated"/>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01200" y="4203700"/>
            <a:ext cx="2870200" cy="2870200"/>
          </a:xfrm>
          <a:prstGeom prst="rect">
            <a:avLst/>
          </a:prstGeom>
        </p:spPr>
      </p:pic>
      <p:sp>
        <p:nvSpPr>
          <p:cNvPr id="9" name="TextBox 8"/>
          <p:cNvSpPr txBox="1"/>
          <p:nvPr userDrawn="1"/>
        </p:nvSpPr>
        <p:spPr>
          <a:xfrm>
            <a:off x="0" y="6629400"/>
            <a:ext cx="473719"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endParaRPr lang="en-US" sz="1200">
              <a:solidFill>
                <a:schemeClr val="accent6">
                  <a:lumMod val="40000"/>
                  <a:lumOff val="60000"/>
                </a:schemeClr>
              </a:solidFill>
              <a:latin typeface="UTM Mabella" panose="02040603050506020204" pitchFamily="18" charset="0"/>
            </a:endParaRPr>
          </a:p>
        </p:txBody>
      </p:sp>
      <p:sp>
        <p:nvSpPr>
          <p:cNvPr id="10" name="Isosceles Triangle 9"/>
          <p:cNvSpPr/>
          <p:nvPr userDrawn="1"/>
        </p:nvSpPr>
        <p:spPr>
          <a:xfrm rot="304199">
            <a:off x="113237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图片 7"/>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a:fillRect/>
          </a:stretch>
        </p:blipFill>
        <p:spPr>
          <a:xfrm>
            <a:off x="0" y="0"/>
            <a:ext cx="12192000" cy="6858000"/>
          </a:xfrm>
          <a:prstGeom prst="rect">
            <a:avLst/>
          </a:prstGeom>
        </p:spPr>
      </p:pic>
      <p:sp>
        <p:nvSpPr>
          <p:cNvPr id="5" name="矩形: 圆角 11"/>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a:fillRect/>
          </a:stretch>
        </p:blipFill>
        <p:spPr>
          <a:xfrm flipH="1">
            <a:off x="-1" y="-1"/>
            <a:ext cx="1473201" cy="1990400"/>
          </a:xfrm>
          <a:prstGeom prst="rect">
            <a:avLst/>
          </a:prstGeom>
        </p:spPr>
      </p:pic>
      <p:pic>
        <p:nvPicPr>
          <p:cNvPr id="7" name="图片 10"/>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a:fillRect/>
          </a:stretch>
        </p:blipFill>
        <p:spPr>
          <a:xfrm flipH="1">
            <a:off x="508000" y="12700"/>
            <a:ext cx="1591937" cy="1162500"/>
          </a:xfrm>
          <a:prstGeom prst="rect">
            <a:avLst/>
          </a:prstGeom>
        </p:spPr>
      </p:pic>
      <p:pic>
        <p:nvPicPr>
          <p:cNvPr id="8" name="Picture 7" descr="A picture containing outdoor&#10;&#10;Description automatically generated"/>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52000" y="4229100"/>
            <a:ext cx="2870200" cy="2870200"/>
          </a:xfrm>
          <a:prstGeom prst="rect">
            <a:avLst/>
          </a:prstGeom>
        </p:spPr>
      </p:pic>
      <p:sp>
        <p:nvSpPr>
          <p:cNvPr id="2" name="TextBox 1"/>
          <p:cNvSpPr txBox="1"/>
          <p:nvPr userDrawn="1"/>
        </p:nvSpPr>
        <p:spPr>
          <a:xfrm>
            <a:off x="0" y="6629400"/>
            <a:ext cx="473719"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endParaRPr lang="en-US" sz="1200">
              <a:solidFill>
                <a:schemeClr val="accent6">
                  <a:lumMod val="40000"/>
                  <a:lumOff val="60000"/>
                </a:schemeClr>
              </a:solidFill>
              <a:latin typeface="UTM Mabella" panose="02040603050506020204" pitchFamily="18" charset="0"/>
            </a:endParaRPr>
          </a:p>
        </p:txBody>
      </p:sp>
      <p:sp>
        <p:nvSpPr>
          <p:cNvPr id="9" name="Isosceles Triangle 8"/>
          <p:cNvSpPr/>
          <p:nvPr userDrawn="1"/>
        </p:nvSpPr>
        <p:spPr>
          <a:xfrm rot="304199">
            <a:off x="113745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26" name="Picture 2" descr="Bãi Biển Mùa Hè Hoạt Hình. Thiên Đường Nghỉ Dưỡng Thiên Nhiên, Đại Dương  Hoặc Bờ Biển. Minh Họa Nền Phong Cảnh Bên Bờ Biển Vector - Free.Vector6.com"/>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30" y="0"/>
            <a:ext cx="12366259" cy="71952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2127621" y="2007590"/>
            <a:ext cx="2784764" cy="2784764"/>
          </a:xfrm>
          <a:custGeom>
            <a:avLst/>
            <a:gdLst>
              <a:gd name="connsiteX0" fmla="*/ 1392382 w 2784764"/>
              <a:gd name="connsiteY0" fmla="*/ 0 h 2784764"/>
              <a:gd name="connsiteX1" fmla="*/ 2784764 w 2784764"/>
              <a:gd name="connsiteY1" fmla="*/ 1392382 h 2784764"/>
              <a:gd name="connsiteX2" fmla="*/ 1392382 w 2784764"/>
              <a:gd name="connsiteY2" fmla="*/ 2784764 h 2784764"/>
              <a:gd name="connsiteX3" fmla="*/ 0 w 2784764"/>
              <a:gd name="connsiteY3" fmla="*/ 1392382 h 2784764"/>
            </a:gdLst>
            <a:ahLst/>
            <a:cxnLst>
              <a:cxn ang="0">
                <a:pos x="connsiteX0" y="connsiteY0"/>
              </a:cxn>
              <a:cxn ang="0">
                <a:pos x="connsiteX1" y="connsiteY1"/>
              </a:cxn>
              <a:cxn ang="0">
                <a:pos x="connsiteX2" y="connsiteY2"/>
              </a:cxn>
              <a:cxn ang="0">
                <a:pos x="connsiteX3" y="connsiteY3"/>
              </a:cxn>
            </a:cxnLst>
            <a:rect l="l" t="t" r="r" b="b"/>
            <a:pathLst>
              <a:path w="2784764" h="2784764">
                <a:moveTo>
                  <a:pt x="1392382" y="0"/>
                </a:moveTo>
                <a:lnTo>
                  <a:pt x="2784764" y="1392382"/>
                </a:lnTo>
                <a:lnTo>
                  <a:pt x="1392382" y="2784764"/>
                </a:lnTo>
                <a:lnTo>
                  <a:pt x="0" y="1392382"/>
                </a:lnTo>
                <a:close/>
              </a:path>
            </a:pathLst>
          </a:custGeom>
          <a:solidFill>
            <a:schemeClr val="bg1"/>
          </a:solidFill>
          <a:ln w="57150">
            <a:gradFill flip="none" rotWithShape="1">
              <a:gsLst>
                <a:gs pos="0">
                  <a:schemeClr val="bg1"/>
                </a:gs>
                <a:gs pos="100000">
                  <a:schemeClr val="bg1">
                    <a:lumMod val="85000"/>
                  </a:schemeClr>
                </a:gs>
              </a:gsLst>
              <a:lin ang="8100000" scaled="1"/>
              <a:tileRect/>
            </a:gradFill>
          </a:ln>
          <a:effectLst>
            <a:outerShdw blurRad="381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a:defRPr lang="zh-CN" altLang="en-US" sz="1800">
                <a:solidFill>
                  <a:schemeClr val="lt1"/>
                </a:solidFill>
              </a:defRPr>
            </a:lvl1pPr>
          </a:lstStyle>
          <a:p>
            <a:pPr marL="0" lvl="0" algn="ctr" defTabSz="457200"/>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matchingName="Title and four columns ">
  <p:cSld name="Title and four columns ">
    <p:bg>
      <p:bgPr>
        <a:blipFill dpi="0" rotWithShape="1">
          <a:blip r:embed="rId2">
            <a:lum/>
          </a:blip>
          <a:srcRect/>
          <a:stretch>
            <a:fillRect l="-6000" r="-6000"/>
          </a:stretch>
        </a:blipFill>
        <a:effectLst/>
      </p:bgPr>
    </p:bg>
    <p:spTree>
      <p:nvGrpSpPr>
        <p:cNvPr id="1" name="Shape 305"/>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slideLayout" Target="../slideLayouts/slideLayout17.xml"/><Relationship Id="rId7" Type="http://schemas.openxmlformats.org/officeDocument/2006/relationships/slideLayout" Target="../slideLayouts/slideLayout16.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3" Type="http://schemas.openxmlformats.org/officeDocument/2006/relationships/slideLayout" Target="../slideLayouts/slideLayout12.xml"/><Relationship Id="rId2" Type="http://schemas.openxmlformats.org/officeDocument/2006/relationships/slideLayout" Target="../slideLayouts/slideLayout11.xml"/><Relationship Id="rId13" Type="http://schemas.openxmlformats.org/officeDocument/2006/relationships/theme" Target="../theme/theme2.xml"/><Relationship Id="rId12" Type="http://schemas.openxmlformats.org/officeDocument/2006/relationships/slideLayout" Target="../slideLayouts/slideLayout21.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0.xml"/><Relationship Id="rId8" Type="http://schemas.openxmlformats.org/officeDocument/2006/relationships/slideLayout" Target="../slideLayouts/slideLayout29.xml"/><Relationship Id="rId7" Type="http://schemas.openxmlformats.org/officeDocument/2006/relationships/slideLayout" Target="../slideLayouts/slideLayout28.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3" Type="http://schemas.openxmlformats.org/officeDocument/2006/relationships/slideLayout" Target="../slideLayouts/slideLayout24.xml"/><Relationship Id="rId2" Type="http://schemas.openxmlformats.org/officeDocument/2006/relationships/slideLayout" Target="../slideLayouts/slideLayout23.xml"/><Relationship Id="rId12" Type="http://schemas.openxmlformats.org/officeDocument/2006/relationships/theme" Target="../theme/theme3.xml"/><Relationship Id="rId11" Type="http://schemas.openxmlformats.org/officeDocument/2006/relationships/slideLayout" Target="../slideLayouts/slideLayout32.xml"/><Relationship Id="rId10" Type="http://schemas.openxmlformats.org/officeDocument/2006/relationships/slideLayout" Target="../slideLayouts/slideLayout31.xml"/><Relationship Id="rId1"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1.xml"/><Relationship Id="rId8" Type="http://schemas.openxmlformats.org/officeDocument/2006/relationships/slideLayout" Target="../slideLayouts/slideLayout40.xml"/><Relationship Id="rId7" Type="http://schemas.openxmlformats.org/officeDocument/2006/relationships/slideLayout" Target="../slideLayouts/slideLayout39.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3" Type="http://schemas.openxmlformats.org/officeDocument/2006/relationships/slideLayout" Target="../slideLayouts/slideLayout35.xml"/><Relationship Id="rId2" Type="http://schemas.openxmlformats.org/officeDocument/2006/relationships/slideLayout" Target="../slideLayouts/slideLayout34.xml"/><Relationship Id="rId12" Type="http://schemas.openxmlformats.org/officeDocument/2006/relationships/theme" Target="../theme/theme4.xml"/><Relationship Id="rId11" Type="http://schemas.openxmlformats.org/officeDocument/2006/relationships/slideLayout" Target="../slideLayouts/slideLayout43.xml"/><Relationship Id="rId10" Type="http://schemas.openxmlformats.org/officeDocument/2006/relationships/slideLayout" Target="../slideLayouts/slideLayout42.xml"/><Relationship Id="rId1"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7" Type="http://schemas.openxmlformats.org/officeDocument/2006/relationships/image" Target="../media/image11.jpeg"/><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58.xml"/><Relationship Id="rId8" Type="http://schemas.openxmlformats.org/officeDocument/2006/relationships/slideLayout" Target="../slideLayouts/slideLayout57.xml"/><Relationship Id="rId7" Type="http://schemas.openxmlformats.org/officeDocument/2006/relationships/slideLayout" Target="../slideLayouts/slideLayout56.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3" Type="http://schemas.openxmlformats.org/officeDocument/2006/relationships/slideLayout" Target="../slideLayouts/slideLayout52.xml"/><Relationship Id="rId2" Type="http://schemas.openxmlformats.org/officeDocument/2006/relationships/slideLayout" Target="../slideLayouts/slideLayout51.xml"/><Relationship Id="rId14" Type="http://schemas.openxmlformats.org/officeDocument/2006/relationships/theme" Target="../theme/theme6.xml"/><Relationship Id="rId13" Type="http://schemas.openxmlformats.org/officeDocument/2006/relationships/slideLayout" Target="../slideLayouts/slideLayout62.xml"/><Relationship Id="rId12" Type="http://schemas.openxmlformats.org/officeDocument/2006/relationships/slideLayout" Target="../slideLayouts/slideLayout61.xml"/><Relationship Id="rId11" Type="http://schemas.openxmlformats.org/officeDocument/2006/relationships/slideLayout" Target="../slideLayouts/slideLayout60.xml"/><Relationship Id="rId10" Type="http://schemas.openxmlformats.org/officeDocument/2006/relationships/slideLayout" Target="../slideLayouts/slideLayout59.xml"/><Relationship Id="rId1"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mc:AlternateContent xmlns:mc="http://schemas.openxmlformats.org/markup-compatibility/2006">
    <mc:Choice xmlns:p14="http://schemas.microsoft.com/office/powerpoint/2010/main" Requires="p14">
      <p:transition spd="slow" p14:dur="2000" advTm="3000"/>
    </mc:Choice>
    <mc:Fallback>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pic>
        <p:nvPicPr>
          <p:cNvPr id="7" name="图片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7376"/>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4.png"/><Relationship Id="rId1"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image" Target="../media/image39.png"/><Relationship Id="rId1" Type="http://schemas.openxmlformats.org/officeDocument/2006/relationships/image" Target="../media/image38.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3.xml"/><Relationship Id="rId3" Type="http://schemas.microsoft.com/office/2007/relationships/hdphoto" Target="../media/image42.wdp"/><Relationship Id="rId2" Type="http://schemas.openxmlformats.org/officeDocument/2006/relationships/image" Target="../media/image41.png"/><Relationship Id="rId1" Type="http://schemas.openxmlformats.org/officeDocument/2006/relationships/image" Target="../media/image40.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6.png"/><Relationship Id="rId1" Type="http://schemas.openxmlformats.org/officeDocument/2006/relationships/image" Target="../media/image15.jpe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51.xml"/><Relationship Id="rId7" Type="http://schemas.openxmlformats.org/officeDocument/2006/relationships/image" Target="../media/image23.png"/><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image20.wdp"/><Relationship Id="rId3" Type="http://schemas.openxmlformats.org/officeDocument/2006/relationships/image" Target="../media/image19.png"/><Relationship Id="rId2" Type="http://schemas.microsoft.com/office/2007/relationships/hdphoto" Target="../media/image18.wdp"/><Relationship Id="rId1" Type="http://schemas.openxmlformats.org/officeDocument/2006/relationships/image" Target="../media/image17.png"/></Relationships>
</file>

<file path=ppt/slides/_rels/slide4.xml.rels><?xml version="1.0" encoding="UTF-8" standalone="yes"?>
<Relationships xmlns="http://schemas.openxmlformats.org/package/2006/relationships"><Relationship Id="rId9" Type="http://schemas.openxmlformats.org/officeDocument/2006/relationships/audio" Target="../media/audio1.wav"/><Relationship Id="rId8" Type="http://schemas.openxmlformats.org/officeDocument/2006/relationships/image" Target="../media/image29.png"/><Relationship Id="rId7" Type="http://schemas.microsoft.com/office/2007/relationships/media" Target="../media/media1.mp3"/><Relationship Id="rId6" Type="http://schemas.openxmlformats.org/officeDocument/2006/relationships/audio" Target="NULL" TargetMode="External"/><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 Type="http://schemas.microsoft.com/office/2007/relationships/hdphoto" Target="../media/image25.wdp"/><Relationship Id="rId11" Type="http://schemas.openxmlformats.org/officeDocument/2006/relationships/slideLayout" Target="../slideLayouts/slideLayout51.xml"/><Relationship Id="rId10" Type="http://schemas.openxmlformats.org/officeDocument/2006/relationships/audio" Target="../media/audio2.wav"/><Relationship Id="rId1" Type="http://schemas.openxmlformats.org/officeDocument/2006/relationships/image" Target="../media/image24.png"/></Relationships>
</file>

<file path=ppt/slides/_rels/slide5.xml.rels><?xml version="1.0" encoding="UTF-8" standalone="yes"?>
<Relationships xmlns="http://schemas.openxmlformats.org/package/2006/relationships"><Relationship Id="rId9" Type="http://schemas.openxmlformats.org/officeDocument/2006/relationships/audio" Target="../media/audio1.wav"/><Relationship Id="rId8" Type="http://schemas.openxmlformats.org/officeDocument/2006/relationships/image" Target="../media/image29.png"/><Relationship Id="rId7" Type="http://schemas.microsoft.com/office/2007/relationships/media" Target="../media/media1.mp3"/><Relationship Id="rId6" Type="http://schemas.openxmlformats.org/officeDocument/2006/relationships/audio" Target="NULL" TargetMode="External"/><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 Type="http://schemas.microsoft.com/office/2007/relationships/hdphoto" Target="../media/image25.wdp"/><Relationship Id="rId11" Type="http://schemas.openxmlformats.org/officeDocument/2006/relationships/slideLayout" Target="../slideLayouts/slideLayout51.xml"/><Relationship Id="rId10" Type="http://schemas.openxmlformats.org/officeDocument/2006/relationships/audio" Target="../media/audio2.wav"/><Relationship Id="rId1"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1.png"/><Relationship Id="rId1" Type="http://schemas.openxmlformats.org/officeDocument/2006/relationships/image" Target="../media/image30.jpe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7.xml"/><Relationship Id="rId2" Type="http://schemas.openxmlformats.org/officeDocument/2006/relationships/image" Target="../media/image37.png"/><Relationship Id="rId1"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xml"/><Relationship Id="rId1"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2020097" y="1329853"/>
            <a:ext cx="7980356" cy="5017443"/>
          </a:xfrm>
          <a:prstGeom prst="rect">
            <a:avLst/>
          </a:prstGeom>
        </p:spPr>
      </p:pic>
      <p:pic>
        <p:nvPicPr>
          <p:cNvPr id="7" name="Picture 6"/>
          <p:cNvPicPr>
            <a:picLocks noChangeAspect="1"/>
          </p:cNvPicPr>
          <p:nvPr/>
        </p:nvPicPr>
        <p:blipFill>
          <a:blip r:embed="rId2"/>
          <a:stretch>
            <a:fillRect/>
          </a:stretch>
        </p:blipFill>
        <p:spPr>
          <a:xfrm>
            <a:off x="3222640" y="879256"/>
            <a:ext cx="5499069" cy="212768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52400" y="222667"/>
            <a:ext cx="11887200" cy="6412667"/>
          </a:xfrm>
          <a:prstGeom prst="roundRect">
            <a:avLst>
              <a:gd name="adj" fmla="val 12649"/>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graphicFrame>
        <p:nvGraphicFramePr>
          <p:cNvPr id="7" name="Table 6"/>
          <p:cNvGraphicFramePr>
            <a:graphicFrameLocks noGrp="1"/>
          </p:cNvGraphicFramePr>
          <p:nvPr/>
        </p:nvGraphicFramePr>
        <p:xfrm>
          <a:off x="380999" y="561975"/>
          <a:ext cx="11287125" cy="5753100"/>
        </p:xfrm>
        <a:graphic>
          <a:graphicData uri="http://schemas.openxmlformats.org/drawingml/2006/table">
            <a:tbl>
              <a:tblPr firstRow="1" firstCol="1" lastRow="1" lastCol="1" bandRow="1" bandCol="1">
                <a:tableStyleId>{5C22544A-7EE6-4342-B048-85BDC9FD1C3A}</a:tableStyleId>
              </a:tblPr>
              <a:tblGrid>
                <a:gridCol w="7137744"/>
                <a:gridCol w="4149381"/>
              </a:tblGrid>
              <a:tr h="1342101">
                <a:tc gridSpan="2">
                  <a:txBody>
                    <a:bodyPr/>
                    <a:lstStyle/>
                    <a:p>
                      <a:pPr marL="0" marR="0" algn="ctr">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PHIẾU HỌC TẬP</a:t>
                      </a:r>
                      <a:endParaRPr lang="en-US" sz="2400" b="1" dirty="0">
                        <a:solidFill>
                          <a:srgbClr val="002060"/>
                        </a:solidFill>
                        <a:effectLst/>
                        <a:latin typeface="Calibri" panose="020F0502020204030204" pitchFamily="34" charset="0"/>
                        <a:cs typeface="Calibri" panose="020F0502020204030204" pitchFamily="34" charset="0"/>
                      </a:endParaRPr>
                    </a:p>
                    <a:p>
                      <a:pPr marL="0" marR="0" algn="ctr">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ẢNH HƯỞNG CỦA MÔI TRƯỜNG THIÊN NHIÊN ĐẾN SẢN XUẤT VÀ SINH HOẠT CỦA NGƯỜI DÂN Ở VÙNG ĐỒNG BẰNG NAM BỘ</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cPr/>
                </a:tc>
              </a:tr>
              <a:tr h="4410999">
                <a:tc>
                  <a:txBody>
                    <a:bodyPr/>
                    <a:lstStyle/>
                    <a:p>
                      <a:pPr marL="0" marR="0" algn="ctr">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THUẬN LỢI</a:t>
                      </a:r>
                      <a:endParaRPr lang="en-US" sz="2400" b="1" dirty="0">
                        <a:solidFill>
                          <a:srgbClr val="002060"/>
                        </a:solidFill>
                        <a:effectLst/>
                        <a:latin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KHÓ KHĂN</a:t>
                      </a:r>
                      <a:endParaRPr lang="en-US" sz="2400" b="1" dirty="0">
                        <a:solidFill>
                          <a:srgbClr val="002060"/>
                        </a:solidFill>
                        <a:effectLst/>
                        <a:latin typeface="Calibri" panose="020F0502020204030204" pitchFamily="34" charset="0"/>
                        <a:cs typeface="Calibri" panose="020F0502020204030204" pitchFamily="34" charset="0"/>
                      </a:endParaRPr>
                    </a:p>
                    <a:p>
                      <a:pPr marL="0" marR="0" algn="ctr">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 </a:t>
                      </a:r>
                      <a:endParaRPr lang="en-US" sz="2400" b="1" dirty="0">
                        <a:solidFill>
                          <a:srgbClr val="002060"/>
                        </a:solidFill>
                        <a:effectLst/>
                        <a:latin typeface="Calibri" panose="020F0502020204030204" pitchFamily="34" charset="0"/>
                        <a:cs typeface="Calibri" panose="020F0502020204030204" pitchFamily="34" charset="0"/>
                      </a:endParaRPr>
                    </a:p>
                    <a:p>
                      <a:pPr marL="0" marR="0">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 </a:t>
                      </a:r>
                      <a:endParaRPr lang="en-US" sz="2400" b="1" dirty="0">
                        <a:solidFill>
                          <a:srgbClr val="002060"/>
                        </a:solidFill>
                        <a:effectLst/>
                        <a:latin typeface="Calibri" panose="020F0502020204030204" pitchFamily="34" charset="0"/>
                        <a:cs typeface="Calibri" panose="020F0502020204030204" pitchFamily="34" charset="0"/>
                      </a:endParaRPr>
                    </a:p>
                    <a:p>
                      <a:pPr marL="0" marR="0">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 </a:t>
                      </a:r>
                      <a:endParaRPr lang="en-US" sz="2400" b="1" dirty="0">
                        <a:solidFill>
                          <a:srgbClr val="002060"/>
                        </a:solidFill>
                        <a:effectLst/>
                        <a:latin typeface="Calibri" panose="020F0502020204030204" pitchFamily="34" charset="0"/>
                        <a:cs typeface="Calibri" panose="020F0502020204030204" pitchFamily="34" charset="0"/>
                      </a:endParaRPr>
                    </a:p>
                    <a:p>
                      <a:pPr marL="0" marR="0">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 </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4" name="TextBox 3"/>
          <p:cNvSpPr txBox="1"/>
          <p:nvPr/>
        </p:nvSpPr>
        <p:spPr>
          <a:xfrm>
            <a:off x="419100" y="2219325"/>
            <a:ext cx="6772275" cy="830997"/>
          </a:xfrm>
          <a:prstGeom prst="rect">
            <a:avLst/>
          </a:prstGeom>
          <a:noFill/>
        </p:spPr>
        <p:txBody>
          <a:bodyPr wrap="square" rtlCol="0">
            <a:spAutoFit/>
          </a:bodyPr>
          <a:lstStyle/>
          <a:p>
            <a:pPr marL="342900" indent="-342900" algn="just">
              <a:buFont typeface="Arial" panose="020B0604020202020204" pitchFamily="34" charset="0"/>
              <a:buChar char="•"/>
            </a:pP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Địa</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hình</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bằng</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phẳng</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thuận</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lợi</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cho</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việc</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sản</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xuất</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và</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lưu</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trú</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của</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con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người</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p:cNvSpPr txBox="1"/>
          <p:nvPr/>
        </p:nvSpPr>
        <p:spPr>
          <a:xfrm>
            <a:off x="400051" y="3095625"/>
            <a:ext cx="7077074" cy="1569660"/>
          </a:xfrm>
          <a:prstGeom prst="rect">
            <a:avLst/>
          </a:prstGeom>
          <a:noFill/>
        </p:spPr>
        <p:txBody>
          <a:bodyPr wrap="square" rtlCol="0">
            <a:spAutoFit/>
          </a:bodyPr>
          <a:lstStyle/>
          <a:p>
            <a:pPr marL="342900" indent="-342900" algn="just">
              <a:buFont typeface="Arial" panose="020B0604020202020204" pitchFamily="34" charset="0"/>
              <a:buChar char="•"/>
            </a:pPr>
            <a:r>
              <a:rPr lang="vi-VN" sz="2400" b="1" dirty="0">
                <a:solidFill>
                  <a:srgbClr val="FF0000"/>
                </a:solidFill>
                <a:latin typeface="Calibri" panose="020F0502020204030204" pitchFamily="34" charset="0"/>
                <a:ea typeface="Calibri" panose="020F0502020204030204" pitchFamily="34" charset="0"/>
                <a:cs typeface="Calibri" panose="020F0502020204030204" pitchFamily="34" charset="0"/>
              </a:rPr>
              <a:t>Khu vực Đông Nam Bộ có đất xám và đất ba zan thuận lợi cho trồng cây công nghiệp, khu vực đồng bằng có đất phù sa thuận lợi cho trồng cây lương thực.</a:t>
            </a:r>
            <a:endParaRPr lang="en-US"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6" name="TextBox 5"/>
          <p:cNvSpPr txBox="1"/>
          <p:nvPr/>
        </p:nvSpPr>
        <p:spPr>
          <a:xfrm>
            <a:off x="438151" y="4562475"/>
            <a:ext cx="7077074" cy="830997"/>
          </a:xfrm>
          <a:prstGeom prst="rect">
            <a:avLst/>
          </a:prstGeom>
          <a:noFill/>
        </p:spPr>
        <p:txBody>
          <a:bodyPr wrap="square" rtlCol="0">
            <a:spAutoFit/>
          </a:bodyPr>
          <a:lstStyle/>
          <a:p>
            <a:pPr marL="342900" indent="-342900" algn="just">
              <a:buFont typeface="Arial" panose="020B0604020202020204" pitchFamily="34" charset="0"/>
              <a:buChar char="•"/>
            </a:pPr>
            <a:r>
              <a:rPr lang="vi-VN" sz="2400" b="1" dirty="0">
                <a:solidFill>
                  <a:srgbClr val="FF0000"/>
                </a:solidFill>
                <a:latin typeface="Calibri" panose="020F0502020204030204" pitchFamily="34" charset="0"/>
                <a:ea typeface="Calibri" panose="020F0502020204030204" pitchFamily="34" charset="0"/>
                <a:cs typeface="Calibri" panose="020F0502020204030204" pitchFamily="34" charset="0"/>
              </a:rPr>
              <a:t>Khí hậu phân mùa thuận lợi cho việc sản xuất nông nghiệp và đời sống của nhân dân </a:t>
            </a:r>
            <a:endParaRPr lang="en-US"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8" name="TextBox 7"/>
          <p:cNvSpPr txBox="1"/>
          <p:nvPr/>
        </p:nvSpPr>
        <p:spPr>
          <a:xfrm>
            <a:off x="428626" y="5524500"/>
            <a:ext cx="7077074" cy="830997"/>
          </a:xfrm>
          <a:prstGeom prst="rect">
            <a:avLst/>
          </a:prstGeom>
          <a:noFill/>
        </p:spPr>
        <p:txBody>
          <a:bodyPr wrap="square" rtlCol="0">
            <a:spAutoFit/>
          </a:bodyPr>
          <a:lstStyle/>
          <a:p>
            <a:pPr marL="342900" indent="-342900" algn="just">
              <a:buFont typeface="Arial" panose="020B0604020202020204" pitchFamily="34" charset="0"/>
              <a:buChar char="•"/>
            </a:pPr>
            <a:r>
              <a:rPr lang="vi-VN" sz="2400" b="1" dirty="0">
                <a:solidFill>
                  <a:srgbClr val="FF0000"/>
                </a:solidFill>
                <a:latin typeface="Calibri" panose="020F0502020204030204" pitchFamily="34" charset="0"/>
                <a:ea typeface="Calibri" panose="020F0502020204030204" pitchFamily="34" charset="0"/>
                <a:cs typeface="Calibri" panose="020F0502020204030204" pitchFamily="34" charset="0"/>
              </a:rPr>
              <a:t>Sông ngòi kênh rạch chằng chịt giúp phát triển giao thông đường thủy, nuôi trồng thủy sản. </a:t>
            </a:r>
            <a:endParaRPr lang="en-US"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9" name="TextBox 8"/>
          <p:cNvSpPr txBox="1"/>
          <p:nvPr/>
        </p:nvSpPr>
        <p:spPr>
          <a:xfrm>
            <a:off x="7572375" y="2447925"/>
            <a:ext cx="3790951" cy="2308324"/>
          </a:xfrm>
          <a:prstGeom prst="rect">
            <a:avLst/>
          </a:prstGeom>
          <a:noFill/>
        </p:spPr>
        <p:txBody>
          <a:bodyPr wrap="square" rtlCol="0">
            <a:spAutoFit/>
          </a:bodyPr>
          <a:lstStyle/>
          <a:p>
            <a:pPr marL="342900" indent="-342900" algn="just">
              <a:buFont typeface="Arial" panose="020B0604020202020204" pitchFamily="34" charset="0"/>
              <a:buChar char="•"/>
            </a:pPr>
            <a:r>
              <a:rPr lang="vi-VN" sz="2400" b="1" dirty="0">
                <a:solidFill>
                  <a:srgbClr val="FF0000"/>
                </a:solidFill>
                <a:latin typeface="Calibri" panose="020F0502020204030204" pitchFamily="34" charset="0"/>
                <a:ea typeface="Calibri" panose="020F0502020204030204" pitchFamily="34" charset="0"/>
                <a:cs typeface="Calibri" panose="020F0502020204030204" pitchFamily="34" charset="0"/>
              </a:rPr>
              <a:t>Các hiện tượng như: lũ lụt; sạt lở đất ven sông, ven biển; đất bị nhiễm mặn; thiếu nước vào mùa khô;... gây nhiều khó khăn cho người dân.</a:t>
            </a:r>
            <a:endParaRPr lang="en-US"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each with palm trees and a starfish&#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9022" y="-1027289"/>
            <a:ext cx="12271021" cy="8437331"/>
          </a:xfrm>
          <a:prstGeom prst="rect">
            <a:avLst/>
          </a:prstGeom>
        </p:spPr>
      </p:pic>
      <p:pic>
        <p:nvPicPr>
          <p:cNvPr id="4" name="Picture 3"/>
          <p:cNvPicPr>
            <a:picLocks noChangeAspect="1"/>
          </p:cNvPicPr>
          <p:nvPr/>
        </p:nvPicPr>
        <p:blipFill>
          <a:blip r:embed="rId2"/>
          <a:stretch>
            <a:fillRect/>
          </a:stretch>
        </p:blipFill>
        <p:spPr>
          <a:xfrm>
            <a:off x="2857500" y="321436"/>
            <a:ext cx="6394633" cy="481772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ree Vector | Natural landscape - background for video conferenci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8524" y="-1954"/>
            <a:ext cx="12240523" cy="7195707"/>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4"/>
          <p:cNvPicPr>
            <a:picLocks noChangeAspect="1"/>
          </p:cNvPicPr>
          <p:nvPr/>
        </p:nvPicPr>
        <p:blipFill rotWithShape="1">
          <a:blip r:embed="rId2">
            <a:extLst>
              <a:ext uri="{28A0092B-C50C-407E-A947-70E740481C1C}">
                <a14:useLocalDpi xmlns:a14="http://schemas.microsoft.com/office/drawing/2010/main" val="0"/>
              </a:ext>
            </a:extLst>
          </a:blip>
          <a:srcRect r="47132" b="60830"/>
          <a:stretch>
            <a:fillRect/>
          </a:stretch>
        </p:blipFill>
        <p:spPr>
          <a:xfrm rot="12117602" flipV="1">
            <a:off x="8267888" y="402493"/>
            <a:ext cx="3480489" cy="2972211"/>
          </a:xfrm>
          <a:prstGeom prst="rect">
            <a:avLst/>
          </a:prstGeom>
        </p:spPr>
      </p:pic>
      <p:pic>
        <p:nvPicPr>
          <p:cNvPr id="14"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1173" y="3821583"/>
            <a:ext cx="1469370" cy="1909301"/>
          </a:xfrm>
          <a:prstGeom prst="rect">
            <a:avLst/>
          </a:prstGeom>
        </p:spPr>
      </p:pic>
      <p:pic>
        <p:nvPicPr>
          <p:cNvPr id="15"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967" y="154629"/>
            <a:ext cx="1572966" cy="1906180"/>
          </a:xfrm>
          <a:prstGeom prst="rect">
            <a:avLst/>
          </a:prstGeom>
        </p:spPr>
      </p:pic>
      <p:pic>
        <p:nvPicPr>
          <p:cNvPr id="2" name="Picture 1" descr="A picture containing light&#10;&#10;Description automatically generated"/>
          <p:cNvPicPr>
            <a:picLocks noChangeAspect="1"/>
          </p:cNvPicPr>
          <p:nvPr/>
        </p:nvPicPr>
        <p:blipFill rotWithShape="1">
          <a:blip r:embed="rId5" cstate="print">
            <a:extLst>
              <a:ext uri="{28A0092B-C50C-407E-A947-70E740481C1C}">
                <a14:useLocalDpi xmlns:a14="http://schemas.microsoft.com/office/drawing/2010/main" val="0"/>
              </a:ext>
            </a:extLst>
          </a:blip>
          <a:srcRect l="-6177" t="34147" r="6177" b="50000"/>
          <a:stretch>
            <a:fillRect/>
          </a:stretch>
        </p:blipFill>
        <p:spPr>
          <a:xfrm flipH="1">
            <a:off x="612980" y="885825"/>
            <a:ext cx="13007602" cy="4924425"/>
          </a:xfrm>
          <a:prstGeom prst="rect">
            <a:avLst/>
          </a:prstGeom>
        </p:spPr>
      </p:pic>
      <p:sp>
        <p:nvSpPr>
          <p:cNvPr id="4" name="TextBox 3"/>
          <p:cNvSpPr txBox="1"/>
          <p:nvPr/>
        </p:nvSpPr>
        <p:spPr>
          <a:xfrm>
            <a:off x="2505173" y="1674763"/>
            <a:ext cx="7362727" cy="3170099"/>
          </a:xfrm>
          <a:prstGeom prst="rect">
            <a:avLst/>
          </a:prstGeom>
          <a:noFill/>
        </p:spPr>
        <p:txBody>
          <a:bodyPr wrap="square" rtlCol="0">
            <a:spAutoFit/>
          </a:bodyPr>
          <a:lstStyle/>
          <a:p>
            <a:pPr lvl="0" algn="ctr" defTabSz="609600">
              <a:defRPr/>
            </a:pPr>
            <a:r>
              <a:rPr lang="vi-VN" sz="4000" b="1" dirty="0">
                <a:solidFill>
                  <a:prstClr val="black"/>
                </a:solidFill>
                <a:latin typeface="Calibri" panose="020F0502020204030204"/>
              </a:rPr>
              <a:t>Hoạt động 2:  Một số biện pháp khắc phục khó khăn của môi trường thiên nhiên đối với sản xuất và sinh hoạt của người dân vùng Nam Bộ</a:t>
            </a:r>
            <a:endParaRPr kumimoji="0" lang="en-US" altLang="zh-CN" sz="8800" b="1" i="0" u="none" strike="noStrike" kern="1200" cap="none" spc="0" normalizeH="0" baseline="0" noProof="0" dirty="0">
              <a:ln w="28575">
                <a:solidFill>
                  <a:prstClr val="white"/>
                </a:solidFill>
              </a:ln>
              <a:solidFill>
                <a:srgbClr val="28692E"/>
              </a:solidFill>
              <a:effectLst>
                <a:outerShdw blurRad="12700" dist="101600" dir="240000" algn="t" rotWithShape="0">
                  <a:srgbClr val="B8DEF3"/>
                </a:outerShdw>
              </a:effectLst>
              <a:uLnTx/>
              <a:uFillTx/>
              <a:latin typeface="UTM Showcard" panose="02040603050506020204" pitchFamily="18" charset="0"/>
              <a:ea typeface="方正卡通简体" pitchFamily="65" charset="-122"/>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1.875E-6 -1.48148E-6 L -1.875E-6 -0.07199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35467" y="259644"/>
            <a:ext cx="11842044" cy="65126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p:cNvSpPr/>
          <p:nvPr/>
        </p:nvSpPr>
        <p:spPr>
          <a:xfrm>
            <a:off x="3048000" y="895351"/>
            <a:ext cx="8505825" cy="2705100"/>
          </a:xfrm>
          <a:prstGeom prst="roundRect">
            <a:avLst>
              <a:gd name="adj" fmla="val 21029"/>
            </a:avLst>
          </a:prstGeom>
          <a:solidFill>
            <a:srgbClr val="ECFFD9"/>
          </a:solidFill>
          <a:ln w="88900" cap="rnd" cmpd="thinThick">
            <a:solidFill>
              <a:srgbClr val="0070C0"/>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libri" panose="020F0502020204030204"/>
              </a:rPr>
              <a:t>Đề xuất một số biện pháp khắc phục khó khăn của môi trường thiên nhiên đối với sản xuất và sinh hoạt của người dân vùng Nam Bộ.</a:t>
            </a:r>
            <a:endParaRPr kumimoji="0" lang="vi-VN" sz="4000" b="1" i="0" u="none" strike="noStrike" kern="1200" cap="none" spc="0" normalizeH="0" baseline="0" noProof="0" dirty="0">
              <a:ln>
                <a:noFill/>
              </a:ln>
              <a:solidFill>
                <a:srgbClr val="002060"/>
              </a:solidFill>
              <a:effectLst/>
              <a:uLnTx/>
              <a:uFillTx/>
              <a:latin typeface="Calibri" panose="020F0502020204030204"/>
            </a:endParaRPr>
          </a:p>
        </p:txBody>
      </p:sp>
      <p:pic>
        <p:nvPicPr>
          <p:cNvPr id="3" name="Picture 2" descr="Cartoon happy school boy waving hand Premium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51702" y1="31789" x2="57234" y2="38658"/>
                        <a14:foregroundMark x1="51064" y1="85304" x2="51064" y2="85304"/>
                        <a14:foregroundMark x1="37660" y1="88179" x2="37660" y2="8817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1611" y="1429567"/>
            <a:ext cx="4476750" cy="5962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35467" y="259644"/>
            <a:ext cx="11842044" cy="65126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p:cNvSpPr/>
          <p:nvPr/>
        </p:nvSpPr>
        <p:spPr>
          <a:xfrm>
            <a:off x="304800" y="2105024"/>
            <a:ext cx="3190875" cy="2486025"/>
          </a:xfrm>
          <a:prstGeom prst="roundRect">
            <a:avLst>
              <a:gd name="adj" fmla="val 21029"/>
            </a:avLst>
          </a:prstGeom>
          <a:solidFill>
            <a:srgbClr val="ECFFD9"/>
          </a:solidFill>
          <a:ln w="88900" cap="rnd" cmpd="thinThick">
            <a:solidFill>
              <a:srgbClr val="0070C0"/>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srgbClr val="002060"/>
                </a:solidFill>
                <a:latin typeface="Calibri" panose="020F0502020204030204"/>
              </a:rPr>
              <a:t>Bi</a:t>
            </a:r>
            <a:r>
              <a:rPr lang="vi-VN" sz="2400" b="1" dirty="0">
                <a:solidFill>
                  <a:srgbClr val="002060"/>
                </a:solidFill>
                <a:latin typeface="Calibri" panose="020F0502020204030204"/>
              </a:rPr>
              <a:t>ện pháp khắc phục khó khăn của môi trường thiên nhiên đối với sản xuất và sinh hoạt của người dân vùng Nam Bộ</a:t>
            </a:r>
            <a:endParaRPr kumimoji="0" lang="vi-VN" sz="2400" b="1" i="0" u="none" strike="noStrike" kern="1200" cap="none" spc="0" normalizeH="0" baseline="0" noProof="0" dirty="0">
              <a:ln>
                <a:noFill/>
              </a:ln>
              <a:solidFill>
                <a:srgbClr val="002060"/>
              </a:solidFill>
              <a:effectLst/>
              <a:uLnTx/>
              <a:uFillTx/>
              <a:latin typeface="Calibri" panose="020F0502020204030204"/>
            </a:endParaRPr>
          </a:p>
        </p:txBody>
      </p:sp>
      <p:cxnSp>
        <p:nvCxnSpPr>
          <p:cNvPr id="5" name="Straight Arrow Connector 4"/>
          <p:cNvCxnSpPr>
            <a:stCxn id="4" idx="3"/>
            <a:endCxn id="12" idx="1"/>
          </p:cNvCxnSpPr>
          <p:nvPr/>
        </p:nvCxnSpPr>
        <p:spPr>
          <a:xfrm flipV="1">
            <a:off x="3495675" y="1504950"/>
            <a:ext cx="923925" cy="184308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endCxn id="14" idx="1"/>
          </p:cNvCxnSpPr>
          <p:nvPr/>
        </p:nvCxnSpPr>
        <p:spPr>
          <a:xfrm flipV="1">
            <a:off x="3543300" y="2809875"/>
            <a:ext cx="1190625" cy="6000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p:cNvSpPr/>
          <p:nvPr/>
        </p:nvSpPr>
        <p:spPr>
          <a:xfrm>
            <a:off x="4419600" y="1019175"/>
            <a:ext cx="6477000" cy="97155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dirty="0">
                <a:solidFill>
                  <a:prstClr val="black"/>
                </a:solidFill>
                <a:latin typeface="Calibri" panose="020F0502020204030204"/>
              </a:rPr>
              <a:t>Dẫn nước ngọt vào ruộng để thau chua, rửa mặn (đối với vùng đất bị nhiễm mặn).</a:t>
            </a:r>
            <a:endParaRPr kumimoji="0" lang="en-US" sz="2800" b="0" i="0" u="none" strike="noStrike" kern="1200" cap="none" spc="0" normalizeH="0" baseline="0" noProof="0" dirty="0">
              <a:ln>
                <a:noFill/>
              </a:ln>
              <a:solidFill>
                <a:prstClr val="black"/>
              </a:solidFill>
              <a:effectLst/>
              <a:uLnTx/>
              <a:uFillTx/>
              <a:latin typeface="Calibri" panose="020F0502020204030204"/>
            </a:endParaRPr>
          </a:p>
        </p:txBody>
      </p:sp>
      <p:sp>
        <p:nvSpPr>
          <p:cNvPr id="14" name="Rectangle: Rounded Corners 13"/>
          <p:cNvSpPr/>
          <p:nvPr/>
        </p:nvSpPr>
        <p:spPr>
          <a:xfrm>
            <a:off x="4733925" y="2314575"/>
            <a:ext cx="6229349" cy="9906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dirty="0" err="1">
                <a:solidFill>
                  <a:prstClr val="black"/>
                </a:solidFill>
              </a:rPr>
              <a:t>Lựa</a:t>
            </a:r>
            <a:r>
              <a:rPr lang="en-US" sz="2800" dirty="0">
                <a:solidFill>
                  <a:prstClr val="black"/>
                </a:solidFill>
              </a:rPr>
              <a:t> </a:t>
            </a:r>
            <a:r>
              <a:rPr lang="en-US" sz="2800" dirty="0" err="1">
                <a:solidFill>
                  <a:prstClr val="black"/>
                </a:solidFill>
              </a:rPr>
              <a:t>chọn</a:t>
            </a:r>
            <a:r>
              <a:rPr lang="en-US" sz="2800" dirty="0">
                <a:solidFill>
                  <a:prstClr val="black"/>
                </a:solidFill>
              </a:rPr>
              <a:t> </a:t>
            </a:r>
            <a:r>
              <a:rPr lang="en-US" sz="2800" dirty="0" err="1">
                <a:solidFill>
                  <a:prstClr val="black"/>
                </a:solidFill>
              </a:rPr>
              <a:t>và</a:t>
            </a:r>
            <a:r>
              <a:rPr lang="en-US" sz="2800" dirty="0">
                <a:solidFill>
                  <a:prstClr val="black"/>
                </a:solidFill>
              </a:rPr>
              <a:t> </a:t>
            </a:r>
            <a:r>
              <a:rPr lang="en-US" sz="2800" dirty="0" err="1">
                <a:solidFill>
                  <a:prstClr val="black"/>
                </a:solidFill>
              </a:rPr>
              <a:t>trồng</a:t>
            </a:r>
            <a:r>
              <a:rPr lang="en-US" sz="2800" dirty="0">
                <a:solidFill>
                  <a:prstClr val="black"/>
                </a:solidFill>
              </a:rPr>
              <a:t> </a:t>
            </a:r>
            <a:r>
              <a:rPr lang="en-US" sz="2800" dirty="0" err="1">
                <a:solidFill>
                  <a:prstClr val="black"/>
                </a:solidFill>
              </a:rPr>
              <a:t>những</a:t>
            </a:r>
            <a:r>
              <a:rPr lang="en-US" sz="2800" dirty="0">
                <a:solidFill>
                  <a:prstClr val="black"/>
                </a:solidFill>
              </a:rPr>
              <a:t> </a:t>
            </a:r>
            <a:r>
              <a:rPr lang="en-US" sz="2800" dirty="0" err="1">
                <a:solidFill>
                  <a:prstClr val="black"/>
                </a:solidFill>
              </a:rPr>
              <a:t>giống</a:t>
            </a:r>
            <a:r>
              <a:rPr lang="en-US" sz="2800" dirty="0">
                <a:solidFill>
                  <a:prstClr val="black"/>
                </a:solidFill>
              </a:rPr>
              <a:t> </a:t>
            </a:r>
            <a:r>
              <a:rPr lang="en-US" sz="2800" dirty="0" err="1">
                <a:solidFill>
                  <a:prstClr val="black"/>
                </a:solidFill>
              </a:rPr>
              <a:t>cây</a:t>
            </a:r>
            <a:r>
              <a:rPr lang="en-US" sz="2800" dirty="0">
                <a:solidFill>
                  <a:prstClr val="black"/>
                </a:solidFill>
              </a:rPr>
              <a:t> </a:t>
            </a:r>
            <a:r>
              <a:rPr lang="en-US" sz="2800" dirty="0" err="1">
                <a:solidFill>
                  <a:prstClr val="black"/>
                </a:solidFill>
              </a:rPr>
              <a:t>chịu</a:t>
            </a:r>
            <a:r>
              <a:rPr lang="en-US" sz="2800" dirty="0">
                <a:solidFill>
                  <a:prstClr val="black"/>
                </a:solidFill>
              </a:rPr>
              <a:t> </a:t>
            </a:r>
            <a:r>
              <a:rPr lang="en-US" sz="2800" dirty="0" err="1">
                <a:solidFill>
                  <a:prstClr val="black"/>
                </a:solidFill>
              </a:rPr>
              <a:t>mặn</a:t>
            </a:r>
            <a:r>
              <a:rPr lang="en-US" sz="2800" dirty="0">
                <a:solidFill>
                  <a:prstClr val="black"/>
                </a:solidFill>
              </a:rPr>
              <a:t> </a:t>
            </a:r>
            <a:r>
              <a:rPr lang="en-US" sz="2800" dirty="0" err="1">
                <a:solidFill>
                  <a:prstClr val="black"/>
                </a:solidFill>
              </a:rPr>
              <a:t>phù</a:t>
            </a:r>
            <a:r>
              <a:rPr lang="en-US" sz="2800" dirty="0">
                <a:solidFill>
                  <a:prstClr val="black"/>
                </a:solidFill>
              </a:rPr>
              <a:t> </a:t>
            </a:r>
            <a:r>
              <a:rPr lang="en-US" sz="2800" dirty="0" err="1">
                <a:solidFill>
                  <a:prstClr val="black"/>
                </a:solidFill>
              </a:rPr>
              <a:t>hợp</a:t>
            </a:r>
            <a:r>
              <a:rPr lang="en-US" sz="2800" dirty="0">
                <a:solidFill>
                  <a:prstClr val="black"/>
                </a:solidFill>
              </a:rPr>
              <a:t> </a:t>
            </a:r>
            <a:r>
              <a:rPr lang="en-US" sz="2800" dirty="0" err="1">
                <a:solidFill>
                  <a:prstClr val="black"/>
                </a:solidFill>
              </a:rPr>
              <a:t>với</a:t>
            </a:r>
            <a:r>
              <a:rPr lang="en-US" sz="2800" dirty="0">
                <a:solidFill>
                  <a:prstClr val="black"/>
                </a:solidFill>
              </a:rPr>
              <a:t> </a:t>
            </a:r>
            <a:r>
              <a:rPr lang="en-US" sz="2800" dirty="0" err="1">
                <a:solidFill>
                  <a:prstClr val="black"/>
                </a:solidFill>
              </a:rPr>
              <a:t>tình</a:t>
            </a:r>
            <a:r>
              <a:rPr lang="en-US" sz="2800" dirty="0">
                <a:solidFill>
                  <a:prstClr val="black"/>
                </a:solidFill>
              </a:rPr>
              <a:t> </a:t>
            </a:r>
            <a:r>
              <a:rPr lang="en-US" sz="2800" dirty="0" err="1">
                <a:solidFill>
                  <a:prstClr val="black"/>
                </a:solidFill>
              </a:rPr>
              <a:t>trạng</a:t>
            </a:r>
            <a:r>
              <a:rPr lang="en-US" sz="2800" dirty="0">
                <a:solidFill>
                  <a:prstClr val="black"/>
                </a:solidFill>
              </a:rPr>
              <a:t> </a:t>
            </a:r>
            <a:r>
              <a:rPr lang="en-US" sz="2800" dirty="0" err="1">
                <a:solidFill>
                  <a:prstClr val="black"/>
                </a:solidFill>
              </a:rPr>
              <a:t>mặn</a:t>
            </a:r>
            <a:r>
              <a:rPr lang="en-US" sz="2800" dirty="0">
                <a:solidFill>
                  <a:prstClr val="black"/>
                </a:solidFill>
              </a:rPr>
              <a:t> </a:t>
            </a:r>
            <a:r>
              <a:rPr lang="en-US" sz="2800" dirty="0" err="1">
                <a:solidFill>
                  <a:prstClr val="black"/>
                </a:solidFill>
              </a:rPr>
              <a:t>của</a:t>
            </a:r>
            <a:r>
              <a:rPr lang="en-US" sz="2800" dirty="0">
                <a:solidFill>
                  <a:prstClr val="black"/>
                </a:solidFill>
              </a:rPr>
              <a:t> </a:t>
            </a:r>
            <a:r>
              <a:rPr lang="en-US" sz="2800" dirty="0" err="1">
                <a:solidFill>
                  <a:prstClr val="black"/>
                </a:solidFill>
              </a:rPr>
              <a:t>đất</a:t>
            </a:r>
            <a:r>
              <a:rPr lang="en-US" sz="2800" dirty="0">
                <a:solidFill>
                  <a:prstClr val="black"/>
                </a:solidFill>
              </a:rPr>
              <a:t>.</a:t>
            </a:r>
            <a:endParaRPr kumimoji="0" lang="en-US" sz="2800" b="0" i="0" u="none" strike="noStrike" kern="1200" cap="none" spc="0" normalizeH="0" baseline="0" noProof="0" dirty="0">
              <a:ln>
                <a:noFill/>
              </a:ln>
              <a:solidFill>
                <a:prstClr val="black"/>
              </a:solidFill>
              <a:effectLst/>
              <a:uLnTx/>
              <a:uFillTx/>
              <a:latin typeface="Calibri" panose="020F0502020204030204"/>
            </a:endParaRPr>
          </a:p>
        </p:txBody>
      </p:sp>
      <p:cxnSp>
        <p:nvCxnSpPr>
          <p:cNvPr id="21" name="Straight Arrow Connector 20"/>
          <p:cNvCxnSpPr/>
          <p:nvPr/>
        </p:nvCxnSpPr>
        <p:spPr>
          <a:xfrm>
            <a:off x="3467100" y="3533775"/>
            <a:ext cx="1333500" cy="9620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21"/>
          <p:cNvSpPr/>
          <p:nvPr/>
        </p:nvSpPr>
        <p:spPr>
          <a:xfrm>
            <a:off x="4762500" y="3990975"/>
            <a:ext cx="6534150" cy="126682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400" dirty="0">
                <a:solidFill>
                  <a:prstClr val="black"/>
                </a:solidFill>
                <a:latin typeface="Calibri" panose="020F0502020204030204" pitchFamily="34" charset="0"/>
                <a:cs typeface="Calibri" panose="020F0502020204030204" pitchFamily="34" charset="0"/>
              </a:rPr>
              <a:t>Tuyên truyền, giáo dục để nâng cao ý thức trách nhiệm của người dân trong việc bảo vệ môi trường, ứng phó tích cực với biến đổi khí hậu.</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cxnSp>
        <p:nvCxnSpPr>
          <p:cNvPr id="26" name="Straight Arrow Connector 25"/>
          <p:cNvCxnSpPr/>
          <p:nvPr/>
        </p:nvCxnSpPr>
        <p:spPr>
          <a:xfrm>
            <a:off x="3486150" y="3638550"/>
            <a:ext cx="1438275" cy="23241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p:cNvSpPr/>
          <p:nvPr/>
        </p:nvSpPr>
        <p:spPr>
          <a:xfrm>
            <a:off x="4933950" y="5562600"/>
            <a:ext cx="6534150" cy="92392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400" dirty="0">
                <a:solidFill>
                  <a:prstClr val="black"/>
                </a:solidFill>
                <a:latin typeface="Calibri" panose="020F0502020204030204" pitchFamily="34" charset="0"/>
                <a:cs typeface="Calibri" panose="020F0502020204030204" pitchFamily="34" charset="0"/>
              </a:rPr>
              <a:t>Khai thác hợp lý và bền vững các tài nguyên thiên nhiên (đất, nước, khoáng sản,…)</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down)">
                                      <p:cBhvr>
                                        <p:cTn id="36" dur="500"/>
                                        <p:tgtEl>
                                          <p:spTgt spid="26"/>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down)">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4" grpId="0" animBg="1"/>
      <p:bldP spid="22"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7899400"/>
            <a:ext cx="11560297" cy="2923877"/>
          </a:xfrm>
          <a:prstGeom prst="rect">
            <a:avLst/>
          </a:prstGeom>
          <a:noFill/>
        </p:spPr>
        <p:txBody>
          <a:bodyPr wrap="square" rtlCol="0">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US" altLang="zh-CN" sz="9200" b="1" i="0" u="none" strike="noStrike" kern="1200" cap="none" spc="0" normalizeH="0" baseline="0" noProof="0">
                <a:ln w="28575">
                  <a:solidFill>
                    <a:prstClr val="white"/>
                  </a:solidFill>
                </a:ln>
                <a:gradFill>
                  <a:gsLst>
                    <a:gs pos="3000">
                      <a:srgbClr val="B8ECF7"/>
                    </a:gs>
                    <a:gs pos="33000">
                      <a:srgbClr val="5DC1E3"/>
                    </a:gs>
                    <a:gs pos="71000">
                      <a:srgbClr val="2571A4"/>
                    </a:gs>
                    <a:gs pos="51000">
                      <a:srgbClr val="1F497D">
                        <a:lumMod val="60000"/>
                        <a:lumOff val="40000"/>
                      </a:srgbClr>
                    </a:gs>
                  </a:gsLst>
                  <a:lin ang="5400000" scaled="1"/>
                </a:gradFill>
                <a:effectLst>
                  <a:outerShdw blurRad="12700" dist="101600" dir="240000" algn="t" rotWithShape="0">
                    <a:prstClr val="white"/>
                  </a:outerShdw>
                </a:effectLst>
                <a:uLnTx/>
                <a:uFillTx/>
                <a:latin typeface="UTM Showcard" panose="02040603050506020204" pitchFamily="18" charset="0"/>
                <a:ea typeface="方正卡通简体" pitchFamily="65" charset="-122"/>
                <a:cs typeface="Arial" panose="020B0604020202020204" pitchFamily="34" charset="0"/>
              </a:rPr>
              <a:t>Chúc CÁC em</a:t>
            </a:r>
            <a:endParaRPr kumimoji="0" lang="en-US" altLang="zh-CN" sz="9200" b="1" i="0" u="none" strike="noStrike" kern="1200" cap="none" spc="0" normalizeH="0" baseline="0" noProof="0">
              <a:ln w="28575">
                <a:solidFill>
                  <a:prstClr val="white"/>
                </a:solidFill>
              </a:ln>
              <a:gradFill>
                <a:gsLst>
                  <a:gs pos="3000">
                    <a:srgbClr val="B8ECF7"/>
                  </a:gs>
                  <a:gs pos="33000">
                    <a:srgbClr val="5DC1E3"/>
                  </a:gs>
                  <a:gs pos="71000">
                    <a:srgbClr val="2571A4"/>
                  </a:gs>
                  <a:gs pos="51000">
                    <a:srgbClr val="1F497D">
                      <a:lumMod val="60000"/>
                      <a:lumOff val="40000"/>
                    </a:srgbClr>
                  </a:gs>
                </a:gsLst>
                <a:lin ang="5400000" scaled="1"/>
              </a:gradFill>
              <a:effectLst>
                <a:outerShdw blurRad="12700" dist="101600" dir="240000" algn="t" rotWithShape="0">
                  <a:prstClr val="white"/>
                </a:outerShdw>
              </a:effectLst>
              <a:uLnTx/>
              <a:uFillTx/>
              <a:latin typeface="UTM Showcard" panose="02040603050506020204" pitchFamily="18" charset="0"/>
              <a:ea typeface="方正卡通简体" pitchFamily="65" charset="-122"/>
              <a:cs typeface="Arial" panose="020B0604020202020204" pitchFamily="34" charset="0"/>
            </a:endParaRPr>
          </a:p>
          <a:p>
            <a:pPr marL="0" marR="0" lvl="0" indent="0" algn="ctr" defTabSz="609600" rtl="0" eaLnBrk="1" fontAlgn="auto" latinLnBrk="0" hangingPunct="1">
              <a:lnSpc>
                <a:spcPct val="100000"/>
              </a:lnSpc>
              <a:spcBef>
                <a:spcPts val="0"/>
              </a:spcBef>
              <a:spcAft>
                <a:spcPts val="0"/>
              </a:spcAft>
              <a:buClrTx/>
              <a:buSzTx/>
              <a:buFontTx/>
              <a:buNone/>
              <a:defRPr/>
            </a:pPr>
            <a:r>
              <a:rPr kumimoji="0" lang="en-US" altLang="zh-CN" sz="9200" b="1" i="0" u="none" strike="noStrike" kern="1200" cap="none" spc="0" normalizeH="0" baseline="0" noProof="0">
                <a:ln w="28575">
                  <a:solidFill>
                    <a:prstClr val="white"/>
                  </a:solidFill>
                </a:ln>
                <a:gradFill>
                  <a:gsLst>
                    <a:gs pos="3000">
                      <a:srgbClr val="B8ECF7"/>
                    </a:gs>
                    <a:gs pos="33000">
                      <a:srgbClr val="5DC1E3"/>
                    </a:gs>
                    <a:gs pos="71000">
                      <a:srgbClr val="2571A4"/>
                    </a:gs>
                    <a:gs pos="51000">
                      <a:srgbClr val="1F497D">
                        <a:lumMod val="60000"/>
                        <a:lumOff val="40000"/>
                      </a:srgbClr>
                    </a:gs>
                  </a:gsLst>
                  <a:lin ang="5400000" scaled="1"/>
                </a:gradFill>
                <a:effectLst>
                  <a:outerShdw blurRad="12700" dist="101600" dir="240000" algn="t" rotWithShape="0">
                    <a:prstClr val="white"/>
                  </a:outerShdw>
                </a:effectLst>
                <a:uLnTx/>
                <a:uFillTx/>
                <a:latin typeface="UTM Showcard" panose="02040603050506020204" pitchFamily="18" charset="0"/>
                <a:ea typeface="方正卡通简体" pitchFamily="65" charset="-122"/>
                <a:cs typeface="Arial" panose="020B0604020202020204" pitchFamily="34" charset="0"/>
              </a:rPr>
              <a:t>						Học tốt</a:t>
            </a:r>
            <a:endParaRPr kumimoji="0" lang="en-US" altLang="zh-CN" sz="9200" b="1" i="0" u="none" strike="noStrike" kern="1200" cap="none" spc="0" normalizeH="0" baseline="0" noProof="0">
              <a:ln w="28575">
                <a:solidFill>
                  <a:prstClr val="white"/>
                </a:solidFill>
              </a:ln>
              <a:gradFill>
                <a:gsLst>
                  <a:gs pos="3000">
                    <a:srgbClr val="B8ECF7"/>
                  </a:gs>
                  <a:gs pos="33000">
                    <a:srgbClr val="5DC1E3"/>
                  </a:gs>
                  <a:gs pos="71000">
                    <a:srgbClr val="2571A4"/>
                  </a:gs>
                  <a:gs pos="51000">
                    <a:srgbClr val="1F497D">
                      <a:lumMod val="60000"/>
                      <a:lumOff val="40000"/>
                    </a:srgbClr>
                  </a:gs>
                </a:gsLst>
                <a:lin ang="5400000" scaled="1"/>
              </a:gradFill>
              <a:effectLst>
                <a:outerShdw blurRad="12700" dist="101600" dir="240000" algn="t" rotWithShape="0">
                  <a:prstClr val="white"/>
                </a:outerShdw>
              </a:effectLst>
              <a:uLnTx/>
              <a:uFillTx/>
              <a:latin typeface="UTM Showcard" panose="02040603050506020204" pitchFamily="18" charset="0"/>
              <a:ea typeface="方正卡通简体" pitchFamily="65" charset="-122"/>
              <a:cs typeface="Arial" panose="020B0604020202020204" pitchFamily="34" charset="0"/>
            </a:endParaRPr>
          </a:p>
        </p:txBody>
      </p:sp>
      <p:pic>
        <p:nvPicPr>
          <p:cNvPr id="4" name="Picture 3"/>
          <p:cNvPicPr>
            <a:picLocks noChangeAspect="1"/>
          </p:cNvPicPr>
          <p:nvPr/>
        </p:nvPicPr>
        <p:blipFill>
          <a:blip r:embed="rId1"/>
          <a:stretch>
            <a:fillRect/>
          </a:stretch>
        </p:blipFill>
        <p:spPr>
          <a:xfrm>
            <a:off x="-2082800" y="1461179"/>
            <a:ext cx="15611429" cy="391794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3"/>
                                        </p:tgtEl>
                                        <p:attrNameLst>
                                          <p:attrName>style.color</p:attrName>
                                        </p:attrNameLst>
                                      </p:cBhvr>
                                      <p:to>
                                        <a:srgbClr val="C00000"/>
                                      </p:to>
                                    </p:animClr>
                                    <p:animClr clrSpc="rgb" dir="cw">
                                      <p:cBhvr>
                                        <p:cTn id="7" dur="500" fill="hold"/>
                                        <p:tgtEl>
                                          <p:spTgt spid="3"/>
                                        </p:tgtEl>
                                        <p:attrNameLst>
                                          <p:attrName>fillcolor</p:attrName>
                                        </p:attrNameLst>
                                      </p:cBhvr>
                                      <p:to>
                                        <a:srgbClr val="C00000"/>
                                      </p:to>
                                    </p:animClr>
                                    <p:set>
                                      <p:cBhvr>
                                        <p:cTn id="8" dur="500" fill="hold"/>
                                        <p:tgtEl>
                                          <p:spTgt spid="3"/>
                                        </p:tgtEl>
                                        <p:attrNameLst>
                                          <p:attrName>fill.type</p:attrName>
                                        </p:attrNameLst>
                                      </p:cBhvr>
                                      <p:to>
                                        <p:strVal val="solid"/>
                                      </p:to>
                                    </p:set>
                                    <p:anim to="1.5" calcmode="lin" valueType="num">
                                      <p:cBhvr override="childStyle">
                                        <p:cTn id="9" dur="500" fill="hold"/>
                                        <p:tgtEl>
                                          <p:spTgt spid="3"/>
                                        </p:tgtEl>
                                        <p:attrNameLst>
                                          <p:attrName>style.fontSize</p:attrName>
                                        </p:attrNameLst>
                                      </p:cBhvr>
                                    </p:anim>
                                  </p:childTnLst>
                                </p:cTn>
                              </p:par>
                            </p:childTnLst>
                          </p:cTn>
                        </p:par>
                        <p:par>
                          <p:cTn id="10" fill="hold">
                            <p:stCondLst>
                              <p:cond delay="1649"/>
                            </p:stCondLst>
                            <p:childTnLst>
                              <p:par>
                                <p:cTn id="11" presetID="34" presetClass="emph" presetSubtype="0" fill="hold" grpId="1" nodeType="afterEffect">
                                  <p:stCondLst>
                                    <p:cond delay="0"/>
                                  </p:stCondLst>
                                  <p:iterate type="lt">
                                    <p:tmPct val="10000"/>
                                  </p:iterate>
                                  <p:childTnLst>
                                    <p:animMotion origin="layout" path="M -1.80556E-6 -2.71605E-6 L -1.80556E-6 -0.07207 " pathEditMode="relative" rAng="0" ptsTypes="AA">
                                      <p:cBhvr>
                                        <p:cTn id="12" dur="250" accel="50000" decel="50000" autoRev="1" fill="hold">
                                          <p:stCondLst>
                                            <p:cond delay="0"/>
                                          </p:stCondLst>
                                        </p:cTn>
                                        <p:tgtEl>
                                          <p:spTgt spid="3"/>
                                        </p:tgtEl>
                                        <p:attrNameLst>
                                          <p:attrName>ppt_x</p:attrName>
                                          <p:attrName>ppt_y</p:attrName>
                                        </p:attrNameLst>
                                      </p:cBhvr>
                                      <p:rCtr x="0" y="-3611"/>
                                    </p:animMotion>
                                    <p:animRot by="1500000">
                                      <p:cBhvr>
                                        <p:cTn id="13" dur="125" fill="hold">
                                          <p:stCondLst>
                                            <p:cond delay="0"/>
                                          </p:stCondLst>
                                        </p:cTn>
                                        <p:tgtEl>
                                          <p:spTgt spid="3"/>
                                        </p:tgtEl>
                                        <p:attrNameLst>
                                          <p:attrName>r</p:attrName>
                                        </p:attrNameLst>
                                      </p:cBhvr>
                                    </p:animRot>
                                    <p:animRot by="-1500000">
                                      <p:cBhvr>
                                        <p:cTn id="14" dur="125" fill="hold">
                                          <p:stCondLst>
                                            <p:cond delay="125"/>
                                          </p:stCondLst>
                                        </p:cTn>
                                        <p:tgtEl>
                                          <p:spTgt spid="3"/>
                                        </p:tgtEl>
                                        <p:attrNameLst>
                                          <p:attrName>r</p:attrName>
                                        </p:attrNameLst>
                                      </p:cBhvr>
                                    </p:animRot>
                                    <p:animRot by="-1500000">
                                      <p:cBhvr>
                                        <p:cTn id="15" dur="125" fill="hold">
                                          <p:stCondLst>
                                            <p:cond delay="250"/>
                                          </p:stCondLst>
                                        </p:cTn>
                                        <p:tgtEl>
                                          <p:spTgt spid="3"/>
                                        </p:tgtEl>
                                        <p:attrNameLst>
                                          <p:attrName>r</p:attrName>
                                        </p:attrNameLst>
                                      </p:cBhvr>
                                    </p:animRot>
                                    <p:animRot by="1500000">
                                      <p:cBhvr>
                                        <p:cTn id="16"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ee Vector | Spring landscape scen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954"/>
            <a:ext cx="12293600" cy="686944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2"/>
          <a:stretch>
            <a:fillRect/>
          </a:stretch>
        </p:blipFill>
        <p:spPr>
          <a:xfrm>
            <a:off x="945187" y="2033688"/>
            <a:ext cx="10492125" cy="206672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p:cNvPicPr>
            <a:picLocks noChangeAspect="1"/>
          </p:cNvPicPr>
          <p:nvPr/>
        </p:nvPicPr>
        <p:blipFill rotWithShape="1">
          <a:blip r:embed="rId1">
            <a:extLst>
              <a:ext uri="{BEBA8EAE-BF5A-486C-A8C5-ECC9F3942E4B}">
                <a14:imgProps xmlns:a14="http://schemas.microsoft.com/office/drawing/2010/main">
                  <a14:imgLayer r:embed="rId2">
                    <a14:imgEffect>
                      <a14:brightnessContrast bright="-2000"/>
                    </a14:imgEffect>
                    <a14:imgEffect>
                      <a14:saturation sat="156000"/>
                    </a14:imgEffect>
                  </a14:imgLayer>
                </a14:imgProps>
              </a:ext>
            </a:extLst>
          </a:blip>
          <a:srcRect t="2584" b="2931"/>
          <a:stretch>
            <a:fillRect/>
          </a:stretch>
        </p:blipFill>
        <p:spPr>
          <a:xfrm flipH="1">
            <a:off x="0" y="1"/>
            <a:ext cx="12192000" cy="6865973"/>
          </a:xfrm>
          <a:prstGeom prst="rect">
            <a:avLst/>
          </a:prstGeom>
        </p:spPr>
      </p:pic>
      <p:pic>
        <p:nvPicPr>
          <p:cNvPr id="47" name="Picture 46"/>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rot="5673273">
            <a:off x="5041998" y="138023"/>
            <a:ext cx="1307452" cy="1302404"/>
          </a:xfrm>
          <a:prstGeom prst="rect">
            <a:avLst/>
          </a:prstGeom>
        </p:spPr>
      </p:pic>
      <p:pic>
        <p:nvPicPr>
          <p:cNvPr id="45" name="Picture 44"/>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17655" y="3110120"/>
            <a:ext cx="1307452" cy="1302404"/>
          </a:xfrm>
          <a:prstGeom prst="rect">
            <a:avLst/>
          </a:prstGeom>
        </p:spPr>
      </p:pic>
      <p:pic>
        <p:nvPicPr>
          <p:cNvPr id="46" name="Picture 45"/>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rot="20426259">
            <a:off x="8664819" y="2587585"/>
            <a:ext cx="1307452" cy="1302404"/>
          </a:xfrm>
          <a:prstGeom prst="rect">
            <a:avLst/>
          </a:prstGeom>
        </p:spPr>
      </p:pic>
      <p:pic>
        <p:nvPicPr>
          <p:cNvPr id="50" name="Picture 49"/>
          <p:cNvPicPr>
            <a:picLocks noChangeAspect="1"/>
          </p:cNvPicPr>
          <p:nvPr/>
        </p:nvPicPr>
        <p:blipFill>
          <a:blip r:embed="rId5"/>
          <a:stretch>
            <a:fillRect/>
          </a:stretch>
        </p:blipFill>
        <p:spPr>
          <a:xfrm>
            <a:off x="11444904" y="4633257"/>
            <a:ext cx="723955" cy="1011354"/>
          </a:xfrm>
          <a:prstGeom prst="rect">
            <a:avLst/>
          </a:prstGeom>
        </p:spPr>
      </p:pic>
      <p:pic>
        <p:nvPicPr>
          <p:cNvPr id="2" name="Picture 1"/>
          <p:cNvPicPr>
            <a:picLocks noChangeAspect="1"/>
          </p:cNvPicPr>
          <p:nvPr/>
        </p:nvPicPr>
        <p:blipFill>
          <a:blip r:embed="rId6"/>
          <a:stretch>
            <a:fillRect/>
          </a:stretch>
        </p:blipFill>
        <p:spPr>
          <a:xfrm>
            <a:off x="133350" y="147318"/>
            <a:ext cx="12192000" cy="3039114"/>
          </a:xfrm>
          <a:prstGeom prst="rect">
            <a:avLst/>
          </a:prstGeom>
        </p:spPr>
      </p:pic>
      <p:pic>
        <p:nvPicPr>
          <p:cNvPr id="3" name="Picture 2"/>
          <p:cNvPicPr>
            <a:picLocks noChangeAspect="1"/>
          </p:cNvPicPr>
          <p:nvPr/>
        </p:nvPicPr>
        <p:blipFill>
          <a:blip r:embed="rId7"/>
          <a:stretch>
            <a:fillRect/>
          </a:stretch>
        </p:blipFill>
        <p:spPr>
          <a:xfrm>
            <a:off x="507004" y="3084814"/>
            <a:ext cx="11254191" cy="329822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 name="Picture 14335"/>
          <p:cNvPicPr>
            <a:picLocks noChangeAspect="1"/>
          </p:cNvPicPr>
          <p:nvPr/>
        </p:nvPicPr>
        <p:blipFill>
          <a:blip r:embed="rId1">
            <a:extLst>
              <a:ext uri="{BEBA8EAE-BF5A-486C-A8C5-ECC9F3942E4B}">
                <a14:imgProps xmlns:a14="http://schemas.microsoft.com/office/drawing/2010/main">
                  <a14:imgLayer r:embed="rId2">
                    <a14:imgEffect>
                      <a14:brightnessContrast contrast="20000"/>
                    </a14:imgEffect>
                  </a14:imgLayer>
                </a14:imgProps>
              </a:ext>
            </a:extLst>
          </a:blip>
          <a:stretch>
            <a:fillRect/>
          </a:stretch>
        </p:blipFill>
        <p:spPr>
          <a:xfrm>
            <a:off x="-1" y="0"/>
            <a:ext cx="12192001" cy="6858000"/>
          </a:xfrm>
          <a:prstGeom prst="rect">
            <a:avLst/>
          </a:prstGeom>
        </p:spPr>
      </p:pic>
      <p:grpSp>
        <p:nvGrpSpPr>
          <p:cNvPr id="31" name="Group 30"/>
          <p:cNvGrpSpPr/>
          <p:nvPr/>
        </p:nvGrpSpPr>
        <p:grpSpPr>
          <a:xfrm>
            <a:off x="276551" y="298461"/>
            <a:ext cx="11638897" cy="2431474"/>
            <a:chOff x="276551" y="145469"/>
            <a:chExt cx="11638897" cy="2431474"/>
          </a:xfrm>
        </p:grpSpPr>
        <p:grpSp>
          <p:nvGrpSpPr>
            <p:cNvPr id="30" name="Group 29"/>
            <p:cNvGrpSpPr/>
            <p:nvPr/>
          </p:nvGrpSpPr>
          <p:grpSpPr>
            <a:xfrm>
              <a:off x="276551" y="210263"/>
              <a:ext cx="11104267" cy="2366680"/>
              <a:chOff x="276551" y="210263"/>
              <a:chExt cx="11104267" cy="2366680"/>
            </a:xfrm>
          </p:grpSpPr>
          <p:grpSp>
            <p:nvGrpSpPr>
              <p:cNvPr id="8" name="Group 7"/>
              <p:cNvGrpSpPr/>
              <p:nvPr/>
            </p:nvGrpSpPr>
            <p:grpSpPr>
              <a:xfrm>
                <a:off x="830595" y="342061"/>
                <a:ext cx="10550223" cy="2234882"/>
                <a:chOff x="2057400" y="419101"/>
                <a:chExt cx="14773550" cy="1905000"/>
              </a:xfrm>
            </p:grpSpPr>
            <p:sp>
              <p:nvSpPr>
                <p:cNvPr id="10" name="Rectangle: Rounded Corners 9"/>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Em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hãy</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kể</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một</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số</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sông</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lớn</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ở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vùng</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Nam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Bộ</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a:t>
                  </a:r>
                  <a:endParaRPr kumimoji="0" lang="vi-VN" sz="48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p:cNvPicPr>
                <a:picLocks noChangeAspect="1"/>
              </p:cNvPicPr>
              <p:nvPr/>
            </p:nvPicPr>
            <p:blipFill>
              <a:blip r:embed="rId3"/>
              <a:stretch>
                <a:fillRect/>
              </a:stretch>
            </p:blipFill>
            <p:spPr>
              <a:xfrm>
                <a:off x="276551" y="210263"/>
                <a:ext cx="1370233" cy="1221108"/>
              </a:xfrm>
              <a:prstGeom prst="rect">
                <a:avLst/>
              </a:prstGeom>
            </p:spPr>
          </p:pic>
        </p:grpSp>
        <p:pic>
          <p:nvPicPr>
            <p:cNvPr id="15" name="Picture 14"/>
            <p:cNvPicPr>
              <a:picLocks noChangeAspect="1"/>
            </p:cNvPicPr>
            <p:nvPr/>
          </p:nvPicPr>
          <p:blipFill>
            <a:blip r:embed="rId4"/>
            <a:stretch>
              <a:fillRect/>
            </a:stretch>
          </p:blipFill>
          <p:spPr>
            <a:xfrm>
              <a:off x="10710103" y="145469"/>
              <a:ext cx="1205345" cy="1205345"/>
            </a:xfrm>
            <a:prstGeom prst="rect">
              <a:avLst/>
            </a:prstGeom>
          </p:spPr>
        </p:pic>
      </p:grpSp>
      <p:grpSp>
        <p:nvGrpSpPr>
          <p:cNvPr id="22" name="Group 21"/>
          <p:cNvGrpSpPr/>
          <p:nvPr/>
        </p:nvGrpSpPr>
        <p:grpSpPr>
          <a:xfrm>
            <a:off x="-55916" y="2926527"/>
            <a:ext cx="12075463" cy="4015726"/>
            <a:chOff x="232563" y="2999147"/>
            <a:chExt cx="12075463" cy="4015726"/>
          </a:xfrm>
        </p:grpSpPr>
        <p:sp>
          <p:nvSpPr>
            <p:cNvPr id="5" name="Rectangle: Rounded Corners 4"/>
            <p:cNvSpPr/>
            <p:nvPr/>
          </p:nvSpPr>
          <p:spPr>
            <a:xfrm>
              <a:off x="3619806" y="4591949"/>
              <a:ext cx="8688220" cy="1843618"/>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Sông</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Tiền</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sông</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Hậu</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sông</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Đồng</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 Nai,…</a:t>
              </a:r>
              <a:endPar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5"/>
            <a:stretch>
              <a:fillRect/>
            </a:stretch>
          </p:blipFill>
          <p:spPr>
            <a:xfrm>
              <a:off x="232563" y="2999147"/>
              <a:ext cx="4015726" cy="4015726"/>
            </a:xfrm>
            <a:prstGeom prst="rect">
              <a:avLst/>
            </a:prstGeom>
          </p:spPr>
        </p:pic>
      </p:grpSp>
      <p:pic>
        <p:nvPicPr>
          <p:cNvPr id="29" name="Am-thanh-ve-dich-chien-thang-www_tiengdong_com">
            <a:hlinkClick r:id="" action="ppaction://media"/>
          </p:cNvPr>
          <p:cNvPicPr>
            <a:picLocks noChangeAspect="1"/>
          </p:cNvPicPr>
          <p:nvPr>
            <a:audioFile r:link="rId6"/>
            <p:extLst>
              <p:ext uri="{DAA4B4D4-6D71-4841-9C94-3DE7FCFB9230}">
                <p14:media xmlns:p14="http://schemas.microsoft.com/office/powerpoint/2010/main" r:embed="rId7">
                  <p14:trim st="1365.000000" end="52398.667969"/>
                </p14:media>
              </p:ext>
            </p:extLst>
          </p:nvPr>
        </p:nvPicPr>
        <p:blipFill>
          <a:blip r:embed="rId8"/>
          <a:stretch>
            <a:fillRect/>
          </a:stretch>
        </p:blipFill>
        <p:spPr>
          <a:xfrm>
            <a:off x="-1770775" y="1684394"/>
            <a:ext cx="487362" cy="487362"/>
          </a:xfrm>
          <a:prstGeom prst="rect">
            <a:avLst/>
          </a:prstGeom>
        </p:spPr>
      </p:pic>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9"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0"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9"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0"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BEBA8EAE-BF5A-486C-A8C5-ECC9F3942E4B}">
                <a14:imgProps xmlns:a14="http://schemas.microsoft.com/office/drawing/2010/main">
                  <a14:imgLayer r:embed="rId2">
                    <a14:imgEffect>
                      <a14:brightnessContrast contrast="20000"/>
                    </a14:imgEffect>
                  </a14:imgLayer>
                </a14:imgProps>
              </a:ext>
            </a:extLst>
          </a:blip>
          <a:stretch>
            <a:fillRect/>
          </a:stretch>
        </p:blipFill>
        <p:spPr>
          <a:xfrm>
            <a:off x="-1" y="0"/>
            <a:ext cx="12192001" cy="6858000"/>
          </a:xfrm>
          <a:prstGeom prst="rect">
            <a:avLst/>
          </a:prstGeom>
        </p:spPr>
      </p:pic>
      <p:grpSp>
        <p:nvGrpSpPr>
          <p:cNvPr id="16" name="Group 15"/>
          <p:cNvGrpSpPr/>
          <p:nvPr/>
        </p:nvGrpSpPr>
        <p:grpSpPr>
          <a:xfrm>
            <a:off x="236239" y="145469"/>
            <a:ext cx="11638929" cy="2501478"/>
            <a:chOff x="186219" y="228599"/>
            <a:chExt cx="11719522" cy="3652582"/>
          </a:xfrm>
        </p:grpSpPr>
        <p:grpSp>
          <p:nvGrpSpPr>
            <p:cNvPr id="8" name="Group 7"/>
            <p:cNvGrpSpPr/>
            <p:nvPr/>
          </p:nvGrpSpPr>
          <p:grpSpPr>
            <a:xfrm>
              <a:off x="820888" y="425191"/>
              <a:ext cx="10550223" cy="3455990"/>
              <a:chOff x="2057400" y="419101"/>
              <a:chExt cx="14773550" cy="1905000"/>
            </a:xfrm>
          </p:grpSpPr>
          <p:sp>
            <p:nvSpPr>
              <p:cNvPr id="10" name="Rectangle: Rounded Corners 9"/>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Em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hãy</a:t>
                </a: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kể</a:t>
                </a: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các</a:t>
                </a: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loại</a:t>
                </a: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đất</a:t>
                </a: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 ở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vùng</a:t>
                </a: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 Nam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Bộ</a:t>
                </a:r>
                <a:endParaRPr kumimoji="0" lang="vi-VN" sz="44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p:cNvPicPr>
              <a:picLocks noChangeAspect="1"/>
            </p:cNvPicPr>
            <p:nvPr/>
          </p:nvPicPr>
          <p:blipFill>
            <a:blip r:embed="rId3"/>
            <a:stretch>
              <a:fillRect/>
            </a:stretch>
          </p:blipFill>
          <p:spPr>
            <a:xfrm>
              <a:off x="186219" y="2660073"/>
              <a:ext cx="925155" cy="1221108"/>
            </a:xfrm>
            <a:prstGeom prst="rect">
              <a:avLst/>
            </a:prstGeom>
          </p:spPr>
        </p:pic>
        <p:pic>
          <p:nvPicPr>
            <p:cNvPr id="15" name="Picture 14"/>
            <p:cNvPicPr>
              <a:picLocks noChangeAspect="1"/>
            </p:cNvPicPr>
            <p:nvPr/>
          </p:nvPicPr>
          <p:blipFill>
            <a:blip r:embed="rId4"/>
            <a:stretch>
              <a:fillRect/>
            </a:stretch>
          </p:blipFill>
          <p:spPr>
            <a:xfrm>
              <a:off x="10700396" y="228599"/>
              <a:ext cx="1205345" cy="1205345"/>
            </a:xfrm>
            <a:prstGeom prst="rect">
              <a:avLst/>
            </a:prstGeom>
          </p:spPr>
        </p:pic>
      </p:grpSp>
      <p:grpSp>
        <p:nvGrpSpPr>
          <p:cNvPr id="22" name="Group 21"/>
          <p:cNvGrpSpPr/>
          <p:nvPr/>
        </p:nvGrpSpPr>
        <p:grpSpPr>
          <a:xfrm>
            <a:off x="0" y="3833171"/>
            <a:ext cx="11646568" cy="3139550"/>
            <a:chOff x="288479" y="3833171"/>
            <a:chExt cx="11646568" cy="3139550"/>
          </a:xfrm>
        </p:grpSpPr>
        <p:sp>
          <p:nvSpPr>
            <p:cNvPr id="5" name="Rectangle: Rounded Corners 4"/>
            <p:cNvSpPr/>
            <p:nvPr/>
          </p:nvSpPr>
          <p:spPr>
            <a:xfrm>
              <a:off x="2583179" y="3833171"/>
              <a:ext cx="9351868" cy="2446991"/>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800" b="1" dirty="0" err="1">
                  <a:solidFill>
                    <a:srgbClr val="FF4554"/>
                  </a:solidFill>
                  <a:latin typeface="Calibri" panose="020F0502020204030204"/>
                </a:rPr>
                <a:t>Đất</a:t>
              </a:r>
              <a:r>
                <a:rPr lang="en-US" sz="4800" b="1" dirty="0">
                  <a:solidFill>
                    <a:srgbClr val="FF4554"/>
                  </a:solidFill>
                  <a:latin typeface="Calibri" panose="020F0502020204030204"/>
                </a:rPr>
                <a:t> </a:t>
              </a:r>
              <a:r>
                <a:rPr lang="en-US" sz="4800" b="1" dirty="0" err="1">
                  <a:solidFill>
                    <a:srgbClr val="FF4554"/>
                  </a:solidFill>
                  <a:latin typeface="Calibri" panose="020F0502020204030204"/>
                </a:rPr>
                <a:t>xám</a:t>
              </a:r>
              <a:r>
                <a:rPr lang="en-US" sz="4800" b="1" dirty="0">
                  <a:solidFill>
                    <a:srgbClr val="FF4554"/>
                  </a:solidFill>
                  <a:latin typeface="Calibri" panose="020F0502020204030204"/>
                </a:rPr>
                <a:t>, </a:t>
              </a:r>
              <a:r>
                <a:rPr lang="en-US" sz="4800" b="1" dirty="0" err="1">
                  <a:solidFill>
                    <a:srgbClr val="FF4554"/>
                  </a:solidFill>
                  <a:latin typeface="Calibri" panose="020F0502020204030204"/>
                </a:rPr>
                <a:t>đất</a:t>
              </a:r>
              <a:r>
                <a:rPr lang="en-US" sz="4800" b="1" dirty="0">
                  <a:solidFill>
                    <a:srgbClr val="FF4554"/>
                  </a:solidFill>
                  <a:latin typeface="Calibri" panose="020F0502020204030204"/>
                </a:rPr>
                <a:t> </a:t>
              </a:r>
              <a:r>
                <a:rPr lang="en-US" sz="4800" b="1" dirty="0" err="1">
                  <a:solidFill>
                    <a:srgbClr val="FF4554"/>
                  </a:solidFill>
                  <a:latin typeface="Calibri" panose="020F0502020204030204"/>
                </a:rPr>
                <a:t>ba</a:t>
              </a:r>
              <a:r>
                <a:rPr lang="en-US" sz="4800" b="1" dirty="0">
                  <a:solidFill>
                    <a:srgbClr val="FF4554"/>
                  </a:solidFill>
                  <a:latin typeface="Calibri" panose="020F0502020204030204"/>
                </a:rPr>
                <a:t> dan, </a:t>
              </a:r>
              <a:r>
                <a:rPr lang="en-US" sz="4800" b="1" dirty="0" err="1">
                  <a:solidFill>
                    <a:srgbClr val="FF4554"/>
                  </a:solidFill>
                  <a:latin typeface="Calibri" panose="020F0502020204030204"/>
                </a:rPr>
                <a:t>đất</a:t>
              </a:r>
              <a:r>
                <a:rPr lang="en-US" sz="4800" b="1" dirty="0">
                  <a:solidFill>
                    <a:srgbClr val="FF4554"/>
                  </a:solidFill>
                  <a:latin typeface="Calibri" panose="020F0502020204030204"/>
                </a:rPr>
                <a:t> </a:t>
              </a:r>
              <a:r>
                <a:rPr lang="en-US" sz="4800" b="1" dirty="0" err="1">
                  <a:solidFill>
                    <a:srgbClr val="FF4554"/>
                  </a:solidFill>
                  <a:latin typeface="Calibri" panose="020F0502020204030204"/>
                </a:rPr>
                <a:t>phù</a:t>
              </a:r>
              <a:r>
                <a:rPr lang="en-US" sz="4800" b="1" dirty="0">
                  <a:solidFill>
                    <a:srgbClr val="FF4554"/>
                  </a:solidFill>
                  <a:latin typeface="Calibri" panose="020F0502020204030204"/>
                </a:rPr>
                <a:t> </a:t>
              </a:r>
              <a:r>
                <a:rPr lang="en-US" sz="4800" b="1" dirty="0" err="1">
                  <a:solidFill>
                    <a:srgbClr val="FF4554"/>
                  </a:solidFill>
                  <a:latin typeface="Calibri" panose="020F0502020204030204"/>
                </a:rPr>
                <a:t>sa</a:t>
              </a:r>
              <a:endParaRPr kumimoji="0" lang="vi-VN" sz="48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5"/>
            <a:stretch>
              <a:fillRect/>
            </a:stretch>
          </p:blipFill>
          <p:spPr>
            <a:xfrm>
              <a:off x="288479" y="3994643"/>
              <a:ext cx="2978078" cy="2978078"/>
            </a:xfrm>
            <a:prstGeom prst="rect">
              <a:avLst/>
            </a:prstGeom>
          </p:spPr>
        </p:pic>
      </p:grpSp>
      <p:pic>
        <p:nvPicPr>
          <p:cNvPr id="29" name="Am-thanh-ve-dich-chien-thang-www_tiengdong_com">
            <a:hlinkClick r:id="" action="ppaction://media"/>
          </p:cNvPr>
          <p:cNvPicPr>
            <a:picLocks noChangeAspect="1"/>
          </p:cNvPicPr>
          <p:nvPr>
            <a:audioFile r:link="rId6"/>
            <p:extLst>
              <p:ext uri="{DAA4B4D4-6D71-4841-9C94-3DE7FCFB9230}">
                <p14:media xmlns:p14="http://schemas.microsoft.com/office/powerpoint/2010/main" r:embed="rId7">
                  <p14:trim st="1365.000000" end="52398.667969"/>
                </p14:media>
              </p:ext>
            </p:extLst>
          </p:nvPr>
        </p:nvPicPr>
        <p:blipFill>
          <a:blip r:embed="rId8"/>
          <a:stretch>
            <a:fillRect/>
          </a:stretch>
        </p:blipFill>
        <p:spPr>
          <a:xfrm>
            <a:off x="-1770775" y="1684394"/>
            <a:ext cx="487362" cy="487362"/>
          </a:xfrm>
          <a:prstGeom prst="rect">
            <a:avLst/>
          </a:prstGeom>
        </p:spPr>
      </p:pic>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9"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0" name="whoosh.wav"/>
                                            </p:tgtEl>
                                          </p:cMediaNode>
                                        </p:audio>
                                      </p:subTnLst>
                                    </p:cTn>
                                  </p:par>
                                  <p:par>
                                    <p:cTn id="14" presetID="1" presetClass="mediacall" presetSubtype="0" fill="hold" nodeType="withEffect">
                                      <p:stCondLst>
                                        <p:cond delay="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9"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0" name="whoosh.wav"/>
                                            </p:tgtEl>
                                          </p:cMediaNode>
                                        </p:audio>
                                      </p:subTnLst>
                                    </p:cTn>
                                  </p:par>
                                  <p:par>
                                    <p:cTn id="14" presetID="1" presetClass="mediacall" presetSubtype="0" fill="hold" nodeType="withEffect">
                                      <p:stCondLst>
                                        <p:cond delay="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remium Vector | Summer landscape with a waterfall"/>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9023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2"/>
          <a:stretch>
            <a:fillRect/>
          </a:stretch>
        </p:blipFill>
        <p:spPr>
          <a:xfrm>
            <a:off x="919660" y="1893835"/>
            <a:ext cx="10486029" cy="267027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ree Vector | Natural landscape - background for video conferenci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8524" y="-1954"/>
            <a:ext cx="12240523" cy="7195707"/>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4"/>
          <p:cNvPicPr>
            <a:picLocks noChangeAspect="1"/>
          </p:cNvPicPr>
          <p:nvPr/>
        </p:nvPicPr>
        <p:blipFill rotWithShape="1">
          <a:blip r:embed="rId2">
            <a:extLst>
              <a:ext uri="{28A0092B-C50C-407E-A947-70E740481C1C}">
                <a14:useLocalDpi xmlns:a14="http://schemas.microsoft.com/office/drawing/2010/main" val="0"/>
              </a:ext>
            </a:extLst>
          </a:blip>
          <a:srcRect r="47132" b="60830"/>
          <a:stretch>
            <a:fillRect/>
          </a:stretch>
        </p:blipFill>
        <p:spPr>
          <a:xfrm rot="12117602" flipV="1">
            <a:off x="8267888" y="402493"/>
            <a:ext cx="3480489" cy="2972211"/>
          </a:xfrm>
          <a:prstGeom prst="rect">
            <a:avLst/>
          </a:prstGeom>
        </p:spPr>
      </p:pic>
      <p:pic>
        <p:nvPicPr>
          <p:cNvPr id="14"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1173" y="3821583"/>
            <a:ext cx="1469370" cy="1909301"/>
          </a:xfrm>
          <a:prstGeom prst="rect">
            <a:avLst/>
          </a:prstGeom>
        </p:spPr>
      </p:pic>
      <p:pic>
        <p:nvPicPr>
          <p:cNvPr id="15"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967" y="154629"/>
            <a:ext cx="1572966" cy="1906180"/>
          </a:xfrm>
          <a:prstGeom prst="rect">
            <a:avLst/>
          </a:prstGeom>
        </p:spPr>
      </p:pic>
      <p:pic>
        <p:nvPicPr>
          <p:cNvPr id="2" name="Picture 1" descr="A picture containing light&#10;&#10;Description automatically generated"/>
          <p:cNvPicPr>
            <a:picLocks noChangeAspect="1"/>
          </p:cNvPicPr>
          <p:nvPr/>
        </p:nvPicPr>
        <p:blipFill rotWithShape="1">
          <a:blip r:embed="rId5" cstate="print">
            <a:extLst>
              <a:ext uri="{28A0092B-C50C-407E-A947-70E740481C1C}">
                <a14:useLocalDpi xmlns:a14="http://schemas.microsoft.com/office/drawing/2010/main" val="0"/>
              </a:ext>
            </a:extLst>
          </a:blip>
          <a:srcRect l="-6177" t="34147" r="6177" b="50000"/>
          <a:stretch>
            <a:fillRect/>
          </a:stretch>
        </p:blipFill>
        <p:spPr>
          <a:xfrm flipH="1">
            <a:off x="612980" y="885825"/>
            <a:ext cx="13007602" cy="4924425"/>
          </a:xfrm>
          <a:prstGeom prst="rect">
            <a:avLst/>
          </a:prstGeom>
        </p:spPr>
      </p:pic>
      <p:sp>
        <p:nvSpPr>
          <p:cNvPr id="4" name="TextBox 3"/>
          <p:cNvSpPr txBox="1"/>
          <p:nvPr/>
        </p:nvSpPr>
        <p:spPr>
          <a:xfrm>
            <a:off x="2581373" y="1960513"/>
            <a:ext cx="7362727" cy="2800767"/>
          </a:xfrm>
          <a:prstGeom prst="rect">
            <a:avLst/>
          </a:prstGeom>
          <a:noFill/>
        </p:spPr>
        <p:txBody>
          <a:bodyPr wrap="square" rtlCol="0">
            <a:spAutoFit/>
          </a:bodyPr>
          <a:lstStyle/>
          <a:p>
            <a:pPr lvl="0" algn="ctr" defTabSz="609600">
              <a:defRPr/>
            </a:pPr>
            <a:r>
              <a:rPr lang="vi-VN" sz="4400" b="1" dirty="0">
                <a:solidFill>
                  <a:prstClr val="black"/>
                </a:solidFill>
                <a:latin typeface="Calibri" panose="020F0502020204030204"/>
              </a:rPr>
              <a:t>Hoạt động 1:  Tìm hiểu về ảnh hưởng của môi trường thiên nhiên đến sản xuất và sinh hoạt của người dân </a:t>
            </a:r>
            <a:endParaRPr kumimoji="0" lang="en-US" altLang="zh-CN" sz="9600" b="1" i="0" u="none" strike="noStrike" kern="1200" cap="none" spc="0" normalizeH="0" baseline="0" noProof="0" dirty="0">
              <a:ln w="28575">
                <a:solidFill>
                  <a:prstClr val="white"/>
                </a:solidFill>
              </a:ln>
              <a:solidFill>
                <a:srgbClr val="28692E"/>
              </a:solidFill>
              <a:effectLst>
                <a:outerShdw blurRad="12700" dist="101600" dir="240000" algn="t" rotWithShape="0">
                  <a:srgbClr val="B8DEF3"/>
                </a:outerShdw>
              </a:effectLst>
              <a:uLnTx/>
              <a:uFillTx/>
              <a:latin typeface="UTM Showcard" panose="02040603050506020204" pitchFamily="18" charset="0"/>
              <a:ea typeface="方正卡通简体" pitchFamily="65" charset="-122"/>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1.875E-6 3.7037E-6 L -1.875E-6 -0.07199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52400" y="222667"/>
            <a:ext cx="11887200" cy="6412667"/>
          </a:xfrm>
          <a:prstGeom prst="roundRect">
            <a:avLst>
              <a:gd name="adj" fmla="val 12649"/>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3" name="Rectangle: Rounded Corners 2"/>
          <p:cNvSpPr/>
          <p:nvPr/>
        </p:nvSpPr>
        <p:spPr>
          <a:xfrm>
            <a:off x="205901" y="1562100"/>
            <a:ext cx="5528149" cy="4171950"/>
          </a:xfrm>
          <a:prstGeom prst="roundRect">
            <a:avLst>
              <a:gd name="adj" fmla="val 30992"/>
            </a:avLst>
          </a:prstGeom>
          <a:solidFill>
            <a:srgbClr val="ECFFD9"/>
          </a:solidFill>
          <a:ln w="88900" cap="rnd" cmpd="thinThick">
            <a:solidFill>
              <a:srgbClr val="92D050"/>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002060"/>
                </a:solidFill>
                <a:latin typeface="Calibri" panose="020F0502020204030204"/>
              </a:rPr>
              <a:t> Đọc thông tin và quan sát các hình từ 4 đến 7, em hãy cho biết môi trường thiên nhiên có ảnh hưởng như thế nào đến sản xuất và sinh hoạt của người dân vùng Nam Bộ.</a:t>
            </a:r>
            <a:endParaRPr kumimoji="0" lang="en-US" sz="3200" b="0" i="0" u="none" strike="noStrike" kern="1200" cap="none" spc="0" normalizeH="0" baseline="0" noProof="0" dirty="0">
              <a:ln>
                <a:noFill/>
              </a:ln>
              <a:solidFill>
                <a:srgbClr val="002060"/>
              </a:solidFill>
              <a:effectLst/>
              <a:uLnTx/>
              <a:uFillTx/>
              <a:latin typeface="Calibri" panose="020F0502020204030204"/>
              <a:cs typeface="+mn-cs"/>
            </a:endParaRPr>
          </a:p>
        </p:txBody>
      </p:sp>
      <p:pic>
        <p:nvPicPr>
          <p:cNvPr id="6" name="Picture 5"/>
          <p:cNvPicPr>
            <a:picLocks noChangeAspect="1"/>
          </p:cNvPicPr>
          <p:nvPr/>
        </p:nvPicPr>
        <p:blipFill>
          <a:blip r:embed="rId2"/>
          <a:stretch>
            <a:fillRect/>
          </a:stretch>
        </p:blipFill>
        <p:spPr>
          <a:xfrm>
            <a:off x="6091237" y="1709737"/>
            <a:ext cx="5648325" cy="3952875"/>
          </a:xfrm>
          <a:prstGeom prst="rect">
            <a:avLst/>
          </a:prstGeom>
        </p:spPr>
      </p:pic>
    </p:spTree>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52400" y="222667"/>
            <a:ext cx="11887200" cy="6412667"/>
          </a:xfrm>
          <a:prstGeom prst="roundRect">
            <a:avLst>
              <a:gd name="adj" fmla="val 12649"/>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3" name="Rectangle: Rounded Corners 2"/>
          <p:cNvSpPr/>
          <p:nvPr/>
        </p:nvSpPr>
        <p:spPr>
          <a:xfrm>
            <a:off x="2653825" y="85725"/>
            <a:ext cx="6709249" cy="866775"/>
          </a:xfrm>
          <a:prstGeom prst="roundRect">
            <a:avLst>
              <a:gd name="adj" fmla="val 30992"/>
            </a:avLst>
          </a:prstGeom>
          <a:solidFill>
            <a:srgbClr val="ECFFD9"/>
          </a:solidFill>
          <a:ln w="88900" cap="rnd" cmpd="thinThick">
            <a:solidFill>
              <a:srgbClr val="92D050"/>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libri" panose="020F0502020204030204"/>
                <a:cs typeface="+mn-cs"/>
              </a:rPr>
              <a:t>Hoàn</a:t>
            </a:r>
            <a:r>
              <a:rPr kumimoji="0" lang="en-US" sz="3600" b="1" i="0" u="none" strike="noStrike" kern="1200" cap="none" spc="0" normalizeH="0" noProof="0" dirty="0">
                <a:ln>
                  <a:noFill/>
                </a:ln>
                <a:solidFill>
                  <a:srgbClr val="002060"/>
                </a:solidFill>
                <a:effectLst/>
                <a:uLnTx/>
                <a:uFillTx/>
                <a:latin typeface="Calibri" panose="020F0502020204030204"/>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cs typeface="+mn-cs"/>
              </a:rPr>
              <a:t>thành</a:t>
            </a:r>
            <a:r>
              <a:rPr kumimoji="0" lang="en-US" sz="3600" b="1" i="0" u="none" strike="noStrike" kern="1200" cap="none" spc="0" normalizeH="0" noProof="0" dirty="0">
                <a:ln>
                  <a:noFill/>
                </a:ln>
                <a:solidFill>
                  <a:srgbClr val="002060"/>
                </a:solidFill>
                <a:effectLst/>
                <a:uLnTx/>
                <a:uFillTx/>
                <a:latin typeface="Calibri" panose="020F0502020204030204"/>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cs typeface="+mn-cs"/>
              </a:rPr>
              <a:t>phiếu</a:t>
            </a:r>
            <a:r>
              <a:rPr kumimoji="0" lang="en-US" sz="3600" b="1" i="0" u="none" strike="noStrike" kern="1200" cap="none" spc="0" normalizeH="0" noProof="0" dirty="0">
                <a:ln>
                  <a:noFill/>
                </a:ln>
                <a:solidFill>
                  <a:srgbClr val="002060"/>
                </a:solidFill>
                <a:effectLst/>
                <a:uLnTx/>
                <a:uFillTx/>
                <a:latin typeface="Calibri" panose="020F0502020204030204"/>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cs typeface="+mn-cs"/>
              </a:rPr>
              <a:t>bài</a:t>
            </a:r>
            <a:r>
              <a:rPr kumimoji="0" lang="en-US" sz="3600" b="1" i="0" u="none" strike="noStrike" kern="1200" cap="none" spc="0" normalizeH="0" noProof="0" dirty="0">
                <a:ln>
                  <a:noFill/>
                </a:ln>
                <a:solidFill>
                  <a:srgbClr val="002060"/>
                </a:solidFill>
                <a:effectLst/>
                <a:uLnTx/>
                <a:uFillTx/>
                <a:latin typeface="Calibri" panose="020F0502020204030204"/>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cs typeface="+mn-cs"/>
              </a:rPr>
              <a:t>tập</a:t>
            </a:r>
            <a:endParaRPr kumimoji="0" lang="en-US" sz="3600" b="1" i="0" u="none" strike="noStrike" kern="1200" cap="none" spc="0" normalizeH="0" baseline="0" noProof="0" dirty="0">
              <a:ln>
                <a:noFill/>
              </a:ln>
              <a:solidFill>
                <a:srgbClr val="002060"/>
              </a:solidFill>
              <a:effectLst/>
              <a:uLnTx/>
              <a:uFillTx/>
              <a:latin typeface="Calibri" panose="020F0502020204030204"/>
              <a:cs typeface="+mn-cs"/>
            </a:endParaRPr>
          </a:p>
        </p:txBody>
      </p:sp>
      <p:graphicFrame>
        <p:nvGraphicFramePr>
          <p:cNvPr id="7" name="Table 6"/>
          <p:cNvGraphicFramePr>
            <a:graphicFrameLocks noGrp="1"/>
          </p:cNvGraphicFramePr>
          <p:nvPr/>
        </p:nvGraphicFramePr>
        <p:xfrm>
          <a:off x="1249680" y="1314450"/>
          <a:ext cx="9685020" cy="4599116"/>
        </p:xfrm>
        <a:graphic>
          <a:graphicData uri="http://schemas.openxmlformats.org/drawingml/2006/table">
            <a:tbl>
              <a:tblPr firstRow="1" firstCol="1" lastRow="1" lastCol="1" bandRow="1" bandCol="1">
                <a:tableStyleId>{5C22544A-7EE6-4342-B048-85BDC9FD1C3A}</a:tableStyleId>
              </a:tblPr>
              <a:tblGrid>
                <a:gridCol w="4341495"/>
                <a:gridCol w="5343525"/>
              </a:tblGrid>
              <a:tr h="941005">
                <a:tc gridSpan="2">
                  <a:txBody>
                    <a:bodyPr/>
                    <a:lstStyle/>
                    <a:p>
                      <a:pPr marL="0" marR="0" algn="ctr">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PHIẾU HỌC TẬP</a:t>
                      </a:r>
                      <a:endParaRPr lang="en-US" sz="2000" b="1" dirty="0">
                        <a:solidFill>
                          <a:srgbClr val="002060"/>
                        </a:solidFill>
                        <a:effectLst/>
                        <a:latin typeface="Calibri" panose="020F0502020204030204" pitchFamily="34" charset="0"/>
                        <a:cs typeface="Calibri" panose="020F0502020204030204" pitchFamily="34" charset="0"/>
                      </a:endParaRPr>
                    </a:p>
                    <a:p>
                      <a:pPr marL="0" marR="0" algn="ctr">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ẢNH HƯỞNG CỦA MÔI TRƯỜNG THIÊN NHIÊN ĐẾN SẢN XUẤT VÀ SINH HOẠT CỦA NGƯỜI DÂN Ở VÙNG ĐỒNG BẰNG NAM BỘ</a:t>
                      </a:r>
                      <a:endParaRPr lang="en-US" sz="2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cPr/>
                </a:tc>
              </a:tr>
              <a:tr h="3526220">
                <a:tc>
                  <a:txBody>
                    <a:bodyPr/>
                    <a:lstStyle/>
                    <a:p>
                      <a:pPr marL="0" marR="0" algn="ctr">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THUẬN LỢI</a:t>
                      </a:r>
                      <a:endParaRPr lang="en-US" sz="2000" b="1" dirty="0">
                        <a:solidFill>
                          <a:srgbClr val="002060"/>
                        </a:solidFill>
                        <a:effectLst/>
                        <a:latin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KHÓ KHĂN</a:t>
                      </a:r>
                      <a:endParaRPr lang="en-US" sz="2000" b="1" dirty="0">
                        <a:solidFill>
                          <a:srgbClr val="002060"/>
                        </a:solidFill>
                        <a:effectLst/>
                        <a:latin typeface="Calibri" panose="020F0502020204030204" pitchFamily="34" charset="0"/>
                        <a:cs typeface="Calibri" panose="020F0502020204030204" pitchFamily="34" charset="0"/>
                      </a:endParaRPr>
                    </a:p>
                    <a:p>
                      <a:pPr marL="0" marR="0" algn="ctr">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 </a:t>
                      </a:r>
                      <a:endParaRPr lang="en-US" sz="2000" b="1" dirty="0">
                        <a:solidFill>
                          <a:srgbClr val="002060"/>
                        </a:solidFill>
                        <a:effectLst/>
                        <a:latin typeface="Calibri" panose="020F0502020204030204" pitchFamily="34" charset="0"/>
                        <a:cs typeface="Calibri" panose="020F0502020204030204" pitchFamily="34" charset="0"/>
                      </a:endParaRPr>
                    </a:p>
                    <a:p>
                      <a:pPr marL="0" marR="0">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 </a:t>
                      </a:r>
                      <a:endParaRPr lang="en-US" sz="2000" b="1" dirty="0">
                        <a:solidFill>
                          <a:srgbClr val="002060"/>
                        </a:solidFill>
                        <a:effectLst/>
                        <a:latin typeface="Calibri" panose="020F0502020204030204" pitchFamily="34" charset="0"/>
                        <a:cs typeface="Calibri" panose="020F0502020204030204" pitchFamily="34" charset="0"/>
                      </a:endParaRPr>
                    </a:p>
                    <a:p>
                      <a:pPr marL="0" marR="0">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 </a:t>
                      </a:r>
                      <a:endParaRPr lang="en-US" sz="2000" b="1" dirty="0">
                        <a:solidFill>
                          <a:srgbClr val="002060"/>
                        </a:solidFill>
                        <a:effectLst/>
                        <a:latin typeface="Calibri" panose="020F0502020204030204" pitchFamily="34" charset="0"/>
                        <a:cs typeface="Calibri" panose="020F0502020204030204" pitchFamily="34" charset="0"/>
                      </a:endParaRPr>
                    </a:p>
                    <a:p>
                      <a:pPr marL="0" marR="0">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 </a:t>
                      </a:r>
                      <a:endParaRPr lang="en-US" sz="2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a:ea typeface="思源黑体 CN Regular"/>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2228</Words>
  <Application>WPS Presentation</Application>
  <PresentationFormat>Widescreen</PresentationFormat>
  <Paragraphs>69</Paragraphs>
  <Slides>15</Slides>
  <Notes>3</Notes>
  <HiddenSlides>0</HiddenSlides>
  <MMClips>2</MMClips>
  <ScaleCrop>false</ScaleCrop>
  <HeadingPairs>
    <vt:vector size="6" baseType="variant">
      <vt:variant>
        <vt:lpstr>已用的字体</vt:lpstr>
      </vt:variant>
      <vt:variant>
        <vt:i4>16</vt:i4>
      </vt:variant>
      <vt:variant>
        <vt:lpstr>主题</vt:lpstr>
      </vt:variant>
      <vt:variant>
        <vt:i4>6</vt:i4>
      </vt:variant>
      <vt:variant>
        <vt:lpstr>幻灯片标题</vt:lpstr>
      </vt:variant>
      <vt:variant>
        <vt:i4>15</vt:i4>
      </vt:variant>
    </vt:vector>
  </HeadingPairs>
  <TitlesOfParts>
    <vt:vector size="37" baseType="lpstr">
      <vt:lpstr>Arial</vt:lpstr>
      <vt:lpstr>SimSun</vt:lpstr>
      <vt:lpstr>Wingdings</vt:lpstr>
      <vt:lpstr>UTM Mabella</vt:lpstr>
      <vt:lpstr>Segoe Print</vt:lpstr>
      <vt:lpstr>Calibri</vt:lpstr>
      <vt:lpstr>UTM Showcard</vt:lpstr>
      <vt:lpstr>方正卡通简体</vt:lpstr>
      <vt:lpstr>Arial</vt:lpstr>
      <vt:lpstr>等线</vt:lpstr>
      <vt:lpstr>等线</vt:lpstr>
      <vt:lpstr>Calibri</vt:lpstr>
      <vt:lpstr>Microsoft YaHei</vt:lpstr>
      <vt:lpstr>Arial Unicode MS</vt:lpstr>
      <vt:lpstr>思源黑体 CN Regular</vt:lpstr>
      <vt:lpstr>Calibri Light</vt:lpstr>
      <vt:lpstr>1_Office Theme</vt:lpstr>
      <vt:lpstr>Office 主题​​</vt:lpstr>
      <vt:lpstr>Custom Design</vt:lpstr>
      <vt:lpstr>2_Custom Design</vt:lpstr>
      <vt:lpstr>1_Custom Design</vt:lpstr>
      <vt:lpstr>3_Custom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16</cp:revision>
  <dcterms:created xsi:type="dcterms:W3CDTF">2024-01-23T02:14:00Z</dcterms:created>
  <dcterms:modified xsi:type="dcterms:W3CDTF">2024-02-28T05:01:04Z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B6B4F86312CB49E5A83AFFFEEBF74402_12</vt:lpwstr>
  </property>
  <property fmtid="{D5CDD505-2E9C-101B-9397-08002B2CF9AE}" pid="3" name="KSOProductBuildVer">
    <vt:lpwstr>1033-12.2.0.13489</vt:lpwstr>
  </property>
</Properties>
</file>