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  <p:sldMasterId id="2147483744" r:id="rId11"/>
    <p:sldMasterId id="2147483756" r:id="rId12"/>
  </p:sldMasterIdLst>
  <p:notesMasterIdLst>
    <p:notesMasterId r:id="rId32"/>
  </p:notesMasterIdLst>
  <p:sldIdLst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30" r:id="rId23"/>
    <p:sldId id="275" r:id="rId24"/>
    <p:sldId id="334" r:id="rId25"/>
    <p:sldId id="298" r:id="rId26"/>
    <p:sldId id="331" r:id="rId27"/>
    <p:sldId id="333" r:id="rId28"/>
    <p:sldId id="332" r:id="rId29"/>
    <p:sldId id="335" r:id="rId30"/>
    <p:sldId id="33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E8D1"/>
    <a:srgbClr val="CD0B59"/>
    <a:srgbClr val="9DE4E8"/>
    <a:srgbClr val="FFBF00"/>
    <a:srgbClr val="FFBF53"/>
    <a:srgbClr val="006600"/>
    <a:srgbClr val="00CC00"/>
    <a:srgbClr val="FFFF00"/>
    <a:srgbClr val="EF4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>
        <p:scale>
          <a:sx n="81" d="100"/>
          <a:sy n="81" d="100"/>
        </p:scale>
        <p:origin x="-396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331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47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132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391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3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2773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10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97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46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3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3775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67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214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258F-7FD1-4F50-B854-44DA0857C3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83F2D-6EA7-40AA-B7F9-19E2484CAFF7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08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EDF58-CF93-439F-A975-4884DA0CED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55DBC3-BD30-4412-8C05-4612FD31CB21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85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86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27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31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766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7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680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5863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397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4838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8342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60101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89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152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94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8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2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/>
          <p:cNvSpPr txBox="1"/>
          <p:nvPr userDrawn="1">
            <p:custDataLst>
              <p:tags r:id="rId1"/>
            </p:custDataLst>
          </p:nvPr>
        </p:nvSpPr>
        <p:spPr>
          <a:xfrm>
            <a:off x="3291304" y="155585"/>
            <a:ext cx="5609391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华文新魏"/>
                <a:cs typeface="+mn-cs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39689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4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32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6.mp3"/><Relationship Id="rId7" Type="http://schemas.openxmlformats.org/officeDocument/2006/relationships/image" Target="../media/image25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7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../media/image35.jp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5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9.png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5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6.mp3"/><Relationship Id="rId7" Type="http://schemas.openxmlformats.org/officeDocument/2006/relationships/image" Target="../media/image25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image" Target="../media/image17.jpg"/><Relationship Id="rId9" Type="http://schemas.openxmlformats.org/officeDocument/2006/relationships/image" Target="../media/image24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5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6.mp3"/><Relationship Id="rId7" Type="http://schemas.openxmlformats.org/officeDocument/2006/relationships/image" Target="../media/image25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5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406851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050" y="782879"/>
            <a:ext cx="789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BẢNG NHÂN, BẢNG CHIA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388808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smtClean="0">
                <a:latin typeface="Arial" pitchFamily="34" charset="0"/>
                <a:cs typeface="Arial" pitchFamily="34" charset="0"/>
              </a:rPr>
              <a:t>13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049" y="3113045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phần chưa biết </a:t>
            </a:r>
            <a:endParaRPr lang="en-US" sz="5200" b="1" spc="10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52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5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nhân, phép chia (Tiết 1)</a:t>
            </a:r>
            <a:endParaRPr kumimoji="0" lang="en-US" sz="52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927950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xmlns="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68438" y="6273225"/>
            <a:ext cx="392356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39, 40/SGK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026" y="359228"/>
            <a:ext cx="10836080" cy="54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4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" y="438837"/>
            <a:ext cx="11419113" cy="6023790"/>
          </a:xfrm>
          <a:prstGeom prst="rect">
            <a:avLst/>
          </a:prstGeom>
        </p:spPr>
      </p:pic>
      <p:sp>
        <p:nvSpPr>
          <p:cNvPr id="3" name="文本框 32"/>
          <p:cNvSpPr txBox="1"/>
          <p:nvPr/>
        </p:nvSpPr>
        <p:spPr>
          <a:xfrm>
            <a:off x="337457" y="627896"/>
            <a:ext cx="329837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  <a:endParaRPr kumimoji="0" lang="en-US" altLang="zh-CN" sz="3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7995" y="708094"/>
            <a:ext cx="8804148" cy="12249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2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nl-NL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 đựng nước như nhau có tất cả 6</a:t>
            </a:r>
            <a:r>
              <a:rPr lang="nl-NL" sz="3200" b="1" i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nl-NL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nước. </a:t>
            </a:r>
            <a:endParaRPr lang="nl-NL" sz="3200" b="1" dirty="0" smtClean="0">
              <a:ln/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2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 </a:t>
            </a:r>
            <a:r>
              <a:rPr lang="nl-NL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ca </a:t>
            </a:r>
            <a:r>
              <a:rPr lang="nl-NL" sz="32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đựng </a:t>
            </a:r>
            <a:r>
              <a:rPr lang="nl-NL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 lít nước</a:t>
            </a:r>
            <a:r>
              <a:rPr lang="nl-NL" sz="32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ln/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7391" l="1245" r="92116">
                        <a14:foregroundMark x1="23651" y1="20000" x2="28631" y2="53043"/>
                        <a14:foregroundMark x1="14523" y1="23478" x2="15353" y2="45217"/>
                        <a14:foregroundMark x1="41079" y1="21739" x2="41494" y2="44348"/>
                        <a14:foregroundMark x1="67220" y1="22609" x2="67220" y2="22609"/>
                        <a14:foregroundMark x1="68465" y1="20870" x2="68465" y2="20870"/>
                        <a14:foregroundMark x1="17012" y1="66957" x2="18672" y2="69565"/>
                        <a14:foregroundMark x1="19087" y1="71304" x2="25726" y2="73043"/>
                        <a14:foregroundMark x1="49378" y1="73043" x2="52282" y2="75652"/>
                        <a14:foregroundMark x1="56017" y1="73913" x2="84232" y2="72174"/>
                        <a14:foregroundMark x1="85892" y1="71304" x2="88797" y2="67826"/>
                        <a14:foregroundMark x1="51037" y1="84348" x2="51037" y2="84348"/>
                        <a14:foregroundMark x1="52282" y1="86087" x2="52282" y2="86087"/>
                        <a14:foregroundMark x1="56017" y1="90435" x2="56017" y2="90435"/>
                        <a14:foregroundMark x1="50207" y1="89565" x2="50207" y2="89565"/>
                        <a14:foregroundMark x1="50207" y1="84348" x2="50207" y2="84348"/>
                        <a14:foregroundMark x1="50207" y1="84348" x2="51867" y2="91304"/>
                        <a14:backgroundMark x1="63900" y1="40000" x2="63900" y2="40000"/>
                        <a14:backgroundMark x1="64315" y1="51304" x2="64315" y2="51304"/>
                        <a14:backgroundMark x1="64730" y1="60870" x2="64730" y2="60870"/>
                        <a14:backgroundMark x1="71369" y1="84348" x2="71369" y2="84348"/>
                        <a14:backgroundMark x1="63071" y1="79130" x2="82988" y2="90435"/>
                        <a14:backgroundMark x1="45228" y1="67826" x2="82158" y2="66957"/>
                        <a14:backgroundMark x1="18257" y1="64348" x2="29046" y2="6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8" y="2013243"/>
            <a:ext cx="4728290" cy="22562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056943" y="1240971"/>
            <a:ext cx="7284486" cy="4354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753629" y="1817391"/>
            <a:ext cx="4534870" cy="2177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81057" y="2027516"/>
            <a:ext cx="5421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7229" y="4379798"/>
            <a:ext cx="5022202" cy="16400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55914" y="4379797"/>
            <a:ext cx="450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   x    3   =    6 (</a:t>
            </a:r>
            <a:r>
              <a:rPr lang="en-US" sz="4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l)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0" y="494124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70857" y="5344533"/>
            <a:ext cx="1388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Thừa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số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36150" y="494124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83007" y="5344533"/>
            <a:ext cx="1388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Thừa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số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22644" y="494124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98099" y="5344533"/>
            <a:ext cx="83407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Tích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1057" y="3177922"/>
            <a:ext cx="542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    :   3     =  2 (</a:t>
            </a:r>
            <a:r>
              <a:rPr lang="en-US" sz="4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l)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3887" y="5032828"/>
            <a:ext cx="489468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274467" y="4187314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57430" y="4418022"/>
            <a:ext cx="83407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Tích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673077" y="421998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063476" y="4418022"/>
            <a:ext cx="1388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Thừa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số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0149508" y="421998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539907" y="4418022"/>
            <a:ext cx="1388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Thừa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số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8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4" grpId="0"/>
      <p:bldP spid="15" grpId="0" animBg="1"/>
      <p:bldP spid="16" grpId="0"/>
      <p:bldP spid="19" grpId="0" animBg="1"/>
      <p:bldP spid="22" grpId="0" animBg="1"/>
      <p:bldP spid="24" grpId="0" animBg="1"/>
      <p:bldP spid="25" grpId="0"/>
      <p:bldP spid="28" grpId="0" animBg="1"/>
      <p:bldP spid="30" grpId="0" animBg="1"/>
      <p:bldP spid="3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xmlns="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68438" y="6273225"/>
            <a:ext cx="392356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39, 40/SGK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805" y="509423"/>
            <a:ext cx="11070389" cy="55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73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EDC31BB-ACAB-CFC2-07FF-B3CFA0E49240}"/>
              </a:ext>
            </a:extLst>
          </p:cNvPr>
          <p:cNvGrpSpPr/>
          <p:nvPr/>
        </p:nvGrpSpPr>
        <p:grpSpPr>
          <a:xfrm>
            <a:off x="1134507" y="217714"/>
            <a:ext cx="10093932" cy="923330"/>
            <a:chOff x="1090067" y="165792"/>
            <a:chExt cx="11014813" cy="12311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423D9F9-7F78-3475-EC5A-D0C4A39AADDB}"/>
                </a:ext>
              </a:extLst>
            </p:cNvPr>
            <p:cNvSpPr txBox="1"/>
            <p:nvPr/>
          </p:nvSpPr>
          <p:spPr>
            <a:xfrm>
              <a:off x="1090067" y="165792"/>
              <a:ext cx="11008301" cy="12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algn="ctr" defTabSz="685800">
                <a:buFont typeface="Arial"/>
                <a:buNone/>
              </a:pP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Bài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1: 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Tìm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thừa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số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(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theo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mẫu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681CFAA-484E-ED6F-4329-691199E21883}"/>
                </a:ext>
              </a:extLst>
            </p:cNvPr>
            <p:cNvSpPr txBox="1"/>
            <p:nvPr/>
          </p:nvSpPr>
          <p:spPr>
            <a:xfrm>
              <a:off x="1090067" y="165792"/>
              <a:ext cx="11014813" cy="12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algn="ctr" defTabSz="685800">
                <a:buFont typeface="Arial"/>
                <a:buNone/>
              </a:pPr>
              <a:r>
                <a:rPr lang="en-US" sz="5400" b="1" dirty="0" err="1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Bài</a:t>
              </a:r>
              <a:r>
                <a:rPr lang="en-US" sz="5400" b="1" dirty="0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1: </a:t>
              </a:r>
              <a:r>
                <a:rPr lang="en-US" sz="5400" b="1" dirty="0" err="1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Tìm</a:t>
              </a:r>
              <a:r>
                <a:rPr lang="en-US" sz="5400" b="1" dirty="0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thừa</a:t>
              </a:r>
              <a:r>
                <a:rPr lang="en-US" sz="5400" b="1" dirty="0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số</a:t>
              </a:r>
              <a:r>
                <a:rPr lang="en-US" sz="5400" b="1" dirty="0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(</a:t>
              </a:r>
              <a:r>
                <a:rPr lang="en-US" sz="5400" b="1" dirty="0" err="1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theo</a:t>
              </a:r>
              <a:r>
                <a:rPr lang="en-US" sz="5400" b="1" dirty="0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mẫu</a:t>
              </a:r>
              <a:r>
                <a:rPr lang="en-US" sz="5400" b="1" dirty="0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)</a:t>
              </a:r>
              <a:endParaRPr lang="en-US" sz="5400" b="1" dirty="0">
                <a:ln w="3175">
                  <a:solidFill>
                    <a:srgbClr val="FCA0C5">
                      <a:lumMod val="25000"/>
                    </a:srgbClr>
                  </a:solidFill>
                </a:ln>
                <a:gradFill>
                  <a:gsLst>
                    <a:gs pos="19000">
                      <a:srgbClr val="FFFF00"/>
                    </a:gs>
                    <a:gs pos="36000">
                      <a:srgbClr val="FF73AB">
                        <a:lumMod val="60000"/>
                        <a:lumOff val="40000"/>
                      </a:srgbClr>
                    </a:gs>
                    <a:gs pos="100000">
                      <a:srgbClr val="00B0F0"/>
                    </a:gs>
                    <a:gs pos="77000">
                      <a:srgbClr val="FCA0C5">
                        <a:lumMod val="50000"/>
                      </a:srgbClr>
                    </a:gs>
                    <a:gs pos="56000">
                      <a:srgbClr val="FCA0C5">
                        <a:lumMod val="75000"/>
                      </a:srgbClr>
                    </a:gs>
                  </a:gsLst>
                  <a:lin ang="5400000" scaled="1"/>
                </a:gra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461660" y="1358759"/>
            <a:ext cx="4550229" cy="14227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25781" y="1321049"/>
            <a:ext cx="4305986" cy="830997"/>
            <a:chOff x="3525781" y="1321049"/>
            <a:chExt cx="4305986" cy="830997"/>
          </a:xfrm>
        </p:grpSpPr>
        <p:sp>
          <p:nvSpPr>
            <p:cNvPr id="8" name="Rectangle 7"/>
            <p:cNvSpPr/>
            <p:nvPr/>
          </p:nvSpPr>
          <p:spPr>
            <a:xfrm>
              <a:off x="3525781" y="1358758"/>
              <a:ext cx="4305986" cy="7386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200" b="1" cap="none" spc="0" dirty="0" err="1" smtClean="0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200" b="1" cap="none" spc="0" dirty="0" smtClean="0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x 5 = 35</a:t>
              </a:r>
              <a:endParaRPr lang="en-US" sz="42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018320" y="1400070"/>
              <a:ext cx="751115" cy="67295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34488" y="1321049"/>
              <a:ext cx="5442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35673" y="2054997"/>
            <a:ext cx="2286202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200" b="1" dirty="0" smtClean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: 5 = 7</a:t>
            </a:r>
            <a:endParaRPr lang="en-US" sz="4200" b="1" cap="none" spc="0" dirty="0">
              <a:ln/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4405" y="3547746"/>
            <a:ext cx="3025188" cy="707886"/>
            <a:chOff x="4166180" y="1312591"/>
            <a:chExt cx="3025188" cy="707886"/>
          </a:xfrm>
        </p:grpSpPr>
        <p:sp>
          <p:nvSpPr>
            <p:cNvPr id="15" name="Rectangle 14"/>
            <p:cNvSpPr/>
            <p:nvPr/>
          </p:nvSpPr>
          <p:spPr>
            <a:xfrm>
              <a:off x="4166180" y="1358758"/>
              <a:ext cx="302518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3600" b="1" cap="none" spc="0" dirty="0" smtClean="0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x 4 = 28</a:t>
              </a:r>
              <a:endParaRPr lang="en-US" sz="36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9325" y="1391612"/>
              <a:ext cx="609081" cy="61347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17300" y="1312591"/>
              <a:ext cx="544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60323" y="3547746"/>
            <a:ext cx="3050836" cy="707886"/>
            <a:chOff x="4153356" y="1312591"/>
            <a:chExt cx="3050836" cy="707886"/>
          </a:xfrm>
        </p:grpSpPr>
        <p:sp>
          <p:nvSpPr>
            <p:cNvPr id="27" name="Rectangle 26"/>
            <p:cNvSpPr/>
            <p:nvPr/>
          </p:nvSpPr>
          <p:spPr>
            <a:xfrm>
              <a:off x="4153356" y="1358758"/>
              <a:ext cx="305083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3600" b="1" cap="none" spc="0" dirty="0" smtClean="0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b)        x 3 = 12</a:t>
              </a:r>
              <a:endParaRPr lang="en-US" sz="36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830211" y="1391612"/>
              <a:ext cx="609081" cy="61347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28186" y="1312591"/>
              <a:ext cx="544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67007" y="3504227"/>
            <a:ext cx="3114956" cy="707886"/>
            <a:chOff x="4121298" y="1297203"/>
            <a:chExt cx="3114956" cy="707886"/>
          </a:xfrm>
        </p:grpSpPr>
        <p:sp>
          <p:nvSpPr>
            <p:cNvPr id="31" name="Rectangle 30"/>
            <p:cNvSpPr/>
            <p:nvPr/>
          </p:nvSpPr>
          <p:spPr>
            <a:xfrm>
              <a:off x="4121298" y="1358758"/>
              <a:ext cx="311495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3600" b="1" cap="none" spc="0" dirty="0" smtClean="0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c) 6 x         = 24</a:t>
              </a:r>
              <a:endParaRPr lang="en-US" sz="36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482256" y="1376224"/>
              <a:ext cx="609081" cy="61347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80231" y="1297203"/>
              <a:ext cx="544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027953" y="4365625"/>
            <a:ext cx="1986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: 4 = 7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37178" y="4349869"/>
            <a:ext cx="1986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3 = 4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800353" y="4365625"/>
            <a:ext cx="1986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6 = 4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5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/>
          <a:stretch/>
        </p:blipFill>
        <p:spPr>
          <a:xfrm>
            <a:off x="947057" y="381000"/>
            <a:ext cx="10428514" cy="6074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EDC31BB-ACAB-CFC2-07FF-B3CFA0E49240}"/>
              </a:ext>
            </a:extLst>
          </p:cNvPr>
          <p:cNvGrpSpPr/>
          <p:nvPr/>
        </p:nvGrpSpPr>
        <p:grpSpPr>
          <a:xfrm>
            <a:off x="1108380" y="379044"/>
            <a:ext cx="10093932" cy="923330"/>
            <a:chOff x="1083555" y="-1128585"/>
            <a:chExt cx="11014813" cy="12311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423D9F9-7F78-3475-EC5A-D0C4A39AADDB}"/>
                </a:ext>
              </a:extLst>
            </p:cNvPr>
            <p:cNvSpPr txBox="1"/>
            <p:nvPr/>
          </p:nvSpPr>
          <p:spPr>
            <a:xfrm>
              <a:off x="1090068" y="-1128585"/>
              <a:ext cx="11008300" cy="12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algn="ctr" defTabSz="685800">
                <a:buFont typeface="Arial"/>
                <a:buNone/>
              </a:pPr>
              <a:r>
                <a:rPr lang="en-US" sz="5400" b="1" dirty="0" err="1" smtClean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Bài</a:t>
              </a:r>
              <a:r>
                <a:rPr lang="en-US" sz="5400" b="1" dirty="0" smtClean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2: </a:t>
              </a:r>
              <a:r>
                <a:rPr lang="en-US" sz="5400" b="1" dirty="0" err="1" smtClean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Số</a:t>
              </a:r>
              <a:r>
                <a:rPr lang="en-US" sz="5400" b="1" dirty="0" smtClean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?</a:t>
              </a:r>
              <a:endParaRPr lang="en-US" sz="5400" b="1" dirty="0">
                <a:ln w="193675">
                  <a:solidFill>
                    <a:srgbClr val="FFFFFF"/>
                  </a:solidFill>
                </a:ln>
                <a:noFill/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681CFAA-484E-ED6F-4329-691199E21883}"/>
                </a:ext>
              </a:extLst>
            </p:cNvPr>
            <p:cNvSpPr txBox="1"/>
            <p:nvPr/>
          </p:nvSpPr>
          <p:spPr>
            <a:xfrm>
              <a:off x="1083555" y="-1128585"/>
              <a:ext cx="11014813" cy="12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algn="ctr" defTabSz="685800">
                <a:buFont typeface="Arial"/>
                <a:buNone/>
              </a:pPr>
              <a:r>
                <a:rPr lang="en-US" sz="5400" b="1" dirty="0" err="1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Bài</a:t>
              </a:r>
              <a:r>
                <a:rPr lang="en-US" sz="5400" b="1" dirty="0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2: </a:t>
              </a:r>
              <a:r>
                <a:rPr lang="en-US" sz="5400" b="1" dirty="0" err="1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Số</a:t>
              </a:r>
              <a:r>
                <a:rPr lang="en-US" sz="5400" b="1" dirty="0" smtClean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?</a:t>
              </a:r>
              <a:endParaRPr lang="en-US" sz="5400" b="1" dirty="0">
                <a:ln w="3175">
                  <a:solidFill>
                    <a:srgbClr val="FCA0C5">
                      <a:lumMod val="25000"/>
                    </a:srgbClr>
                  </a:solidFill>
                </a:ln>
                <a:gradFill>
                  <a:gsLst>
                    <a:gs pos="19000">
                      <a:srgbClr val="FFFF00"/>
                    </a:gs>
                    <a:gs pos="36000">
                      <a:srgbClr val="FF73AB">
                        <a:lumMod val="60000"/>
                        <a:lumOff val="40000"/>
                      </a:srgbClr>
                    </a:gs>
                    <a:gs pos="100000">
                      <a:srgbClr val="00B0F0"/>
                    </a:gs>
                    <a:gs pos="77000">
                      <a:srgbClr val="FCA0C5">
                        <a:lumMod val="50000"/>
                      </a:srgbClr>
                    </a:gs>
                    <a:gs pos="56000">
                      <a:srgbClr val="FCA0C5">
                        <a:lumMod val="75000"/>
                      </a:srgbClr>
                    </a:gs>
                  </a:gsLst>
                  <a:lin ang="5400000" scaled="1"/>
                </a:gra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980473"/>
              </p:ext>
            </p:extLst>
          </p:nvPr>
        </p:nvGraphicFramePr>
        <p:xfrm>
          <a:off x="1534359" y="2362199"/>
          <a:ext cx="9241973" cy="2667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09988">
                  <a:extLst>
                    <a:ext uri="{9D8B030D-6E8A-4147-A177-3AD203B41FA5}">
                      <a16:colId xmlns:a16="http://schemas.microsoft.com/office/drawing/2014/main" xmlns="" val="2064272889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xmlns="" val="2687472958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xmlns="" val="2208917940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xmlns="" val="1599810161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xmlns="" val="41344717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xmlns="" val="1744330576"/>
                    </a:ext>
                  </a:extLst>
                </a:gridCol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400" b="1" baseline="0" dirty="0" smtClean="0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400" b="1" dirty="0">
                        <a:solidFill>
                          <a:srgbClr val="CD0B5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4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390220"/>
                  </a:ext>
                </a:extLst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400" b="1" baseline="0" dirty="0" smtClean="0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400" b="1" dirty="0">
                        <a:solidFill>
                          <a:srgbClr val="CD0B5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4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7629034"/>
                  </a:ext>
                </a:extLst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400" b="1" dirty="0">
                        <a:solidFill>
                          <a:srgbClr val="CD0B5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4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8036902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583842" y="2490068"/>
            <a:ext cx="968829" cy="615553"/>
            <a:chOff x="2100414" y="1615376"/>
            <a:chExt cx="968829" cy="615553"/>
          </a:xfrm>
        </p:grpSpPr>
        <p:sp>
          <p:nvSpPr>
            <p:cNvPr id="9" name="Rectangle 8"/>
            <p:cNvSpPr/>
            <p:nvPr/>
          </p:nvSpPr>
          <p:spPr>
            <a:xfrm>
              <a:off x="2100414" y="1615376"/>
              <a:ext cx="968829" cy="612362"/>
            </a:xfrm>
            <a:prstGeom prst="rect">
              <a:avLst/>
            </a:prstGeom>
            <a:solidFill>
              <a:srgbClr val="FFE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74584" y="1615376"/>
              <a:ext cx="6313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 smtClean="0">
                  <a:solidFill>
                    <a:srgbClr val="FF0000"/>
                  </a:solidFill>
                  <a:latin typeface="+mj-lt"/>
                </a:rPr>
                <a:t>2</a:t>
              </a:r>
              <a:endParaRPr lang="en-US" sz="3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44557" y="3407228"/>
            <a:ext cx="968829" cy="615553"/>
            <a:chOff x="2100414" y="1615376"/>
            <a:chExt cx="968829" cy="615553"/>
          </a:xfrm>
        </p:grpSpPr>
        <p:sp>
          <p:nvSpPr>
            <p:cNvPr id="13" name="Rectangle 12"/>
            <p:cNvSpPr/>
            <p:nvPr/>
          </p:nvSpPr>
          <p:spPr>
            <a:xfrm>
              <a:off x="2100414" y="1615376"/>
              <a:ext cx="968829" cy="612362"/>
            </a:xfrm>
            <a:prstGeom prst="rect">
              <a:avLst/>
            </a:prstGeom>
            <a:solidFill>
              <a:srgbClr val="FFE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74584" y="1615376"/>
              <a:ext cx="6313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 smtClean="0">
                  <a:solidFill>
                    <a:srgbClr val="FF0000"/>
                  </a:solidFill>
                  <a:latin typeface="+mj-lt"/>
                </a:rPr>
                <a:t>6</a:t>
              </a:r>
              <a:endParaRPr lang="en-US" sz="3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72614" y="3418114"/>
            <a:ext cx="968829" cy="615553"/>
            <a:chOff x="2100414" y="1615376"/>
            <a:chExt cx="968829" cy="615553"/>
          </a:xfrm>
        </p:grpSpPr>
        <p:sp>
          <p:nvSpPr>
            <p:cNvPr id="16" name="Rectangle 15"/>
            <p:cNvSpPr/>
            <p:nvPr/>
          </p:nvSpPr>
          <p:spPr>
            <a:xfrm>
              <a:off x="2100414" y="1615376"/>
              <a:ext cx="968829" cy="612362"/>
            </a:xfrm>
            <a:prstGeom prst="rect">
              <a:avLst/>
            </a:prstGeom>
            <a:solidFill>
              <a:srgbClr val="FFE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74584" y="1615376"/>
              <a:ext cx="6313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 smtClean="0">
                  <a:solidFill>
                    <a:srgbClr val="FF0000"/>
                  </a:solidFill>
                  <a:latin typeface="+mj-lt"/>
                </a:rPr>
                <a:t>3</a:t>
              </a:r>
              <a:endParaRPr lang="en-US" sz="3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622708" y="2490068"/>
            <a:ext cx="968829" cy="615553"/>
            <a:chOff x="2100414" y="1615376"/>
            <a:chExt cx="968829" cy="615553"/>
          </a:xfrm>
        </p:grpSpPr>
        <p:sp>
          <p:nvSpPr>
            <p:cNvPr id="19" name="Rectangle 18"/>
            <p:cNvSpPr/>
            <p:nvPr/>
          </p:nvSpPr>
          <p:spPr>
            <a:xfrm>
              <a:off x="2100414" y="1615376"/>
              <a:ext cx="968829" cy="612362"/>
            </a:xfrm>
            <a:prstGeom prst="rect">
              <a:avLst/>
            </a:prstGeom>
            <a:solidFill>
              <a:srgbClr val="FFE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74584" y="1615376"/>
              <a:ext cx="6313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 smtClean="0">
                  <a:solidFill>
                    <a:srgbClr val="FF0000"/>
                  </a:solidFill>
                  <a:latin typeface="+mj-lt"/>
                </a:rPr>
                <a:t>4</a:t>
              </a:r>
              <a:endParaRPr lang="en-US" sz="3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97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3897" y="-3011504"/>
            <a:ext cx="7846807" cy="13594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6420" y="4616450"/>
            <a:ext cx="1234440" cy="2096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" y="111760"/>
            <a:ext cx="967105" cy="9112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" y="3195320"/>
            <a:ext cx="552450" cy="771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605"/>
            <a:ext cx="2340610" cy="1256030"/>
          </a:xfrm>
          <a:prstGeom prst="rect">
            <a:avLst/>
          </a:prstGeom>
        </p:spPr>
      </p:pic>
      <p:sp>
        <p:nvSpPr>
          <p:cNvPr id="28" name="十边形 27"/>
          <p:cNvSpPr/>
          <p:nvPr/>
        </p:nvSpPr>
        <p:spPr>
          <a:xfrm>
            <a:off x="136146" y="834035"/>
            <a:ext cx="1678757" cy="704874"/>
          </a:xfrm>
          <a:prstGeom prst="dec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14903" y="604172"/>
            <a:ext cx="9754797" cy="10497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17704" y="669753"/>
            <a:ext cx="10149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iCiel Bambola" panose="02000000000000000000" pitchFamily="50" charset="0"/>
              </a:rPr>
              <a:t>5 ca-bin chở tất cả 30 người. Hỏi mỗi ca-bin chở bao nhiêu người? </a:t>
            </a:r>
            <a:endParaRPr lang="vi-VN" sz="3200" dirty="0" smtClean="0">
              <a:latin typeface="iCiel Bambola" panose="02000000000000000000" pitchFamily="50" charset="0"/>
            </a:endParaRPr>
          </a:p>
          <a:p>
            <a:pPr algn="ctr"/>
            <a:r>
              <a:rPr lang="vi-VN" sz="3200" dirty="0" smtClean="0">
                <a:latin typeface="iCiel Bambola" panose="02000000000000000000" pitchFamily="50" charset="0"/>
              </a:rPr>
              <a:t>Biết </a:t>
            </a:r>
            <a:r>
              <a:rPr lang="vi-VN" sz="3200" dirty="0">
                <a:latin typeface="iCiel Bambola" panose="02000000000000000000" pitchFamily="50" charset="0"/>
              </a:rPr>
              <a:t>rằng số người ở mỗi ca-bin như nhau.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26" y="1884582"/>
            <a:ext cx="5750050" cy="43053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58945" y="2009429"/>
            <a:ext cx="4391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iCiel Bambola" panose="02000000000000000000" pitchFamily="50" charset="0"/>
              </a:rPr>
              <a:t>Tóm tắt</a:t>
            </a:r>
          </a:p>
          <a:p>
            <a:pPr algn="ctr"/>
            <a:r>
              <a:rPr lang="vi-VN" sz="3200" dirty="0" smtClean="0">
                <a:latin typeface="iCiel Bambola" panose="02000000000000000000" pitchFamily="50" charset="0"/>
              </a:rPr>
              <a:t>5 ca-bin: 30 người</a:t>
            </a:r>
          </a:p>
          <a:p>
            <a:pPr algn="ctr"/>
            <a:r>
              <a:rPr lang="vi-VN" sz="3200" dirty="0" smtClean="0">
                <a:latin typeface="iCiel Bambola" panose="02000000000000000000" pitchFamily="50" charset="0"/>
              </a:rPr>
              <a:t>1 ca-bin: ... người?</a:t>
            </a:r>
            <a:endParaRPr lang="vi-VN" sz="3200" dirty="0">
              <a:latin typeface="iCiel Bambola" panose="02000000000000000000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0400" y="1088449"/>
            <a:ext cx="41529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23100" y="1088449"/>
            <a:ext cx="42545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95097" y="4252676"/>
            <a:ext cx="43917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00CC"/>
                </a:solidFill>
                <a:latin typeface="iCiel Bambola" panose="02000000000000000000" pitchFamily="50" charset="0"/>
              </a:rPr>
              <a:t>Bài giải</a:t>
            </a:r>
          </a:p>
          <a:p>
            <a:pPr algn="ctr"/>
            <a:r>
              <a:rPr lang="vi-VN" sz="3200" dirty="0" smtClean="0">
                <a:solidFill>
                  <a:srgbClr val="0000CC"/>
                </a:solidFill>
                <a:latin typeface="iCiel Bambola" panose="02000000000000000000" pitchFamily="50" charset="0"/>
              </a:rPr>
              <a:t>Số người ở mỗi ca-bin là:</a:t>
            </a:r>
          </a:p>
          <a:p>
            <a:pPr algn="ctr"/>
            <a:r>
              <a:rPr lang="vi-VN" sz="3200" dirty="0" smtClean="0">
                <a:solidFill>
                  <a:srgbClr val="0000CC"/>
                </a:solidFill>
                <a:latin typeface="iCiel Bambola" panose="02000000000000000000" pitchFamily="50" charset="0"/>
              </a:rPr>
              <a:t>30 : 5 = 6 (người)</a:t>
            </a:r>
          </a:p>
          <a:p>
            <a:pPr algn="ctr"/>
            <a:r>
              <a:rPr lang="vi-VN" sz="3200" dirty="0" smtClean="0">
                <a:solidFill>
                  <a:srgbClr val="0000CC"/>
                </a:solidFill>
                <a:latin typeface="iCiel Bambola" panose="02000000000000000000" pitchFamily="50" charset="0"/>
              </a:rPr>
              <a:t>Đáp số: 6 người</a:t>
            </a:r>
            <a:endParaRPr lang="vi-VN" sz="3200" dirty="0">
              <a:solidFill>
                <a:srgbClr val="0000CC"/>
              </a:solidFill>
              <a:latin typeface="iCiel Bambola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42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16198 -0.155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9" grpId="0" animBg="1"/>
      <p:bldP spid="11" grpId="0"/>
      <p:bldP spid="19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75" y="2886075"/>
            <a:ext cx="2409825" cy="3971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/>
          <p:cNvSpPr txBox="1"/>
          <p:nvPr/>
        </p:nvSpPr>
        <p:spPr>
          <a:xfrm>
            <a:off x="2251333" y="2165350"/>
            <a:ext cx="7889359" cy="1934202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em </a:t>
            </a:r>
            <a:r>
              <a:rPr kumimoji="0" lang="zh-CN" alt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6597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22356" y="219468"/>
            <a:ext cx="10279044" cy="2705982"/>
            <a:chOff x="922356" y="166361"/>
            <a:chExt cx="10279044" cy="2170439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56" y="166361"/>
              <a:ext cx="2209097" cy="217043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913633" y="11549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?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318773" y="3710536"/>
            <a:ext cx="592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0764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36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733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0534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216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>
            <a:off x="5387737" y="8875692"/>
            <a:ext cx="5943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015117" y="8704877"/>
            <a:ext cx="274320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6304677" y="8872517"/>
            <a:ext cx="5943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23"/>
          <p:cNvSpPr>
            <a:spLocks noChangeArrowheads="1"/>
          </p:cNvSpPr>
          <p:nvPr/>
        </p:nvSpPr>
        <p:spPr bwMode="auto">
          <a:xfrm>
            <a:off x="3802777" y="7299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Rectangle 30"/>
          <p:cNvSpPr>
            <a:spLocks noChangeArrowheads="1"/>
          </p:cNvSpPr>
          <p:nvPr/>
        </p:nvSpPr>
        <p:spPr bwMode="auto">
          <a:xfrm>
            <a:off x="3802777" y="11871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6966588" y="2041780"/>
            <a:ext cx="1059520" cy="72350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4318166" y="2040108"/>
            <a:ext cx="1078938" cy="725173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5642377" y="2038434"/>
            <a:ext cx="1078938" cy="7612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urved Up Arrow 52"/>
          <p:cNvSpPr/>
          <p:nvPr/>
        </p:nvSpPr>
        <p:spPr>
          <a:xfrm rot="10800000" flipH="1">
            <a:off x="6010448" y="1640039"/>
            <a:ext cx="1485900" cy="280234"/>
          </a:xfrm>
          <a:prstGeom prst="curvedUpArrow">
            <a:avLst>
              <a:gd name="adj1" fmla="val 25000"/>
              <a:gd name="adj2" fmla="val 115829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2513" y="1151290"/>
            <a:ext cx="8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urved Up Arrow 54"/>
          <p:cNvSpPr/>
          <p:nvPr/>
        </p:nvSpPr>
        <p:spPr>
          <a:xfrm rot="10800000" flipH="1">
            <a:off x="4554143" y="1579845"/>
            <a:ext cx="1430891" cy="352663"/>
          </a:xfrm>
          <a:prstGeom prst="curvedUpArrow">
            <a:avLst>
              <a:gd name="adj1" fmla="val 25000"/>
              <a:gd name="adj2" fmla="val 143072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29348" y="1127080"/>
            <a:ext cx="8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8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/>
      <p:bldP spid="55" grpId="0" animBg="1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fr-FR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fr-FR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fr-FR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fr-FR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fr-FR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6 là</a:t>
            </a:r>
            <a:endParaRPr kumimoji="0" lang="en-US" sz="54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0797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54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0342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36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48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81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730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7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3189408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2" action="ppaction://hlinksldjump"/>
          </p:cNvPr>
          <p:cNvSpPr txBox="1"/>
          <p:nvPr/>
        </p:nvSpPr>
        <p:spPr>
          <a:xfrm>
            <a:off x="8771147" y="5425033"/>
            <a:ext cx="870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44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2145174" y="5414141"/>
            <a:ext cx="780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10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1033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101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1030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110</a:t>
            </a:r>
          </a:p>
        </p:txBody>
      </p:sp>
      <p:sp>
        <p:nvSpPr>
          <p:cNvPr id="39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6966588" y="2041780"/>
            <a:ext cx="1059520" cy="72350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4318166" y="2040108"/>
            <a:ext cx="1078938" cy="725173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5642377" y="2038434"/>
            <a:ext cx="1078938" cy="7612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urved Up Arrow 41"/>
          <p:cNvSpPr/>
          <p:nvPr/>
        </p:nvSpPr>
        <p:spPr>
          <a:xfrm rot="10800000" flipH="1">
            <a:off x="6010448" y="1640039"/>
            <a:ext cx="1485900" cy="280234"/>
          </a:xfrm>
          <a:prstGeom prst="curvedUpArrow">
            <a:avLst>
              <a:gd name="adj1" fmla="val 25000"/>
              <a:gd name="adj2" fmla="val 115829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72513" y="1151290"/>
            <a:ext cx="8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urved Up Arrow 43"/>
          <p:cNvSpPr/>
          <p:nvPr/>
        </p:nvSpPr>
        <p:spPr>
          <a:xfrm rot="10800000" flipH="1">
            <a:off x="4554143" y="1579845"/>
            <a:ext cx="1430891" cy="352663"/>
          </a:xfrm>
          <a:prstGeom prst="curvedUpArrow">
            <a:avLst>
              <a:gd name="adj1" fmla="val 25000"/>
              <a:gd name="adj2" fmla="val 143072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29348" y="1127080"/>
            <a:ext cx="8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5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913633" y="16866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?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0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1979</TotalTime>
  <Words>385</Words>
  <Application>Microsoft Office PowerPoint</Application>
  <PresentationFormat>Custom</PresentationFormat>
  <Paragraphs>120</Paragraphs>
  <Slides>19</Slides>
  <Notes>2</Notes>
  <HiddenSlides>0</HiddenSlides>
  <MMClips>15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Windows User</cp:lastModifiedBy>
  <cp:revision>79</cp:revision>
  <dcterms:created xsi:type="dcterms:W3CDTF">2021-07-11T03:43:43Z</dcterms:created>
  <dcterms:modified xsi:type="dcterms:W3CDTF">2024-05-20T08:20:42Z</dcterms:modified>
</cp:coreProperties>
</file>