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25"/>
  </p:notesMasterIdLst>
  <p:sldIdLst>
    <p:sldId id="391" r:id="rId2"/>
    <p:sldId id="365" r:id="rId3"/>
    <p:sldId id="392" r:id="rId4"/>
    <p:sldId id="347" r:id="rId5"/>
    <p:sldId id="393" r:id="rId6"/>
    <p:sldId id="394" r:id="rId7"/>
    <p:sldId id="395" r:id="rId8"/>
    <p:sldId id="396" r:id="rId9"/>
    <p:sldId id="397" r:id="rId10"/>
    <p:sldId id="403" r:id="rId11"/>
    <p:sldId id="404" r:id="rId12"/>
    <p:sldId id="400" r:id="rId13"/>
    <p:sldId id="350" r:id="rId14"/>
    <p:sldId id="390" r:id="rId15"/>
    <p:sldId id="401" r:id="rId16"/>
    <p:sldId id="402" r:id="rId17"/>
    <p:sldId id="288" r:id="rId18"/>
    <p:sldId id="289" r:id="rId19"/>
    <p:sldId id="290" r:id="rId20"/>
    <p:sldId id="291" r:id="rId21"/>
    <p:sldId id="293" r:id="rId22"/>
    <p:sldId id="338" r:id="rId23"/>
    <p:sldId id="3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EEFA542-A71F-4763-97E0-FAE796290BB5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5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5E340DD-4BBA-499A-BF3E-BEF69BADE395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94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3A0973A-FA5E-4B2E-A699-EB4F28AAAEEA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9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21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B4B7EF0-7D16-438C-9750-564F71397F5E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1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9492-E056-4EFE-B32C-079B817E63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18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12" Type="http://schemas.openxmlformats.org/officeDocument/2006/relationships/slide" Target="slide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openxmlformats.org/officeDocument/2006/relationships/slide" Target="slide19.xml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slide" Target="slide18.xml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152400"/>
            <a:ext cx="9196388" cy="6705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4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 rot="740345">
            <a:off x="4102101" y="2760663"/>
            <a:ext cx="6169025" cy="3402012"/>
          </a:xfrm>
          <a:prstGeom prst="irregularSeal2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78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181600" y="3979864"/>
            <a:ext cx="3200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altLang="en-US" sz="3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9253538" y="1981200"/>
            <a:ext cx="8382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700" b="1">
                <a:solidFill>
                  <a:srgbClr val="451FE5"/>
                </a:solidFill>
              </a:rPr>
              <a:t>?</a:t>
            </a:r>
          </a:p>
        </p:txBody>
      </p:sp>
      <p:pic>
        <p:nvPicPr>
          <p:cNvPr id="14342" name="Picture 2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4" y="3581400"/>
            <a:ext cx="1825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808863" y="2124139"/>
            <a:ext cx="7621055" cy="2865438"/>
            <a:chOff x="336" y="979"/>
            <a:chExt cx="5512" cy="1805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3462" y="979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M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5368" y="2247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Q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 flipH="1">
              <a:off x="2848" y="2344"/>
              <a:ext cx="28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P</a:t>
              </a:r>
              <a:endPara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342314" y="2163536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CC"/>
              </a:solidFill>
              <a:cs typeface="Times New Roman" panose="02020603050405020304" pitchFamily="18" charset="0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4816390" y="2304017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5574758" y="2283440"/>
            <a:ext cx="2017484" cy="50391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4844465" y="4137348"/>
            <a:ext cx="3101169" cy="15372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7596486" y="2747736"/>
            <a:ext cx="359893" cy="13896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4614" y="2350729"/>
            <a:ext cx="541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477032" y="2474976"/>
            <a:ext cx="3864450" cy="3022600"/>
            <a:chOff x="96" y="1200"/>
            <a:chExt cx="2795" cy="1904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M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2411" y="2684"/>
              <a:ext cx="48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Q</a:t>
              </a:r>
              <a:endParaRPr lang="en-US" altLang="en-US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P</a:t>
              </a:r>
              <a:endPara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2508250" y="533401"/>
            <a:ext cx="5721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altLang="en-US" sz="4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ABC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4817747" y="2268184"/>
            <a:ext cx="56078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7132955" y="2283218"/>
            <a:ext cx="42887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MN, NP, PQ,QM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8342314" y="2163536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FFCC"/>
              </a:solidFill>
              <a:cs typeface="Times New Roman" panose="02020603050405020304" pitchFamily="18" charset="0"/>
            </a:endParaRP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890508" y="2975334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1655899" y="2951192"/>
            <a:ext cx="2017484" cy="50391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878541" y="4781134"/>
            <a:ext cx="3178956" cy="198254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850130" y="1474212"/>
            <a:ext cx="5136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P,Q, N, M</a:t>
            </a:r>
            <a:endParaRPr lang="en-US" alt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3702423" y="3433482"/>
            <a:ext cx="359893" cy="138961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2129" y="3064150"/>
            <a:ext cx="561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  <p:bldP spid="71695" grpId="0"/>
      <p:bldP spid="7169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0088" y="114687"/>
            <a:ext cx="12260424" cy="10889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</a:rPr>
              <a:t>1</a:t>
            </a:r>
            <a:r>
              <a:rPr lang="en-US" sz="4000" b="1" dirty="0" smtClean="0">
                <a:solidFill>
                  <a:srgbClr val="0070C0"/>
                </a:solidFill>
              </a:rPr>
              <a:t>: </a:t>
            </a:r>
            <a:r>
              <a:rPr lang="vi-VN" sz="4000" b="1" dirty="0" smtClean="0">
                <a:solidFill>
                  <a:srgbClr val="0070C0"/>
                </a:solidFill>
              </a:rPr>
              <a:t>Nêu tên các đỉnh và các cạnh của mỗi hình (theo mẫu)</a:t>
            </a:r>
            <a:r>
              <a:rPr lang="en-US" sz="4000" b="1" dirty="0" smtClean="0">
                <a:solidFill>
                  <a:srgbClr val="0070C0"/>
                </a:solidFill>
              </a:rPr>
              <a:t>?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733550"/>
            <a:ext cx="81343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691348" y="1884427"/>
            <a:ext cx="407676" cy="3635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1438" y="10609"/>
            <a:ext cx="11977909" cy="11919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vi-VN" sz="3200" b="1" dirty="0" smtClean="0">
                <a:solidFill>
                  <a:srgbClr val="0070C0"/>
                </a:solidFill>
              </a:rPr>
              <a:t>2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vi-VN" sz="3200" b="1" dirty="0" smtClean="0">
                <a:solidFill>
                  <a:srgbClr val="0070C0"/>
                </a:solidFill>
              </a:rPr>
              <a:t>Nêu tên các hình tam giác và các hình tứ giác có trong hình dưới đây?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6" name="Nhạc không lời tạo động lực cho cuộc sống vui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3561" y="6320150"/>
            <a:ext cx="673463" cy="37882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3498980" y="2052736"/>
            <a:ext cx="3872204" cy="9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71184" y="2068677"/>
            <a:ext cx="1352939" cy="1360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705878" y="2097028"/>
            <a:ext cx="778951" cy="121373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05878" y="3290489"/>
            <a:ext cx="6018245" cy="121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579706" y="2068677"/>
            <a:ext cx="1791478" cy="1252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498980" y="2062066"/>
            <a:ext cx="2057400" cy="1270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377157" y="1743722"/>
            <a:ext cx="21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195495" y="16221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smtClean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724123" y="324307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80443" y="34290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0189" y="3479401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endParaRPr lang="en-US" altLang="en-US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8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/>
      <p:bldP spid="16" grpId="1"/>
      <p:bldP spid="16" grpId="2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691348" y="1884427"/>
            <a:ext cx="407676" cy="3635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62" y="10610"/>
            <a:ext cx="1342684" cy="670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66" y="158619"/>
            <a:ext cx="10468945" cy="60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4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2927" y="2547037"/>
            <a:ext cx="129921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dirty="0" smtClean="0">
                <a:solidFill>
                  <a:srgbClr val="0070C0"/>
                </a:solidFill>
                <a:latin typeface="+mn-lt"/>
              </a:rPr>
              <a:t>AI NHANH – AI ĐÚNG?</a:t>
            </a:r>
            <a:endParaRPr lang="en-US" altLang="vi-VN" sz="1800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652821" y="1937436"/>
            <a:ext cx="812800" cy="856553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583079" y="472068"/>
            <a:ext cx="812800" cy="819847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820858" y="4558583"/>
            <a:ext cx="1117600" cy="887451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219200" y="381000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233854" y="3990147"/>
            <a:ext cx="966439" cy="863479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779345" y="1981199"/>
            <a:ext cx="981617" cy="81279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3541750" y="1157360"/>
            <a:ext cx="5330284" cy="114671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</a:t>
            </a: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ò </a:t>
            </a:r>
            <a:r>
              <a:rPr lang="en-US" sz="36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32-Point Star 2"/>
          <p:cNvSpPr>
            <a:spLocks noChangeArrowheads="1"/>
          </p:cNvSpPr>
          <p:nvPr/>
        </p:nvSpPr>
        <p:spPr bwMode="auto">
          <a:xfrm>
            <a:off x="2133600" y="5353209"/>
            <a:ext cx="914400" cy="94101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8" name="32-Point Star 2"/>
          <p:cNvSpPr>
            <a:spLocks noChangeArrowheads="1"/>
          </p:cNvSpPr>
          <p:nvPr/>
        </p:nvSpPr>
        <p:spPr bwMode="auto">
          <a:xfrm>
            <a:off x="8697292" y="4098914"/>
            <a:ext cx="914400" cy="919337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9" name="32-Point Star 2"/>
          <p:cNvSpPr>
            <a:spLocks noChangeArrowheads="1"/>
          </p:cNvSpPr>
          <p:nvPr/>
        </p:nvSpPr>
        <p:spPr bwMode="auto">
          <a:xfrm>
            <a:off x="10354217" y="5309228"/>
            <a:ext cx="914400" cy="1061835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62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606565" y="2226213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6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92483" y="3004937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840101" y="4057102"/>
            <a:ext cx="1115146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Action Button: Forward or Next 3">
            <a:hlinkClick r:id="rId12" action="ppaction://hlinksldjump" highlightClick="1"/>
          </p:cNvPr>
          <p:cNvSpPr/>
          <p:nvPr/>
        </p:nvSpPr>
        <p:spPr>
          <a:xfrm>
            <a:off x="11209099" y="6235148"/>
            <a:ext cx="887895" cy="6228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7" grpId="0" bldLvl="0" animBg="1"/>
      <p:bldP spid="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1" y="42430"/>
            <a:ext cx="163561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504099" y="3803565"/>
            <a:ext cx="36606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1550071" y="3766162"/>
            <a:ext cx="357791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635617" y="5026355"/>
            <a:ext cx="3640140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509702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 Same Side Corner Rectangle 18"/>
          <p:cNvSpPr/>
          <p:nvPr/>
        </p:nvSpPr>
        <p:spPr>
          <a:xfrm>
            <a:off x="1721636" y="-92632"/>
            <a:ext cx="8707435" cy="273904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149241" y="626665"/>
            <a:ext cx="3490415" cy="1813962"/>
            <a:chOff x="1600200" y="941692"/>
            <a:chExt cx="8990462" cy="4681186"/>
          </a:xfrm>
        </p:grpSpPr>
        <p:sp>
          <p:nvSpPr>
            <p:cNvPr id="21" name="AutoShape 4"/>
            <p:cNvSpPr>
              <a:spLocks noChangeArrowheads="1"/>
            </p:cNvSpPr>
            <p:nvPr/>
          </p:nvSpPr>
          <p:spPr bwMode="auto">
            <a:xfrm>
              <a:off x="1828800" y="1310185"/>
              <a:ext cx="2286000" cy="1528547"/>
            </a:xfrm>
            <a:prstGeom prst="flowChartProcess">
              <a:avLst/>
            </a:prstGeom>
            <a:solidFill>
              <a:srgbClr val="FFFF00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5257800" y="941692"/>
              <a:ext cx="1981200" cy="1937982"/>
            </a:xfrm>
            <a:prstGeom prst="ellipse">
              <a:avLst/>
            </a:prstGeom>
            <a:solidFill>
              <a:srgbClr val="CCCC00"/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6"/>
            <p:cNvSpPr>
              <a:spLocks noChangeArrowheads="1"/>
            </p:cNvSpPr>
            <p:nvPr/>
          </p:nvSpPr>
          <p:spPr bwMode="auto">
            <a:xfrm>
              <a:off x="8253486" y="4012436"/>
              <a:ext cx="2187054" cy="1562669"/>
            </a:xfrm>
            <a:prstGeom prst="flowChartInputOutpu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7"/>
            <p:cNvSpPr>
              <a:spLocks noChangeArrowheads="1"/>
            </p:cNvSpPr>
            <p:nvPr/>
          </p:nvSpPr>
          <p:spPr bwMode="auto">
            <a:xfrm>
              <a:off x="8343899" y="1078169"/>
              <a:ext cx="2246763" cy="1658200"/>
            </a:xfrm>
            <a:prstGeom prst="triangle">
              <a:avLst>
                <a:gd name="adj" fmla="val 31384"/>
              </a:avLst>
            </a:prstGeom>
            <a:solidFill>
              <a:srgbClr val="00CC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1600200" y="3862314"/>
              <a:ext cx="1981200" cy="1760564"/>
            </a:xfrm>
            <a:prstGeom prst="rect">
              <a:avLst/>
            </a:prstGeom>
            <a:solidFill>
              <a:srgbClr val="99CCFF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9"/>
            <p:cNvSpPr>
              <a:spLocks noChangeArrowheads="1"/>
            </p:cNvSpPr>
            <p:nvPr/>
          </p:nvSpPr>
          <p:spPr bwMode="auto">
            <a:xfrm flipH="1" flipV="1">
              <a:off x="4724398" y="4012440"/>
              <a:ext cx="2317845" cy="1610437"/>
            </a:xfrm>
            <a:prstGeom prst="flowChartManualOperation">
              <a:avLst/>
            </a:prstGeom>
            <a:solidFill>
              <a:srgbClr val="6699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2658130" y="-13874"/>
            <a:ext cx="71408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1" bldLvl="0" animBg="1"/>
      <p:bldP spid="13" grpId="2" animBg="1"/>
      <p:bldP spid="14" grpId="1" bldLvl="0" animBg="1"/>
      <p:bldP spid="14" grpId="2" animBg="1"/>
      <p:bldP spid="15" grpId="1" bldLvl="0" animBg="1"/>
      <p:bldP spid="15" grpId="2" animBg="1"/>
      <p:bldP spid="16" grpId="1" bldLvl="0" animBg="1"/>
      <p:bldP spid="16" grpId="2" animBg="1"/>
      <p:bldP spid="19" grpId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97864" y="3404252"/>
            <a:ext cx="4180901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800" b="1" i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B.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tam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giác</a:t>
            </a:r>
            <a:endParaRPr lang="en-US" sz="2800" b="1" i="1" dirty="0">
              <a:solidFill>
                <a:srgbClr val="7030A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2197864" y="2235302"/>
            <a:ext cx="4180901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A.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tròn</a:t>
            </a:r>
            <a:endParaRPr lang="en-US" sz="2800" b="1" i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197861" y="4543403"/>
            <a:ext cx="4180904" cy="8382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US" sz="2800" b="1" i="1" dirty="0">
                <a:solidFill>
                  <a:srgbClr val="FF0000"/>
                </a:solidFill>
                <a:sym typeface="Arial" panose="020B0604020202020204" pitchFamily="34" charset="0"/>
              </a:rPr>
              <a:t>C.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nhật</a:t>
            </a:r>
            <a:endParaRPr lang="en-US" sz="2800" b="1" i="1" dirty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50581" y="870762"/>
            <a:ext cx="679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7567906" y="1454962"/>
            <a:ext cx="4222857" cy="3727861"/>
          </a:xfrm>
          <a:prstGeom prst="rtTriangl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99" grpId="0" animBg="1"/>
      <p:bldP spid="4099" grpId="1" animBg="1"/>
      <p:bldP spid="4100" grpId="0" animBg="1"/>
      <p:bldP spid="410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642818" y="20868"/>
            <a:ext cx="882678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0" y="0"/>
            <a:ext cx="1593876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15346" y="5049046"/>
            <a:ext cx="3878358" cy="7682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668070" cy="72137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525470" y="4050918"/>
            <a:ext cx="3805389" cy="72336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74804"/>
            <a:ext cx="3599854" cy="78881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b="1" noProof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noProof="0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441" y="57514"/>
            <a:ext cx="74540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kumimoji="0" lang="en-US" sz="3200" b="1" i="0" u="none" strike="noStrike" kern="1200" cap="none" spc="0" normalizeH="0" baseline="0" noProof="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83569" y="685032"/>
            <a:ext cx="4286708" cy="1805194"/>
            <a:chOff x="4083569" y="685032"/>
            <a:chExt cx="4286708" cy="1805194"/>
          </a:xfrm>
        </p:grpSpPr>
        <p:grpSp>
          <p:nvGrpSpPr>
            <p:cNvPr id="19" name="Group 18"/>
            <p:cNvGrpSpPr/>
            <p:nvPr/>
          </p:nvGrpSpPr>
          <p:grpSpPr>
            <a:xfrm>
              <a:off x="4083569" y="685032"/>
              <a:ext cx="4286708" cy="1805194"/>
              <a:chOff x="659600" y="678697"/>
              <a:chExt cx="11016847" cy="562656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448928" y="935992"/>
                <a:ext cx="3290248" cy="1752600"/>
                <a:chOff x="1448928" y="935992"/>
                <a:chExt cx="3290248" cy="1752600"/>
              </a:xfrm>
            </p:grpSpPr>
            <p:sp>
              <p:nvSpPr>
                <p:cNvPr id="44" name="Line 17"/>
                <p:cNvSpPr>
                  <a:spLocks noChangeShapeType="1"/>
                </p:cNvSpPr>
                <p:nvPr/>
              </p:nvSpPr>
              <p:spPr bwMode="auto">
                <a:xfrm>
                  <a:off x="2072176" y="935992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448928" y="935992"/>
                  <a:ext cx="609600" cy="175260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9"/>
                <p:cNvSpPr>
                  <a:spLocks noChangeShapeType="1"/>
                </p:cNvSpPr>
                <p:nvPr/>
              </p:nvSpPr>
              <p:spPr bwMode="auto">
                <a:xfrm>
                  <a:off x="1462576" y="2688592"/>
                  <a:ext cx="3276600" cy="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20"/>
                <p:cNvSpPr>
                  <a:spLocks noChangeShapeType="1"/>
                </p:cNvSpPr>
                <p:nvPr/>
              </p:nvSpPr>
              <p:spPr bwMode="auto">
                <a:xfrm>
                  <a:off x="3430128" y="935992"/>
                  <a:ext cx="1295400" cy="1752600"/>
                </a:xfrm>
                <a:prstGeom prst="line">
                  <a:avLst/>
                </a:prstGeom>
                <a:noFill/>
                <a:ln w="38100">
                  <a:solidFill>
                    <a:srgbClr val="9933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7770680" y="718246"/>
                <a:ext cx="3368124" cy="2054510"/>
                <a:chOff x="7770680" y="718246"/>
                <a:chExt cx="3368124" cy="2054510"/>
              </a:xfrm>
            </p:grpSpPr>
            <p:sp>
              <p:nvSpPr>
                <p:cNvPr id="40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8493411" y="746970"/>
                  <a:ext cx="2342925" cy="122420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7770680" y="869390"/>
                  <a:ext cx="722730" cy="1805558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24"/>
                <p:cNvSpPr>
                  <a:spLocks noChangeShapeType="1"/>
                </p:cNvSpPr>
                <p:nvPr/>
              </p:nvSpPr>
              <p:spPr bwMode="auto">
                <a:xfrm>
                  <a:off x="10802997" y="718246"/>
                  <a:ext cx="335807" cy="2054509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23"/>
                <p:cNvSpPr>
                  <a:spLocks noChangeShapeType="1"/>
                </p:cNvSpPr>
                <p:nvPr/>
              </p:nvSpPr>
              <p:spPr bwMode="auto">
                <a:xfrm>
                  <a:off x="7770682" y="2674948"/>
                  <a:ext cx="3368122" cy="97808"/>
                </a:xfrm>
                <a:prstGeom prst="line">
                  <a:avLst/>
                </a:prstGeom>
                <a:noFill/>
                <a:ln w="38100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659600" y="3545005"/>
                <a:ext cx="3631490" cy="2610129"/>
                <a:chOff x="659600" y="3545005"/>
                <a:chExt cx="3631490" cy="2610129"/>
              </a:xfrm>
            </p:grpSpPr>
            <p:sp>
              <p:nvSpPr>
                <p:cNvPr id="37" name="Line 17"/>
                <p:cNvSpPr>
                  <a:spLocks noChangeShapeType="1"/>
                </p:cNvSpPr>
                <p:nvPr/>
              </p:nvSpPr>
              <p:spPr bwMode="auto">
                <a:xfrm>
                  <a:off x="1624088" y="3545005"/>
                  <a:ext cx="2667000" cy="175259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673247" y="3545005"/>
                  <a:ext cx="937192" cy="261012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659600" y="5297603"/>
                  <a:ext cx="3631490" cy="856409"/>
                </a:xfrm>
                <a:prstGeom prst="line">
                  <a:avLst/>
                </a:prstGeom>
                <a:noFill/>
                <a:ln w="3810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8707272" y="3876440"/>
                <a:ext cx="2969175" cy="2291037"/>
                <a:chOff x="8707272" y="3876440"/>
                <a:chExt cx="2969175" cy="2291037"/>
              </a:xfrm>
            </p:grpSpPr>
            <p:sp>
              <p:nvSpPr>
                <p:cNvPr id="32" name="Line 17"/>
                <p:cNvSpPr>
                  <a:spLocks noChangeShapeType="1"/>
                </p:cNvSpPr>
                <p:nvPr/>
              </p:nvSpPr>
              <p:spPr bwMode="auto">
                <a:xfrm>
                  <a:off x="9023095" y="3876440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8707272" y="3876440"/>
                  <a:ext cx="302174" cy="1740262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19"/>
                <p:cNvSpPr>
                  <a:spLocks noChangeShapeType="1"/>
                </p:cNvSpPr>
                <p:nvPr/>
              </p:nvSpPr>
              <p:spPr bwMode="auto">
                <a:xfrm>
                  <a:off x="8707272" y="5616702"/>
                  <a:ext cx="2077166" cy="550775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0"/>
                <p:cNvSpPr>
                  <a:spLocks noChangeShapeType="1"/>
                </p:cNvSpPr>
                <p:nvPr/>
              </p:nvSpPr>
              <p:spPr bwMode="auto">
                <a:xfrm>
                  <a:off x="10381047" y="3876440"/>
                  <a:ext cx="1295400" cy="1052668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0784438" y="4929107"/>
                  <a:ext cx="892009" cy="1226031"/>
                </a:xfrm>
                <a:prstGeom prst="line">
                  <a:avLst/>
                </a:prstGeom>
                <a:noFill/>
                <a:ln w="3810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4608153" y="3864102"/>
                <a:ext cx="3276600" cy="2441164"/>
                <a:chOff x="4608153" y="3864102"/>
                <a:chExt cx="3276600" cy="2441164"/>
              </a:xfrm>
            </p:grpSpPr>
            <p:sp>
              <p:nvSpPr>
                <p:cNvPr id="26" name="Line 17"/>
                <p:cNvSpPr>
                  <a:spLocks noChangeShapeType="1"/>
                </p:cNvSpPr>
                <p:nvPr/>
              </p:nvSpPr>
              <p:spPr bwMode="auto">
                <a:xfrm>
                  <a:off x="5231401" y="3864102"/>
                  <a:ext cx="1371600" cy="0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8153" y="3864102"/>
                  <a:ext cx="609600" cy="1752600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19"/>
                <p:cNvSpPr>
                  <a:spLocks noChangeShapeType="1"/>
                </p:cNvSpPr>
                <p:nvPr/>
              </p:nvSpPr>
              <p:spPr bwMode="auto">
                <a:xfrm>
                  <a:off x="4621802" y="5616702"/>
                  <a:ext cx="1076145" cy="688564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20"/>
                <p:cNvSpPr>
                  <a:spLocks noChangeShapeType="1"/>
                </p:cNvSpPr>
                <p:nvPr/>
              </p:nvSpPr>
              <p:spPr bwMode="auto">
                <a:xfrm>
                  <a:off x="6589353" y="3864102"/>
                  <a:ext cx="1295400" cy="1052668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7472938" y="4916770"/>
                  <a:ext cx="411815" cy="1250706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676092" y="6155138"/>
                  <a:ext cx="1796846" cy="150127"/>
                </a:xfrm>
                <a:prstGeom prst="line">
                  <a:avLst/>
                </a:prstGeom>
                <a:noFill/>
                <a:ln w="38100">
                  <a:solidFill>
                    <a:schemeClr val="accent4">
                      <a:lumMod val="7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" name="Oval 14"/>
              <p:cNvSpPr>
                <a:spLocks noChangeArrowheads="1"/>
              </p:cNvSpPr>
              <p:nvPr/>
            </p:nvSpPr>
            <p:spPr bwMode="auto">
              <a:xfrm>
                <a:off x="4855467" y="678697"/>
                <a:ext cx="2362199" cy="25289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4726751" y="872197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1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031930" y="909864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2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22404" y="868375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3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08925" y="1868743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4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0959" y="1917619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5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55244" y="1875773"/>
              <a:ext cx="339439" cy="3516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6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611907" y="25564"/>
            <a:ext cx="9162696" cy="26389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0" y="0"/>
            <a:ext cx="157807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421342" y="4083552"/>
            <a:ext cx="5565710" cy="83187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240497" y="4083551"/>
            <a:ext cx="6041149" cy="83187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322729" y="4985038"/>
            <a:ext cx="554915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5867" y="5090450"/>
            <a:ext cx="592338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24602" y="376382"/>
            <a:ext cx="58495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347369" y="167425"/>
            <a:ext cx="1322581" cy="2435879"/>
            <a:chOff x="5238622" y="682089"/>
            <a:chExt cx="2603825" cy="4235933"/>
          </a:xfrm>
        </p:grpSpPr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5867400" y="1164437"/>
              <a:ext cx="1477368" cy="133491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rgbClr val="0000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5986187" y="682089"/>
              <a:ext cx="1225517" cy="765711"/>
            </a:xfrm>
            <a:prstGeom prst="triangle">
              <a:avLst>
                <a:gd name="adj" fmla="val 49726"/>
              </a:avLst>
            </a:prstGeom>
            <a:solidFill>
              <a:srgbClr val="00CC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5400000">
              <a:off x="5652749" y="4086049"/>
              <a:ext cx="1132937" cy="493360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 flipH="1" flipV="1">
              <a:off x="5729216" y="2514600"/>
              <a:ext cx="1738384" cy="1207828"/>
            </a:xfrm>
            <a:prstGeom prst="flowChartManualOperation">
              <a:avLst/>
            </a:prstGeom>
            <a:solidFill>
              <a:srgbClr val="6699FF"/>
            </a:solidFill>
            <a:ln w="28575">
              <a:solidFill>
                <a:srgbClr val="703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 rot="5400000">
              <a:off x="6408074" y="4099840"/>
              <a:ext cx="1143004" cy="493360"/>
            </a:xfrm>
            <a:prstGeom prst="flowChartProcess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AutoShape 6"/>
            <p:cNvSpPr>
              <a:spLocks noChangeArrowheads="1"/>
            </p:cNvSpPr>
            <p:nvPr/>
          </p:nvSpPr>
          <p:spPr bwMode="auto">
            <a:xfrm>
              <a:off x="5238622" y="2506812"/>
              <a:ext cx="884674" cy="410354"/>
            </a:xfrm>
            <a:prstGeom prst="flowChartInputOutput">
              <a:avLst/>
            </a:prstGeom>
            <a:solidFill>
              <a:srgbClr val="FF00FF"/>
            </a:solidFill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Parallelogram 25"/>
            <p:cNvSpPr/>
            <p:nvPr/>
          </p:nvSpPr>
          <p:spPr>
            <a:xfrm rot="14603172">
              <a:off x="7101343" y="2409207"/>
              <a:ext cx="841613" cy="640595"/>
            </a:xfrm>
            <a:prstGeom prst="parallelogram">
              <a:avLst>
                <a:gd name="adj" fmla="val 56231"/>
              </a:avLst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 rot="10800000">
              <a:off x="6162457" y="1766649"/>
              <a:ext cx="884821" cy="415462"/>
            </a:xfrm>
            <a:prstGeom prst="flowChartProcess">
              <a:avLst/>
            </a:prstGeom>
            <a:solidFill>
              <a:srgbClr val="FFFF00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1" bldLvl="0" animBg="1"/>
      <p:bldP spid="13" grpId="2" animBg="1"/>
      <p:bldP spid="14" grpId="1" bldLvl="0" animBg="1"/>
      <p:bldP spid="14" grpId="2" animBg="1"/>
      <p:bldP spid="15" grpId="1" bldLvl="0" animBg="1"/>
      <p:bldP spid="15" grpId="2" animBg="1"/>
      <p:bldP spid="16" grpId="1" bldLvl="0" animBg="1"/>
      <p:bldP spid="16" grpId="2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vo-tay-su-kien-www_tiengdong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48.5"/>
                </p14:media>
              </p:ext>
            </p:extLst>
          </p:nvPr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94" y="1446037"/>
            <a:ext cx="609600" cy="609600"/>
          </a:xfrm>
          <a:prstGeom prst="rect">
            <a:avLst/>
          </a:prstGeom>
        </p:spPr>
      </p:pic>
      <p:pic>
        <p:nvPicPr>
          <p:cNvPr id="15362" name="Picture 2" descr="Theme23751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007" y="-1678163"/>
            <a:ext cx="12104993" cy="836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2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56738">
            <a:off x="912284" y="908051"/>
            <a:ext cx="13970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3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5217" y="836614"/>
            <a:ext cx="1397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4" descr="Picture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76784" y="331788"/>
            <a:ext cx="139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5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13485" y="404814"/>
            <a:ext cx="123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6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3685" y="5129214"/>
            <a:ext cx="1231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37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7533" y="5805489"/>
            <a:ext cx="863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38" descr="Hinh dong - Doi canh thien th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8751" y="88901"/>
            <a:ext cx="1030816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50AB22-24C0-4F06-AAEF-B60BDDA51076}"/>
              </a:ext>
            </a:extLst>
          </p:cNvPr>
          <p:cNvSpPr txBox="1"/>
          <p:nvPr/>
        </p:nvSpPr>
        <p:spPr>
          <a:xfrm>
            <a:off x="4245747" y="1635662"/>
            <a:ext cx="4342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audio>
              <p:cMediaNode vol="10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C6D701-C0FC-4108-8287-F8B2012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64B587-FC5E-4C0A-B468-EA3D1A49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131276"/>
            <a:ext cx="10450286" cy="5172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A53800-DA53-40A0-8B92-39341DEE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823"/>
            <a:ext cx="12192000" cy="19071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54050" y="1923511"/>
            <a:ext cx="10883900" cy="21865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thầy cô mạnh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ngoan, học giỏi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714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197864" y="3404252"/>
            <a:ext cx="4180901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2800" b="1" i="1" dirty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B.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tứ</a:t>
            </a:r>
            <a:r>
              <a:rPr lang="en-US" sz="2800" b="1" i="1" dirty="0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charset="0"/>
                <a:cs typeface="Arial" charset="0"/>
                <a:sym typeface="Arial" charset="0"/>
              </a:rPr>
              <a:t>giác</a:t>
            </a:r>
            <a:endParaRPr lang="en-US" sz="2800" b="1" i="1" dirty="0">
              <a:solidFill>
                <a:srgbClr val="7030A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099" name="Rectangle 11"/>
          <p:cNvSpPr>
            <a:spLocks noChangeArrowheads="1"/>
          </p:cNvSpPr>
          <p:nvPr/>
        </p:nvSpPr>
        <p:spPr bwMode="auto">
          <a:xfrm>
            <a:off x="2197864" y="2235302"/>
            <a:ext cx="4180901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A.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sym typeface="Arial" panose="020B0604020202020204" pitchFamily="34" charset="0"/>
              </a:rPr>
              <a:t>tròn</a:t>
            </a:r>
            <a:endParaRPr lang="en-US" sz="2800" b="1" i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100" name="Rectangle 12"/>
          <p:cNvSpPr>
            <a:spLocks noChangeArrowheads="1"/>
          </p:cNvSpPr>
          <p:nvPr/>
        </p:nvSpPr>
        <p:spPr bwMode="auto">
          <a:xfrm>
            <a:off x="2197861" y="4543403"/>
            <a:ext cx="4180904" cy="8382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US" sz="2800" b="1" i="1" dirty="0">
                <a:solidFill>
                  <a:srgbClr val="FF0000"/>
                </a:solidFill>
                <a:sym typeface="Arial" panose="020B0604020202020204" pitchFamily="34" charset="0"/>
              </a:rPr>
              <a:t>C.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chữ</a:t>
            </a:r>
            <a:r>
              <a:rPr lang="en-US" sz="2800" b="1" i="1" dirty="0" smtClean="0">
                <a:solidFill>
                  <a:srgbClr val="FF0000"/>
                </a:solidFill>
                <a:sym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sym typeface="Arial" panose="020B0604020202020204" pitchFamily="34" charset="0"/>
              </a:rPr>
              <a:t>nhật</a:t>
            </a:r>
            <a:endParaRPr lang="en-US" sz="2800" b="1" i="1" dirty="0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850581" y="870762"/>
            <a:ext cx="6799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315" y="1952124"/>
            <a:ext cx="484632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99" grpId="0" animBg="1"/>
      <p:bldP spid="4099" grpId="1" animBg="1"/>
      <p:bldP spid="4100" grpId="0" animBg="1"/>
      <p:bldP spid="410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4" name="Line 8"/>
          <p:cNvSpPr>
            <a:spLocks noChangeShapeType="1"/>
          </p:cNvSpPr>
          <p:nvPr/>
        </p:nvSpPr>
        <p:spPr bwMode="auto">
          <a:xfrm>
            <a:off x="6400800" y="1271589"/>
            <a:ext cx="0" cy="2447925"/>
          </a:xfrm>
          <a:prstGeom prst="line">
            <a:avLst/>
          </a:prstGeom>
          <a:noFill/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65" name="AutoShape 9"/>
          <p:cNvSpPr>
            <a:spLocks noChangeArrowheads="1"/>
          </p:cNvSpPr>
          <p:nvPr/>
        </p:nvSpPr>
        <p:spPr bwMode="auto">
          <a:xfrm>
            <a:off x="1981200" y="1585913"/>
            <a:ext cx="3962400" cy="1676400"/>
          </a:xfrm>
          <a:prstGeom prst="triangle">
            <a:avLst>
              <a:gd name="adj" fmla="val 31384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1730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85900"/>
            <a:ext cx="3581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76" name="Line 20"/>
          <p:cNvSpPr>
            <a:spLocks noChangeShapeType="1"/>
          </p:cNvSpPr>
          <p:nvPr/>
        </p:nvSpPr>
        <p:spPr bwMode="auto">
          <a:xfrm flipH="1">
            <a:off x="6934200" y="1585913"/>
            <a:ext cx="609600" cy="175260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7" name="Line 21"/>
          <p:cNvSpPr>
            <a:spLocks noChangeShapeType="1"/>
          </p:cNvSpPr>
          <p:nvPr/>
        </p:nvSpPr>
        <p:spPr bwMode="auto">
          <a:xfrm>
            <a:off x="7543800" y="1585913"/>
            <a:ext cx="1371600" cy="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>
            <a:off x="8915400" y="1585913"/>
            <a:ext cx="1295400" cy="175260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079" name="Line 23"/>
          <p:cNvSpPr>
            <a:spLocks noChangeShapeType="1"/>
          </p:cNvSpPr>
          <p:nvPr/>
        </p:nvSpPr>
        <p:spPr bwMode="auto">
          <a:xfrm>
            <a:off x="6934200" y="3338513"/>
            <a:ext cx="3276600" cy="0"/>
          </a:xfrm>
          <a:prstGeom prst="lin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981200" y="3719514"/>
            <a:ext cx="3487572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Hình</a:t>
            </a:r>
            <a:r>
              <a:rPr lang="en-US" sz="4000" b="1" dirty="0" smtClean="0">
                <a:solidFill>
                  <a:srgbClr val="0070C0"/>
                </a:solidFill>
              </a:rPr>
              <a:t> tam </a:t>
            </a:r>
            <a:r>
              <a:rPr lang="en-US" sz="4000" b="1" dirty="0" err="1" smtClean="0">
                <a:solidFill>
                  <a:srgbClr val="0070C0"/>
                </a:solidFill>
              </a:rPr>
              <a:t>giác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66128" y="3728992"/>
            <a:ext cx="3012743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Hình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tứ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giác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2191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7" grpId="2" animBg="1"/>
      <p:bldP spid="28" grpId="1" animBg="1"/>
      <p:bldP spid="2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>
              <a:cs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A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Picture74"/>
          <p:cNvPicPr>
            <a:picLocks noChangeAspect="1" noChangeArrowheads="1"/>
          </p:cNvPicPr>
          <p:nvPr/>
        </p:nvPicPr>
        <p:blipFill>
          <a:blip r:embed="rId5">
            <a:lum bright="6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492625"/>
            <a:ext cx="2819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3810001" y="1905000"/>
            <a:ext cx="4800601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tam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tứ</a:t>
            </a:r>
            <a:r>
              <a:rPr lang="en-US" sz="40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chữ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nhật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vuông</a:t>
            </a:r>
            <a:r>
              <a:rPr lang="en-US" sz="4000" b="1" kern="1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. </a:t>
            </a:r>
            <a:endParaRPr lang="en-US" sz="4000" b="1" kern="1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1638300" y="4992688"/>
          <a:ext cx="3276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6" imgW="2191817" imgH="1424635" progId="MS_ClipArt_Gallery.2">
                  <p:embed/>
                </p:oleObj>
              </mc:Choice>
              <mc:Fallback>
                <p:oleObj name="Clip" r:id="rId6" imgW="2191817" imgH="1424635" progId="MS_ClipArt_Gallery.2">
                  <p:embed/>
                  <p:pic>
                    <p:nvPicPr>
                      <p:cNvPr id="1229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4992688"/>
                        <a:ext cx="3276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24000" y="1365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>
                <a:cs typeface="Times New Roman" panose="02020603050405020304" pitchFamily="18" charset="0"/>
              </a:rPr>
              <a:t>    </a:t>
            </a:r>
            <a:r>
              <a:rPr lang="en-US" altLang="en-US" sz="2800" u="sng">
                <a:cs typeface="Times New Roman" panose="02020603050405020304" pitchFamily="18" charset="0"/>
              </a:rPr>
              <a:t>Toán</a:t>
            </a:r>
            <a:r>
              <a:rPr lang="en-US" altLang="en-US" sz="2800">
                <a:cs typeface="Times New Roman" panose="02020603050405020304" pitchFamily="18" charset="0"/>
              </a:rPr>
              <a:t> </a:t>
            </a:r>
            <a:r>
              <a:rPr lang="vi-VN" altLang="en-US" sz="2800">
                <a:cs typeface="Times New Roman" panose="02020603050405020304" pitchFamily="18" charset="0"/>
              </a:rPr>
              <a:t>:</a:t>
            </a:r>
            <a:endParaRPr lang="en-US" altLang="en-US" sz="28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6341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/>
          <p:cNvSpPr>
            <a:spLocks noChangeArrowheads="1"/>
          </p:cNvSpPr>
          <p:nvPr/>
        </p:nvSpPr>
        <p:spPr bwMode="auto">
          <a:xfrm rot="740345">
            <a:off x="4102101" y="2760663"/>
            <a:ext cx="6169025" cy="3402012"/>
          </a:xfrm>
          <a:prstGeom prst="irregularSeal2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.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781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5181600" y="3979864"/>
            <a:ext cx="3200400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cs typeface="Times New Roman" panose="02020603050405020304" pitchFamily="18" charset="0"/>
              </a:rPr>
              <a:t>Hình tam giác có đặc điểm gì </a:t>
            </a:r>
            <a:r>
              <a:rPr lang="en-US" alt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9253538" y="1981200"/>
            <a:ext cx="8382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1700" b="1">
                <a:solidFill>
                  <a:srgbClr val="451FE5"/>
                </a:solidFill>
              </a:rPr>
              <a:t>?</a:t>
            </a:r>
          </a:p>
        </p:txBody>
      </p:sp>
      <p:pic>
        <p:nvPicPr>
          <p:cNvPr id="14342" name="Picture 2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64" y="3581400"/>
            <a:ext cx="1825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2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>
                <a:solidFill>
                  <a:srgbClr val="FFFF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/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rgbClr val="FFFFCC"/>
                  </a:solidFill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2508250" y="533401"/>
            <a:ext cx="5721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ABC </a:t>
            </a:r>
            <a:r>
              <a:rPr lang="en-US" altLang="en-US" sz="4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4818064" y="1728789"/>
            <a:ext cx="25733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Ba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7183439" y="1754188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AB,</a:t>
            </a:r>
          </a:p>
        </p:txBody>
      </p:sp>
      <p:sp>
        <p:nvSpPr>
          <p:cNvPr id="71698" name="Text Box 18"/>
          <p:cNvSpPr txBox="1">
            <a:spLocks noChangeArrowheads="1"/>
          </p:cNvSpPr>
          <p:nvPr/>
        </p:nvSpPr>
        <p:spPr bwMode="auto">
          <a:xfrm>
            <a:off x="5457826" y="2268538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AC,</a:t>
            </a:r>
          </a:p>
        </p:txBody>
      </p:sp>
      <p:sp>
        <p:nvSpPr>
          <p:cNvPr id="71699" name="Text Box 19"/>
          <p:cNvSpPr txBox="1">
            <a:spLocks noChangeArrowheads="1"/>
          </p:cNvSpPr>
          <p:nvPr/>
        </p:nvSpPr>
        <p:spPr bwMode="auto">
          <a:xfrm>
            <a:off x="7086601" y="2286000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BC</a:t>
            </a:r>
            <a:r>
              <a:rPr lang="en-US" altLang="en-US" sz="3200" dirty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02" name="Line 22"/>
          <p:cNvSpPr>
            <a:spLocks noChangeShapeType="1"/>
          </p:cNvSpPr>
          <p:nvPr/>
        </p:nvSpPr>
        <p:spPr bwMode="auto">
          <a:xfrm rot="21540000" flipH="1">
            <a:off x="1981200" y="3048000"/>
            <a:ext cx="762000" cy="1981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 rot="21540000">
            <a:off x="2741614" y="3046414"/>
            <a:ext cx="2058987" cy="1982787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 flipV="1">
            <a:off x="1995489" y="5026026"/>
            <a:ext cx="2860675" cy="31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>
              <a:solidFill>
                <a:srgbClr val="FFFFCC"/>
              </a:solidFill>
              <a:cs typeface="Times New Roman" pitchFamily="18" charset="0"/>
            </a:endParaRPr>
          </a:p>
        </p:txBody>
      </p:sp>
      <p:sp>
        <p:nvSpPr>
          <p:cNvPr id="71705" name="Text Box 25"/>
          <p:cNvSpPr txBox="1">
            <a:spLocks noChangeArrowheads="1"/>
          </p:cNvSpPr>
          <p:nvPr/>
        </p:nvSpPr>
        <p:spPr bwMode="auto">
          <a:xfrm>
            <a:off x="4873625" y="3149600"/>
            <a:ext cx="24463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Ba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1706" name="Text Box 26"/>
          <p:cNvSpPr txBox="1">
            <a:spLocks noChangeArrowheads="1"/>
          </p:cNvSpPr>
          <p:nvPr/>
        </p:nvSpPr>
        <p:spPr bwMode="auto">
          <a:xfrm>
            <a:off x="7356476" y="3149600"/>
            <a:ext cx="1958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A,</a:t>
            </a:r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8675688" y="3149600"/>
            <a:ext cx="17637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B,</a:t>
            </a: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8382000" y="37338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71714" name="Rectangle 34"/>
          <p:cNvSpPr>
            <a:spLocks noChangeArrowheads="1"/>
          </p:cNvSpPr>
          <p:nvPr/>
        </p:nvSpPr>
        <p:spPr bwMode="auto">
          <a:xfrm>
            <a:off x="2478088" y="2514601"/>
            <a:ext cx="482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1715" name="Rectangle 35"/>
          <p:cNvSpPr>
            <a:spLocks noChangeArrowheads="1"/>
          </p:cNvSpPr>
          <p:nvPr/>
        </p:nvSpPr>
        <p:spPr bwMode="auto">
          <a:xfrm>
            <a:off x="1676401" y="4953001"/>
            <a:ext cx="36671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1716" name="Rectangle 36"/>
          <p:cNvSpPr>
            <a:spLocks noChangeArrowheads="1"/>
          </p:cNvSpPr>
          <p:nvPr/>
        </p:nvSpPr>
        <p:spPr bwMode="auto">
          <a:xfrm>
            <a:off x="4867275" y="4876801"/>
            <a:ext cx="4826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5499100" y="4318001"/>
            <a:ext cx="317658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Để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dễ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nhớ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: ta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nơi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3200" i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95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5" dur="10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/>
      <p:bldP spid="71694" grpId="0"/>
      <p:bldP spid="71695" grpId="0"/>
      <p:bldP spid="71698" grpId="0"/>
      <p:bldP spid="71699" grpId="0"/>
      <p:bldP spid="71705" grpId="0"/>
      <p:bldP spid="71706" grpId="0"/>
      <p:bldP spid="71707" grpId="0"/>
      <p:bldP spid="71708" grpId="0"/>
      <p:bldP spid="71714" grpId="0"/>
      <p:bldP spid="71715" grpId="0"/>
      <p:bldP spid="7171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"/>
          <p:cNvGrpSpPr>
            <a:grpSpLocks/>
          </p:cNvGrpSpPr>
          <p:nvPr/>
        </p:nvGrpSpPr>
        <p:grpSpPr bwMode="auto">
          <a:xfrm>
            <a:off x="1676400" y="2514600"/>
            <a:ext cx="3886200" cy="2895600"/>
            <a:chOff x="96" y="1200"/>
            <a:chExt cx="2880" cy="1824"/>
          </a:xfrm>
        </p:grpSpPr>
        <p:sp>
          <p:nvSpPr>
            <p:cNvPr id="17422" name="AutoShape 8"/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9"/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424" name="Text Box 10"/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25" name="Text Box 11"/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8866" name="Line 18"/>
          <p:cNvSpPr>
            <a:spLocks noChangeShapeType="1"/>
          </p:cNvSpPr>
          <p:nvPr/>
        </p:nvSpPr>
        <p:spPr bwMode="auto">
          <a:xfrm rot="21540000" flipH="1">
            <a:off x="1981200" y="3048000"/>
            <a:ext cx="762000" cy="1981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 rot="-60000">
            <a:off x="2741614" y="3046414"/>
            <a:ext cx="2058987" cy="19827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 flipV="1">
            <a:off x="1981201" y="5029201"/>
            <a:ext cx="2879725" cy="31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5562600" y="1263651"/>
            <a:ext cx="2895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* Ba </a:t>
            </a:r>
            <a:r>
              <a:rPr lang="en-US" altLang="en-US" sz="40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accent6"/>
                </a:solidFill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5010150" y="2355851"/>
            <a:ext cx="53530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AB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AC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A) ;</a:t>
            </a:r>
          </a:p>
        </p:txBody>
      </p:sp>
      <p:sp>
        <p:nvSpPr>
          <p:cNvPr id="78878" name="Arc 30"/>
          <p:cNvSpPr>
            <a:spLocks/>
          </p:cNvSpPr>
          <p:nvPr/>
        </p:nvSpPr>
        <p:spPr bwMode="auto">
          <a:xfrm rot="3600000">
            <a:off x="2701926" y="3194051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vert="eaVert" wrap="none" bIns="137160" anchor="ctr"/>
          <a:lstStyle/>
          <a:p>
            <a:endParaRPr lang="en-US"/>
          </a:p>
        </p:txBody>
      </p:sp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5014913" y="3733801"/>
            <a:ext cx="50292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BA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BC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B) ;</a:t>
            </a: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>
            <a:off x="5014913" y="5322888"/>
            <a:ext cx="50292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đỉnh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C,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CA </a:t>
            </a:r>
            <a:r>
              <a:rPr lang="en-US" altLang="en-US" sz="3200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accent6"/>
                </a:solidFill>
                <a:cs typeface="Times New Roman" panose="02020603050405020304" pitchFamily="18" charset="0"/>
              </a:rPr>
              <a:t> CB 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gọi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tắt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góc</a:t>
            </a:r>
            <a:r>
              <a:rPr lang="en-US" altLang="en-US" sz="3200" i="1" dirty="0">
                <a:solidFill>
                  <a:schemeClr val="accent6"/>
                </a:solidFill>
                <a:cs typeface="Times New Roman" panose="02020603050405020304" pitchFamily="18" charset="0"/>
              </a:rPr>
              <a:t> C) </a:t>
            </a:r>
            <a:r>
              <a:rPr lang="en-US" altLang="en-US" sz="3200" i="1" dirty="0">
                <a:solidFill>
                  <a:srgbClr val="FFFFCC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881" name="Arc 33"/>
          <p:cNvSpPr>
            <a:spLocks/>
          </p:cNvSpPr>
          <p:nvPr/>
        </p:nvSpPr>
        <p:spPr bwMode="auto">
          <a:xfrm rot="-2280000">
            <a:off x="2130426" y="4738689"/>
            <a:ext cx="150813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 anchor="ctr"/>
          <a:lstStyle/>
          <a:p>
            <a:endParaRPr lang="en-US"/>
          </a:p>
        </p:txBody>
      </p:sp>
      <p:sp>
        <p:nvSpPr>
          <p:cNvPr id="78882" name="Arc 34"/>
          <p:cNvSpPr>
            <a:spLocks/>
          </p:cNvSpPr>
          <p:nvPr/>
        </p:nvSpPr>
        <p:spPr bwMode="auto">
          <a:xfrm rot="-10080000">
            <a:off x="4310063" y="4738689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wrap="none" bIns="137160" anchor="ctr"/>
          <a:lstStyle/>
          <a:p>
            <a:endParaRPr lang="en-US"/>
          </a:p>
        </p:txBody>
      </p:sp>
      <p:sp>
        <p:nvSpPr>
          <p:cNvPr id="17421" name="Text Box 35"/>
          <p:cNvSpPr txBox="1">
            <a:spLocks noChangeArrowheads="1"/>
          </p:cNvSpPr>
          <p:nvPr/>
        </p:nvSpPr>
        <p:spPr bwMode="auto">
          <a:xfrm>
            <a:off x="1808163" y="533400"/>
            <a:ext cx="601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chemeClr val="accent6"/>
                </a:solidFill>
                <a:cs typeface="Times New Roman" panose="02020603050405020304" pitchFamily="18" charset="0"/>
              </a:rPr>
              <a:t>a)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Đặc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200" b="1" i="1" u="sng" dirty="0">
                <a:solidFill>
                  <a:schemeClr val="accent6"/>
                </a:solidFill>
                <a:cs typeface="Times New Roman" panose="02020603050405020304" pitchFamily="18" charset="0"/>
              </a:rPr>
              <a:t> tam </a:t>
            </a:r>
            <a:r>
              <a:rPr lang="en-US" altLang="en-US" sz="3200" b="1" i="1" u="sng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giác</a:t>
            </a:r>
            <a:endParaRPr lang="en-US" altLang="en-US" sz="3200" b="1" i="1" u="sng" dirty="0">
              <a:solidFill>
                <a:schemeClr val="accent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6" grpId="0" animBg="1"/>
      <p:bldP spid="78866" grpId="1" animBg="1"/>
      <p:bldP spid="78867" grpId="0" animBg="1"/>
      <p:bldP spid="78867" grpId="1" animBg="1"/>
      <p:bldP spid="78868" grpId="0" animBg="1"/>
      <p:bldP spid="78868" grpId="1" animBg="1"/>
      <p:bldP spid="78876" grpId="0"/>
      <p:bldP spid="78877" grpId="0"/>
      <p:bldP spid="78878" grpId="0" animBg="1"/>
      <p:bldP spid="78879" grpId="0"/>
      <p:bldP spid="78880" grpId="0"/>
      <p:bldP spid="78881" grpId="0" animBg="1"/>
      <p:bldP spid="788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1152;p2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AutoShape 7"/>
          <p:cNvSpPr>
            <a:spLocks noChangeArrowheads="1"/>
          </p:cNvSpPr>
          <p:nvPr/>
        </p:nvSpPr>
        <p:spPr bwMode="auto">
          <a:xfrm>
            <a:off x="3429000" y="1447800"/>
            <a:ext cx="6781800" cy="3505200"/>
          </a:xfrm>
          <a:prstGeom prst="cloudCallout">
            <a:avLst>
              <a:gd name="adj1" fmla="val -25116"/>
              <a:gd name="adj2" fmla="val 80796"/>
            </a:avLst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/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4191000" y="2438400"/>
            <a:ext cx="5562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Hình tam giác có : 3 cạnh</a:t>
            </a:r>
            <a:r>
              <a:rPr lang="en-US" altLang="en-US" sz="4800">
                <a:solidFill>
                  <a:srgbClr val="FFFF99"/>
                </a:solidFill>
                <a:latin typeface=".VnArial" panose="020B7200000000000000" pitchFamily="34" charset="0"/>
              </a:rPr>
              <a:t>, </a:t>
            </a:r>
            <a:r>
              <a:rPr lang="en-US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3 đỉnh, 3 góc</a:t>
            </a:r>
            <a:r>
              <a:rPr lang="vi-VN" altLang="en-US" sz="4800">
                <a:solidFill>
                  <a:srgbClr val="FFFF99"/>
                </a:solidFill>
                <a:cs typeface="Times New Roman" panose="02020603050405020304" pitchFamily="18" charset="0"/>
              </a:rPr>
              <a:t>.</a:t>
            </a:r>
            <a:endParaRPr lang="en-US" altLang="en-US" sz="4800">
              <a:solidFill>
                <a:srgbClr val="FFFF99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9461" name="Object 9"/>
          <p:cNvGraphicFramePr>
            <a:graphicFrameLocks noGrp="1" noChangeAspect="1"/>
          </p:cNvGraphicFramePr>
          <p:nvPr>
            <p:ph/>
          </p:nvPr>
        </p:nvGraphicFramePr>
        <p:xfrm>
          <a:off x="1524000" y="0"/>
          <a:ext cx="2192338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lip" r:id="rId5" imgW="2191817" imgH="1424635" progId="MS_ClipArt_Gallery.2">
                  <p:embed/>
                </p:oleObj>
              </mc:Choice>
              <mc:Fallback>
                <p:oleObj name="Clip" r:id="rId5" imgW="2191817" imgH="1424635" progId="MS_ClipArt_Gallery.2">
                  <p:embed/>
                  <p:pic>
                    <p:nvPicPr>
                      <p:cNvPr id="19461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2192338" cy="142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1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7" grpId="0" animBg="1"/>
      <p:bldP spid="97288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</TotalTime>
  <Words>483</Words>
  <Application>Microsoft Office PowerPoint</Application>
  <PresentationFormat>Custom</PresentationFormat>
  <Paragraphs>114</Paragraphs>
  <Slides>23</Slides>
  <Notes>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4_Office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Mr Cong</dc:creator>
  <cp:lastModifiedBy>Windows User</cp:lastModifiedBy>
  <cp:revision>221</cp:revision>
  <dcterms:created xsi:type="dcterms:W3CDTF">2021-05-04T09:55:00Z</dcterms:created>
  <dcterms:modified xsi:type="dcterms:W3CDTF">2024-05-20T14:05:26Z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