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46" y="6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 panose="020B0604020202020204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720" indent="-426720">
              <a:spcBef>
                <a:spcPts val="1000"/>
              </a:spcBef>
              <a:buClr>
                <a:srgbClr val="000000"/>
              </a:buClr>
              <a:buFont typeface="Arial" panose="020B0604020202020204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 panose="020B0604020202020204"/>
              </a:rPr>
              <a:t>Click to edit the outline text format</a:t>
            </a:r>
          </a:p>
          <a:p>
            <a:pPr marL="927100" lvl="1" indent="-355600">
              <a:spcBef>
                <a:spcPts val="1000"/>
              </a:spcBef>
              <a:buClr>
                <a:srgbClr val="000000"/>
              </a:buClr>
              <a:buFont typeface="Arial" panose="020B0604020202020204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 panose="020B0604020202020204"/>
              </a:rPr>
              <a:t>Second Outline Level</a:t>
            </a:r>
          </a:p>
          <a:p>
            <a:pPr marL="1426845" lvl="2" indent="-283845">
              <a:spcBef>
                <a:spcPts val="1000"/>
              </a:spcBef>
              <a:buClr>
                <a:srgbClr val="000000"/>
              </a:buClr>
              <a:buFont typeface="Arial" panose="020B0604020202020204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 panose="020B0604020202020204"/>
              </a:rPr>
              <a:t>Third Outline Level</a:t>
            </a:r>
          </a:p>
          <a:p>
            <a:pPr marL="1998345" lvl="3" indent="-283845">
              <a:spcBef>
                <a:spcPts val="1000"/>
              </a:spcBef>
              <a:buClr>
                <a:srgbClr val="000000"/>
              </a:buClr>
              <a:buFont typeface="Arial" panose="020B0604020202020204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 panose="020B0604020202020204"/>
              </a:rPr>
              <a:t>Fourth Outline Level</a:t>
            </a:r>
          </a:p>
          <a:p>
            <a:pPr marL="2569845" lvl="4" indent="-283845">
              <a:spcBef>
                <a:spcPts val="1000"/>
              </a:spcBef>
              <a:buClr>
                <a:srgbClr val="000000"/>
              </a:buClr>
              <a:buFont typeface="Arial" panose="020B0604020202020204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 panose="020B0604020202020204"/>
              </a:rPr>
              <a:t>Fifth Outline Level</a:t>
            </a:r>
          </a:p>
          <a:p>
            <a:pPr marL="2569845" lvl="5" indent="-283845">
              <a:spcBef>
                <a:spcPts val="1000"/>
              </a:spcBef>
              <a:buClr>
                <a:srgbClr val="000000"/>
              </a:buClr>
              <a:buFont typeface="Arial" panose="020B0604020202020204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 panose="020B0604020202020204"/>
              </a:rPr>
              <a:t>Sixth Outline Level</a:t>
            </a:r>
          </a:p>
          <a:p>
            <a:pPr marL="2569845" lvl="6" indent="-283845">
              <a:spcBef>
                <a:spcPts val="1000"/>
              </a:spcBef>
              <a:buClr>
                <a:srgbClr val="000000"/>
              </a:buClr>
              <a:buFont typeface="Arial" panose="020B0604020202020204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 panose="020B0604020202020204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339ABE6-691D-40BD-A7A9-E2CAFC3E83D5}" type="slidenum">
              <a:rPr lang="en-US" sz="1700" b="0" strike="noStrike" spc="-1">
                <a:solidFill>
                  <a:srgbClr val="000000"/>
                </a:solidFill>
                <a:latin typeface="Arial" panose="020B0604020202020204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2.jpeg"/><Relationship Id="rId5" Type="http://schemas.openxmlformats.org/officeDocument/2006/relationships/image" Target="../media/image2.GIF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4.jpeg"/><Relationship Id="rId5" Type="http://schemas.openxmlformats.org/officeDocument/2006/relationships/image" Target="../media/image2.GIF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4.jpeg"/><Relationship Id="rId5" Type="http://schemas.openxmlformats.org/officeDocument/2006/relationships/image" Target="../media/image2.GIF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4.jpeg"/><Relationship Id="rId5" Type="http://schemas.openxmlformats.org/officeDocument/2006/relationships/image" Target="../media/image2.GIF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19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png"/><Relationship Id="rId5" Type="http://schemas.openxmlformats.org/officeDocument/2006/relationships/image" Target="../media/image2.GIF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8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9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10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11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>
            <a:fillRect/>
          </a:stretch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47" name="Rectangle 5"/>
          <p:cNvSpPr/>
          <p:nvPr/>
        </p:nvSpPr>
        <p:spPr>
          <a:xfrm>
            <a:off x="5843520" y="5429160"/>
            <a:ext cx="478656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vi-VN" sz="3600" b="1" strike="noStrike" spc="-1" dirty="0" smtClean="0">
                <a:solidFill>
                  <a:srgbClr val="C00000"/>
                </a:solidFill>
                <a:latin typeface="Constantia" panose="02030602050306030303"/>
                <a:ea typeface="Times New Roman" panose="02020603050405020304"/>
              </a:rPr>
              <a:t>Phạm Thị Cúc</a:t>
            </a:r>
            <a:endParaRPr lang="en-US" sz="3600" b="0" strike="noStrike" spc="-1" dirty="0">
              <a:solidFill>
                <a:srgbClr val="000000"/>
              </a:solidFill>
              <a:latin typeface="Times New Roman" panose="02020603050405020304"/>
            </a:endParaRPr>
          </a:p>
        </p:txBody>
      </p:sp>
      <p:pic>
        <p:nvPicPr>
          <p:cNvPr id="48" name="Picture 4" descr="pcp_download_120"/>
          <p:cNvPicPr/>
          <p:nvPr/>
        </p:nvPicPr>
        <p:blipFill>
          <a:blip r:embed="rId5"/>
          <a:stretch>
            <a:fillRect/>
          </a:stretch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  <p:sp>
        <p:nvSpPr>
          <p:cNvPr id="49" name="Rectangle 5"/>
          <p:cNvSpPr/>
          <p:nvPr/>
        </p:nvSpPr>
        <p:spPr>
          <a:xfrm>
            <a:off x="6272280" y="3286080"/>
            <a:ext cx="392904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 panose="02020603050405020304"/>
                <a:ea typeface="Times New Roman" panose="02020603050405020304"/>
              </a:rPr>
              <a:t>TIẾT 4 – CHỦ ĐỀ 1</a:t>
            </a:r>
            <a:endParaRPr lang="en-US" sz="32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11" descr="14"/>
          <p:cNvPicPr/>
          <p:nvPr/>
        </p:nvPicPr>
        <p:blipFill>
          <a:blip r:embed="rId2"/>
          <a:srcRect l="11783" t="3337" r="31020" b="8888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8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9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10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11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2" descr="D:\GIÁO ÁN 1 2020-2021\HÌNH SOẠN GIÁO ÁN\Đọc nhạc\DO RE MI.jpg"/>
          <p:cNvPicPr/>
          <p:nvPr/>
        </p:nvPicPr>
        <p:blipFill>
          <a:blip r:embed="rId4">
            <a:lum contrast="20000"/>
          </a:blip>
          <a:srcRect l="2136" t="6965" r="42272" b="7839"/>
          <a:stretch>
            <a:fillRect/>
          </a:stretch>
        </p:blipFill>
        <p:spPr>
          <a:xfrm>
            <a:off x="771480" y="1143000"/>
            <a:ext cx="9429840" cy="4286160"/>
          </a:xfrm>
          <a:prstGeom prst="rect">
            <a:avLst/>
          </a:prstGeom>
          <a:ln w="0">
            <a:noFill/>
          </a:ln>
        </p:spPr>
      </p:pic>
      <p:sp>
        <p:nvSpPr>
          <p:cNvPr id="260" name="Text Box 9"/>
          <p:cNvSpPr/>
          <p:nvPr/>
        </p:nvSpPr>
        <p:spPr>
          <a:xfrm>
            <a:off x="890640" y="135000"/>
            <a:ext cx="350028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</a:rPr>
              <a:t>LUẬT CHƠI</a:t>
            </a:r>
            <a:endParaRPr lang="en-US" sz="36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Picture 11" descr="14"/>
          <p:cNvPicPr/>
          <p:nvPr/>
        </p:nvPicPr>
        <p:blipFill>
          <a:blip r:embed="rId2"/>
          <a:srcRect l="11783" t="3337" r="31020" b="8888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8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9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10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11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2" descr="D:\GIÁO ÁN 1 2020-2021\HÌNH SOẠN GIÁO ÁN\Đọc nhạc\Bậc thang Đô - Rê - Mi - Copy.jpg"/>
          <p:cNvPicPr/>
          <p:nvPr/>
        </p:nvPicPr>
        <p:blipFill>
          <a:blip r:embed="rId4">
            <a:lum contrast="30000"/>
          </a:blip>
          <a:srcRect l="4255" t="3126" r="2127"/>
          <a:stretch>
            <a:fillRect/>
          </a:stretch>
        </p:blipFill>
        <p:spPr>
          <a:xfrm>
            <a:off x="3843360" y="1571760"/>
            <a:ext cx="6715080" cy="3929040"/>
          </a:xfrm>
          <a:prstGeom prst="rect">
            <a:avLst/>
          </a:prstGeom>
          <a:ln w="0">
            <a:noFill/>
          </a:ln>
        </p:spPr>
      </p:pic>
      <p:sp>
        <p:nvSpPr>
          <p:cNvPr id="267" name="Text Box 9"/>
          <p:cNvSpPr/>
          <p:nvPr/>
        </p:nvSpPr>
        <p:spPr>
          <a:xfrm>
            <a:off x="1557360" y="1071720"/>
            <a:ext cx="350028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 panose="02020603050405020304"/>
                <a:ea typeface="Times New Roman" panose="02020603050405020304"/>
              </a:rPr>
              <a:t>Ôn tập đọc nhạc</a:t>
            </a:r>
            <a:endParaRPr lang="en-US" sz="32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268" name="Text Box 10"/>
          <p:cNvSpPr/>
          <p:nvPr/>
        </p:nvSpPr>
        <p:spPr>
          <a:xfrm>
            <a:off x="557280" y="1857240"/>
            <a:ext cx="592920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0000"/>
                </a:solidFill>
                <a:latin typeface="Times New Roman" panose="02020603050405020304"/>
              </a:rPr>
              <a:t>BẬC THANG ĐÔ – RÊ - MI</a:t>
            </a:r>
            <a:endParaRPr lang="en-US" sz="35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Picture 11" descr="14"/>
          <p:cNvPicPr/>
          <p:nvPr/>
        </p:nvPicPr>
        <p:blipFill>
          <a:blip r:embed="rId4"/>
          <a:srcRect l="11783" t="3337" r="31020" b="8888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8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9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2" name="Picture 10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3" name="Picture 11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74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 panose="02020603050405020304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pic>
        <p:nvPicPr>
          <p:cNvPr id="275" name="Picture 14" descr="D:\GIÁO ÁN 1 2020-2021\HÌNH SOẠN GIÁO ÁN\Đọc nhạc\Bậc thang Đô - Rê - Mi.jpg"/>
          <p:cNvPicPr/>
          <p:nvPr/>
        </p:nvPicPr>
        <p:blipFill>
          <a:blip r:embed="rId6">
            <a:lum contrast="40000"/>
          </a:blip>
          <a:srcRect l="11422" t="16356" r="13928" b="62098"/>
          <a:stretch>
            <a:fillRect/>
          </a:stretch>
        </p:blipFill>
        <p:spPr>
          <a:xfrm>
            <a:off x="771480" y="1214280"/>
            <a:ext cx="9501120" cy="4141800"/>
          </a:xfrm>
          <a:prstGeom prst="rect">
            <a:avLst/>
          </a:prstGeom>
          <a:ln w="0">
            <a:noFill/>
          </a:ln>
        </p:spPr>
      </p:pic>
      <p:pic>
        <p:nvPicPr>
          <p:cNvPr id="2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24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Picture 10" descr="Kết quả hình ảnh cho nền powerpoint đẹp"/>
          <p:cNvPicPr/>
          <p:nvPr/>
        </p:nvPicPr>
        <p:blipFill>
          <a:blip r:embed="rId2"/>
          <a:srcRect t="3617" b="4847"/>
          <a:stretch>
            <a:fillRect/>
          </a:stretch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77" name="Rectangle 1"/>
          <p:cNvSpPr/>
          <p:nvPr/>
        </p:nvSpPr>
        <p:spPr>
          <a:xfrm>
            <a:off x="1496880" y="2571840"/>
            <a:ext cx="7629480" cy="157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 panose="02020603050405020304"/>
                <a:ea typeface="Times New Roman" panose="02020603050405020304"/>
              </a:rPr>
              <a:t>ĐỌC NHẠC</a:t>
            </a:r>
            <a:endParaRPr lang="en-US" sz="4800" b="0" strike="noStrike" spc="-1">
              <a:solidFill>
                <a:srgbClr val="000000"/>
              </a:solidFill>
              <a:latin typeface="Times New Roman" panose="02020603050405020304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 panose="02020603050405020304"/>
                <a:ea typeface="Times New Roman" panose="02020603050405020304"/>
              </a:rPr>
              <a:t>KẾT HỢP BỘ GÕ CƠ THỂ</a:t>
            </a:r>
            <a:endParaRPr lang="en-US" sz="4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pic>
        <p:nvPicPr>
          <p:cNvPr id="278" name="Picture 8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9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10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11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82" name="Text Box 10"/>
          <p:cNvSpPr/>
          <p:nvPr/>
        </p:nvSpPr>
        <p:spPr>
          <a:xfrm>
            <a:off x="3129120" y="12859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0000"/>
                </a:solidFill>
                <a:latin typeface="Times New Roman" panose="02020603050405020304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11" descr="14"/>
          <p:cNvPicPr/>
          <p:nvPr/>
        </p:nvPicPr>
        <p:blipFill>
          <a:blip r:embed="rId4"/>
          <a:srcRect l="11783" t="3337" r="31020" b="8888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8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9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10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11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88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 panose="02020603050405020304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289" name="AutoShape 10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0" name="Picture 11" descr="D:\GIÁO ÁN 1 2020-2021\HÌNH SOẠN GIÁO ÁN\Đọc nhạc\BAC THANG DO - RE - MI\Picture2 - Copy (3) - Copy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666720" y="1185840"/>
            <a:ext cx="9637920" cy="4243320"/>
          </a:xfrm>
          <a:prstGeom prst="rect">
            <a:avLst/>
          </a:prstGeom>
          <a:ln w="0">
            <a:noFill/>
          </a:ln>
        </p:spPr>
      </p:pic>
      <p:sp>
        <p:nvSpPr>
          <p:cNvPr id="291" name="AutoShape 13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2" name="Picture 14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>
            <a:fillRect/>
          </a:stretch>
        </p:blipFill>
        <p:spPr>
          <a:xfrm>
            <a:off x="1986120" y="2786040"/>
            <a:ext cx="793440" cy="71424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14" descr="D:\GIÁO ÁN 1 2020-2021\HÌNH SOẠN GIÁO ÁN\BỘ Gõ cơ THỂ.png"/>
          <p:cNvPicPr/>
          <p:nvPr/>
        </p:nvPicPr>
        <p:blipFill>
          <a:blip r:embed="rId7"/>
          <a:srcRect l="56514" t="1822" r="36977" b="79914"/>
          <a:stretch>
            <a:fillRect/>
          </a:stretch>
        </p:blipFill>
        <p:spPr>
          <a:xfrm>
            <a:off x="4700520" y="2714760"/>
            <a:ext cx="714600" cy="78552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14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>
            <a:fillRect/>
          </a:stretch>
        </p:blipFill>
        <p:spPr>
          <a:xfrm>
            <a:off x="3271680" y="2786040"/>
            <a:ext cx="793800" cy="71424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14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>
            <a:fillRect/>
          </a:stretch>
        </p:blipFill>
        <p:spPr>
          <a:xfrm>
            <a:off x="6272280" y="2786040"/>
            <a:ext cx="793800" cy="71424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15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>
            <a:fillRect/>
          </a:stretch>
        </p:blipFill>
        <p:spPr>
          <a:xfrm>
            <a:off x="7415280" y="2786040"/>
            <a:ext cx="793800" cy="71424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16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>
            <a:fillRect/>
          </a:stretch>
        </p:blipFill>
        <p:spPr>
          <a:xfrm>
            <a:off x="2057400" y="4786200"/>
            <a:ext cx="793800" cy="71460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17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>
            <a:fillRect/>
          </a:stretch>
        </p:blipFill>
        <p:spPr>
          <a:xfrm>
            <a:off x="3343320" y="4809960"/>
            <a:ext cx="793800" cy="714600"/>
          </a:xfrm>
          <a:prstGeom prst="rect">
            <a:avLst/>
          </a:prstGeom>
          <a:ln w="0">
            <a:noFill/>
          </a:ln>
        </p:spPr>
      </p:pic>
      <p:pic>
        <p:nvPicPr>
          <p:cNvPr id="299" name="Picture 18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>
            <a:fillRect/>
          </a:stretch>
        </p:blipFill>
        <p:spPr>
          <a:xfrm>
            <a:off x="6272280" y="4786200"/>
            <a:ext cx="793800" cy="714600"/>
          </a:xfrm>
          <a:prstGeom prst="rect">
            <a:avLst/>
          </a:prstGeom>
          <a:ln w="0">
            <a:noFill/>
          </a:ln>
        </p:spPr>
      </p:pic>
      <p:pic>
        <p:nvPicPr>
          <p:cNvPr id="300" name="Picture 19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>
            <a:fillRect/>
          </a:stretch>
        </p:blipFill>
        <p:spPr>
          <a:xfrm>
            <a:off x="7272360" y="4786200"/>
            <a:ext cx="793800" cy="71460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14" descr="D:\GIÁO ÁN 1 2020-2021\HÌNH SOẠN GIÁO ÁN\BỘ Gõ cơ THỂ.png"/>
          <p:cNvPicPr/>
          <p:nvPr/>
        </p:nvPicPr>
        <p:blipFill>
          <a:blip r:embed="rId7"/>
          <a:srcRect l="56514" t="1822" r="36977" b="79914"/>
          <a:stretch>
            <a:fillRect/>
          </a:stretch>
        </p:blipFill>
        <p:spPr>
          <a:xfrm>
            <a:off x="8844120" y="2714760"/>
            <a:ext cx="714240" cy="785520"/>
          </a:xfrm>
          <a:prstGeom prst="rect">
            <a:avLst/>
          </a:prstGeom>
          <a:ln w="0">
            <a:noFill/>
          </a:ln>
        </p:spPr>
      </p:pic>
      <p:pic>
        <p:nvPicPr>
          <p:cNvPr id="302" name="Picture 14" descr="D:\GIÁO ÁN 1 2020-2021\HÌNH SOẠN GIÁO ÁN\BỘ Gõ cơ THỂ.png"/>
          <p:cNvPicPr/>
          <p:nvPr/>
        </p:nvPicPr>
        <p:blipFill>
          <a:blip r:embed="rId7"/>
          <a:srcRect l="56514" t="1822" r="36977" b="79914"/>
          <a:stretch>
            <a:fillRect/>
          </a:stretch>
        </p:blipFill>
        <p:spPr>
          <a:xfrm>
            <a:off x="4772160" y="4786200"/>
            <a:ext cx="714240" cy="71460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14" descr="D:\GIÁO ÁN 1 2020-2021\HÌNH SOẠN GIÁO ÁN\BỘ Gõ cơ THỂ.png"/>
          <p:cNvPicPr/>
          <p:nvPr/>
        </p:nvPicPr>
        <p:blipFill>
          <a:blip r:embed="rId7"/>
          <a:srcRect l="56514" t="1822" r="36977" b="79914"/>
          <a:stretch>
            <a:fillRect/>
          </a:stretch>
        </p:blipFill>
        <p:spPr>
          <a:xfrm>
            <a:off x="8844120" y="4857840"/>
            <a:ext cx="714240" cy="714240"/>
          </a:xfrm>
          <a:prstGeom prst="rect">
            <a:avLst/>
          </a:prstGeom>
          <a:ln w="0">
            <a:noFill/>
          </a:ln>
        </p:spPr>
      </p:pic>
      <p:pic>
        <p:nvPicPr>
          <p:cNvPr id="23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24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Picture 10" descr="Kết quả hình ảnh cho nền powerpoint đẹp"/>
          <p:cNvPicPr/>
          <p:nvPr/>
        </p:nvPicPr>
        <p:blipFill>
          <a:blip r:embed="rId2"/>
          <a:srcRect t="3617" b="4847"/>
          <a:stretch>
            <a:fillRect/>
          </a:stretch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305" name="Rectangle 1"/>
          <p:cNvSpPr/>
          <p:nvPr/>
        </p:nvSpPr>
        <p:spPr>
          <a:xfrm>
            <a:off x="1365480" y="2571840"/>
            <a:ext cx="8105040" cy="157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 panose="02020603050405020304"/>
                <a:ea typeface="Times New Roman" panose="02020603050405020304"/>
              </a:rPr>
              <a:t>ĐỌC NHẠC</a:t>
            </a:r>
            <a:endParaRPr lang="en-US" sz="4800" b="0" strike="noStrike" spc="-1">
              <a:solidFill>
                <a:srgbClr val="000000"/>
              </a:solidFill>
              <a:latin typeface="Times New Roman" panose="02020603050405020304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 panose="02020603050405020304"/>
                <a:ea typeface="Times New Roman" panose="02020603050405020304"/>
              </a:rPr>
              <a:t>THEO SẮC THÁI TO – NHỎ</a:t>
            </a:r>
            <a:endParaRPr lang="en-US" sz="4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pic>
        <p:nvPicPr>
          <p:cNvPr id="306" name="Picture 8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07" name="Picture 9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08" name="Picture 10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09" name="Picture 11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10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 panose="02020603050405020304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Picture 11" descr="14"/>
          <p:cNvPicPr/>
          <p:nvPr/>
        </p:nvPicPr>
        <p:blipFill>
          <a:blip r:embed="rId4"/>
          <a:srcRect l="11783" t="3337" r="31020" b="8888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12" name="Picture 8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3" name="Picture 9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4" name="Picture 10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5" name="Picture 11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16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 panose="02020603050405020304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317" name="AutoShape 10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18" name="Picture 11" descr="D:\GIÁO ÁN 1 2020-2021\HÌNH SOẠN GIÁO ÁN\Đọc nhạc\BAC THANG DO - RE - MI\Picture2 - Copy (3) - Copy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666720" y="1185840"/>
            <a:ext cx="9637920" cy="4243320"/>
          </a:xfrm>
          <a:prstGeom prst="rect">
            <a:avLst/>
          </a:prstGeom>
          <a:ln w="0">
            <a:noFill/>
          </a:ln>
        </p:spPr>
      </p:pic>
      <p:sp>
        <p:nvSpPr>
          <p:cNvPr id="319" name="AutoShape 13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20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>
            <a:fillRect/>
          </a:stretch>
        </p:blipFill>
        <p:spPr>
          <a:xfrm>
            <a:off x="1486080" y="4429080"/>
            <a:ext cx="428400" cy="422280"/>
          </a:xfrm>
          <a:prstGeom prst="rect">
            <a:avLst/>
          </a:prstGeom>
          <a:ln w="0">
            <a:noFill/>
          </a:ln>
        </p:spPr>
      </p:pic>
      <p:pic>
        <p:nvPicPr>
          <p:cNvPr id="321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>
            <a:fillRect/>
          </a:stretch>
        </p:blipFill>
        <p:spPr>
          <a:xfrm>
            <a:off x="1343160" y="2286000"/>
            <a:ext cx="579240" cy="928800"/>
          </a:xfrm>
          <a:prstGeom prst="rect">
            <a:avLst/>
          </a:prstGeom>
          <a:ln w="0">
            <a:noFill/>
          </a:ln>
        </p:spPr>
      </p:pic>
      <p:pic>
        <p:nvPicPr>
          <p:cNvPr id="13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24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Picture 10" descr="Kết quả hình ảnh cho nền powerpoint đẹp"/>
          <p:cNvPicPr/>
          <p:nvPr/>
        </p:nvPicPr>
        <p:blipFill>
          <a:blip r:embed="rId2"/>
          <a:srcRect t="3617" b="4847"/>
          <a:stretch>
            <a:fillRect/>
          </a:stretch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323" name="Rectangle 1"/>
          <p:cNvSpPr/>
          <p:nvPr/>
        </p:nvSpPr>
        <p:spPr>
          <a:xfrm>
            <a:off x="1510920" y="2643120"/>
            <a:ext cx="784152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 panose="02020603050405020304"/>
                <a:ea typeface="Times New Roman" panose="02020603050405020304"/>
              </a:rPr>
              <a:t>ĐỌC NHẠC THEO SẮC THÁI</a:t>
            </a:r>
            <a:endParaRPr lang="en-US" sz="4400" b="0" strike="noStrike" spc="-1">
              <a:solidFill>
                <a:srgbClr val="000000"/>
              </a:solidFill>
              <a:latin typeface="Times New Roman" panose="02020603050405020304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 panose="02020603050405020304"/>
                <a:ea typeface="Times New Roman" panose="02020603050405020304"/>
              </a:rPr>
              <a:t> TO – NHỎ THEO Ý THÍCH</a:t>
            </a:r>
            <a:endParaRPr lang="en-US" sz="4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pic>
        <p:nvPicPr>
          <p:cNvPr id="324" name="Picture 8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25" name="Picture 9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26" name="Picture 10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27" name="Picture 11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28" name="Rectangle 7"/>
          <p:cNvSpPr/>
          <p:nvPr/>
        </p:nvSpPr>
        <p:spPr>
          <a:xfrm>
            <a:off x="2414520" y="785880"/>
            <a:ext cx="5929560" cy="133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VẬN DỤNG SÁNG TẠO</a:t>
            </a:r>
            <a:endParaRPr lang="en-US" sz="4000" b="0" strike="noStrike" spc="-1">
              <a:solidFill>
                <a:srgbClr val="000000"/>
              </a:solidFill>
              <a:latin typeface="Times New Roman" panose="02020603050405020304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TO – NHỎ</a:t>
            </a:r>
            <a:endParaRPr lang="en-US" sz="40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Picture 11" descr="14"/>
          <p:cNvPicPr/>
          <p:nvPr/>
        </p:nvPicPr>
        <p:blipFill>
          <a:blip r:embed="rId4"/>
          <a:srcRect l="11783" t="3337" r="31020" b="8888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30" name="Picture 8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31" name="Picture 9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32" name="Picture 10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33" name="Picture 11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34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 panose="02020603050405020304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335" name="AutoShape 10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6" name="Picture 11" descr="D:\GIÁO ÁN 1 2020-2021\HÌNH SOẠN GIÁO ÁN\Đọc nhạc\BAC THANG DO - RE - MI\Picture2 - Copy (3) - Copy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666720" y="1185840"/>
            <a:ext cx="9637920" cy="4243320"/>
          </a:xfrm>
          <a:prstGeom prst="rect">
            <a:avLst/>
          </a:prstGeom>
          <a:ln w="0">
            <a:noFill/>
          </a:ln>
        </p:spPr>
      </p:pic>
      <p:sp>
        <p:nvSpPr>
          <p:cNvPr id="337" name="AutoShape 13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8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>
            <a:fillRect/>
          </a:stretch>
        </p:blipFill>
        <p:spPr>
          <a:xfrm>
            <a:off x="7701120" y="2928960"/>
            <a:ext cx="357120" cy="422280"/>
          </a:xfrm>
          <a:prstGeom prst="rect">
            <a:avLst/>
          </a:prstGeom>
          <a:ln w="0">
            <a:noFill/>
          </a:ln>
        </p:spPr>
      </p:pic>
      <p:pic>
        <p:nvPicPr>
          <p:cNvPr id="339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>
            <a:fillRect/>
          </a:stretch>
        </p:blipFill>
        <p:spPr>
          <a:xfrm>
            <a:off x="2163600" y="27860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0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>
            <a:fillRect/>
          </a:stretch>
        </p:blipFill>
        <p:spPr>
          <a:xfrm>
            <a:off x="4915080" y="2857680"/>
            <a:ext cx="401400" cy="642600"/>
          </a:xfrm>
          <a:prstGeom prst="rect">
            <a:avLst/>
          </a:prstGeom>
          <a:ln w="0">
            <a:noFill/>
          </a:ln>
        </p:spPr>
      </p:pic>
      <p:pic>
        <p:nvPicPr>
          <p:cNvPr id="341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>
            <a:fillRect/>
          </a:stretch>
        </p:blipFill>
        <p:spPr>
          <a:xfrm>
            <a:off x="6486480" y="2857680"/>
            <a:ext cx="401760" cy="642600"/>
          </a:xfrm>
          <a:prstGeom prst="rect">
            <a:avLst/>
          </a:prstGeom>
          <a:ln w="0">
            <a:noFill/>
          </a:ln>
        </p:spPr>
      </p:pic>
      <p:pic>
        <p:nvPicPr>
          <p:cNvPr id="342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>
            <a:fillRect/>
          </a:stretch>
        </p:blipFill>
        <p:spPr>
          <a:xfrm>
            <a:off x="9129600" y="27860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3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>
            <a:fillRect/>
          </a:stretch>
        </p:blipFill>
        <p:spPr>
          <a:xfrm>
            <a:off x="2200320" y="48578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4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>
            <a:fillRect/>
          </a:stretch>
        </p:blipFill>
        <p:spPr>
          <a:xfrm>
            <a:off x="4986360" y="48578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5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>
            <a:fillRect/>
          </a:stretch>
        </p:blipFill>
        <p:spPr>
          <a:xfrm>
            <a:off x="6486480" y="48578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6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>
            <a:fillRect/>
          </a:stretch>
        </p:blipFill>
        <p:spPr>
          <a:xfrm>
            <a:off x="9201240" y="4857840"/>
            <a:ext cx="401400" cy="642960"/>
          </a:xfrm>
          <a:prstGeom prst="rect">
            <a:avLst/>
          </a:prstGeom>
          <a:ln w="0">
            <a:noFill/>
          </a:ln>
        </p:spPr>
      </p:pic>
      <p:pic>
        <p:nvPicPr>
          <p:cNvPr id="347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>
            <a:fillRect/>
          </a:stretch>
        </p:blipFill>
        <p:spPr>
          <a:xfrm>
            <a:off x="3557520" y="2857680"/>
            <a:ext cx="357120" cy="421920"/>
          </a:xfrm>
          <a:prstGeom prst="rect">
            <a:avLst/>
          </a:prstGeom>
          <a:ln w="0">
            <a:noFill/>
          </a:ln>
        </p:spPr>
      </p:pic>
      <p:pic>
        <p:nvPicPr>
          <p:cNvPr id="348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>
            <a:fillRect/>
          </a:stretch>
        </p:blipFill>
        <p:spPr>
          <a:xfrm>
            <a:off x="3557520" y="5000760"/>
            <a:ext cx="357120" cy="422280"/>
          </a:xfrm>
          <a:prstGeom prst="rect">
            <a:avLst/>
          </a:prstGeom>
          <a:ln w="0">
            <a:noFill/>
          </a:ln>
        </p:spPr>
      </p:pic>
      <p:pic>
        <p:nvPicPr>
          <p:cNvPr id="349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>
            <a:fillRect/>
          </a:stretch>
        </p:blipFill>
        <p:spPr>
          <a:xfrm>
            <a:off x="7486560" y="5000760"/>
            <a:ext cx="357120" cy="422280"/>
          </a:xfrm>
          <a:prstGeom prst="rect">
            <a:avLst/>
          </a:prstGeom>
          <a:ln w="0">
            <a:noFill/>
          </a:ln>
        </p:spPr>
      </p:pic>
      <p:pic>
        <p:nvPicPr>
          <p:cNvPr id="23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24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Picture 11" descr="14"/>
          <p:cNvPicPr/>
          <p:nvPr/>
        </p:nvPicPr>
        <p:blipFill>
          <a:blip r:embed="rId2"/>
          <a:srcRect l="11783" t="3337" r="31020" b="8888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63" name="Content Placeholder 3"/>
          <p:cNvPicPr/>
          <p:nvPr/>
        </p:nvPicPr>
        <p:blipFill>
          <a:blip r:embed="rId3"/>
          <a:stretch>
            <a:fillRect/>
          </a:stretch>
        </p:blipFill>
        <p:spPr>
          <a:xfrm>
            <a:off x="334800" y="2066760"/>
            <a:ext cx="3799080" cy="3584880"/>
          </a:xfrm>
          <a:prstGeom prst="rect">
            <a:avLst/>
          </a:prstGeom>
          <a:ln w="0">
            <a:noFill/>
          </a:ln>
        </p:spPr>
      </p:pic>
      <p:sp>
        <p:nvSpPr>
          <p:cNvPr id="364" name="Text Box 9"/>
          <p:cNvSpPr/>
          <p:nvPr/>
        </p:nvSpPr>
        <p:spPr>
          <a:xfrm>
            <a:off x="414360" y="1000080"/>
            <a:ext cx="257184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 panose="02020603050405020304"/>
                <a:ea typeface="Times New Roman" panose="02020603050405020304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pic>
        <p:nvPicPr>
          <p:cNvPr id="365" name="Picture 8" descr="000o"/>
          <p:cNvPicPr/>
          <p:nvPr/>
        </p:nvPicPr>
        <p:blipFill>
          <a:blip r:embed="rId4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66" name="Picture 9" descr="000o"/>
          <p:cNvPicPr/>
          <p:nvPr/>
        </p:nvPicPr>
        <p:blipFill>
          <a:blip r:embed="rId4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67" name="Picture 10" descr="000o"/>
          <p:cNvPicPr/>
          <p:nvPr/>
        </p:nvPicPr>
        <p:blipFill>
          <a:blip r:embed="rId4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68" name="Picture 11" descr="000o"/>
          <p:cNvPicPr/>
          <p:nvPr/>
        </p:nvPicPr>
        <p:blipFill>
          <a:blip r:embed="rId4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69" name="Text Box 9"/>
          <p:cNvSpPr/>
          <p:nvPr/>
        </p:nvSpPr>
        <p:spPr>
          <a:xfrm>
            <a:off x="414360" y="1833480"/>
            <a:ext cx="26431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 panose="02020603050405020304"/>
                <a:ea typeface="Times New Roman" panose="02020603050405020304"/>
              </a:rPr>
              <a:t>Ôn tập đọc nhạc:</a:t>
            </a:r>
            <a:endParaRPr lang="en-US" sz="2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370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Tiết 4</a:t>
            </a:r>
            <a:endParaRPr lang="en-US" sz="32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pic>
        <p:nvPicPr>
          <p:cNvPr id="371" name="Picture 2" descr="D:\GIÁO ÁN 1 2020-2021\HÌNH SOẠN GIÁO ÁN\Đọc nhạc\Bậc thang Đô - Rê - Mi - Copy.jpg"/>
          <p:cNvPicPr/>
          <p:nvPr/>
        </p:nvPicPr>
        <p:blipFill>
          <a:blip r:embed="rId5">
            <a:lum contrast="30000"/>
          </a:blip>
          <a:srcRect l="4255" t="3126" r="2127"/>
          <a:stretch>
            <a:fillRect/>
          </a:stretch>
        </p:blipFill>
        <p:spPr>
          <a:xfrm>
            <a:off x="4057560" y="1857240"/>
            <a:ext cx="6475680" cy="3648240"/>
          </a:xfrm>
          <a:prstGeom prst="rect">
            <a:avLst/>
          </a:prstGeom>
          <a:ln w="0">
            <a:noFill/>
          </a:ln>
        </p:spPr>
      </p:pic>
      <p:sp>
        <p:nvSpPr>
          <p:cNvPr id="372" name="Text Box 10"/>
          <p:cNvSpPr/>
          <p:nvPr/>
        </p:nvSpPr>
        <p:spPr>
          <a:xfrm>
            <a:off x="1986120" y="140508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 panose="02020603050405020304"/>
              </a:rPr>
              <a:t>VÀO RỪNG HOA</a:t>
            </a:r>
            <a:endParaRPr lang="en-US" sz="2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373" name="Text Box 10"/>
          <p:cNvSpPr/>
          <p:nvPr/>
        </p:nvSpPr>
        <p:spPr>
          <a:xfrm>
            <a:off x="1414440" y="2286000"/>
            <a:ext cx="485784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 panose="02020603050405020304"/>
              </a:rPr>
              <a:t>BẬC THANG ĐÔ – RÊ - MI</a:t>
            </a:r>
            <a:endParaRPr lang="en-US" sz="2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374" name="Text Box 9"/>
          <p:cNvSpPr/>
          <p:nvPr/>
        </p:nvSpPr>
        <p:spPr>
          <a:xfrm>
            <a:off x="415800" y="2795760"/>
            <a:ext cx="31417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 panose="02020603050405020304"/>
                <a:ea typeface="Times New Roman" panose="02020603050405020304"/>
              </a:rPr>
              <a:t>Vận dụng sáng tạo:</a:t>
            </a:r>
            <a:endParaRPr lang="en-US" sz="2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375" name="Text Box 10"/>
          <p:cNvSpPr/>
          <p:nvPr/>
        </p:nvSpPr>
        <p:spPr>
          <a:xfrm>
            <a:off x="2986200" y="3152880"/>
            <a:ext cx="192888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 panose="02020603050405020304"/>
              </a:rPr>
              <a:t>TO – NHỎ</a:t>
            </a:r>
            <a:endParaRPr lang="en-US" sz="2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 descr="Kết quả hình ảnh cho nền powerpoint đẹp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1" name="Rectangle 5"/>
          <p:cNvSpPr/>
          <p:nvPr/>
        </p:nvSpPr>
        <p:spPr>
          <a:xfrm>
            <a:off x="3772080" y="857160"/>
            <a:ext cx="348264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1128600" y="200016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 panose="02020603050405020304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 panose="02020603050405020304"/>
                <a:ea typeface="Times New Roman" panose="02020603050405020304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 panose="02020603050405020304"/>
                <a:ea typeface="Times New Roman" panose="02020603050405020304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pic>
        <p:nvPicPr>
          <p:cNvPr id="53" name="Picture 4" descr="pcp_download_120"/>
          <p:cNvPicPr/>
          <p:nvPr/>
        </p:nvPicPr>
        <p:blipFill>
          <a:blip r:embed="rId3"/>
          <a:stretch>
            <a:fillRect/>
          </a:stretch>
        </p:blipFill>
        <p:spPr>
          <a:xfrm>
            <a:off x="3343320" y="714240"/>
            <a:ext cx="522360" cy="107172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4" descr="AG00130_"/>
          <p:cNvPicPr/>
          <p:nvPr/>
        </p:nvPicPr>
        <p:blipFill>
          <a:blip r:embed="rId4"/>
          <a:stretch>
            <a:fillRect/>
          </a:stretch>
        </p:blipFill>
        <p:spPr>
          <a:xfrm rot="13789200">
            <a:off x="6188760" y="4620240"/>
            <a:ext cx="1054080" cy="7668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1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V.A – Đàn Gà Con (mp3cut.net).mp3"/>
          <p:cNvPicPr/>
          <p:nvPr/>
        </p:nvPicPr>
        <p:blipFill>
          <a:blip r:embed="rId2"/>
          <a:stretch>
            <a:fillRect/>
          </a:stretch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0" name="Sang Xuan Doc Tau dan tranh - Linh Thao (mp3cut.net).mp3"/>
          <p:cNvPicPr/>
          <p:nvPr/>
        </p:nvPicPr>
        <p:blipFill>
          <a:blip r:embed="rId3"/>
          <a:stretch>
            <a:fillRect/>
          </a:stretch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4" name="Group 5"/>
          <p:cNvPicPr/>
          <p:nvPr/>
        </p:nvPicPr>
        <p:blipFill>
          <a:blip r:embed="rId5"/>
          <a:stretch>
            <a:fillRect/>
          </a:stretch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65" name="AutoShape 17"/>
          <p:cNvGrpSpPr/>
          <p:nvPr/>
        </p:nvGrpSpPr>
        <p:grpSpPr>
          <a:xfrm>
            <a:off x="512640" y="165240"/>
            <a:ext cx="10026720" cy="1096920"/>
            <a:chOff x="512640" y="165240"/>
            <a:chExt cx="10026720" cy="1096920"/>
          </a:xfrm>
        </p:grpSpPr>
        <p:pic>
          <p:nvPicPr>
            <p:cNvPr id="66" name="AutoShape 17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512640" y="165240"/>
              <a:ext cx="10026720" cy="1096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" name="Freeform 66"/>
            <p:cNvSpPr/>
            <p:nvPr/>
          </p:nvSpPr>
          <p:spPr>
            <a:xfrm>
              <a:off x="733320" y="351000"/>
              <a:ext cx="9552240" cy="655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6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5" name="Text Box 26"/>
          <p:cNvSpPr/>
          <p:nvPr/>
        </p:nvSpPr>
        <p:spPr>
          <a:xfrm>
            <a:off x="1057320" y="343080"/>
            <a:ext cx="910908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0000FF"/>
                </a:solidFill>
                <a:latin typeface="Times New Roman" panose="02020603050405020304"/>
                <a:ea typeface="Times New Roman" panose="02020603050405020304"/>
              </a:rPr>
              <a:t>Trò chơi tiết tấu</a:t>
            </a:r>
            <a:endParaRPr lang="en-US" sz="32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7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7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2" name="Freeform 149"/>
                  <p:cNvGrpSpPr/>
                  <p:nvPr/>
                </p:nvGrpSpPr>
                <p:grpSpPr>
                  <a:xfrm>
                    <a:off x="9160200" y="1547640"/>
                    <a:ext cx="180000" cy="99360"/>
                    <a:chOff x="9160200" y="1547640"/>
                    <a:chExt cx="180000" cy="99360"/>
                  </a:xfrm>
                </p:grpSpPr>
                <p:pic>
                  <p:nvPicPr>
                    <p:cNvPr id="83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9160200" y="1547640"/>
                      <a:ext cx="18000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4" name="Freeform 83"/>
                    <p:cNvSpPr/>
                    <p:nvPr/>
                  </p:nvSpPr>
                  <p:spPr>
                    <a:xfrm>
                      <a:off x="9174960" y="1565280"/>
                      <a:ext cx="15048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5" name="Freeform 191"/>
                  <p:cNvSpPr/>
                  <p:nvPr/>
                </p:nvSpPr>
                <p:spPr>
                  <a:xfrm>
                    <a:off x="8903160" y="1296720"/>
                    <a:ext cx="45576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87" name="Freeform 149"/>
                  <p:cNvGrpSpPr/>
                  <p:nvPr/>
                </p:nvGrpSpPr>
                <p:grpSpPr>
                  <a:xfrm>
                    <a:off x="8800560" y="1547640"/>
                    <a:ext cx="200880" cy="99360"/>
                    <a:chOff x="8800560" y="1547640"/>
                    <a:chExt cx="200880" cy="99360"/>
                  </a:xfrm>
                </p:grpSpPr>
                <p:pic>
                  <p:nvPicPr>
                    <p:cNvPr id="88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8800560" y="1547640"/>
                      <a:ext cx="20088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9" name="Freeform 88"/>
                    <p:cNvSpPr/>
                    <p:nvPr/>
                  </p:nvSpPr>
                  <p:spPr>
                    <a:xfrm>
                      <a:off x="8819280" y="1565280"/>
                      <a:ext cx="16308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0" name="Freeform 191"/>
                  <p:cNvSpPr/>
                  <p:nvPr/>
                </p:nvSpPr>
                <p:spPr>
                  <a:xfrm>
                    <a:off x="8579160" y="1296720"/>
                    <a:ext cx="45864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8485920" y="1547640"/>
                    <a:ext cx="178200" cy="99360"/>
                    <a:chOff x="8485920" y="1547640"/>
                    <a:chExt cx="178200" cy="9936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8485920" y="1547640"/>
                      <a:ext cx="17820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8500320" y="1565280"/>
                      <a:ext cx="14904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249400" y="1296720"/>
                    <a:ext cx="45576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178480" y="1547640"/>
                    <a:ext cx="199440" cy="99360"/>
                    <a:chOff x="8178480" y="1547640"/>
                    <a:chExt cx="199440" cy="9936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8178480" y="1547640"/>
                      <a:ext cx="19944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196840" y="1565280"/>
                      <a:ext cx="16200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7922160" y="1296720"/>
                    <a:ext cx="44928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7841520" y="1547640"/>
                    <a:ext cx="183960" cy="99360"/>
                    <a:chOff x="7841520" y="1547640"/>
                    <a:chExt cx="183960" cy="9936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7841520" y="1547640"/>
                      <a:ext cx="18396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7856280" y="1565280"/>
                      <a:ext cx="15408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7598520" y="1296720"/>
                    <a:ext cx="45576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7507080" y="1544760"/>
                    <a:ext cx="214200" cy="101880"/>
                    <a:chOff x="7507080" y="1544760"/>
                    <a:chExt cx="214200" cy="10188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7507080" y="1544760"/>
                      <a:ext cx="2142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7526880" y="1562760"/>
                      <a:ext cx="1738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265520" y="1293840"/>
                    <a:ext cx="4269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187400" y="1544760"/>
                    <a:ext cx="169920" cy="101880"/>
                    <a:chOff x="7187400" y="1544760"/>
                    <a:chExt cx="169920" cy="10188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718740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20072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6842520" y="1544760"/>
                    <a:ext cx="166320" cy="101880"/>
                    <a:chOff x="6842520" y="1544760"/>
                    <a:chExt cx="166320" cy="10188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684252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685764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6536160" y="1544760"/>
                    <a:ext cx="207360" cy="101880"/>
                    <a:chOff x="6536160" y="1544760"/>
                    <a:chExt cx="207360" cy="10188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6536160" y="1544760"/>
                      <a:ext cx="2073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6552360" y="1562760"/>
                      <a:ext cx="1735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287760" y="1293840"/>
                    <a:ext cx="440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195600" y="1544760"/>
                    <a:ext cx="223920" cy="101880"/>
                    <a:chOff x="6195600" y="1544760"/>
                    <a:chExt cx="223920" cy="10188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6195600" y="1544760"/>
                      <a:ext cx="223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215760" y="1562760"/>
                      <a:ext cx="1818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5963760" y="1293840"/>
                    <a:ext cx="4492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5873400" y="1544760"/>
                    <a:ext cx="219240" cy="101880"/>
                    <a:chOff x="5873400" y="1544760"/>
                    <a:chExt cx="219240" cy="10188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5873400" y="1544760"/>
                      <a:ext cx="2192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5890320" y="1562760"/>
                      <a:ext cx="1832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5636880" y="1293840"/>
                    <a:ext cx="4258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3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3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38" name="Freeform 149"/>
                  <p:cNvGrpSpPr/>
                  <p:nvPr/>
                </p:nvGrpSpPr>
                <p:grpSpPr>
                  <a:xfrm>
                    <a:off x="5598720" y="1546200"/>
                    <a:ext cx="218160" cy="100080"/>
                    <a:chOff x="5598720" y="1546200"/>
                    <a:chExt cx="218160" cy="100080"/>
                  </a:xfrm>
                </p:grpSpPr>
                <p:pic>
                  <p:nvPicPr>
                    <p:cNvPr id="139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5598720" y="1546200"/>
                      <a:ext cx="21816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0" name="Freeform 139"/>
                    <p:cNvSpPr/>
                    <p:nvPr/>
                  </p:nvSpPr>
                  <p:spPr>
                    <a:xfrm>
                      <a:off x="5619240" y="1563480"/>
                      <a:ext cx="17712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1" name="Freeform 191"/>
                  <p:cNvSpPr/>
                  <p:nvPr/>
                </p:nvSpPr>
                <p:spPr>
                  <a:xfrm>
                    <a:off x="5361120" y="1296360"/>
                    <a:ext cx="44640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3" name="Freeform 149"/>
                  <p:cNvGrpSpPr/>
                  <p:nvPr/>
                </p:nvGrpSpPr>
                <p:grpSpPr>
                  <a:xfrm>
                    <a:off x="5292720" y="1546200"/>
                    <a:ext cx="203040" cy="100080"/>
                    <a:chOff x="5292720" y="1546200"/>
                    <a:chExt cx="203040" cy="100080"/>
                  </a:xfrm>
                </p:grpSpPr>
                <p:pic>
                  <p:nvPicPr>
                    <p:cNvPr id="144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5292720" y="1546200"/>
                      <a:ext cx="20304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5" name="Freeform 144"/>
                    <p:cNvSpPr/>
                    <p:nvPr/>
                  </p:nvSpPr>
                  <p:spPr>
                    <a:xfrm>
                      <a:off x="5309280" y="1563480"/>
                      <a:ext cx="16992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6" name="Freeform 191"/>
                  <p:cNvSpPr/>
                  <p:nvPr/>
                </p:nvSpPr>
                <p:spPr>
                  <a:xfrm>
                    <a:off x="5037120" y="1296360"/>
                    <a:ext cx="38592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4972680" y="1546200"/>
                    <a:ext cx="185760" cy="100080"/>
                    <a:chOff x="4972680" y="1546200"/>
                    <a:chExt cx="185760" cy="10008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4972680" y="1546200"/>
                      <a:ext cx="18576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4989960" y="1563480"/>
                      <a:ext cx="15084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4707360" y="1296360"/>
                    <a:ext cx="45576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4640400" y="1546200"/>
                    <a:ext cx="195480" cy="100080"/>
                    <a:chOff x="4640400" y="1546200"/>
                    <a:chExt cx="195480" cy="10008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4640400" y="1546200"/>
                      <a:ext cx="19548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4656240" y="1563480"/>
                      <a:ext cx="16344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4380120" y="1296360"/>
                    <a:ext cx="41652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309200" y="1546200"/>
                    <a:ext cx="203040" cy="100080"/>
                    <a:chOff x="4309200" y="1546200"/>
                    <a:chExt cx="203040" cy="10008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4309200" y="1546200"/>
                      <a:ext cx="20304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327920" y="1563480"/>
                      <a:ext cx="16488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056480" y="1296360"/>
                    <a:ext cx="42156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3998160" y="1543320"/>
                    <a:ext cx="181080" cy="102960"/>
                    <a:chOff x="3998160" y="1543320"/>
                    <a:chExt cx="181080" cy="10296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3998160" y="1543320"/>
                      <a:ext cx="1810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012560" y="1560960"/>
                      <a:ext cx="1515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3723480" y="1293840"/>
                    <a:ext cx="3733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3646440" y="1543320"/>
                    <a:ext cx="205920" cy="102960"/>
                    <a:chOff x="3646440" y="1543320"/>
                    <a:chExt cx="205920" cy="10296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3646440" y="1543320"/>
                      <a:ext cx="2059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3665160" y="1560960"/>
                      <a:ext cx="167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3396600" y="1293840"/>
                    <a:ext cx="4003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3327840" y="1543320"/>
                    <a:ext cx="200520" cy="102960"/>
                    <a:chOff x="3327840" y="1543320"/>
                    <a:chExt cx="200520" cy="10296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3327840" y="1543320"/>
                      <a:ext cx="2005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3343320" y="1560960"/>
                      <a:ext cx="1677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072600" y="1293840"/>
                    <a:ext cx="4104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014640" y="1543320"/>
                    <a:ext cx="186840" cy="102960"/>
                    <a:chOff x="3014640" y="1543320"/>
                    <a:chExt cx="186840" cy="10296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3014640" y="1543320"/>
                      <a:ext cx="1868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031560" y="1560960"/>
                      <a:ext cx="1515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2745720" y="1293840"/>
                    <a:ext cx="4399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2697120" y="1543320"/>
                    <a:ext cx="180360" cy="102960"/>
                    <a:chOff x="2697120" y="1543320"/>
                    <a:chExt cx="180360" cy="10296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2697120" y="1543320"/>
                      <a:ext cx="180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2711160" y="1560960"/>
                      <a:ext cx="1508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2421720" y="1293840"/>
                    <a:ext cx="4431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2359440" y="1543320"/>
                    <a:ext cx="191160" cy="102960"/>
                    <a:chOff x="2359440" y="1543320"/>
                    <a:chExt cx="191160" cy="10296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2359440" y="1543320"/>
                      <a:ext cx="1911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2376360" y="1560960"/>
                      <a:ext cx="1551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094840" y="1293840"/>
                    <a:ext cx="4334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2" name="Picture 13" descr="5"/>
          <p:cNvPicPr/>
          <p:nvPr/>
        </p:nvPicPr>
        <p:blipFill>
          <a:blip r:embed="rId9"/>
          <a:stretch>
            <a:fillRect/>
          </a:stretch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93" name="Picture 12" descr="5"/>
          <p:cNvPicPr/>
          <p:nvPr/>
        </p:nvPicPr>
        <p:blipFill>
          <a:blip r:embed="rId10"/>
          <a:stretch>
            <a:fillRect/>
          </a:stretch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94" name="Picture 12" descr="5"/>
          <p:cNvPicPr/>
          <p:nvPr/>
        </p:nvPicPr>
        <p:blipFill>
          <a:blip r:embed="rId11"/>
          <a:stretch>
            <a:fillRect/>
          </a:stretch>
        </p:blipFill>
        <p:spPr>
          <a:xfrm>
            <a:off x="77760" y="100080"/>
            <a:ext cx="1193760" cy="115740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13" descr="5"/>
          <p:cNvPicPr/>
          <p:nvPr/>
        </p:nvPicPr>
        <p:blipFill>
          <a:blip r:embed="rId12"/>
          <a:stretch>
            <a:fillRect/>
          </a:stretch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8" descr="000o"/>
          <p:cNvPicPr/>
          <p:nvPr/>
        </p:nvPicPr>
        <p:blipFill>
          <a:blip r:embed="rId13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9" descr="000o"/>
          <p:cNvPicPr/>
          <p:nvPr/>
        </p:nvPicPr>
        <p:blipFill>
          <a:blip r:embed="rId13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0" descr="000o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11" descr="000o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1" name="Picture 8" descr="D:\GIÁO ÁN 1 2020-2021\HÌNH SOẠN GIÁO ÁN\Học hát\Vào rừng hoa\Picture1 - Copy.jpg"/>
          <p:cNvPicPr/>
          <p:nvPr/>
        </p:nvPicPr>
        <p:blipFill>
          <a:blip r:embed="rId14">
            <a:lum contrast="10000"/>
          </a:blip>
          <a:srcRect l="7031" t="17707" r="38283" b="62501"/>
          <a:stretch>
            <a:fillRect/>
          </a:stretch>
        </p:blipFill>
        <p:spPr>
          <a:xfrm>
            <a:off x="2629080" y="1714680"/>
            <a:ext cx="6000480" cy="178560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2" descr="D:\GIÁO ÁN 1 2020-2021\HÌNH SOẠN GIÁO ÁN\Học hát\Vào rừng hoa\Picture1 - Copy - Copy.jpg"/>
          <p:cNvPicPr/>
          <p:nvPr/>
        </p:nvPicPr>
        <p:blipFill>
          <a:blip r:embed="rId15">
            <a:lum contrast="10000"/>
          </a:blip>
          <a:stretch>
            <a:fillRect/>
          </a:stretch>
        </p:blipFill>
        <p:spPr>
          <a:xfrm>
            <a:off x="1914480" y="3571920"/>
            <a:ext cx="7429680" cy="1785960"/>
          </a:xfrm>
          <a:prstGeom prst="rect">
            <a:avLst/>
          </a:prstGeom>
          <a:ln w="0">
            <a:noFill/>
          </a:ln>
        </p:spPr>
      </p:pic>
      <p:sp>
        <p:nvSpPr>
          <p:cNvPr id="203" name="Rectangle 103"/>
          <p:cNvSpPr/>
          <p:nvPr/>
        </p:nvSpPr>
        <p:spPr>
          <a:xfrm>
            <a:off x="3414600" y="2500200"/>
            <a:ext cx="5429520" cy="4287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Rectangle 104"/>
          <p:cNvSpPr/>
          <p:nvPr/>
        </p:nvSpPr>
        <p:spPr>
          <a:xfrm>
            <a:off x="2414520" y="4429080"/>
            <a:ext cx="6572160" cy="285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5" name="Content Placeholder 3"/>
          <p:cNvPicPr/>
          <p:nvPr/>
        </p:nvPicPr>
        <p:blipFill>
          <a:blip r:embed="rId16">
            <a:lum contrast="20000"/>
          </a:blip>
          <a:stretch>
            <a:fillRect/>
          </a:stretch>
        </p:blipFill>
        <p:spPr>
          <a:xfrm>
            <a:off x="1811160" y="1785960"/>
            <a:ext cx="7620120" cy="3730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32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3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39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4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5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11" descr="14"/>
          <p:cNvPicPr/>
          <p:nvPr/>
        </p:nvPicPr>
        <p:blipFill>
          <a:blip r:embed="rId2"/>
          <a:srcRect l="11783" t="3337" r="31020" b="8888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7" name="Content Placeholder 3"/>
          <p:cNvPicPr/>
          <p:nvPr/>
        </p:nvPicPr>
        <p:blipFill>
          <a:blip r:embed="rId3">
            <a:lum contrast="20000"/>
          </a:blip>
          <a:srcRect l="17417" t="53809" r="26462" b="11009"/>
          <a:stretch>
            <a:fillRect/>
          </a:stretch>
        </p:blipFill>
        <p:spPr>
          <a:xfrm>
            <a:off x="343080" y="1000080"/>
            <a:ext cx="10262880" cy="464364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8" descr="000o"/>
          <p:cNvPicPr/>
          <p:nvPr/>
        </p:nvPicPr>
        <p:blipFill>
          <a:blip r:embed="rId4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9" descr="000o"/>
          <p:cNvPicPr/>
          <p:nvPr/>
        </p:nvPicPr>
        <p:blipFill>
          <a:blip r:embed="rId4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0" name="Picture 10" descr="000o"/>
          <p:cNvPicPr/>
          <p:nvPr/>
        </p:nvPicPr>
        <p:blipFill>
          <a:blip r:embed="rId4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1" name="Picture 11" descr="000o"/>
          <p:cNvPicPr/>
          <p:nvPr/>
        </p:nvPicPr>
        <p:blipFill>
          <a:blip r:embed="rId4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2" name="Rectangle 3"/>
          <p:cNvSpPr/>
          <p:nvPr/>
        </p:nvSpPr>
        <p:spPr>
          <a:xfrm>
            <a:off x="3843360" y="2571840"/>
            <a:ext cx="1419120" cy="48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Việt Anh</a:t>
            </a:r>
            <a:endParaRPr lang="en-US" sz="2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213" name="Text Box 9"/>
          <p:cNvSpPr/>
          <p:nvPr/>
        </p:nvSpPr>
        <p:spPr>
          <a:xfrm>
            <a:off x="414360" y="1143000"/>
            <a:ext cx="300024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2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 panose="02020603050405020304"/>
                <a:ea typeface="Times New Roman" panose="02020603050405020304"/>
              </a:rPr>
              <a:t>Ôn tập bài hát:</a:t>
            </a:r>
            <a:endParaRPr lang="en-US" sz="32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214" name="Text Box 10"/>
          <p:cNvSpPr/>
          <p:nvPr/>
        </p:nvSpPr>
        <p:spPr>
          <a:xfrm>
            <a:off x="1128600" y="1857240"/>
            <a:ext cx="421488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00"/>
                </a:solidFill>
                <a:latin typeface="Times New Roman" panose="02020603050405020304"/>
              </a:rPr>
              <a:t>VÀO RỪNG HOA</a:t>
            </a:r>
            <a:endParaRPr lang="en-US" sz="36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215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Tiết 2</a:t>
            </a:r>
            <a:endParaRPr lang="en-US" sz="32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10" descr="Kết quả hình ảnh cho nền powerpoint đẹp"/>
          <p:cNvPicPr/>
          <p:nvPr/>
        </p:nvPicPr>
        <p:blipFill>
          <a:blip r:embed="rId2"/>
          <a:srcRect t="3617" b="4847"/>
          <a:stretch>
            <a:fillRect/>
          </a:stretch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6" descr="ag00373_"/>
          <p:cNvPicPr/>
          <p:nvPr/>
        </p:nvPicPr>
        <p:blipFill>
          <a:blip r:embed="rId3"/>
          <a:stretch>
            <a:fillRect/>
          </a:stretch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18" name="Picture 1"/>
          <p:cNvPicPr/>
          <p:nvPr/>
        </p:nvPicPr>
        <p:blipFill>
          <a:blip r:embed="rId4"/>
          <a:stretch>
            <a:fillRect/>
          </a:stretch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19" name="Rectangle 1"/>
          <p:cNvSpPr/>
          <p:nvPr/>
        </p:nvSpPr>
        <p:spPr>
          <a:xfrm>
            <a:off x="1422720" y="2643120"/>
            <a:ext cx="81385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 panose="02020603050405020304"/>
                <a:ea typeface="Times New Roman" panose="02020603050405020304"/>
              </a:rPr>
              <a:t>HÁT KẾT HỢP GÕ ĐỆM</a:t>
            </a:r>
            <a:endParaRPr lang="en-US" sz="5500" b="0" strike="noStrike" spc="-1">
              <a:solidFill>
                <a:srgbClr val="000000"/>
              </a:solidFill>
              <a:latin typeface="Times New Roman" panose="02020603050405020304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 panose="02020603050405020304"/>
                <a:ea typeface="Times New Roman" panose="02020603050405020304"/>
              </a:rPr>
              <a:t>TIẾT TẤU LỜI CA </a:t>
            </a:r>
            <a:endParaRPr lang="en-US" sz="55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pic>
        <p:nvPicPr>
          <p:cNvPr id="220" name="Picture 8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1" name="Picture 9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10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11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24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 panose="02020603050405020304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8" descr="D:\GIÁO ÁN 1 2020-2021\HÌNH SOẠN GIÁO ÁN\Học hát\Vào rừng hoa\Picture1 - Copy.jpg"/>
          <p:cNvPicPr/>
          <p:nvPr/>
        </p:nvPicPr>
        <p:blipFill>
          <a:blip r:embed="rId4">
            <a:lum contrast="10000"/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8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9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10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11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BEAT VAO RƯNG HO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" y="14845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icture 10" descr="Kết quả hình ảnh cho nền powerpoint đẹp"/>
          <p:cNvPicPr/>
          <p:nvPr/>
        </p:nvPicPr>
        <p:blipFill>
          <a:blip r:embed="rId2"/>
          <a:srcRect t="3617" b="4847"/>
          <a:stretch>
            <a:fillRect/>
          </a:stretch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31" name="Rectangle 1"/>
          <p:cNvSpPr/>
          <p:nvPr/>
        </p:nvSpPr>
        <p:spPr>
          <a:xfrm>
            <a:off x="1733400" y="2714760"/>
            <a:ext cx="74617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 panose="02020603050405020304"/>
                <a:ea typeface="Times New Roman" panose="02020603050405020304"/>
              </a:rPr>
              <a:t>HÁT THEO SẮC THÁI</a:t>
            </a:r>
            <a:endParaRPr lang="en-US" sz="5500" b="0" strike="noStrike" spc="-1">
              <a:solidFill>
                <a:srgbClr val="000000"/>
              </a:solidFill>
              <a:latin typeface="Times New Roman" panose="02020603050405020304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 panose="02020603050405020304"/>
                <a:ea typeface="Times New Roman" panose="02020603050405020304"/>
              </a:rPr>
              <a:t>TO – NHỎ</a:t>
            </a:r>
            <a:endParaRPr lang="en-US" sz="55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pic>
        <p:nvPicPr>
          <p:cNvPr id="232" name="Picture 8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9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10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11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36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 panose="02020603050405020304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Picture 8" descr="000o"/>
          <p:cNvPicPr/>
          <p:nvPr/>
        </p:nvPicPr>
        <p:blipFill>
          <a:blip r:embed="rId4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9" descr="000o"/>
          <p:cNvPicPr/>
          <p:nvPr/>
        </p:nvPicPr>
        <p:blipFill>
          <a:blip r:embed="rId4"/>
          <a:stretch>
            <a:fillRect/>
          </a:stretch>
        </p:blipFill>
        <p:spPr>
          <a:xfrm>
            <a:off x="-23760" y="6753240"/>
            <a:ext cx="10995120" cy="10152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10" descr="000o"/>
          <p:cNvPicPr/>
          <p:nvPr/>
        </p:nvPicPr>
        <p:blipFill>
          <a:blip r:embed="rId4"/>
          <a:stretch>
            <a:fillRect/>
          </a:stretch>
        </p:blipFill>
        <p:spPr>
          <a:xfrm rot="16200000">
            <a:off x="-331524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11" descr="000o"/>
          <p:cNvPicPr/>
          <p:nvPr/>
        </p:nvPicPr>
        <p:blipFill>
          <a:blip r:embed="rId4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8" descr="D:\GIÁO ÁN 1 2020-2021\HÌNH SOẠN GIÁO ÁN\Học hát\Vào rừng hoa\vao rung hoa.jpg"/>
          <p:cNvPicPr/>
          <p:nvPr/>
        </p:nvPicPr>
        <p:blipFill>
          <a:blip r:embed="rId5">
            <a:lum contrast="10000"/>
          </a:blip>
          <a:srcRect t="5182" b="2857"/>
          <a:stretch>
            <a:fillRect/>
          </a:stretch>
        </p:blipFill>
        <p:spPr>
          <a:xfrm>
            <a:off x="200160" y="103668"/>
            <a:ext cx="10618560" cy="655488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>
            <a:fillRect/>
          </a:stretch>
        </p:blipFill>
        <p:spPr>
          <a:xfrm>
            <a:off x="1414440" y="1785960"/>
            <a:ext cx="428760" cy="42228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>
            <a:fillRect/>
          </a:stretch>
        </p:blipFill>
        <p:spPr>
          <a:xfrm>
            <a:off x="2700360" y="2992320"/>
            <a:ext cx="579240" cy="78588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>
            <a:fillRect/>
          </a:stretch>
        </p:blipFill>
        <p:spPr>
          <a:xfrm>
            <a:off x="1819440" y="5889600"/>
            <a:ext cx="581040" cy="74628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>
            <a:fillRect/>
          </a:stretch>
        </p:blipFill>
        <p:spPr>
          <a:xfrm>
            <a:off x="2629080" y="4643280"/>
            <a:ext cx="428400" cy="422280"/>
          </a:xfrm>
          <a:prstGeom prst="rect">
            <a:avLst/>
          </a:prstGeom>
          <a:ln w="0">
            <a:noFill/>
          </a:ln>
        </p:spPr>
      </p:pic>
      <p:pic>
        <p:nvPicPr>
          <p:cNvPr id="11" name="BEAT VAO RƯNG HO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9200" y="14845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11" descr="14"/>
          <p:cNvPicPr/>
          <p:nvPr/>
        </p:nvPicPr>
        <p:blipFill>
          <a:blip r:embed="rId2"/>
          <a:srcRect l="11783" t="3337" r="31020" b="8888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8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9" descr="000o"/>
          <p:cNvPicPr/>
          <p:nvPr/>
        </p:nvPicPr>
        <p:blipFill>
          <a:blip r:embed="rId3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10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11" descr="000o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2" descr="D:\GIÁO ÁN 1 2020-2021\HÌNH SOẠN GIÁO ÁN\Đọc nhạc\Bậc thang Đô - Rê - Mi - Copy.jpg"/>
          <p:cNvPicPr/>
          <p:nvPr/>
        </p:nvPicPr>
        <p:blipFill>
          <a:blip r:embed="rId4">
            <a:lum contrast="30000"/>
          </a:blip>
          <a:srcRect l="4255" t="3126" r="2127"/>
          <a:stretch>
            <a:fillRect/>
          </a:stretch>
        </p:blipFill>
        <p:spPr>
          <a:xfrm>
            <a:off x="3843360" y="1571760"/>
            <a:ext cx="6715080" cy="3929040"/>
          </a:xfrm>
          <a:prstGeom prst="rect">
            <a:avLst/>
          </a:prstGeom>
          <a:ln w="0">
            <a:noFill/>
          </a:ln>
        </p:spPr>
      </p:pic>
      <p:sp>
        <p:nvSpPr>
          <p:cNvPr id="252" name="Text Box 9"/>
          <p:cNvSpPr/>
          <p:nvPr/>
        </p:nvSpPr>
        <p:spPr>
          <a:xfrm>
            <a:off x="1557360" y="1071720"/>
            <a:ext cx="350028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 panose="02020603050405020304"/>
                <a:ea typeface="Times New Roman" panose="02020603050405020304"/>
              </a:rPr>
              <a:t>TRÒ CHƠI</a:t>
            </a:r>
            <a:endParaRPr lang="en-US" sz="32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253" name="Text Box 10"/>
          <p:cNvSpPr/>
          <p:nvPr/>
        </p:nvSpPr>
        <p:spPr>
          <a:xfrm>
            <a:off x="557280" y="1857240"/>
            <a:ext cx="592920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 panose="02020603050405020304"/>
              </a:rPr>
              <a:t>PHÍM ĐÀN VUI NHỘN</a:t>
            </a:r>
            <a:endParaRPr lang="en-US" sz="40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Microsoft Office PowerPoint</Application>
  <PresentationFormat>Custom</PresentationFormat>
  <Paragraphs>45</Paragraphs>
  <Slides>19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Constantia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588</cp:revision>
  <dcterms:created xsi:type="dcterms:W3CDTF">2010-04-30T20:19:00Z</dcterms:created>
  <dcterms:modified xsi:type="dcterms:W3CDTF">2024-05-21T07:45:22Z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86277E1C18E447F7BE879F2FE4BF59FA_13</vt:lpwstr>
  </property>
  <property fmtid="{D5CDD505-2E9C-101B-9397-08002B2CF9AE}" pid="3" name="KSOProductBuildVer">
    <vt:lpwstr>1033-12.2.0.13266</vt:lpwstr>
  </property>
</Properties>
</file>