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3"/>
  </p:notesMasterIdLst>
  <p:sldIdLst>
    <p:sldId id="256" r:id="rId2"/>
    <p:sldId id="493" r:id="rId3"/>
    <p:sldId id="505" r:id="rId4"/>
    <p:sldId id="494" r:id="rId5"/>
    <p:sldId id="506" r:id="rId6"/>
    <p:sldId id="507" r:id="rId7"/>
    <p:sldId id="508" r:id="rId8"/>
    <p:sldId id="509" r:id="rId9"/>
    <p:sldId id="510" r:id="rId10"/>
    <p:sldId id="511" r:id="rId11"/>
    <p:sldId id="495" r:id="rId12"/>
    <p:sldId id="499" r:id="rId13"/>
    <p:sldId id="500" r:id="rId14"/>
    <p:sldId id="496" r:id="rId15"/>
    <p:sldId id="504" r:id="rId16"/>
    <p:sldId id="498" r:id="rId17"/>
    <p:sldId id="501" r:id="rId18"/>
    <p:sldId id="497" r:id="rId19"/>
    <p:sldId id="489" r:id="rId20"/>
    <p:sldId id="492" r:id="rId21"/>
    <p:sldId id="491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  <p:embeddedFont>
      <p:font typeface="Bebas Neue" panose="020B0604020202020204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07D62"/>
    <a:srgbClr val="F6A078"/>
    <a:srgbClr val="FAB919"/>
    <a:srgbClr val="FDE3A2"/>
    <a:srgbClr val="E63813"/>
    <a:srgbClr val="F7F2DD"/>
    <a:srgbClr val="85C5A7"/>
    <a:srgbClr val="4AB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2DC53-A15A-4463-9299-B2270039E11E}">
  <a:tblStyle styleId="{BF02DC53-A15A-4463-9299-B2270039E1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884" autoAdjust="0"/>
  </p:normalViewPr>
  <p:slideViewPr>
    <p:cSldViewPr>
      <p:cViewPr varScale="1">
        <p:scale>
          <a:sx n="104" d="100"/>
          <a:sy n="104" d="100"/>
        </p:scale>
        <p:origin x="45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294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88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- Teacher devides class into teams.</a:t>
            </a:r>
          </a:p>
          <a:p>
            <a:pPr marL="158750" indent="0">
              <a:buNone/>
            </a:pPr>
            <a:r>
              <a:rPr lang="en-US"/>
              <a:t>- Teacher gives each pupil in one team a number so that each team has equal numbers.</a:t>
            </a:r>
          </a:p>
          <a:p>
            <a:pPr marL="158750" indent="0">
              <a:buNone/>
            </a:pPr>
            <a:r>
              <a:rPr lang="en-US"/>
              <a:t>- Teacher shows the questions, allow time for pupils to think. Then T calls out a number, pupils with that number from each team stands up and shouts out the answers. T praise and give points for the teams.</a:t>
            </a:r>
          </a:p>
        </p:txBody>
      </p:sp>
    </p:spTree>
    <p:extLst>
      <p:ext uri="{BB962C8B-B14F-4D97-AF65-F5344CB8AC3E}">
        <p14:creationId xmlns:p14="http://schemas.microsoft.com/office/powerpoint/2010/main" val="187207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adds a picture and details about T's family</a:t>
            </a:r>
          </a:p>
        </p:txBody>
      </p:sp>
    </p:spTree>
    <p:extLst>
      <p:ext uri="{BB962C8B-B14F-4D97-AF65-F5344CB8AC3E}">
        <p14:creationId xmlns:p14="http://schemas.microsoft.com/office/powerpoint/2010/main" val="412927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 b="1">
                <a:latin typeface="Comic Sans MS" panose="030F0702030302020204" pitchFamily="66" charset="0"/>
                <a:ea typeface="Comic Sans MS" panose="030F0702030302020204" pitchFamily="66" charset="0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31332D5-B2D8-4534-943F-22EC34A0F10D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84" r:id="rId3"/>
    <p:sldLayoutId id="2147483685" r:id="rId4"/>
    <p:sldLayoutId id="214748368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983015" y="1592636"/>
            <a:ext cx="5177971" cy="2064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>
                <a:latin typeface="Comic Sans MS" panose="030F0702030302020204" pitchFamily="66" charset="0"/>
              </a:rPr>
              <a:t>Unit 13</a:t>
            </a:r>
            <a:r>
              <a:rPr lang="pt-PT" sz="6600">
                <a:latin typeface="Comic Sans MS" panose="030F0702030302020204" pitchFamily="66" charset="0"/>
              </a:rPr>
              <a:t/>
            </a:r>
            <a:br>
              <a:rPr lang="pt-PT" sz="6600">
                <a:latin typeface="Comic Sans MS" panose="030F0702030302020204" pitchFamily="66" charset="0"/>
              </a:rPr>
            </a:b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e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r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n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c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e</a:t>
            </a:r>
            <a:endParaRPr sz="6600">
              <a:solidFill>
                <a:srgbClr val="4ABACD"/>
              </a:solidFill>
              <a:latin typeface="Comic Sans MS" panose="030F0702030302020204" pitchFamily="66" charset="0"/>
            </a:endParaRPr>
          </a:p>
        </p:txBody>
      </p:sp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latin typeface="Comic Sans MS" panose="030F0702030302020204" pitchFamily="66" charset="0"/>
              </a:rPr>
              <a:t>Lesson3 </a:t>
            </a:r>
            <a:r>
              <a:rPr lang="pt-PT" sz="2400" dirty="0" smtClean="0">
                <a:latin typeface="Comic Sans MS" panose="030F0702030302020204" pitchFamily="66" charset="0"/>
              </a:rPr>
              <a:t>– P4,5,6</a:t>
            </a:r>
            <a:endParaRPr sz="2400" dirty="0">
              <a:latin typeface="Comic Sans MS" panose="030F0702030302020204" pitchFamily="66" charset="0"/>
            </a:endParaRP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3581400" y="1733550"/>
            <a:ext cx="2126749" cy="1371600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round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6071663" y="1733550"/>
            <a:ext cx="2126749" cy="1371600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sister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997451" y="1733550"/>
            <a:ext cx="2126749" cy="1371600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mother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4374742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6954471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1743717" y="310515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F8656B5C-0A16-43CA-B710-090E2BB6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92" y="3409950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D9922771-3674-4899-91FB-99D3DE21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76" y="3409950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57350"/>
            <a:ext cx="7695302" cy="612600"/>
          </a:xfrm>
        </p:spPr>
        <p:txBody>
          <a:bodyPr/>
          <a:lstStyle/>
          <a:p>
            <a:r>
              <a:rPr lang="en-US"/>
              <a:t>The monster _____ a big mouth.</a:t>
            </a:r>
          </a:p>
        </p:txBody>
      </p:sp>
      <p:pic>
        <p:nvPicPr>
          <p:cNvPr id="2050" name="Picture 2" descr="Free Monster Big Mouth Clipart in AI, SVG, EPS or PSD">
            <a:extLst>
              <a:ext uri="{FF2B5EF4-FFF2-40B4-BE49-F238E27FC236}">
                <a16:creationId xmlns:a16="http://schemas.microsoft.com/office/drawing/2014/main" id="{A1ECCA50-4207-4A04-9103-AEA91CC3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44" y="2419350"/>
            <a:ext cx="290945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4152451" y="156206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821573"/>
            <a:ext cx="17526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Is/ has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85950"/>
            <a:ext cx="7695302" cy="612600"/>
          </a:xfrm>
        </p:spPr>
        <p:txBody>
          <a:bodyPr/>
          <a:lstStyle/>
          <a:p>
            <a:r>
              <a:rPr lang="en-US"/>
              <a:t>Doraemon ____ short.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5701478" y="1790664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Comic Sans MS" panose="030F0702030302020204" pitchFamily="66" charset="0"/>
              </a:rPr>
              <a:t>is</a:t>
            </a:r>
          </a:p>
        </p:txBody>
      </p:sp>
      <p:pic>
        <p:nvPicPr>
          <p:cNvPr id="6146" name="Picture 2" descr="Doraemon | Doraemon Wiki | Fandom">
            <a:extLst>
              <a:ext uri="{FF2B5EF4-FFF2-40B4-BE49-F238E27FC236}">
                <a16:creationId xmlns:a16="http://schemas.microsoft.com/office/drawing/2014/main" id="{E6485F4A-D5A4-4ECC-8F59-1E1BF8D7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6" y="834319"/>
            <a:ext cx="2416059" cy="34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14680" y="714321"/>
            <a:ext cx="17526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Is/ has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85950"/>
            <a:ext cx="7695302" cy="612600"/>
          </a:xfrm>
        </p:spPr>
        <p:txBody>
          <a:bodyPr/>
          <a:lstStyle/>
          <a:p>
            <a:r>
              <a:rPr lang="en-US" dirty="0" err="1"/>
              <a:t>Jaian</a:t>
            </a:r>
            <a:r>
              <a:rPr lang="en-US" dirty="0"/>
              <a:t> </a:t>
            </a:r>
            <a:r>
              <a:rPr lang="en-US" dirty="0" smtClean="0"/>
              <a:t>is _____.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5867400" y="1838307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big</a:t>
            </a:r>
            <a:endParaRPr lang="en-US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2" name="Picture 4" descr="Jaian/Thư viện ảnh | Wikia Doraemon tiếng Việt | Fandom">
            <a:extLst>
              <a:ext uri="{FF2B5EF4-FFF2-40B4-BE49-F238E27FC236}">
                <a16:creationId xmlns:a16="http://schemas.microsoft.com/office/drawing/2014/main" id="{103D9AFB-9762-4C05-9F32-8741F524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3048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7750" y="685764"/>
            <a:ext cx="2743649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Small / big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1541"/>
            <a:ext cx="7695302" cy="612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elephant </a:t>
            </a:r>
            <a:r>
              <a:rPr lang="en-US" dirty="0"/>
              <a:t>_____ big ears.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4525037" y="1436255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Comic Sans MS" panose="030F0702030302020204" pitchFamily="66" charset="0"/>
              </a:rPr>
              <a:t>has</a:t>
            </a:r>
          </a:p>
        </p:txBody>
      </p:sp>
      <p:pic>
        <p:nvPicPr>
          <p:cNvPr id="3074" name="Picture 2" descr="Elephant Clipart Images – Browse 18,526 Stock Photos, Vectors, and Video |  Adobe Stock">
            <a:extLst>
              <a:ext uri="{FF2B5EF4-FFF2-40B4-BE49-F238E27FC236}">
                <a16:creationId xmlns:a16="http://schemas.microsoft.com/office/drawing/2014/main" id="{A42393AE-90FC-4689-83B5-372FC4D1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43150"/>
            <a:ext cx="3810000" cy="2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646732"/>
            <a:ext cx="17526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Is/ has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28750"/>
            <a:ext cx="7695302" cy="612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elephant has long _____.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6362251" y="1381107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nose</a:t>
            </a:r>
            <a:endParaRPr lang="en-US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Elephant Clipart Images – Browse 18,526 Stock Photos, Vectors, and Video |  Adobe Stock">
            <a:extLst>
              <a:ext uri="{FF2B5EF4-FFF2-40B4-BE49-F238E27FC236}">
                <a16:creationId xmlns:a16="http://schemas.microsoft.com/office/drawing/2014/main" id="{A42393AE-90FC-4689-83B5-372FC4D1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2351"/>
            <a:ext cx="3581400" cy="26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599346"/>
            <a:ext cx="35814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Nose / Eyes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23950"/>
            <a:ext cx="7695302" cy="612600"/>
          </a:xfrm>
        </p:spPr>
        <p:txBody>
          <a:bodyPr/>
          <a:lstStyle/>
          <a:p>
            <a:r>
              <a:rPr lang="en-US" dirty="0" smtClean="0"/>
              <a:t>Pinocchio has </a:t>
            </a:r>
            <a:r>
              <a:rPr lang="en-US" dirty="0"/>
              <a:t>a </a:t>
            </a:r>
            <a:r>
              <a:rPr lang="en-US" dirty="0" smtClean="0"/>
              <a:t>_____ </a:t>
            </a:r>
            <a:r>
              <a:rPr lang="en-US" dirty="0"/>
              <a:t>nose.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4990651" y="1076307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  <a:endParaRPr lang="en-US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Pinocchio PNG Images, Transparent Pinocchio Image Download - PNGitem">
            <a:extLst>
              <a:ext uri="{FF2B5EF4-FFF2-40B4-BE49-F238E27FC236}">
                <a16:creationId xmlns:a16="http://schemas.microsoft.com/office/drawing/2014/main" id="{643775D2-8A09-41F5-BB52-4510405C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5735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3882" y="316887"/>
            <a:ext cx="3391349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Short / long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239" y="1938013"/>
            <a:ext cx="7695302" cy="612600"/>
          </a:xfrm>
        </p:spPr>
        <p:txBody>
          <a:bodyPr/>
          <a:lstStyle/>
          <a:p>
            <a:r>
              <a:rPr lang="en-US"/>
              <a:t>Conan _____ short hair.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4990651" y="184989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has</a:t>
            </a:r>
          </a:p>
        </p:txBody>
      </p:sp>
      <p:pic>
        <p:nvPicPr>
          <p:cNvPr id="8194" name="Picture 2" descr="Edogawa Conan - Vector by RedReepa on DeviantArt">
            <a:extLst>
              <a:ext uri="{FF2B5EF4-FFF2-40B4-BE49-F238E27FC236}">
                <a16:creationId xmlns:a16="http://schemas.microsoft.com/office/drawing/2014/main" id="{C58DBBDB-5D65-44FE-AF04-49054B505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1066800" y="821573"/>
            <a:ext cx="2421679" cy="368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793401"/>
            <a:ext cx="17526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Is/ has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7531-3EBC-40C4-A772-4ADA050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85950"/>
            <a:ext cx="7695302" cy="612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giraffe _________.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BAD7B-D8C5-4369-A634-8302F0EF110B}"/>
              </a:ext>
            </a:extLst>
          </p:cNvPr>
          <p:cNvSpPr txBox="1"/>
          <p:nvPr/>
        </p:nvSpPr>
        <p:spPr>
          <a:xfrm>
            <a:off x="5528669" y="1790664"/>
            <a:ext cx="179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 tall</a:t>
            </a:r>
            <a:endParaRPr lang="en-US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0386C7-AD3B-431C-8A2C-433917C8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6275"/>
            <a:ext cx="1619344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4452" y="714321"/>
            <a:ext cx="3216147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Is tall / has tall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32"/>
          <a:stretch/>
        </p:blipFill>
        <p:spPr>
          <a:xfrm>
            <a:off x="990600" y="590550"/>
            <a:ext cx="7010400" cy="3962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96D429-3956-4799-B573-4D6947B3C99E}"/>
              </a:ext>
            </a:extLst>
          </p:cNvPr>
          <p:cNvSpPr txBox="1"/>
          <p:nvPr/>
        </p:nvSpPr>
        <p:spPr>
          <a:xfrm>
            <a:off x="5257800" y="2038350"/>
            <a:ext cx="83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3AE71-95AC-4EA1-A4D6-0DB6B60A360B}"/>
              </a:ext>
            </a:extLst>
          </p:cNvPr>
          <p:cNvSpPr txBox="1"/>
          <p:nvPr/>
        </p:nvSpPr>
        <p:spPr>
          <a:xfrm>
            <a:off x="2667000" y="2361794"/>
            <a:ext cx="272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tall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DD544-4F8A-4ABB-8514-C1DE6D2BBF23}"/>
              </a:ext>
            </a:extLst>
          </p:cNvPr>
          <p:cNvSpPr txBox="1"/>
          <p:nvPr/>
        </p:nvSpPr>
        <p:spPr>
          <a:xfrm>
            <a:off x="2971800" y="2772430"/>
            <a:ext cx="272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hair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76B96-3D2A-4055-8799-4393BCE31448}"/>
              </a:ext>
            </a:extLst>
          </p:cNvPr>
          <p:cNvSpPr txBox="1"/>
          <p:nvPr/>
        </p:nvSpPr>
        <p:spPr>
          <a:xfrm>
            <a:off x="2828509" y="3234653"/>
            <a:ext cx="212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round face and 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CF376-090F-42AA-A64D-30695738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421835"/>
            <a:ext cx="7695302" cy="612600"/>
          </a:xfrm>
        </p:spPr>
        <p:txBody>
          <a:bodyPr/>
          <a:lstStyle/>
          <a:p>
            <a:r>
              <a:rPr lang="en-US"/>
              <a:t>Sorting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C9029C-970A-4C81-8A79-B678E5E4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05508"/>
              </p:ext>
            </p:extLst>
          </p:nvPr>
        </p:nvGraphicFramePr>
        <p:xfrm>
          <a:off x="726932" y="1062375"/>
          <a:ext cx="7505252" cy="20118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87868">
                  <a:extLst>
                    <a:ext uri="{9D8B030D-6E8A-4147-A177-3AD203B41FA5}">
                      <a16:colId xmlns:a16="http://schemas.microsoft.com/office/drawing/2014/main" val="3699266741"/>
                    </a:ext>
                  </a:extLst>
                </a:gridCol>
                <a:gridCol w="4117384">
                  <a:extLst>
                    <a:ext uri="{9D8B030D-6E8A-4147-A177-3AD203B41FA5}">
                      <a16:colId xmlns:a16="http://schemas.microsoft.com/office/drawing/2014/main" val="275163791"/>
                    </a:ext>
                  </a:extLst>
                </a:gridCol>
              </a:tblGrid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mic Sans MS" panose="030F0702030302020204" pitchFamily="66" charset="0"/>
                        </a:rPr>
                        <a:t>He/She is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mic Sans MS" panose="030F0702030302020204" pitchFamily="66" charset="0"/>
                        </a:rPr>
                        <a:t>He/She has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89263"/>
                  </a:ext>
                </a:extLst>
              </a:tr>
              <a:tr h="134996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860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EE9A65-D79C-4D38-9AA0-43A0D0FA89C1}"/>
              </a:ext>
            </a:extLst>
          </p:cNvPr>
          <p:cNvSpPr txBox="1"/>
          <p:nvPr/>
        </p:nvSpPr>
        <p:spPr>
          <a:xfrm>
            <a:off x="914400" y="3335863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round 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1A2E5-A64F-4968-A0B2-3DA448FCA66A}"/>
              </a:ext>
            </a:extLst>
          </p:cNvPr>
          <p:cNvSpPr txBox="1"/>
          <p:nvPr/>
        </p:nvSpPr>
        <p:spPr>
          <a:xfrm>
            <a:off x="1600200" y="3785562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B8179-3FF0-4D4A-992F-396756627649}"/>
              </a:ext>
            </a:extLst>
          </p:cNvPr>
          <p:cNvSpPr txBox="1"/>
          <p:nvPr/>
        </p:nvSpPr>
        <p:spPr>
          <a:xfrm>
            <a:off x="4102779" y="327333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beautiful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C964D-A9A1-4A6E-8246-8E05B56C8B63}"/>
              </a:ext>
            </a:extLst>
          </p:cNvPr>
          <p:cNvSpPr txBox="1"/>
          <p:nvPr/>
        </p:nvSpPr>
        <p:spPr>
          <a:xfrm>
            <a:off x="1659370" y="4120693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small eyes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4F815-D4EF-4E87-8956-678C27238E5C}"/>
              </a:ext>
            </a:extLst>
          </p:cNvPr>
          <p:cNvSpPr txBox="1"/>
          <p:nvPr/>
        </p:nvSpPr>
        <p:spPr>
          <a:xfrm>
            <a:off x="7540006" y="3972966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36A63-0A6B-487D-85F1-3ACAD11E9C7E}"/>
              </a:ext>
            </a:extLst>
          </p:cNvPr>
          <p:cNvSpPr txBox="1"/>
          <p:nvPr/>
        </p:nvSpPr>
        <p:spPr>
          <a:xfrm>
            <a:off x="4013060" y="3965958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 big nose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B7023-467A-4048-8762-2DE011DC9C8A}"/>
              </a:ext>
            </a:extLst>
          </p:cNvPr>
          <p:cNvSpPr txBox="1"/>
          <p:nvPr/>
        </p:nvSpPr>
        <p:spPr>
          <a:xfrm>
            <a:off x="6245421" y="3320940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long legs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D50E9-5627-467D-9E6C-3A1EC1DD32F2}"/>
              </a:ext>
            </a:extLst>
          </p:cNvPr>
          <p:cNvSpPr txBox="1"/>
          <p:nvPr/>
        </p:nvSpPr>
        <p:spPr>
          <a:xfrm>
            <a:off x="6053764" y="4075287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11683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28351 -0.25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37743 -0.25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6614 -0.1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0494E-6 L 0.13767 -0.3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28524 -0.2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5573 -0.457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2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3457E-7 L -0.5368 -0.32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-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062E-6 L -0.44618 -0.252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-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A156B-B9B6-4B3B-B142-CDFFEA89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1550"/>
            <a:ext cx="8493073" cy="612600"/>
          </a:xfrm>
        </p:spPr>
        <p:txBody>
          <a:bodyPr/>
          <a:lstStyle/>
          <a:p>
            <a:pPr algn="l"/>
            <a:r>
              <a:rPr lang="en-US" sz="2400" b="0" dirty="0"/>
              <a:t>There are </a:t>
            </a:r>
            <a:r>
              <a:rPr lang="en-US" sz="2400" b="0" dirty="0" smtClean="0"/>
              <a:t>+ </a:t>
            </a:r>
            <a:r>
              <a:rPr lang="en-US" sz="2400" b="0" dirty="0" smtClean="0">
                <a:solidFill>
                  <a:srgbClr val="FF0000"/>
                </a:solidFill>
              </a:rPr>
              <a:t>(</a:t>
            </a:r>
            <a:r>
              <a:rPr lang="en-US" sz="2400" b="0" dirty="0" err="1" smtClean="0">
                <a:solidFill>
                  <a:srgbClr val="FF0000"/>
                </a:solidFill>
              </a:rPr>
              <a:t>số</a:t>
            </a:r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người</a:t>
            </a:r>
            <a:r>
              <a:rPr lang="en-US" sz="2400" b="0" dirty="0" smtClean="0">
                <a:solidFill>
                  <a:srgbClr val="FF0000"/>
                </a:solidFill>
              </a:rPr>
              <a:t> ) </a:t>
            </a:r>
            <a:r>
              <a:rPr lang="en-US" sz="2400" b="0" dirty="0" smtClean="0"/>
              <a:t>people </a:t>
            </a:r>
            <a:r>
              <a:rPr lang="en-US" sz="2400" b="0" dirty="0"/>
              <a:t>in my family.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E3F2626-0A4A-415E-AC7B-64A4462EE09E}"/>
              </a:ext>
            </a:extLst>
          </p:cNvPr>
          <p:cNvSpPr txBox="1">
            <a:spLocks/>
          </p:cNvSpPr>
          <p:nvPr/>
        </p:nvSpPr>
        <p:spPr>
          <a:xfrm>
            <a:off x="685800" y="1504950"/>
            <a:ext cx="8721673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 dirty="0"/>
              <a:t>My father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US" sz="2400" b="0" dirty="0"/>
              <a:t> </a:t>
            </a:r>
            <a:r>
              <a:rPr lang="en-US" sz="2400" b="0" dirty="0" smtClean="0"/>
              <a:t>+ </a:t>
            </a:r>
            <a:r>
              <a:rPr lang="en-US" sz="2400" b="0" dirty="0" smtClean="0">
                <a:solidFill>
                  <a:srgbClr val="FF0000"/>
                </a:solidFill>
              </a:rPr>
              <a:t>( </a:t>
            </a:r>
            <a:r>
              <a:rPr lang="en-US" sz="2400" b="0" dirty="0" err="1" smtClean="0">
                <a:solidFill>
                  <a:srgbClr val="FF0000"/>
                </a:solidFill>
              </a:rPr>
              <a:t>số</a:t>
            </a:r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tuổi</a:t>
            </a:r>
            <a:r>
              <a:rPr lang="en-US" sz="2400" b="0" dirty="0" smtClean="0">
                <a:solidFill>
                  <a:srgbClr val="FF0000"/>
                </a:solidFill>
              </a:rPr>
              <a:t>)/ </a:t>
            </a:r>
            <a:r>
              <a:rPr lang="en-US" sz="2400" b="0" dirty="0" err="1" smtClean="0">
                <a:solidFill>
                  <a:srgbClr val="FF0000"/>
                </a:solidFill>
              </a:rPr>
              <a:t>đặc</a:t>
            </a:r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điểm</a:t>
            </a:r>
            <a:r>
              <a:rPr lang="en-US" sz="2400" b="0" dirty="0" smtClean="0">
                <a:solidFill>
                  <a:srgbClr val="FF0000"/>
                </a:solidFill>
              </a:rPr>
              <a:t>. </a:t>
            </a:r>
            <a:r>
              <a:rPr lang="en-US" sz="2400" b="0" dirty="0" smtClean="0"/>
              <a:t>He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</a:rPr>
              <a:t>has + </a:t>
            </a:r>
            <a:r>
              <a:rPr lang="en-US" sz="2400" b="0" dirty="0" smtClean="0">
                <a:solidFill>
                  <a:srgbClr val="FF0000"/>
                </a:solidFill>
              </a:rPr>
              <a:t>( </a:t>
            </a:r>
            <a:r>
              <a:rPr lang="en-US" sz="2400" b="0" dirty="0" err="1" smtClean="0">
                <a:solidFill>
                  <a:srgbClr val="FF0000"/>
                </a:solidFill>
              </a:rPr>
              <a:t>đặc</a:t>
            </a:r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điểm</a:t>
            </a:r>
            <a:r>
              <a:rPr lang="en-US" sz="2400" b="0" dirty="0" smtClean="0">
                <a:solidFill>
                  <a:srgbClr val="FF0000"/>
                </a:solidFill>
              </a:rPr>
              <a:t>).</a:t>
            </a:r>
            <a:endParaRPr lang="en-US" sz="2400" b="0" dirty="0">
              <a:solidFill>
                <a:srgbClr val="FF0000"/>
              </a:solidFill>
            </a:endParaRPr>
          </a:p>
          <a:p>
            <a:pPr algn="l"/>
            <a:endParaRPr lang="en-US" sz="2400" b="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4846A1A-CAFA-4249-AAD8-22DD96813AF3}"/>
              </a:ext>
            </a:extLst>
          </p:cNvPr>
          <p:cNvSpPr txBox="1">
            <a:spLocks/>
          </p:cNvSpPr>
          <p:nvPr/>
        </p:nvSpPr>
        <p:spPr>
          <a:xfrm>
            <a:off x="914400" y="2126303"/>
            <a:ext cx="8493073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/>
              <a:t>My mother </a:t>
            </a:r>
            <a:r>
              <a:rPr lang="en-US" sz="2400" b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US" sz="2400" b="0"/>
              <a:t> ____. She </a:t>
            </a:r>
            <a:r>
              <a:rPr lang="en-US" sz="2400" b="0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en-US" sz="2400" b="0"/>
              <a:t> ____.</a:t>
            </a:r>
          </a:p>
          <a:p>
            <a:pPr algn="l"/>
            <a:endParaRPr lang="en-US" sz="2400" b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A84F21D-068D-42C1-9097-4ECD0EB92402}"/>
              </a:ext>
            </a:extLst>
          </p:cNvPr>
          <p:cNvSpPr txBox="1">
            <a:spLocks/>
          </p:cNvSpPr>
          <p:nvPr/>
        </p:nvSpPr>
        <p:spPr>
          <a:xfrm>
            <a:off x="914400" y="2832286"/>
            <a:ext cx="8493073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 dirty="0" smtClean="0"/>
              <a:t>My</a:t>
            </a:r>
            <a:r>
              <a:rPr lang="en-US" sz="2400" b="0" dirty="0"/>
              <a:t> </a:t>
            </a:r>
            <a:r>
              <a:rPr lang="en-US" sz="2400" b="0" dirty="0" smtClean="0"/>
              <a:t>sister/ brother is ____. She/ he has_________</a:t>
            </a:r>
            <a:endParaRPr lang="en-US" sz="2400" b="0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137DF63-3757-4DA5-8D90-83176BA08BB5}"/>
              </a:ext>
            </a:extLst>
          </p:cNvPr>
          <p:cNvSpPr txBox="1">
            <a:spLocks/>
          </p:cNvSpPr>
          <p:nvPr/>
        </p:nvSpPr>
        <p:spPr>
          <a:xfrm>
            <a:off x="914400" y="3433456"/>
            <a:ext cx="8493073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0"/>
              <a:t>I love my family!</a:t>
            </a:r>
          </a:p>
        </p:txBody>
      </p:sp>
    </p:spTree>
    <p:extLst>
      <p:ext uri="{BB962C8B-B14F-4D97-AF65-F5344CB8AC3E}">
        <p14:creationId xmlns:p14="http://schemas.microsoft.com/office/powerpoint/2010/main" val="18300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9550"/>
            <a:ext cx="8763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CF376-090F-42AA-A64D-30695738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421835"/>
            <a:ext cx="7695302" cy="612600"/>
          </a:xfrm>
        </p:spPr>
        <p:txBody>
          <a:bodyPr/>
          <a:lstStyle/>
          <a:p>
            <a:r>
              <a:rPr lang="en-US"/>
              <a:t>Sorting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C9029C-970A-4C81-8A79-B678E5E4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1678"/>
              </p:ext>
            </p:extLst>
          </p:nvPr>
        </p:nvGraphicFramePr>
        <p:xfrm>
          <a:off x="726932" y="1062374"/>
          <a:ext cx="7505252" cy="23997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87868">
                  <a:extLst>
                    <a:ext uri="{9D8B030D-6E8A-4147-A177-3AD203B41FA5}">
                      <a16:colId xmlns:a16="http://schemas.microsoft.com/office/drawing/2014/main" val="3699266741"/>
                    </a:ext>
                  </a:extLst>
                </a:gridCol>
                <a:gridCol w="4117384">
                  <a:extLst>
                    <a:ext uri="{9D8B030D-6E8A-4147-A177-3AD203B41FA5}">
                      <a16:colId xmlns:a16="http://schemas.microsoft.com/office/drawing/2014/main" val="275163791"/>
                    </a:ext>
                  </a:extLst>
                </a:gridCol>
              </a:tblGrid>
              <a:tr h="67117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mic Sans MS" panose="030F0702030302020204" pitchFamily="66" charset="0"/>
                        </a:rPr>
                        <a:t>He/She is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mic Sans MS" panose="030F0702030302020204" pitchFamily="66" charset="0"/>
                        </a:rPr>
                        <a:t>He/She has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89263"/>
                  </a:ext>
                </a:extLst>
              </a:tr>
              <a:tr h="1728602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860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EE9A65-D79C-4D38-9AA0-43A0D0FA89C1}"/>
              </a:ext>
            </a:extLst>
          </p:cNvPr>
          <p:cNvSpPr txBox="1"/>
          <p:nvPr/>
        </p:nvSpPr>
        <p:spPr>
          <a:xfrm>
            <a:off x="4191000" y="1664530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round 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1A2E5-A64F-4968-A0B2-3DA448FCA66A}"/>
              </a:ext>
            </a:extLst>
          </p:cNvPr>
          <p:cNvSpPr txBox="1"/>
          <p:nvPr/>
        </p:nvSpPr>
        <p:spPr>
          <a:xfrm>
            <a:off x="1066800" y="1831282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B8179-3FF0-4D4A-992F-396756627649}"/>
              </a:ext>
            </a:extLst>
          </p:cNvPr>
          <p:cNvSpPr txBox="1"/>
          <p:nvPr/>
        </p:nvSpPr>
        <p:spPr>
          <a:xfrm>
            <a:off x="1828800" y="310401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beautiful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C964D-A9A1-4A6E-8246-8E05B56C8B63}"/>
              </a:ext>
            </a:extLst>
          </p:cNvPr>
          <p:cNvSpPr txBox="1"/>
          <p:nvPr/>
        </p:nvSpPr>
        <p:spPr>
          <a:xfrm>
            <a:off x="4191000" y="2855476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small eyes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4F815-D4EF-4E87-8956-678C27238E5C}"/>
              </a:ext>
            </a:extLst>
          </p:cNvPr>
          <p:cNvSpPr txBox="1"/>
          <p:nvPr/>
        </p:nvSpPr>
        <p:spPr>
          <a:xfrm>
            <a:off x="1335582" y="2248775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36A63-0A6B-487D-85F1-3ACAD11E9C7E}"/>
              </a:ext>
            </a:extLst>
          </p:cNvPr>
          <p:cNvSpPr txBox="1"/>
          <p:nvPr/>
        </p:nvSpPr>
        <p:spPr>
          <a:xfrm>
            <a:off x="4191000" y="2050814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 big nose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B7023-467A-4048-8762-2DE011DC9C8A}"/>
              </a:ext>
            </a:extLst>
          </p:cNvPr>
          <p:cNvSpPr txBox="1"/>
          <p:nvPr/>
        </p:nvSpPr>
        <p:spPr>
          <a:xfrm>
            <a:off x="4210303" y="2426657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long legs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D50E9-5627-467D-9E6C-3A1EC1DD32F2}"/>
              </a:ext>
            </a:extLst>
          </p:cNvPr>
          <p:cNvSpPr txBox="1"/>
          <p:nvPr/>
        </p:nvSpPr>
        <p:spPr>
          <a:xfrm>
            <a:off x="1559083" y="266145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3347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28351 -0.25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37743 -0.25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2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6614 -0.1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0494E-6 L 0.13767 -0.3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28524 -0.2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5573 -0.457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2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3457E-7 L -0.5368 -0.32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-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062E-6 L -0.44618 -0.252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-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3724E-959B-4E98-9C76-5B68B33EBE90}"/>
              </a:ext>
            </a:extLst>
          </p:cNvPr>
          <p:cNvSpPr txBox="1"/>
          <p:nvPr/>
        </p:nvSpPr>
        <p:spPr>
          <a:xfrm>
            <a:off x="2495150" y="742950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Comic Sans MS" panose="030F0702030302020204" pitchFamily="66" charset="0"/>
              </a:rPr>
              <a:t>Number Race</a:t>
            </a:r>
          </a:p>
        </p:txBody>
      </p:sp>
      <p:pic>
        <p:nvPicPr>
          <p:cNvPr id="1026" name="Picture 2" descr="19,529 Teacher Clip Art Images, Stock Photos &amp; Vectors | Shutterstock">
            <a:extLst>
              <a:ext uri="{FF2B5EF4-FFF2-40B4-BE49-F238E27FC236}">
                <a16:creationId xmlns:a16="http://schemas.microsoft.com/office/drawing/2014/main" id="{EBCFAB20-9439-4128-B047-A887CA89E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557991" y="1428750"/>
            <a:ext cx="4028017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CB07700-BEFD-489A-B46F-F32E6633E3CF}"/>
              </a:ext>
            </a:extLst>
          </p:cNvPr>
          <p:cNvSpPr/>
          <p:nvPr/>
        </p:nvSpPr>
        <p:spPr>
          <a:xfrm>
            <a:off x="2286000" y="2419350"/>
            <a:ext cx="609600" cy="533400"/>
          </a:xfrm>
          <a:prstGeom prst="wedgeEllipseCallout">
            <a:avLst>
              <a:gd name="adj1" fmla="val 69733"/>
              <a:gd name="adj2" fmla="val 592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A36781C-815B-4239-8B73-A722F247C9EE}"/>
              </a:ext>
            </a:extLst>
          </p:cNvPr>
          <p:cNvSpPr/>
          <p:nvPr/>
        </p:nvSpPr>
        <p:spPr>
          <a:xfrm>
            <a:off x="3276600" y="2390595"/>
            <a:ext cx="609600" cy="533400"/>
          </a:xfrm>
          <a:prstGeom prst="wedgeEllipseCallout">
            <a:avLst>
              <a:gd name="adj1" fmla="val 69733"/>
              <a:gd name="adj2" fmla="val 592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E135D1C-597C-44FE-9516-6EFA9C35E869}"/>
              </a:ext>
            </a:extLst>
          </p:cNvPr>
          <p:cNvSpPr/>
          <p:nvPr/>
        </p:nvSpPr>
        <p:spPr>
          <a:xfrm>
            <a:off x="2012830" y="4246712"/>
            <a:ext cx="609600" cy="533400"/>
          </a:xfrm>
          <a:prstGeom prst="wedgeEllipseCallout">
            <a:avLst>
              <a:gd name="adj1" fmla="val 69733"/>
              <a:gd name="adj2" fmla="val -3938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A91FBD7-2527-44DE-BB74-ECA02F851AD3}"/>
              </a:ext>
            </a:extLst>
          </p:cNvPr>
          <p:cNvSpPr/>
          <p:nvPr/>
        </p:nvSpPr>
        <p:spPr>
          <a:xfrm>
            <a:off x="2984740" y="4281577"/>
            <a:ext cx="609600" cy="533400"/>
          </a:xfrm>
          <a:prstGeom prst="wedgeEllipseCallout">
            <a:avLst>
              <a:gd name="adj1" fmla="val 68318"/>
              <a:gd name="adj2" fmla="val -474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09259D2-8F0A-4220-B57A-991E3DDE3952}"/>
              </a:ext>
            </a:extLst>
          </p:cNvPr>
          <p:cNvSpPr/>
          <p:nvPr/>
        </p:nvSpPr>
        <p:spPr>
          <a:xfrm>
            <a:off x="5658668" y="2419350"/>
            <a:ext cx="609600" cy="533400"/>
          </a:xfrm>
          <a:prstGeom prst="wedgeEllipseCallout">
            <a:avLst>
              <a:gd name="adj1" fmla="val -66116"/>
              <a:gd name="adj2" fmla="val 608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919317E-3ED9-4ADD-A426-4F59E500C010}"/>
              </a:ext>
            </a:extLst>
          </p:cNvPr>
          <p:cNvSpPr/>
          <p:nvPr/>
        </p:nvSpPr>
        <p:spPr>
          <a:xfrm>
            <a:off x="6431451" y="2562764"/>
            <a:ext cx="609600" cy="533400"/>
          </a:xfrm>
          <a:prstGeom prst="wedgeEllipseCallout">
            <a:avLst>
              <a:gd name="adj1" fmla="val -88757"/>
              <a:gd name="adj2" fmla="val 447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1F129FF-D6A2-4360-8322-2C74E51BEB49}"/>
              </a:ext>
            </a:extLst>
          </p:cNvPr>
          <p:cNvSpPr/>
          <p:nvPr/>
        </p:nvSpPr>
        <p:spPr>
          <a:xfrm>
            <a:off x="5385498" y="4246712"/>
            <a:ext cx="609600" cy="533400"/>
          </a:xfrm>
          <a:prstGeom prst="wedgeEllipseCallout">
            <a:avLst>
              <a:gd name="adj1" fmla="val 3224"/>
              <a:gd name="adj2" fmla="val -5879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0E63727-168B-437B-876D-1070EC16E1C7}"/>
              </a:ext>
            </a:extLst>
          </p:cNvPr>
          <p:cNvSpPr/>
          <p:nvPr/>
        </p:nvSpPr>
        <p:spPr>
          <a:xfrm>
            <a:off x="6357408" y="4281577"/>
            <a:ext cx="609600" cy="533400"/>
          </a:xfrm>
          <a:prstGeom prst="wedgeEllipseCallout">
            <a:avLst>
              <a:gd name="adj1" fmla="val -44889"/>
              <a:gd name="adj2" fmla="val -733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39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219200" y="1504950"/>
            <a:ext cx="1781137" cy="12080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AB919"/>
                </a:solidFill>
                <a:latin typeface="Comic Sans MS" panose="030F0702030302020204" pitchFamily="66" charset="0"/>
              </a:rPr>
              <a:t>l</a:t>
            </a:r>
            <a:r>
              <a:rPr lang="en-US" sz="4000" b="1" smtClean="0">
                <a:solidFill>
                  <a:srgbClr val="FAB919"/>
                </a:solidFill>
                <a:latin typeface="Comic Sans MS" panose="030F0702030302020204" pitchFamily="66" charset="0"/>
              </a:rPr>
              <a:t>ong </a:t>
            </a:r>
            <a:r>
              <a:rPr lang="en-US" sz="4000" b="1" dirty="0" smtClean="0">
                <a:solidFill>
                  <a:srgbClr val="FAB919"/>
                </a:solidFill>
                <a:latin typeface="Comic Sans MS" panose="030F0702030302020204" pitchFamily="66" charset="0"/>
              </a:rPr>
              <a:t>hair</a:t>
            </a:r>
            <a:endParaRPr lang="en-US" sz="4000" b="1" dirty="0">
              <a:solidFill>
                <a:srgbClr val="FAB91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1733550"/>
            <a:ext cx="1676400" cy="979452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1733550"/>
            <a:ext cx="1676400" cy="979452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short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26258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26258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26258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34818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F3EA8023-A83F-4CF7-8255-29D76475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1FBFDE8F-FADD-4927-A2EC-F1E3BEE5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A78F6F75-2960-4AC9-B474-91BA1F9D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C5BDF5A-520E-4775-9AF4-3C391B8E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94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5790680" y="1730354"/>
            <a:ext cx="2641756" cy="979452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handsome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663608" y="1730354"/>
            <a:ext cx="1676400" cy="979452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1447800" y="17335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6860527" y="2614997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241691" y="26258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2062221" y="26258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EF96BF82-199C-479F-BBF4-5FAC1708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FE722346-7ACC-4B1B-AFA3-F1F9D199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83F76AB8-D820-4B42-A390-B016CE7C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3581400" y="1733550"/>
            <a:ext cx="2126749" cy="1371600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6019801" y="1733550"/>
            <a:ext cx="2178612" cy="1371600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round face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997451" y="1733550"/>
            <a:ext cx="2126749" cy="1371600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big eyes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4374742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6954471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1743717" y="310515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15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67C38406-3874-409A-9782-2E6932C0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89" y="330306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6349844" y="1581150"/>
            <a:ext cx="1803556" cy="1131852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40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ig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eyes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1733550"/>
            <a:ext cx="1676400" cy="979452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1447800" y="17335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6964265" y="26258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26258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2062221" y="26258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2FEEF542-FFA6-42B2-9FFA-37A59E288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27E9CB7-AD16-41BB-984B-95BDB640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07A78D46-FAC3-428B-86D1-7FE18A7F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3581400" y="1450836"/>
            <a:ext cx="2126749" cy="990600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she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6071663" y="1450836"/>
            <a:ext cx="2126749" cy="990600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997451" y="1450836"/>
            <a:ext cx="2126749" cy="990600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AB919"/>
                </a:solidFill>
                <a:latin typeface="Comic Sans MS" panose="030F0702030302020204" pitchFamily="66" charset="0"/>
              </a:rPr>
              <a:t>has</a:t>
            </a:r>
            <a:endParaRPr lang="en-US" sz="4000" b="1" dirty="0">
              <a:solidFill>
                <a:srgbClr val="FAB91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4374742" y="2690635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6954471" y="2690635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1743717" y="269063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3A653F4-B648-43EA-9A34-7D9A10CA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09976F4-F246-4290-B10C-4785927D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7453570A-F3B5-4438-9E5B-FBA83164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884AAEA5-838A-464F-A225-41E46106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94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3094</TotalTime>
  <Words>350</Words>
  <Application>Microsoft Office PowerPoint</Application>
  <PresentationFormat>On-screen Show (16:9)</PresentationFormat>
  <Paragraphs>112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Amatic SC</vt:lpstr>
      <vt:lpstr>Nunito</vt:lpstr>
      <vt:lpstr>Bebas Neue</vt:lpstr>
      <vt:lpstr>Times New Roman</vt:lpstr>
      <vt:lpstr>Comic Sans MS</vt:lpstr>
      <vt:lpstr>Children's Day by Slidesgo</vt:lpstr>
      <vt:lpstr>Unit 13 Appearance</vt:lpstr>
      <vt:lpstr>Sorting</vt:lpstr>
      <vt:lpstr>Sorting</vt:lpstr>
      <vt:lpstr>PowerPoint Presentation</vt:lpstr>
      <vt:lpstr>Find the odd one out.</vt:lpstr>
      <vt:lpstr>Find the odd one out.</vt:lpstr>
      <vt:lpstr>Find the odd one out.</vt:lpstr>
      <vt:lpstr>Find the odd one out.</vt:lpstr>
      <vt:lpstr>Find the odd one out.</vt:lpstr>
      <vt:lpstr>Find the odd one out.</vt:lpstr>
      <vt:lpstr>The monster _____ a big mouth.</vt:lpstr>
      <vt:lpstr>Doraemon ____ short.</vt:lpstr>
      <vt:lpstr>Jaian is _____.</vt:lpstr>
      <vt:lpstr>The elephant _____ big ears.</vt:lpstr>
      <vt:lpstr>The elephant has long _____.</vt:lpstr>
      <vt:lpstr>Pinocchio has a _____ nose.</vt:lpstr>
      <vt:lpstr>Conan _____ short hair.</vt:lpstr>
      <vt:lpstr>The giraffe _________.</vt:lpstr>
      <vt:lpstr>PowerPoint Presentation</vt:lpstr>
      <vt:lpstr>There are + (số người ) people in my family.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43</cp:revision>
  <dcterms:modified xsi:type="dcterms:W3CDTF">2024-02-24T08:51:01Z</dcterms:modified>
  <cp:category>9Slide.vn</cp:category>
</cp:coreProperties>
</file>