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8"/>
  </p:notesMasterIdLst>
  <p:sldIdLst>
    <p:sldId id="471" r:id="rId3"/>
    <p:sldId id="274" r:id="rId4"/>
    <p:sldId id="403" r:id="rId5"/>
    <p:sldId id="405" r:id="rId6"/>
    <p:sldId id="421" r:id="rId7"/>
    <p:sldId id="409" r:id="rId8"/>
    <p:sldId id="333" r:id="rId9"/>
    <p:sldId id="266" r:id="rId10"/>
    <p:sldId id="267" r:id="rId11"/>
    <p:sldId id="311" r:id="rId12"/>
    <p:sldId id="312" r:id="rId13"/>
    <p:sldId id="270" r:id="rId14"/>
    <p:sldId id="294" r:id="rId15"/>
    <p:sldId id="296" r:id="rId16"/>
    <p:sldId id="298" r:id="rId17"/>
    <p:sldId id="309" r:id="rId18"/>
    <p:sldId id="293" r:id="rId19"/>
    <p:sldId id="313" r:id="rId20"/>
    <p:sldId id="324" r:id="rId21"/>
    <p:sldId id="273" r:id="rId22"/>
    <p:sldId id="327" r:id="rId23"/>
    <p:sldId id="275" r:id="rId24"/>
    <p:sldId id="329" r:id="rId25"/>
    <p:sldId id="328" r:id="rId26"/>
    <p:sldId id="310" r:id="rId27"/>
    <p:sldId id="300" r:id="rId28"/>
    <p:sldId id="304" r:id="rId29"/>
    <p:sldId id="322" r:id="rId30"/>
    <p:sldId id="305" r:id="rId31"/>
    <p:sldId id="335" r:id="rId32"/>
    <p:sldId id="330" r:id="rId33"/>
    <p:sldId id="286" r:id="rId34"/>
    <p:sldId id="288" r:id="rId35"/>
    <p:sldId id="291" r:id="rId36"/>
    <p:sldId id="32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922FB-FE9B-455B-8B53-E342D6249CE2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84D1E-B33E-4CC0-94EF-78837351F5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57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84A4C5-67D7-4E12-94A8-E3953DC02FCF}" type="slidenum">
              <a:rPr lang="en-US">
                <a:latin typeface="Arial Unicode MS" panose="020B0604020202020204" pitchFamily="34" charset="-128"/>
              </a:rPr>
              <a:pPr eaLnBrk="1" hangingPunct="1"/>
              <a:t>7</a:t>
            </a:fld>
            <a:endParaRPr lang="en-US">
              <a:latin typeface="Arial Unicode MS" panose="020B0604020202020204" pitchFamily="3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36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1DC8-AD85-5B39-70A5-1A3421D93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A3120-0F39-96C4-3EE0-470A9EC49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00979-9219-55A7-6C77-171AFDCF7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75532-0A24-7734-7F5F-E87EC6C67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F5B06-F04A-056A-1FC6-77A34619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3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3B004-8A35-FC11-EF7E-CC588F76E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352B1-034B-78D4-EBD2-9FCDA5E19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59225-C65A-AC30-041A-9B837D618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9A5A-1DB5-937B-B53D-C5B70A7F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ACCFD-C74F-F6EE-714D-2C2D64F8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1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B31C0F-F91E-B820-ABB9-4849C5B88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72EDB-02D2-3C6D-2548-A79B08621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009AA-B296-C6E7-5C1E-6D0A742A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0977C-C7C1-EA44-B362-5950B94A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09D18-8669-D405-8063-3978264F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1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1B042-2AB6-477A-AC47-37553C807E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16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42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37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61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23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1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C03A-402A-DFAD-85CD-D686617E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7EBEC-184A-0C54-6B7D-3DA56A900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16BB2-1316-BD35-CA6E-D04CB7C17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0090C-7F55-D216-175A-0D34A797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0B044-42DD-AAE4-C55B-966D81FF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55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54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34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27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36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7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74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9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7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AAFA-BBB9-1852-50DD-B31493B8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1D01C-420A-C889-39DE-158B8B691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25516-4E8B-5786-7B7C-D3C84287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7FE1-F36B-1218-A659-60A0CDF0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25154-0F0F-E3DF-8C3C-17ACF0BA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3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2966-5EBC-669F-094A-53B97120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4458-CEE4-94D2-B503-F540ACC8F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7AD62-7C19-449A-2760-CCD8E5BD9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8634A-FEFC-15B2-9994-264180EE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4551-B9B4-D013-F924-93561B26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25635-2DE5-8E7F-D49B-648FF5BF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9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8DF-99A0-82DA-7F7F-8226CA92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5E0C-FE82-1916-4DA0-E5B6D9EE6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A7FCF-114C-CA4C-87CC-4B9E4D77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6D628F-8766-054C-E3A8-47E7D9A0C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DAFF8E-CDF2-349C-B90C-5DD70A236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10D8EB-CDFA-C7B3-FBBC-505CC231D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E228DD-0026-FAA4-3ABE-0361D0843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B9218-FFAF-5E84-785F-F65E8EBB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2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A787-C418-6210-20EA-163E0FFB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C8AD46-4CA9-64FB-B0FD-19FF4093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B9472-1A2E-7042-42CE-B4ACFE29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42704-3D29-1BBF-325E-7E34153C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865683-3C4F-9F5C-A3A6-49206E8F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7A260-8B67-9EA0-3F50-EE8B3BD0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0DBD0-F4B8-B6CB-CF36-7180BD24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1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7391-C499-738E-C54A-951EA58B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A2E12-8EC0-610B-804B-587E07243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D0943-82CF-3ED6-68B3-AD327AF10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7C47C-0FF1-3F9D-4B18-805818CAE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D9F6C-6275-DA51-AA75-C1A8E095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62C71-F783-5073-EB6B-4B8C3AA3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5EAA-A7F7-8629-989B-4FAB141F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11A1D-D2CF-09D6-1928-642C90EFB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C3FF5-CB19-CAE7-0C00-BEECB638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90693-E098-183E-1C74-8C812AFE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15AE9-6A8D-F9C5-812D-74D5161E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215D5-DCD2-50B7-BD24-DF8D13EB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2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675C5-A372-CF95-3A94-8604FC88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DC0F1-1466-44A3-82A6-FC61F204F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11B95-6289-E4C7-2E11-E68BE5C52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864B0-613C-3341-6BA4-4B370E434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15C4B-3B3F-FDE4-A0FC-87110A1E3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8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6A5C8D6-B60C-4FB9-A6AF-E585399C3DA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jpeg"/><Relationship Id="rId5" Type="http://schemas.openxmlformats.org/officeDocument/2006/relationships/slide" Target="slide5.xml"/><Relationship Id="rId10" Type="http://schemas.openxmlformats.org/officeDocument/2006/relationships/image" Target="../media/image7.png"/><Relationship Id="rId4" Type="http://schemas.openxmlformats.org/officeDocument/2006/relationships/image" Target="../media/image8.jpeg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4.gif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4.gi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B8">
            <a:extLst>
              <a:ext uri="{FF2B5EF4-FFF2-40B4-BE49-F238E27FC236}">
                <a16:creationId xmlns:a16="http://schemas.microsoft.com/office/drawing/2014/main" id="{472AD872-49F7-926A-A379-22E569A5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" y="6001"/>
            <a:ext cx="12170664" cy="684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B880780F-4BCB-F638-0C7D-2BD80348A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85" y="1593340"/>
            <a:ext cx="906779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en-US" sz="4000" b="1" dirty="0">
                <a:ln>
                  <a:solidFill>
                    <a:srgbClr val="CC0099"/>
                  </a:solidFill>
                </a:ln>
                <a:solidFill>
                  <a:srgbClr val="80008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LỊCH SỬ </a:t>
            </a:r>
            <a:endParaRPr lang="en-US" altLang="en-US" sz="4000" b="1" dirty="0">
              <a:ln>
                <a:solidFill>
                  <a:srgbClr val="CC0099"/>
                </a:solidFill>
              </a:ln>
              <a:solidFill>
                <a:srgbClr val="80008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274" name="Picture 13" descr="Bauernbar">
            <a:extLst>
              <a:ext uri="{FF2B5EF4-FFF2-40B4-BE49-F238E27FC236}">
                <a16:creationId xmlns:a16="http://schemas.microsoft.com/office/drawing/2014/main" id="{281308D2-0D5F-43CF-BD88-6AFE9103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44" y="4708070"/>
            <a:ext cx="4495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6" descr="roses_swaying_back_an_a_hb">
            <a:extLst>
              <a:ext uri="{FF2B5EF4-FFF2-40B4-BE49-F238E27FC236}">
                <a16:creationId xmlns:a16="http://schemas.microsoft.com/office/drawing/2014/main" id="{28155F83-8FBF-92E7-A43C-62EED0201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6" y="4510088"/>
            <a:ext cx="20637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图片 5">
            <a:extLst>
              <a:ext uri="{FF2B5EF4-FFF2-40B4-BE49-F238E27FC236}">
                <a16:creationId xmlns:a16="http://schemas.microsoft.com/office/drawing/2014/main" id="{A5DE35ED-4E25-17C5-43EC-80745EB03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4333" b="1430"/>
          <a:stretch>
            <a:fillRect/>
          </a:stretch>
        </p:blipFill>
        <p:spPr bwMode="auto">
          <a:xfrm>
            <a:off x="841375" y="515332"/>
            <a:ext cx="9588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图片 5">
            <a:extLst>
              <a:ext uri="{FF2B5EF4-FFF2-40B4-BE49-F238E27FC236}">
                <a16:creationId xmlns:a16="http://schemas.microsoft.com/office/drawing/2014/main" id="{5260836F-316E-134D-9730-767AEC40EC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4333" b="1430"/>
          <a:stretch>
            <a:fillRect/>
          </a:stretch>
        </p:blipFill>
        <p:spPr bwMode="auto">
          <a:xfrm>
            <a:off x="10391775" y="5663912"/>
            <a:ext cx="8382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6D3F8-7DF3-A53D-A48E-1F3E32F5A8E9}"/>
              </a:ext>
            </a:extLst>
          </p:cNvPr>
          <p:cNvSpPr txBox="1"/>
          <p:nvPr/>
        </p:nvSpPr>
        <p:spPr>
          <a:xfrm>
            <a:off x="969819" y="2862269"/>
            <a:ext cx="104186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HOÀN THÀNH THỐNG NHẤT ĐẤT NƯỚC </a:t>
            </a:r>
            <a:endParaRPr lang="en-US" sz="54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8218A-4071-641A-F44A-FC5DFCDFC89A}"/>
              </a:ext>
            </a:extLst>
          </p:cNvPr>
          <p:cNvSpPr txBox="1"/>
          <p:nvPr/>
        </p:nvSpPr>
        <p:spPr>
          <a:xfrm>
            <a:off x="2899064" y="2301226"/>
            <a:ext cx="63938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LỚP </a:t>
            </a:r>
            <a:r>
              <a:rPr lang="vi-VN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5/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Hao-Khi-Viet-Nam-FM">
            <a:hlinkClick r:id="" action="ppaction://media"/>
            <a:extLst>
              <a:ext uri="{FF2B5EF4-FFF2-40B4-BE49-F238E27FC236}">
                <a16:creationId xmlns:a16="http://schemas.microsoft.com/office/drawing/2014/main" id="{04F67EBA-CC49-2BF7-DE62-4C80275E5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8601" y="6242400"/>
            <a:ext cx="609600" cy="609600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6065E729-E8E5-7DE4-B4F7-988BB9C01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15617" y="1676400"/>
            <a:ext cx="1098340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cả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nước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phấn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khởi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thực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hiện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quyền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công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của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mình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cụ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tuổi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đến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niên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18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tuổi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hết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sức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vui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sướng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vì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lần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đầu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được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vinh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dư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̣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cầm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lá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phiếu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bầu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thống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219" name="Rectangle 24"/>
          <p:cNvSpPr>
            <a:spLocks noChangeArrowheads="1"/>
          </p:cNvSpPr>
          <p:nvPr/>
        </p:nvSpPr>
        <p:spPr bwMode="auto">
          <a:xfrm>
            <a:off x="533400" y="152401"/>
            <a:ext cx="11277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3.Tinh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thần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trong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66C39764-F788-1DA3-0722-B1119D665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552451" y="2286000"/>
            <a:ext cx="1090662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Đến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chiều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25 – 4,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thúc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tốt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đẹp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98,8%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tri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243" name="Rectangle 25"/>
          <p:cNvSpPr>
            <a:spLocks noChangeArrowheads="1"/>
          </p:cNvSpPr>
          <p:nvPr/>
        </p:nvSpPr>
        <p:spPr bwMode="auto">
          <a:xfrm>
            <a:off x="533400" y="304801"/>
            <a:ext cx="11201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4.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tuyển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57FDD9C4-750B-F9F8-7BF3-F9CE42B86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1000"/>
            <a:ext cx="86899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981200" y="5641977"/>
            <a:ext cx="8382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Nhân dân Hà Nội bỏ phiếu bầu cử Quốc hội khóa VI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B02DE8E-AF94-D6D3-A450-636E769D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2"/>
            <a:ext cx="83820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1752600" y="571500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Nhân dân TP Sài Gòn bỏ phiếu </a:t>
            </a:r>
          </a:p>
          <a:p>
            <a:pPr lvl="1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bầu cử Quốc hội khóa VI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0C527B35-1FB3-6E9C-6431-4FECB56F6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524000" y="58674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Nhân dân Thành phố Huế bỏ phiếu bầu đại biểu Quốc hội khóa VI.</a:t>
            </a:r>
            <a:b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</a:br>
            <a:endParaRPr lang="en-US" sz="36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2BBC436F-E13A-01F4-21F1-DC378052E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286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828800" y="53340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Hình 1. Nhân dân Tây nguyên bỏ phiếu bầu Đại biểu Quốc hội nước Việt Nam thống nhất (khoá VI) 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A614379-B115-5563-ED53-60A6CE69C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524000" y="3124202"/>
            <a:ext cx="4343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Hà Nội bỏ phiếu bầu cử Quốc hội khóa VI</a:t>
            </a: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5715000" y="3200400"/>
            <a:ext cx="495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TP Sài gòn bỏ phiếu bầu cử Quốc hội khóa VI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676400" y="6537327"/>
            <a:ext cx="4343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Huế bỏ phiếu bầu cử Quốc hội khóa VI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6324600" y="6537327"/>
            <a:ext cx="4343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Tây Nguyên bầu cử Quốc hội khóa VI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5BDD1DE1-2897-D69A-581F-365145C7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  <p:bldP spid="84999" grpId="0" build="p"/>
      <p:bldP spid="85000" grpId="0"/>
      <p:bldP spid="850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609600" y="819357"/>
            <a:ext cx="10972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*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25 - 4 - 1976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vui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lúc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bấy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giờ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36815" y="2304008"/>
            <a:ext cx="1068148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Vì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tộc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hoàn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sự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nghiệp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nhiều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năm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dài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chiến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tranh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hi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sinh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đầy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gian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khổ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9FEC7148-6EAA-A94D-8F87-76DE96518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685800" y="2514600"/>
            <a:ext cx="10820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Cuối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tháng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6 -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đầu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tháng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7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năm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1976,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thống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khóa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VI)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họp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tại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Nội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8435" name="Rectangle 24"/>
          <p:cNvSpPr>
            <a:spLocks noChangeArrowheads="1"/>
          </p:cNvSpPr>
          <p:nvPr/>
        </p:nvSpPr>
        <p:spPr bwMode="auto">
          <a:xfrm>
            <a:off x="685800" y="228600"/>
            <a:ext cx="10820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0"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1.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khóa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VI)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 Ở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0664157-9BAD-F03E-8254-EA7677798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5"/>
          <p:cNvGrpSpPr>
            <a:grpSpLocks/>
          </p:cNvGrpSpPr>
          <p:nvPr/>
        </p:nvGrpSpPr>
        <p:grpSpPr bwMode="auto">
          <a:xfrm>
            <a:off x="476054" y="381000"/>
            <a:ext cx="10801808" cy="6477000"/>
            <a:chOff x="-210" y="1488"/>
            <a:chExt cx="5893" cy="2448"/>
          </a:xfrm>
        </p:grpSpPr>
        <p:pic>
          <p:nvPicPr>
            <p:cNvPr id="19459" name="Picture 6" descr="scan06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7" y="1488"/>
              <a:ext cx="5820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0" name="Rectangle 7"/>
            <p:cNvSpPr>
              <a:spLocks noChangeArrowheads="1"/>
            </p:cNvSpPr>
            <p:nvPr/>
          </p:nvSpPr>
          <p:spPr bwMode="auto">
            <a:xfrm>
              <a:off x="-210" y="3504"/>
              <a:ext cx="5893" cy="43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600" b="1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srgbClr val="000099"/>
                  </a:solidFill>
                  <a:latin typeface="Arial" panose="020B0604020202020204" pitchFamily="34" charset="0"/>
                </a:rPr>
                <a:t> 2.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Quang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cảnh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khai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mạc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kỳ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họp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thứ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I, </a:t>
              </a:r>
            </a:p>
            <a:p>
              <a:pPr algn="ctr" eaLnBrk="1" hangingPunct="1"/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khoá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VI,Quốc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hội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nước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Việt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Nam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thống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nhất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16A9DA3A-0854-CD88-44C0-8E9D6564E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8B56B57E-F32E-84CF-8395-DD3C2593B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AA4794D2-4230-6EEF-41A6-078E55FC7C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2" name="Picture 4" descr="them">
            <a:extLst>
              <a:ext uri="{FF2B5EF4-FFF2-40B4-BE49-F238E27FC236}">
                <a16:creationId xmlns:a16="http://schemas.microsoft.com/office/drawing/2014/main" id="{17B99362-6E26-A9F8-6A1C-3C52AD1C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7D0A1333-1C89-65D8-65DB-57D367120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230" y="479128"/>
            <a:ext cx="6934200" cy="1201367"/>
          </a:xfrm>
          <a:prstGeom prst="cloudCallout">
            <a:avLst>
              <a:gd name="adj1" fmla="val -44903"/>
              <a:gd name="adj2" fmla="val 97370"/>
            </a:avLst>
          </a:prstGeom>
          <a:solidFill>
            <a:srgbClr val="00B050"/>
          </a:solidFill>
          <a:ln w="12700">
            <a:solidFill>
              <a:schemeClr val="tx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vi-V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S PGothic" panose="020B0600070205080204" pitchFamily="34" charset="-128"/>
              </a:rPr>
              <a:t>Khởi động</a:t>
            </a:r>
          </a:p>
          <a:p>
            <a:pPr algn="ctr">
              <a:defRPr/>
            </a:pP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7896" name="Picture 5" descr="hinh">
            <a:extLst>
              <a:ext uri="{FF2B5EF4-FFF2-40B4-BE49-F238E27FC236}">
                <a16:creationId xmlns:a16="http://schemas.microsoft.com/office/drawing/2014/main" id="{2E714663-02F0-CC2A-667D-AB2D05E06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4" y="2829709"/>
            <a:ext cx="11498132" cy="40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">
            <a:extLst>
              <a:ext uri="{FF2B5EF4-FFF2-40B4-BE49-F238E27FC236}">
                <a16:creationId xmlns:a16="http://schemas.microsoft.com/office/drawing/2014/main" id="{29E1510F-7B63-266D-0AFC-A054656E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4217110"/>
            <a:ext cx="35687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31F54B-4594-3E30-16A9-01013494974A}"/>
              </a:ext>
            </a:extLst>
          </p:cNvPr>
          <p:cNvSpPr/>
          <p:nvPr/>
        </p:nvSpPr>
        <p:spPr>
          <a:xfrm>
            <a:off x="3269802" y="3119968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chơi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5706BA37-D198-A65C-8B4D-A8DC779A7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5"/>
          <p:cNvSpPr>
            <a:spLocks noChangeArrowheads="1"/>
          </p:cNvSpPr>
          <p:nvPr/>
        </p:nvSpPr>
        <p:spPr bwMode="auto">
          <a:xfrm>
            <a:off x="1524000" y="685800"/>
            <a:ext cx="9753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trọng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B91750B8-DDC5-3897-2865-BFEC9D151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609600" y="38100"/>
            <a:ext cx="10896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</a:rPr>
              <a:t>* </a:t>
            </a:r>
            <a:r>
              <a:rPr lang="en-US" sz="4000" b="1" dirty="0" err="1">
                <a:latin typeface="Arial" panose="020B0604020202020204" pitchFamily="34" charset="0"/>
              </a:rPr>
              <a:t>Tại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Kì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họp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đầu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tiên</a:t>
            </a:r>
            <a:r>
              <a:rPr lang="en-US" sz="4000" b="1" dirty="0">
                <a:latin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</a:rPr>
              <a:t>Quốc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hội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khóa</a:t>
            </a:r>
            <a:r>
              <a:rPr lang="en-US" sz="4000" b="1" dirty="0">
                <a:latin typeface="Arial" panose="020B0604020202020204" pitchFamily="34" charset="0"/>
              </a:rPr>
              <a:t> VI </a:t>
            </a:r>
            <a:r>
              <a:rPr lang="en-US" sz="4000" b="1" dirty="0" err="1">
                <a:latin typeface="Arial" panose="020B0604020202020204" pitchFamily="34" charset="0"/>
              </a:rPr>
              <a:t>đã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quyết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định</a:t>
            </a:r>
            <a:r>
              <a:rPr lang="en-US" sz="4000" b="1" dirty="0">
                <a:latin typeface="Arial" panose="020B0604020202020204" pitchFamily="34" charset="0"/>
              </a:rPr>
              <a:t> : </a:t>
            </a:r>
            <a:endParaRPr lang="en-US" sz="4400" b="1" dirty="0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Lấy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Nam, </a:t>
            </a: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huy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; </a:t>
            </a:r>
          </a:p>
          <a:p>
            <a:pPr eaLnBrk="1" hangingPunct="1">
              <a:buFontTx/>
              <a:buChar char="-"/>
            </a:pP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lá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cờ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đỏ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sao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; 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2BE1A685-2724-AC8D-86DB-F326C913A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57234"/>
            <a:ext cx="10820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ca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Tiến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ca; </a:t>
            </a: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đô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; </a:t>
            </a: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Sài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Gòn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Hồ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Minh.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FF0230A4-FE9A-7F0A-A5D0-9AEA0FFB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0" name="Picture 14" descr="QUOC_HUY_VIET_NAM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5410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43400" y="2286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huy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F72C0E5-76A2-AB1C-3D6D-6FE94A790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0" y="2286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kì</a:t>
            </a:r>
          </a:p>
        </p:txBody>
      </p:sp>
      <p:pic>
        <p:nvPicPr>
          <p:cNvPr id="24674" name="Picture 98" descr="co-viet-nam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6858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2CF221EF-87A6-04B0-969B-3C4A09A47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 descr="QUOC_HUY_VIET_NAM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2590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8" descr="Luoc_do_phan_bo_rung_Viet_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52578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5" name="Oval 19"/>
          <p:cNvSpPr>
            <a:spLocks noChangeArrowheads="1"/>
          </p:cNvSpPr>
          <p:nvPr/>
        </p:nvSpPr>
        <p:spPr bwMode="auto">
          <a:xfrm>
            <a:off x="6553200" y="990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sz="3200">
              <a:latin typeface="Arial" panose="020B0604020202020204" pitchFamily="34" charset="0"/>
            </a:endParaRP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6781800" y="8382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Arial" panose="020B0604020202020204" pitchFamily="34" charset="0"/>
              </a:rPr>
              <a:t>Hà Nội</a:t>
            </a:r>
          </a:p>
        </p:txBody>
      </p:sp>
      <p:sp>
        <p:nvSpPr>
          <p:cNvPr id="45077" name="Oval 21"/>
          <p:cNvSpPr>
            <a:spLocks noChangeArrowheads="1"/>
          </p:cNvSpPr>
          <p:nvPr/>
        </p:nvSpPr>
        <p:spPr bwMode="auto">
          <a:xfrm>
            <a:off x="6705600" y="5410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sz="3200">
              <a:latin typeface="Arial" panose="020B0604020202020204" pitchFamily="34" charset="0"/>
            </a:endParaRPr>
          </a:p>
        </p:txBody>
      </p:sp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6172200" y="57150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Arial" panose="020B0604020202020204" pitchFamily="34" charset="0"/>
              </a:rPr>
              <a:t>TP Hồ Chí Minh</a:t>
            </a: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2286000" y="2286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huy</a:t>
            </a:r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2286000" y="38100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kì</a:t>
            </a:r>
          </a:p>
        </p:txBody>
      </p:sp>
      <p:pic>
        <p:nvPicPr>
          <p:cNvPr id="25610" name="Picture 98" descr="co-viet-nam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3048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32BF1573-D452-3E23-8EA4-89466EC5B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45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45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5" grpId="0" animBg="1"/>
      <p:bldP spid="45075" grpId="1" animBg="1"/>
      <p:bldP spid="45076" grpId="0"/>
      <p:bldP spid="45077" grpId="0" animBg="1"/>
      <p:bldP spid="45077" grpId="1" animBg="1"/>
      <p:bldP spid="450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824097" y="2197027"/>
            <a:ext cx="1080184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*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khoá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sự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lãnh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thổ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62000" y="381001"/>
            <a:ext cx="10896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khoá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3008C448-C6E4-8313-6A61-53D62765E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7912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1A09FB"/>
                </a:solidFill>
              </a:rPr>
              <a:t>Quốc hội khoá VI ra mắt đồng bào </a:t>
            </a:r>
          </a:p>
        </p:txBody>
      </p:sp>
      <p:pic>
        <p:nvPicPr>
          <p:cNvPr id="54275" name="Picture 3" descr="qh6_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8153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FBCDBCB6-310E-95AA-EF3F-6CBD4908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1828800" y="838201"/>
            <a:ext cx="863123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E72F2AAB-ECA1-248B-3CC4-429542C7B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533400" y="381001"/>
            <a:ext cx="109728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Việc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lịch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sử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vô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trọng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đại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đây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bộ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máy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điều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kiện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tay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xây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dựng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xã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xây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dựng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giàu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mạnh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84F56263-B000-C014-C3CE-DCD59B0CF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914400" y="228600"/>
            <a:ext cx="10896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ca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Tiến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ca do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47057" y="2057400"/>
            <a:ext cx="1013857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  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hát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Tiến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quân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ca do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nhạc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sĩ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Văn Cao (1923-1995)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sáng tác vào năm 1944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D3132F56-E716-7D2C-4F08-088BECCB6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0DA8077B-874D-B4A2-CF27-218081B6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0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B2309FEB-2D12-4B6B-6028-00429F0BDE00}"/>
              </a:ext>
            </a:extLst>
          </p:cNvPr>
          <p:cNvSpPr/>
          <p:nvPr/>
        </p:nvSpPr>
        <p:spPr>
          <a:xfrm>
            <a:off x="6066018" y="4500404"/>
            <a:ext cx="390525" cy="4857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8914" name="Picture 17">
            <a:extLst>
              <a:ext uri="{FF2B5EF4-FFF2-40B4-BE49-F238E27FC236}">
                <a16:creationId xmlns:a16="http://schemas.microsoft.com/office/drawing/2014/main" id="{0A685113-F101-F5E7-989A-902E7C0A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8" y="1821100"/>
            <a:ext cx="2654336" cy="22767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38916" name="Picture 13">
            <a:extLst>
              <a:ext uri="{FF2B5EF4-FFF2-40B4-BE49-F238E27FC236}">
                <a16:creationId xmlns:a16="http://schemas.microsoft.com/office/drawing/2014/main" id="{9A2D9427-86B0-7FDE-0DD2-01BCF7CD3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324" y="1821101"/>
            <a:ext cx="2681169" cy="22767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1">
            <a:extLst>
              <a:ext uri="{FF2B5EF4-FFF2-40B4-BE49-F238E27FC236}">
                <a16:creationId xmlns:a16="http://schemas.microsoft.com/office/drawing/2014/main" id="{0E1F4C9B-F538-E933-9661-1346C5AA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57" y="1821100"/>
            <a:ext cx="2810152" cy="22767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2D21CE-322B-F826-E574-289FCADF3376}"/>
              </a:ext>
            </a:extLst>
          </p:cNvPr>
          <p:cNvSpPr/>
          <p:nvPr/>
        </p:nvSpPr>
        <p:spPr>
          <a:xfrm>
            <a:off x="2892694" y="4500404"/>
            <a:ext cx="401638" cy="42862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700" b="1" dirty="0">
                <a:solidFill>
                  <a:schemeClr val="tx1"/>
                </a:solidFill>
                <a:ea typeface="SimSun" pitchFamily="2" charset="-122"/>
              </a:rPr>
              <a:t>1</a:t>
            </a:r>
            <a:endParaRPr lang="vi-VN" altLang="en-US" sz="27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hlinkClick r:id="rId9" action="ppaction://hlinksldjump"/>
            <a:extLst>
              <a:ext uri="{FF2B5EF4-FFF2-40B4-BE49-F238E27FC236}">
                <a16:creationId xmlns:a16="http://schemas.microsoft.com/office/drawing/2014/main" id="{02904C67-8558-0213-A449-3EAE4CB74CAC}"/>
              </a:ext>
            </a:extLst>
          </p:cNvPr>
          <p:cNvSpPr/>
          <p:nvPr/>
        </p:nvSpPr>
        <p:spPr>
          <a:xfrm>
            <a:off x="8746030" y="4462267"/>
            <a:ext cx="392112" cy="45243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68C2D4F-49FB-C06D-4040-775FF949822E}"/>
              </a:ext>
            </a:extLst>
          </p:cNvPr>
          <p:cNvSpPr/>
          <p:nvPr/>
        </p:nvSpPr>
        <p:spPr>
          <a:xfrm>
            <a:off x="3294332" y="446906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chơi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nen">
            <a:hlinkClick r:id="" action="ppaction://media"/>
            <a:extLst>
              <a:ext uri="{FF2B5EF4-FFF2-40B4-BE49-F238E27FC236}">
                <a16:creationId xmlns:a16="http://schemas.microsoft.com/office/drawing/2014/main" id="{A4762F37-6174-3F17-3FED-CD6980EB959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724" y="6430905"/>
            <a:ext cx="417513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ao: 10 Cánh 2">
            <a:hlinkClick r:id="" action="ppaction://noaction"/>
            <a:extLst>
              <a:ext uri="{FF2B5EF4-FFF2-40B4-BE49-F238E27FC236}">
                <a16:creationId xmlns:a16="http://schemas.microsoft.com/office/drawing/2014/main" id="{C067222A-76D4-4DFC-13C6-B2484A766C21}"/>
              </a:ext>
            </a:extLst>
          </p:cNvPr>
          <p:cNvSpPr/>
          <p:nvPr/>
        </p:nvSpPr>
        <p:spPr>
          <a:xfrm>
            <a:off x="11488617" y="6019007"/>
            <a:ext cx="515815" cy="509587"/>
          </a:xfrm>
          <a:prstGeom prst="star10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471CB08-5DEC-515F-0DC0-093955E42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4" grpId="0" bldLvl="0" animBg="1"/>
      <p:bldP spid="10" grpId="0" bldLvl="0" animBg="1"/>
      <p:bldP spid="13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90600" y="990600"/>
            <a:ext cx="10515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>
              <a:spcBef>
                <a:spcPct val="50000"/>
              </a:spcBef>
            </a:pP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Chọn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cái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trước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đúng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cho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hỏi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69A12898-CB5C-49AF-AA99-0920CF9A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extLst>
      <p:ext uri="{BB962C8B-B14F-4D97-AF65-F5344CB8AC3E}">
        <p14:creationId xmlns:p14="http://schemas.microsoft.com/office/powerpoint/2010/main" val="3141154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14400" y="685800"/>
            <a:ext cx="10744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 1: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Thời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diễn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cuộc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Tổng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tuyển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bầu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khóa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của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nước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Việt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thống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là: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919653" y="4068129"/>
            <a:ext cx="75301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b. Ngày 30 - 4 -1975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057400" y="5181601"/>
            <a:ext cx="5877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Ngày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1 - 5 - 1975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957753" y="3095894"/>
            <a:ext cx="72546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a.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Ngày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25 - 4 -1976</a:t>
            </a:r>
          </a:p>
        </p:txBody>
      </p:sp>
      <p:sp>
        <p:nvSpPr>
          <p:cNvPr id="2" name="Oval 1"/>
          <p:cNvSpPr/>
          <p:nvPr/>
        </p:nvSpPr>
        <p:spPr>
          <a:xfrm>
            <a:off x="1900602" y="3205699"/>
            <a:ext cx="822960" cy="822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F6F25072-6FF4-1CA7-2993-B6CFE79E2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09600" y="609601"/>
            <a:ext cx="1120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u="sng">
                <a:solidFill>
                  <a:srgbClr val="0000FF"/>
                </a:solidFill>
                <a:latin typeface="Arial" panose="020B0604020202020204" pitchFamily="34" charset="0"/>
              </a:rPr>
              <a:t>Câu 2:</a:t>
            </a:r>
            <a:r>
              <a:rPr lang="en-US" sz="4800" b="1">
                <a:latin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Kì họp thứ nhất Quốc hội khóa VI quyết định Quốc ca là: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402080" y="2362202"/>
            <a:ext cx="89611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a. Bài Tiến lên đoàn viên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437530" y="3436206"/>
            <a:ext cx="95455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b. 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Tiến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quân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ca 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235765" y="4267201"/>
            <a:ext cx="97403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Mùa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xuân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phố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Hồ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Chí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Minh.</a:t>
            </a:r>
          </a:p>
        </p:txBody>
      </p:sp>
      <p:sp>
        <p:nvSpPr>
          <p:cNvPr id="6" name="Oval 5"/>
          <p:cNvSpPr/>
          <p:nvPr/>
        </p:nvSpPr>
        <p:spPr>
          <a:xfrm>
            <a:off x="1357097" y="3436205"/>
            <a:ext cx="822960" cy="822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9BEF302-3157-DA09-294D-D3B6F9AE4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720559" y="609599"/>
            <a:ext cx="11049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latin typeface="Arial" panose="020B0604020202020204" pitchFamily="34" charset="0"/>
              </a:rPr>
              <a:t>Câu</a:t>
            </a:r>
            <a:r>
              <a:rPr lang="en-US" sz="4400" b="1" u="sng" dirty="0">
                <a:solidFill>
                  <a:srgbClr val="0000FF"/>
                </a:solidFill>
                <a:latin typeface="Arial" panose="020B0604020202020204" pitchFamily="34" charset="0"/>
              </a:rPr>
              <a:t> 3: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Kì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họp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khóa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quyết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định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đô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hòa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Nam là: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133600" y="3554374"/>
            <a:ext cx="4942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a.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Huế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133600" y="5404011"/>
            <a:ext cx="4942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c. Hà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Nội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2133601" y="4479192"/>
            <a:ext cx="74629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b.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Đà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Nẵng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05000" y="5505869"/>
            <a:ext cx="822960" cy="822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F5A1DFA1-9C03-17DD-2867-06247BE26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>
            <a:spLocks noChangeArrowheads="1"/>
          </p:cNvSpPr>
          <p:nvPr/>
        </p:nvSpPr>
        <p:spPr bwMode="auto">
          <a:xfrm>
            <a:off x="1485900" y="1738745"/>
            <a:ext cx="9220200" cy="2874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365125" indent="-282575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25 - 4 – 1976,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vui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mừng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phấn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khởi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bầu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cả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thống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Hộp_Văn_Bản 3"/>
          <p:cNvSpPr txBox="1">
            <a:spLocks noChangeArrowheads="1"/>
          </p:cNvSpPr>
          <p:nvPr/>
        </p:nvSpPr>
        <p:spPr bwMode="auto">
          <a:xfrm>
            <a:off x="3699164" y="436418"/>
            <a:ext cx="44958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Ghi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nhớ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Hao-Khi-Viet-Nam-FM">
            <a:hlinkClick r:id="" action="ppaction://media"/>
            <a:extLst>
              <a:ext uri="{FF2B5EF4-FFF2-40B4-BE49-F238E27FC236}">
                <a16:creationId xmlns:a16="http://schemas.microsoft.com/office/drawing/2014/main" id="{399EF0F3-18C4-9D0D-9252-699D8F1386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8689" y="5994112"/>
            <a:ext cx="609600" cy="609600"/>
          </a:xfrm>
          <a:prstGeom prst="rect">
            <a:avLst/>
          </a:prstGeom>
        </p:spPr>
      </p:pic>
      <p:pic>
        <p:nvPicPr>
          <p:cNvPr id="3" name="Picture 6" descr="roses_swaying_back_an_a_hb">
            <a:extLst>
              <a:ext uri="{FF2B5EF4-FFF2-40B4-BE49-F238E27FC236}">
                <a16:creationId xmlns:a16="http://schemas.microsoft.com/office/drawing/2014/main" id="{7E990716-5C30-6DFC-DDE0-A5C3BB6F92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50" y="4334124"/>
            <a:ext cx="4549428" cy="33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2A736744-7357-3B7A-58E7-B749630E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91" name="Group 41990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992" name="Rectangle 41991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993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95" name="Rectangle 41994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41997" name="Rectangle 41996">
            <a:extLst>
              <a:ext uri="{FF2B5EF4-FFF2-40B4-BE49-F238E27FC236}">
                <a16:creationId xmlns:a16="http://schemas.microsoft.com/office/drawing/2014/main" id="{02E8BD2A-4014-4DC6-A228-4ECE6A0AA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999" name="Rectangle 41998">
            <a:extLst>
              <a:ext uri="{FF2B5EF4-FFF2-40B4-BE49-F238E27FC236}">
                <a16:creationId xmlns:a16="http://schemas.microsoft.com/office/drawing/2014/main" id="{3896CA42-3323-41E5-B809-CD790B2A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001" name="Freeform 5">
            <a:extLst>
              <a:ext uri="{FF2B5EF4-FFF2-40B4-BE49-F238E27FC236}">
                <a16:creationId xmlns:a16="http://schemas.microsoft.com/office/drawing/2014/main" id="{EA2FE539-0B6F-4FAE-A391-B46476F4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Freeform: Shape 42002">
            <a:extLst>
              <a:ext uri="{FF2B5EF4-FFF2-40B4-BE49-F238E27FC236}">
                <a16:creationId xmlns:a16="http://schemas.microsoft.com/office/drawing/2014/main" id="{BD5A14FB-50A2-4964-8B07-EE40D1CE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005" name="Freeform 5">
            <a:extLst>
              <a:ext uri="{FF2B5EF4-FFF2-40B4-BE49-F238E27FC236}">
                <a16:creationId xmlns:a16="http://schemas.microsoft.com/office/drawing/2014/main" id="{FD63331C-DD2E-43D8-9511-B44EC057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986" name="Text Box 4"/>
          <p:cNvSpPr>
            <a:spLocks noChangeArrowheads="1"/>
          </p:cNvSpPr>
          <p:nvPr/>
        </p:nvSpPr>
        <p:spPr bwMode="auto">
          <a:xfrm>
            <a:off x="5334476" y="-309576"/>
            <a:ext cx="6232398" cy="5954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365125" indent="-282575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2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1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DẶN DÒ</a:t>
            </a:r>
          </a:p>
        </p:txBody>
      </p:sp>
      <p:pic>
        <p:nvPicPr>
          <p:cNvPr id="2" name="Picture 6" descr="roses_swaying_back_an_a_hb">
            <a:extLst>
              <a:ext uri="{FF2B5EF4-FFF2-40B4-BE49-F238E27FC236}">
                <a16:creationId xmlns:a16="http://schemas.microsoft.com/office/drawing/2014/main" id="{4D1169CC-513C-E4A5-3F3E-220909435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84" y="4192172"/>
            <a:ext cx="4549428" cy="33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ao-Khi-Viet-Nam-FM">
            <a:hlinkClick r:id="" action="ppaction://media"/>
            <a:extLst>
              <a:ext uri="{FF2B5EF4-FFF2-40B4-BE49-F238E27FC236}">
                <a16:creationId xmlns:a16="http://schemas.microsoft.com/office/drawing/2014/main" id="{B5C4B063-EA3A-DA0F-1F48-72AAF212D0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39325" y="6021820"/>
            <a:ext cx="609600" cy="609600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6E6A378D-F439-7B8E-1FEF-37B5A071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custDataLst>
      <p:tags r:id="rId1"/>
    </p:custData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">
            <a:extLst>
              <a:ext uri="{FF2B5EF4-FFF2-40B4-BE49-F238E27FC236}">
                <a16:creationId xmlns:a16="http://schemas.microsoft.com/office/drawing/2014/main" id="{169C1315-AFBE-348A-97D4-04D1E5D1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21945" y="0"/>
            <a:ext cx="12192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B24FBE67-7CE1-45C0-7B2C-831BD69D1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26" y="1909763"/>
            <a:ext cx="459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ECA9CBBA-7B9B-111A-D4C5-6D6C79F8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9" y="255953"/>
            <a:ext cx="9594116" cy="2665414"/>
          </a:xfrm>
          <a:prstGeom prst="cloudCallout">
            <a:avLst>
              <a:gd name="adj1" fmla="val -68106"/>
              <a:gd name="adj2" fmla="val -84204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 algn="ctr" eaLnBrk="1" hangingPunct="1"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Dinh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1" name="Picture 2">
            <a:extLst>
              <a:ext uri="{FF2B5EF4-FFF2-40B4-BE49-F238E27FC236}">
                <a16:creationId xmlns:a16="http://schemas.microsoft.com/office/drawing/2014/main" id="{112D90D2-8203-3CF2-4C45-714B6CAA5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4437158"/>
            <a:ext cx="2110154" cy="183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5A97AD83-896D-6E51-FCA7-E9DC8DD1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919" y="3259015"/>
            <a:ext cx="95941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xe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tăng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390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oanh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liệt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húc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đổ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cánh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cửa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Dinh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30/4/1975 </a:t>
            </a:r>
          </a:p>
        </p:txBody>
      </p:sp>
      <p:sp>
        <p:nvSpPr>
          <p:cNvPr id="9" name="5-Point Star 10">
            <a:hlinkClick r:id="rId6" action="ppaction://hlinksldjump"/>
            <a:extLst>
              <a:ext uri="{FF2B5EF4-FFF2-40B4-BE49-F238E27FC236}">
                <a16:creationId xmlns:a16="http://schemas.microsoft.com/office/drawing/2014/main" id="{3B5D80F8-C4E1-154F-7954-BF0F78AC3193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A5440FC-2014-9672-3E2F-DEDD5BC1E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805" y="5086563"/>
            <a:ext cx="6450501" cy="584775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A41D0A10-F4C3-336A-BBDF-8E246247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" grpId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">
            <a:extLst>
              <a:ext uri="{FF2B5EF4-FFF2-40B4-BE49-F238E27FC236}">
                <a16:creationId xmlns:a16="http://schemas.microsoft.com/office/drawing/2014/main" id="{9EFD122C-3DE3-2E64-85F7-4C30DD57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20522" y="0"/>
            <a:ext cx="12192000" cy="6858000"/>
          </a:xfrm>
          <a:prstGeom prst="rect">
            <a:avLst/>
          </a:prstGeom>
          <a:solidFill>
            <a:srgbClr val="FF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AutoShape 7">
            <a:extLst>
              <a:ext uri="{FF2B5EF4-FFF2-40B4-BE49-F238E27FC236}">
                <a16:creationId xmlns:a16="http://schemas.microsoft.com/office/drawing/2014/main" id="{3E6351C5-97EA-FFDB-BA3C-EB976DC67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444" y="369044"/>
            <a:ext cx="11139464" cy="2803892"/>
          </a:xfrm>
          <a:prstGeom prst="cloudCallout">
            <a:avLst>
              <a:gd name="adj1" fmla="val -68106"/>
              <a:gd name="adj2" fmla="val -84204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2:Tại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30- 4-1975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350" b="1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pic>
        <p:nvPicPr>
          <p:cNvPr id="41990" name="Picture 2">
            <a:extLst>
              <a:ext uri="{FF2B5EF4-FFF2-40B4-BE49-F238E27FC236}">
                <a16:creationId xmlns:a16="http://schemas.microsoft.com/office/drawing/2014/main" id="{C4F96A01-2322-87DF-F4CE-A06CED41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" y="4693979"/>
            <a:ext cx="2347055" cy="174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E03A002D-8F61-2CE1-C545-FC6B6EFF7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206" y="3341396"/>
            <a:ext cx="104851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30-4-1975,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phóng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Sài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Gòn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thúc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dịch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Hồ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Chí Minh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thống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5-Point Star 10">
            <a:hlinkClick r:id="rId6" action="ppaction://hlinksldjump"/>
            <a:extLst>
              <a:ext uri="{FF2B5EF4-FFF2-40B4-BE49-F238E27FC236}">
                <a16:creationId xmlns:a16="http://schemas.microsoft.com/office/drawing/2014/main" id="{048A9CCF-4AB3-1927-9C6E-8B3EC9962225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592FE-6BB1-968E-51AD-1C5CC416E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631" y="5542785"/>
            <a:ext cx="243624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DC736DA9-5723-E59A-AE27-69DC581AE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B7129EFA-0B7C-65B5-3E06-AFCA1C5B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-204699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19E799B5-35BC-1BFA-8791-E0A6C5A1D852}"/>
              </a:ext>
            </a:extLst>
          </p:cNvPr>
          <p:cNvSpPr/>
          <p:nvPr/>
        </p:nvSpPr>
        <p:spPr>
          <a:xfrm>
            <a:off x="2547938" y="391317"/>
            <a:ext cx="8753108" cy="2881311"/>
          </a:xfrm>
          <a:prstGeom prst="cloudCallout">
            <a:avLst>
              <a:gd name="adj1" fmla="val -39940"/>
              <a:gd name="adj2" fmla="val 107518"/>
            </a:avLst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Dinh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30 - 4 - 1975?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C848492C-5EAF-564D-6427-23942741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8" y="4404358"/>
            <a:ext cx="2229522" cy="18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081D0BFD-7E6F-32E1-9D2A-BD406963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380" y="3327140"/>
            <a:ext cx="97565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Bùi Quang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là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cắm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cờ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Dinh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5-Point Star 10">
            <a:hlinkClick r:id="rId6" action="ppaction://hlinksldjump"/>
            <a:extLst>
              <a:ext uri="{FF2B5EF4-FFF2-40B4-BE49-F238E27FC236}">
                <a16:creationId xmlns:a16="http://schemas.microsoft.com/office/drawing/2014/main" id="{F023D486-F26C-762F-71F4-509C0AF84931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A2081EB-CF60-D9A7-AB61-1E4A1D6F9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9" y="5332128"/>
            <a:ext cx="244394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D1855804-030F-5F02-8F03-886A8B3E6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6"/>
          <p:cNvSpPr txBox="1">
            <a:spLocks noChangeArrowheads="1"/>
          </p:cNvSpPr>
          <p:nvPr/>
        </p:nvSpPr>
        <p:spPr bwMode="auto">
          <a:xfrm>
            <a:off x="326571" y="-184791"/>
            <a:ext cx="11506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sz="4400" b="1" dirty="0"/>
          </a:p>
          <a:p>
            <a:pPr algn="ctr"/>
            <a:r>
              <a:rPr lang="en-US" sz="4400" b="1" u="sng" dirty="0" err="1"/>
              <a:t>Lịch</a:t>
            </a:r>
            <a:r>
              <a:rPr lang="en-US" sz="4400" b="1" u="sng" dirty="0"/>
              <a:t> </a:t>
            </a:r>
            <a:r>
              <a:rPr lang="en-US" sz="4400" b="1" u="sng" dirty="0" err="1"/>
              <a:t>sử</a:t>
            </a:r>
            <a:endParaRPr lang="en-US" sz="4400" b="1" u="sng" dirty="0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609600" y="3733800"/>
            <a:ext cx="10210800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0" eaLnBrk="1" hangingPunct="1">
              <a:spcBef>
                <a:spcPts val="6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1.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tuyển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  <a:p>
            <a:pPr indent="0" eaLnBrk="1" hangingPunct="1">
              <a:spcBef>
                <a:spcPts val="6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2.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khoá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VI.</a:t>
            </a:r>
          </a:p>
          <a:p>
            <a:pPr indent="0" eaLnBrk="1" hangingPunct="1">
              <a:spcBef>
                <a:spcPct val="50000"/>
              </a:spcBef>
            </a:pP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D0093BC3-DBCE-4078-9ADD-9DB5926E3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1" y="1409147"/>
            <a:ext cx="1099200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Hoàn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thành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thống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nhất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đất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nước</a:t>
            </a:r>
            <a:endParaRPr lang="en-US" altLang="en-US" sz="6600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E2091A84-6CB0-F280-E781-CC5A40E41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extLst>
      <p:ext uri="{BB962C8B-B14F-4D97-AF65-F5344CB8AC3E}">
        <p14:creationId xmlns:p14="http://schemas.microsoft.com/office/powerpoint/2010/main" val="391100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9"/>
          <p:cNvSpPr txBox="1">
            <a:spLocks noChangeArrowheads="1"/>
          </p:cNvSpPr>
          <p:nvPr/>
        </p:nvSpPr>
        <p:spPr bwMode="auto">
          <a:xfrm>
            <a:off x="571500" y="838201"/>
            <a:ext cx="11049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147" name="Text Box 19"/>
          <p:cNvSpPr txBox="1">
            <a:spLocks noChangeArrowheads="1"/>
          </p:cNvSpPr>
          <p:nvPr/>
        </p:nvSpPr>
        <p:spPr bwMode="auto">
          <a:xfrm>
            <a:off x="609600" y="1981200"/>
            <a:ext cx="11049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Quốc hội do nhân dân bầu ra, là cơ quan nhà nước cao nhất thực hiện quyền lực của nhân dân. 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44F8B578-9544-FAD1-F1BD-2330746E0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676032" y="3276601"/>
            <a:ext cx="1069926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Arial" panose="020B0604020202020204" pitchFamily="34" charset="0"/>
              </a:rPr>
              <a:t>Hà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Nội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tràn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ngập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cờ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Sài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Gòn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tràn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ngập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non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sông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khắp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nơi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đầy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cờ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biểu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ngữ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r>
              <a:rPr lang="en-US" sz="44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195" name="Rectangle 23"/>
          <p:cNvSpPr>
            <a:spLocks noChangeArrowheads="1"/>
          </p:cNvSpPr>
          <p:nvPr/>
        </p:nvSpPr>
        <p:spPr bwMode="auto">
          <a:xfrm>
            <a:off x="457200" y="685801"/>
            <a:ext cx="11277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Quang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cảnh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Sài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Gòn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khắp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8ABC8B52-F67F-C112-0D84-D1930DDAE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51822634,D:\QUYNH NGA\LICH SỬ - Nga\Bài soạn thi\Lich sư- hoan thanh thong nhat đat nuoc - Nga\Hoàn thành thống nhất đất nước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51822634,D:\QUYNH NGA\LICH SỬ - Nga\Bài soạn thi\Lich sư- hoan thanh thong nhat đat nuoc - Nga\Hoàn thành thống nhất đất nước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51822634,D:\QUYNH NGA\LICH SỬ - Nga\Bài soạn thi\Lich sư- hoan thanh thong nhat đat nuoc - Nga\Hoàn thành thống nhất đất nước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8,51822634,D:\QUYNH NGA\LICH SỬ - Nga\Bài soạn thi\Lich sư- hoan thanh thong nhat đat nuoc - Nga\Hoàn thành thống nhất đất nước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8,51822634,D:\QUYNH NGA\LICH SỬ - Nga\Bài soạn thi\Lich sư- hoan thanh thong nhat đat nuoc - Nga\Hoàn thành thống nhất đất nước\Media.ppcx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1369</Words>
  <Application>Microsoft Office PowerPoint</Application>
  <PresentationFormat>Widescreen</PresentationFormat>
  <Paragraphs>123</Paragraphs>
  <Slides>35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 Unicode MS</vt:lpstr>
      <vt:lpstr>Calibri</vt:lpstr>
      <vt:lpstr>Calibri Light</vt:lpstr>
      <vt:lpstr>Century Gothic</vt:lpstr>
      <vt:lpstr>Times New Roman</vt:lpstr>
      <vt:lpstr>UTM Americana</vt:lpstr>
      <vt:lpstr>Wingdings 3</vt:lpstr>
      <vt:lpstr>Office Theme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Quốc hội khoá VI ra mắt đồng bào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40</cp:revision>
  <dcterms:created xsi:type="dcterms:W3CDTF">2023-03-18T23:04:24Z</dcterms:created>
  <dcterms:modified xsi:type="dcterms:W3CDTF">2024-05-21T05:34:41Z</dcterms:modified>
</cp:coreProperties>
</file>