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 id="263" r:id="rId5"/>
    <p:sldId id="264" r:id="rId6"/>
    <p:sldId id="265" r:id="rId7"/>
    <p:sldId id="266" r:id="rId8"/>
    <p:sldId id="2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8" d="100"/>
          <a:sy n="88" d="100"/>
        </p:scale>
        <p:origin x="494"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FC93FB-124F-4DBE-92DB-C888B4A241EF}"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4B98F-4093-47CB-B28F-820A97371192}" type="slidenum">
              <a:rPr lang="en-US" smtClean="0"/>
              <a:t>‹#›</a:t>
            </a:fld>
            <a:endParaRPr lang="en-US"/>
          </a:p>
        </p:txBody>
      </p:sp>
    </p:spTree>
    <p:extLst>
      <p:ext uri="{BB962C8B-B14F-4D97-AF65-F5344CB8AC3E}">
        <p14:creationId xmlns:p14="http://schemas.microsoft.com/office/powerpoint/2010/main" val="806280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FC93FB-124F-4DBE-92DB-C888B4A241EF}"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4B98F-4093-47CB-B28F-820A97371192}" type="slidenum">
              <a:rPr lang="en-US" smtClean="0"/>
              <a:t>‹#›</a:t>
            </a:fld>
            <a:endParaRPr lang="en-US"/>
          </a:p>
        </p:txBody>
      </p:sp>
    </p:spTree>
    <p:extLst>
      <p:ext uri="{BB962C8B-B14F-4D97-AF65-F5344CB8AC3E}">
        <p14:creationId xmlns:p14="http://schemas.microsoft.com/office/powerpoint/2010/main" val="3932422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FC93FB-124F-4DBE-92DB-C888B4A241EF}"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4B98F-4093-47CB-B28F-820A97371192}" type="slidenum">
              <a:rPr lang="en-US" smtClean="0"/>
              <a:t>‹#›</a:t>
            </a:fld>
            <a:endParaRPr lang="en-US"/>
          </a:p>
        </p:txBody>
      </p:sp>
    </p:spTree>
    <p:extLst>
      <p:ext uri="{BB962C8B-B14F-4D97-AF65-F5344CB8AC3E}">
        <p14:creationId xmlns:p14="http://schemas.microsoft.com/office/powerpoint/2010/main" val="3050925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FC93FB-124F-4DBE-92DB-C888B4A241EF}"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4B98F-4093-47CB-B28F-820A97371192}" type="slidenum">
              <a:rPr lang="en-US" smtClean="0"/>
              <a:t>‹#›</a:t>
            </a:fld>
            <a:endParaRPr lang="en-US"/>
          </a:p>
        </p:txBody>
      </p:sp>
    </p:spTree>
    <p:extLst>
      <p:ext uri="{BB962C8B-B14F-4D97-AF65-F5344CB8AC3E}">
        <p14:creationId xmlns:p14="http://schemas.microsoft.com/office/powerpoint/2010/main" val="1283950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FC93FB-124F-4DBE-92DB-C888B4A241EF}"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4B98F-4093-47CB-B28F-820A97371192}" type="slidenum">
              <a:rPr lang="en-US" smtClean="0"/>
              <a:t>‹#›</a:t>
            </a:fld>
            <a:endParaRPr lang="en-US"/>
          </a:p>
        </p:txBody>
      </p:sp>
    </p:spTree>
    <p:extLst>
      <p:ext uri="{BB962C8B-B14F-4D97-AF65-F5344CB8AC3E}">
        <p14:creationId xmlns:p14="http://schemas.microsoft.com/office/powerpoint/2010/main" val="4028115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FC93FB-124F-4DBE-92DB-C888B4A241EF}" type="datetimeFigureOut">
              <a:rPr lang="en-US" smtClean="0"/>
              <a:t>8/12/2023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4B98F-4093-47CB-B28F-820A97371192}" type="slidenum">
              <a:rPr lang="en-US" smtClean="0"/>
              <a:t>‹#›</a:t>
            </a:fld>
            <a:endParaRPr lang="en-US"/>
          </a:p>
        </p:txBody>
      </p:sp>
    </p:spTree>
    <p:extLst>
      <p:ext uri="{BB962C8B-B14F-4D97-AF65-F5344CB8AC3E}">
        <p14:creationId xmlns:p14="http://schemas.microsoft.com/office/powerpoint/2010/main" val="1248300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FC93FB-124F-4DBE-92DB-C888B4A241EF}" type="datetimeFigureOut">
              <a:rPr lang="en-US" smtClean="0"/>
              <a:t>8/12/2023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4B98F-4093-47CB-B28F-820A97371192}" type="slidenum">
              <a:rPr lang="en-US" smtClean="0"/>
              <a:t>‹#›</a:t>
            </a:fld>
            <a:endParaRPr lang="en-US"/>
          </a:p>
        </p:txBody>
      </p:sp>
    </p:spTree>
    <p:extLst>
      <p:ext uri="{BB962C8B-B14F-4D97-AF65-F5344CB8AC3E}">
        <p14:creationId xmlns:p14="http://schemas.microsoft.com/office/powerpoint/2010/main" val="1327538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FC93FB-124F-4DBE-92DB-C888B4A241EF}" type="datetimeFigureOut">
              <a:rPr lang="en-US" smtClean="0"/>
              <a:t>8/12/2023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4B98F-4093-47CB-B28F-820A97371192}" type="slidenum">
              <a:rPr lang="en-US" smtClean="0"/>
              <a:t>‹#›</a:t>
            </a:fld>
            <a:endParaRPr lang="en-US"/>
          </a:p>
        </p:txBody>
      </p:sp>
    </p:spTree>
    <p:extLst>
      <p:ext uri="{BB962C8B-B14F-4D97-AF65-F5344CB8AC3E}">
        <p14:creationId xmlns:p14="http://schemas.microsoft.com/office/powerpoint/2010/main" val="982417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FC93FB-124F-4DBE-92DB-C888B4A241EF}" type="datetimeFigureOut">
              <a:rPr lang="en-US" smtClean="0"/>
              <a:t>8/12/2023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4B98F-4093-47CB-B28F-820A97371192}" type="slidenum">
              <a:rPr lang="en-US" smtClean="0"/>
              <a:t>‹#›</a:t>
            </a:fld>
            <a:endParaRPr lang="en-US"/>
          </a:p>
        </p:txBody>
      </p:sp>
    </p:spTree>
    <p:extLst>
      <p:ext uri="{BB962C8B-B14F-4D97-AF65-F5344CB8AC3E}">
        <p14:creationId xmlns:p14="http://schemas.microsoft.com/office/powerpoint/2010/main" val="3885830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FC93FB-124F-4DBE-92DB-C888B4A241EF}" type="datetimeFigureOut">
              <a:rPr lang="en-US" smtClean="0"/>
              <a:t>8/12/2023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4B98F-4093-47CB-B28F-820A97371192}" type="slidenum">
              <a:rPr lang="en-US" smtClean="0"/>
              <a:t>‹#›</a:t>
            </a:fld>
            <a:endParaRPr lang="en-US"/>
          </a:p>
        </p:txBody>
      </p:sp>
    </p:spTree>
    <p:extLst>
      <p:ext uri="{BB962C8B-B14F-4D97-AF65-F5344CB8AC3E}">
        <p14:creationId xmlns:p14="http://schemas.microsoft.com/office/powerpoint/2010/main" val="1229601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FC93FB-124F-4DBE-92DB-C888B4A241EF}" type="datetimeFigureOut">
              <a:rPr lang="en-US" smtClean="0"/>
              <a:t>8/12/2023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4B98F-4093-47CB-B28F-820A97371192}" type="slidenum">
              <a:rPr lang="en-US" smtClean="0"/>
              <a:t>‹#›</a:t>
            </a:fld>
            <a:endParaRPr lang="en-US"/>
          </a:p>
        </p:txBody>
      </p:sp>
    </p:spTree>
    <p:extLst>
      <p:ext uri="{BB962C8B-B14F-4D97-AF65-F5344CB8AC3E}">
        <p14:creationId xmlns:p14="http://schemas.microsoft.com/office/powerpoint/2010/main" val="3750364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FC93FB-124F-4DBE-92DB-C888B4A241EF}" type="datetimeFigureOut">
              <a:rPr lang="en-US" smtClean="0"/>
              <a:t>8/12/2023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4B98F-4093-47CB-B28F-820A97371192}" type="slidenum">
              <a:rPr lang="en-US" smtClean="0"/>
              <a:t>‹#›</a:t>
            </a:fld>
            <a:endParaRPr lang="en-US"/>
          </a:p>
        </p:txBody>
      </p:sp>
    </p:spTree>
    <p:extLst>
      <p:ext uri="{BB962C8B-B14F-4D97-AF65-F5344CB8AC3E}">
        <p14:creationId xmlns:p14="http://schemas.microsoft.com/office/powerpoint/2010/main" val="1489040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hững khung hình đẹp đơn giản, dễ thương dùng để bà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890953" y="1295013"/>
            <a:ext cx="10594313" cy="3416320"/>
          </a:xfrm>
          <a:prstGeom prst="rect">
            <a:avLst/>
          </a:prstGeom>
        </p:spPr>
        <p:txBody>
          <a:bodyPr wrap="square">
            <a:spAutoFit/>
          </a:bodyPr>
          <a:lstStyle/>
          <a:p>
            <a:pPr algn="ctr">
              <a:lnSpc>
                <a:spcPct val="150000"/>
              </a:lnSpc>
            </a:pPr>
            <a:r>
              <a:rPr lang="vi-VN" sz="3600" b="1" dirty="0" smtClean="0">
                <a:solidFill>
                  <a:srgbClr val="FF0000"/>
                </a:solidFill>
                <a:latin typeface="Times New Roman" panose="02020603050405020304" pitchFamily="18" charset="0"/>
                <a:cs typeface="Times New Roman" panose="02020603050405020304" pitchFamily="18" charset="0"/>
              </a:rPr>
              <a:t>CHÀO </a:t>
            </a:r>
            <a:r>
              <a:rPr lang="vi-VN" sz="3600" b="1" dirty="0">
                <a:solidFill>
                  <a:srgbClr val="FF0000"/>
                </a:solidFill>
                <a:latin typeface="Times New Roman" panose="02020603050405020304" pitchFamily="18" charset="0"/>
                <a:cs typeface="Times New Roman" panose="02020603050405020304" pitchFamily="18" charset="0"/>
              </a:rPr>
              <a:t>MỪNG CÁC THẦY </a:t>
            </a:r>
            <a:r>
              <a:rPr lang="vi-VN" sz="3600" b="1" dirty="0" smtClean="0">
                <a:solidFill>
                  <a:srgbClr val="FF0000"/>
                </a:solidFill>
                <a:latin typeface="Times New Roman" panose="02020603050405020304" pitchFamily="18" charset="0"/>
                <a:cs typeface="Times New Roman" panose="02020603050405020304" pitchFamily="18" charset="0"/>
              </a:rPr>
              <a:t>CÔ VỀ DỰ GIỜ</a:t>
            </a:r>
            <a:endParaRPr lang="vi-VN" sz="3600" b="1" dirty="0">
              <a:solidFill>
                <a:srgbClr val="FF0000"/>
              </a:solidFill>
              <a:latin typeface="Times New Roman" panose="02020603050405020304" pitchFamily="18" charset="0"/>
              <a:cs typeface="Times New Roman" panose="02020603050405020304" pitchFamily="18" charset="0"/>
            </a:endParaRPr>
          </a:p>
          <a:p>
            <a:pPr algn="ctr">
              <a:lnSpc>
                <a:spcPct val="150000"/>
              </a:lnSpc>
            </a:pPr>
            <a:r>
              <a:rPr lang="vi-VN" sz="3600" b="1" dirty="0">
                <a:solidFill>
                  <a:srgbClr val="FF0000"/>
                </a:solidFill>
                <a:latin typeface="Times New Roman" panose="02020603050405020304" pitchFamily="18" charset="0"/>
                <a:cs typeface="Times New Roman" panose="02020603050405020304" pitchFamily="18" charset="0"/>
              </a:rPr>
              <a:t>MÔN: </a:t>
            </a:r>
            <a:r>
              <a:rPr lang="vi-VN" sz="3600" b="1" dirty="0" smtClean="0">
                <a:solidFill>
                  <a:srgbClr val="FF0000"/>
                </a:solidFill>
                <a:latin typeface="Times New Roman" panose="02020603050405020304" pitchFamily="18" charset="0"/>
                <a:cs typeface="Times New Roman" panose="02020603050405020304" pitchFamily="18" charset="0"/>
              </a:rPr>
              <a:t>TIẾNG VIỆT  LỚP 5A</a:t>
            </a:r>
            <a:r>
              <a:rPr lang="en-US" sz="3600" b="1" dirty="0">
                <a:solidFill>
                  <a:srgbClr val="FF0000"/>
                </a:solidFill>
                <a:latin typeface="Times New Roman" panose="02020603050405020304" pitchFamily="18" charset="0"/>
                <a:cs typeface="Times New Roman" panose="02020603050405020304" pitchFamily="18" charset="0"/>
              </a:rPr>
              <a:t/>
            </a:r>
            <a:br>
              <a:rPr lang="en-US" sz="3600" b="1" dirty="0">
                <a:solidFill>
                  <a:srgbClr val="FF0000"/>
                </a:solidFill>
                <a:latin typeface="Times New Roman" panose="02020603050405020304" pitchFamily="18" charset="0"/>
                <a:cs typeface="Times New Roman" panose="02020603050405020304" pitchFamily="18" charset="0"/>
              </a:rPr>
            </a:br>
            <a:r>
              <a:rPr lang="vi-VN" sz="3600" b="1" u="sng" dirty="0" smtClean="0">
                <a:solidFill>
                  <a:srgbClr val="002060"/>
                </a:solidFill>
                <a:latin typeface="Times New Roman" panose="02020603050405020304" pitchFamily="18" charset="0"/>
                <a:cs typeface="Times New Roman" panose="02020603050405020304" pitchFamily="18" charset="0"/>
              </a:rPr>
              <a:t>Tập đọc:</a:t>
            </a:r>
          </a:p>
          <a:p>
            <a:pPr algn="ctr">
              <a:lnSpc>
                <a:spcPct val="150000"/>
              </a:lnSpc>
            </a:pPr>
            <a:r>
              <a:rPr lang="vi-VN" sz="3600" b="1" dirty="0" smtClean="0">
                <a:solidFill>
                  <a:srgbClr val="002060"/>
                </a:solidFill>
                <a:latin typeface="Times New Roman" panose="02020603050405020304" pitchFamily="18" charset="0"/>
                <a:cs typeface="Times New Roman" panose="02020603050405020304" pitchFamily="18" charset="0"/>
              </a:rPr>
              <a:t>Thư gửi các học sinh</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70141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Tiếng Việt lớp 5 bài 1A: Lời khuyên của Bá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709" y="129371"/>
            <a:ext cx="5102393" cy="659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5904411" y="365125"/>
            <a:ext cx="6209213" cy="6492875"/>
          </a:xfrm>
        </p:spPr>
        <p:txBody>
          <a:bodyPr>
            <a:normAutofit/>
          </a:bodyPr>
          <a:lstStyle/>
          <a:p>
            <a:pPr>
              <a:lnSpc>
                <a:spcPct val="100000"/>
              </a:lnSpc>
              <a:tabLst>
                <a:tab pos="0" algn="ctr"/>
              </a:tabLst>
            </a:pPr>
            <a:r>
              <a:rPr lang="vi-VN" sz="2400" dirty="0" smtClean="0"/>
              <a:t>Bức </a:t>
            </a:r>
            <a:r>
              <a:rPr lang="vi-VN" sz="2400" dirty="0"/>
              <a:t>tranh chủ điểm </a:t>
            </a:r>
            <a:r>
              <a:rPr lang="vi-VN" sz="2400" dirty="0">
                <a:solidFill>
                  <a:srgbClr val="FF0000"/>
                </a:solidFill>
              </a:rPr>
              <a:t>“Việt Nam – Tổ quốc em</a:t>
            </a:r>
            <a:r>
              <a:rPr lang="vi-VN" sz="2400" dirty="0" smtClean="0">
                <a:solidFill>
                  <a:srgbClr val="FF0000"/>
                </a:solidFill>
              </a:rPr>
              <a:t>”</a:t>
            </a:r>
            <a:r>
              <a:rPr lang="en-US" sz="2400" dirty="0" smtClean="0"/>
              <a:t/>
            </a:r>
            <a:br>
              <a:rPr lang="en-US" sz="2400" dirty="0" smtClean="0"/>
            </a:br>
            <a:r>
              <a:rPr lang="vi-VN" sz="2400" dirty="0" smtClean="0"/>
              <a:t>		+ </a:t>
            </a:r>
            <a:r>
              <a:rPr lang="vi-VN" sz="2400" dirty="0"/>
              <a:t>Trung tâm bức tranh là hình ảnh Bác Hồ - vị cha già kính yêu của dân tộc Việt Nam.</a:t>
            </a:r>
            <a:r>
              <a:rPr lang="en-US" sz="2400" dirty="0"/>
              <a:t/>
            </a:r>
            <a:br>
              <a:rPr lang="en-US" sz="2400" dirty="0"/>
            </a:br>
            <a:r>
              <a:rPr lang="vi-VN" sz="2400" dirty="0"/>
              <a:t>	</a:t>
            </a:r>
            <a:r>
              <a:rPr lang="vi-VN" sz="2400" dirty="0" smtClean="0"/>
              <a:t>	</a:t>
            </a:r>
            <a:br>
              <a:rPr lang="vi-VN" sz="2400" dirty="0" smtClean="0"/>
            </a:br>
            <a:r>
              <a:rPr lang="vi-VN" sz="2400" dirty="0" smtClean="0"/>
              <a:t>		+ </a:t>
            </a:r>
            <a:r>
              <a:rPr lang="vi-VN" sz="2400" dirty="0"/>
              <a:t>Bên cạnh Bác là hình ảnh các em thiếu nhi với những bộ trang phục khác nhau, đại diện cho mọi miền đất nước đang sinh sống học tập trên đất nước ta. </a:t>
            </a:r>
            <a:r>
              <a:rPr lang="en-US" sz="2400" dirty="0"/>
              <a:t/>
            </a:r>
            <a:br>
              <a:rPr lang="en-US" sz="2400" dirty="0"/>
            </a:br>
            <a:r>
              <a:rPr lang="vi-VN" sz="2400" dirty="0"/>
              <a:t>	</a:t>
            </a:r>
            <a:r>
              <a:rPr lang="vi-VN" sz="2400" dirty="0" smtClean="0"/>
              <a:t>	</a:t>
            </a:r>
            <a:br>
              <a:rPr lang="vi-VN" sz="2400" dirty="0" smtClean="0"/>
            </a:br>
            <a:r>
              <a:rPr lang="vi-VN" sz="2400" dirty="0"/>
              <a:t>	</a:t>
            </a:r>
            <a:r>
              <a:rPr lang="vi-VN" sz="2400" dirty="0" smtClean="0"/>
              <a:t>	+ </a:t>
            </a:r>
            <a:r>
              <a:rPr lang="vi-VN" sz="2400" dirty="0"/>
              <a:t>Phía trên là hình ảnh lá cờ đỏ sao vàng đang tung bay phấp phới.</a:t>
            </a:r>
            <a:r>
              <a:rPr lang="en-US" sz="2400" dirty="0"/>
              <a:t/>
            </a:r>
            <a:br>
              <a:rPr lang="en-US" sz="2400" dirty="0"/>
            </a:br>
            <a:r>
              <a:rPr lang="vi-VN" sz="2400" dirty="0"/>
              <a:t>	</a:t>
            </a:r>
            <a:r>
              <a:rPr lang="vi-VN" sz="2400" dirty="0" smtClean="0"/>
              <a:t>	</a:t>
            </a:r>
            <a:br>
              <a:rPr lang="vi-VN" sz="2400" dirty="0" smtClean="0"/>
            </a:br>
            <a:r>
              <a:rPr lang="vi-VN" sz="2400" dirty="0"/>
              <a:t>	</a:t>
            </a:r>
            <a:r>
              <a:rPr lang="vi-VN" sz="2400" dirty="0" smtClean="0"/>
              <a:t>	+ Hình </a:t>
            </a:r>
            <a:r>
              <a:rPr lang="vi-VN" sz="2400" dirty="0"/>
              <a:t>ảnh lá cờ và các em thiếu nhi cong cong như hình chữ S, gợi cho chúng ta thấy được dáng hình thân quen của đất nước Việt Nam. </a:t>
            </a:r>
            <a:r>
              <a:rPr lang="en-US" sz="2400" dirty="0"/>
              <a:t/>
            </a:r>
            <a:br>
              <a:rPr lang="en-US" sz="2400" dirty="0"/>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173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i.vdoc.vn/Data/Image/2018/08/17/thu-gui-cac-hoc-sin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437" y="1038747"/>
            <a:ext cx="6682154" cy="4266783"/>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Lá thư Bác Hồ gửi học sinh nhân ngày khai trường cách nay 72 năm | Báo Nghệ  An điện tử"/>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2591" y="104251"/>
            <a:ext cx="5144756" cy="66783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2186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Những khung hình đẹp đơn giản, dễ thương dùng để bà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457149" y="1003231"/>
            <a:ext cx="3914670" cy="639710"/>
          </a:xfrm>
        </p:spPr>
        <p:txBody>
          <a:bodyPr>
            <a:normAutofit/>
          </a:bodyPr>
          <a:lstStyle/>
          <a:p>
            <a:r>
              <a:rPr lang="vi-VN" sz="2400" dirty="0" smtClean="0"/>
              <a:t>Việt Nam dân chủ cộng hòa:</a:t>
            </a:r>
            <a:endParaRPr lang="en-US" sz="2400"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1469289" y="1595195"/>
            <a:ext cx="7526307" cy="6397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2400" dirty="0" smtClean="0"/>
              <a:t>Bao nhiêu cuộc chuyển biến khác thường:</a:t>
            </a:r>
            <a:endParaRPr lang="en-US" sz="2400" dirty="0"/>
          </a:p>
        </p:txBody>
      </p:sp>
      <p:sp>
        <p:nvSpPr>
          <p:cNvPr id="5" name="Title 1"/>
          <p:cNvSpPr txBox="1">
            <a:spLocks/>
          </p:cNvSpPr>
          <p:nvPr/>
        </p:nvSpPr>
        <p:spPr>
          <a:xfrm>
            <a:off x="1457149" y="2207322"/>
            <a:ext cx="5731469" cy="6397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2400" dirty="0" smtClean="0"/>
              <a:t>80 năm giời nô lệ: </a:t>
            </a:r>
            <a:endParaRPr lang="en-US" sz="2400" dirty="0"/>
          </a:p>
        </p:txBody>
      </p:sp>
      <p:sp>
        <p:nvSpPr>
          <p:cNvPr id="6" name="Title 1"/>
          <p:cNvSpPr txBox="1">
            <a:spLocks/>
          </p:cNvSpPr>
          <p:nvPr/>
        </p:nvSpPr>
        <p:spPr>
          <a:xfrm>
            <a:off x="1457149" y="2942529"/>
            <a:ext cx="5731469" cy="6397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2400" dirty="0" smtClean="0"/>
              <a:t>Cơ đồ:</a:t>
            </a:r>
            <a:endParaRPr lang="en-US" sz="2400" dirty="0">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1457149" y="3582238"/>
            <a:ext cx="5731469" cy="6397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2400" dirty="0" smtClean="0"/>
              <a:t>Hoàn cầu:</a:t>
            </a:r>
            <a:endParaRPr lang="en-US" sz="2400" dirty="0">
              <a:latin typeface="Times New Roman" panose="02020603050405020304" pitchFamily="18" charset="0"/>
              <a:cs typeface="Times New Roman" panose="02020603050405020304" pitchFamily="18" charset="0"/>
            </a:endParaRPr>
          </a:p>
        </p:txBody>
      </p:sp>
      <p:sp>
        <p:nvSpPr>
          <p:cNvPr id="8" name="Title 1"/>
          <p:cNvSpPr txBox="1">
            <a:spLocks/>
          </p:cNvSpPr>
          <p:nvPr/>
        </p:nvSpPr>
        <p:spPr>
          <a:xfrm>
            <a:off x="1457149" y="4325856"/>
            <a:ext cx="5731469" cy="6397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2400" dirty="0" smtClean="0"/>
              <a:t>Kiến thiết:</a:t>
            </a:r>
            <a:endParaRPr lang="en-US" sz="2400" dirty="0">
              <a:latin typeface="Times New Roman" panose="02020603050405020304" pitchFamily="18" charset="0"/>
              <a:cs typeface="Times New Roman" panose="02020603050405020304" pitchFamily="18" charset="0"/>
            </a:endParaRPr>
          </a:p>
        </p:txBody>
      </p:sp>
      <p:sp>
        <p:nvSpPr>
          <p:cNvPr id="9" name="Title 1"/>
          <p:cNvSpPr txBox="1">
            <a:spLocks/>
          </p:cNvSpPr>
          <p:nvPr/>
        </p:nvSpPr>
        <p:spPr>
          <a:xfrm>
            <a:off x="1458826" y="5005757"/>
            <a:ext cx="5731469" cy="6397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2400" dirty="0" smtClean="0"/>
              <a:t>Các cường quốc năm châu:</a:t>
            </a:r>
            <a:endParaRPr lang="en-US" sz="2400" dirty="0">
              <a:latin typeface="Times New Roman" panose="02020603050405020304" pitchFamily="18" charset="0"/>
              <a:cs typeface="Times New Roman" panose="02020603050405020304" pitchFamily="18" charset="0"/>
            </a:endParaRPr>
          </a:p>
        </p:txBody>
      </p:sp>
      <p:sp>
        <p:nvSpPr>
          <p:cNvPr id="10" name="Rectangle 9"/>
          <p:cNvSpPr/>
          <p:nvPr/>
        </p:nvSpPr>
        <p:spPr>
          <a:xfrm>
            <a:off x="4230356" y="201920"/>
            <a:ext cx="2893927" cy="49651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vi-VN" sz="2400" b="1" dirty="0" smtClean="0">
                <a:latin typeface="+mj-lt"/>
              </a:rPr>
              <a:t>GIẢI NGHĨA TỪ </a:t>
            </a:r>
            <a:endParaRPr lang="en-US" sz="2400" b="1" dirty="0">
              <a:latin typeface="+mj-lt"/>
            </a:endParaRPr>
          </a:p>
        </p:txBody>
      </p:sp>
    </p:spTree>
    <p:extLst>
      <p:ext uri="{BB962C8B-B14F-4D97-AF65-F5344CB8AC3E}">
        <p14:creationId xmlns:p14="http://schemas.microsoft.com/office/powerpoint/2010/main" val="675884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Những khung hình đẹp đơn giản, dễ thương dùng để bà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230356" y="201920"/>
            <a:ext cx="3396343" cy="57180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vi-VN" sz="2400" b="1" dirty="0" smtClean="0">
                <a:latin typeface="+mj-lt"/>
              </a:rPr>
              <a:t>LUYỆN ĐỌC TỪ NGỮ </a:t>
            </a:r>
            <a:endParaRPr lang="en-US" sz="2400" b="1" dirty="0">
              <a:latin typeface="+mj-lt"/>
            </a:endParaRPr>
          </a:p>
        </p:txBody>
      </p:sp>
      <p:sp>
        <p:nvSpPr>
          <p:cNvPr id="5" name="Title 1"/>
          <p:cNvSpPr txBox="1">
            <a:spLocks/>
          </p:cNvSpPr>
          <p:nvPr/>
        </p:nvSpPr>
        <p:spPr>
          <a:xfrm>
            <a:off x="2466034" y="1234307"/>
            <a:ext cx="2417465" cy="6397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2400" smtClean="0">
                <a:latin typeface="Times New Roman" panose="02020603050405020304" pitchFamily="18" charset="0"/>
                <a:cs typeface="Times New Roman" panose="02020603050405020304" pitchFamily="18" charset="0"/>
              </a:rPr>
              <a:t>Tựu trường</a:t>
            </a:r>
            <a:endParaRPr lang="en-US" sz="2400" dirty="0">
              <a:latin typeface="Times New Roman" panose="02020603050405020304" pitchFamily="18" charset="0"/>
              <a:cs typeface="Times New Roman" panose="02020603050405020304" pitchFamily="18" charset="0"/>
            </a:endParaRPr>
          </a:p>
        </p:txBody>
      </p:sp>
      <p:sp>
        <p:nvSpPr>
          <p:cNvPr id="6" name="Title 1"/>
          <p:cNvSpPr txBox="1">
            <a:spLocks/>
          </p:cNvSpPr>
          <p:nvPr/>
        </p:nvSpPr>
        <p:spPr>
          <a:xfrm>
            <a:off x="2536373" y="1845631"/>
            <a:ext cx="3914670" cy="6397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2400" dirty="0" smtClean="0"/>
              <a:t>Hết thảy</a:t>
            </a:r>
            <a:endParaRPr lang="en-US" sz="2400" dirty="0">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2536373" y="2991168"/>
            <a:ext cx="3914670" cy="6397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2400" dirty="0" smtClean="0"/>
              <a:t>Ngoan ngoãn</a:t>
            </a:r>
            <a:endParaRPr lang="en-US" sz="2400" dirty="0">
              <a:latin typeface="Times New Roman" panose="02020603050405020304" pitchFamily="18" charset="0"/>
              <a:cs typeface="Times New Roman" panose="02020603050405020304" pitchFamily="18" charset="0"/>
            </a:endParaRPr>
          </a:p>
        </p:txBody>
      </p:sp>
      <p:sp>
        <p:nvSpPr>
          <p:cNvPr id="8" name="Title 1"/>
          <p:cNvSpPr txBox="1">
            <a:spLocks/>
          </p:cNvSpPr>
          <p:nvPr/>
        </p:nvSpPr>
        <p:spPr>
          <a:xfrm>
            <a:off x="2586615" y="3701101"/>
            <a:ext cx="3914670" cy="6397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2400" dirty="0" smtClean="0"/>
              <a:t>Giở đi</a:t>
            </a:r>
            <a:endParaRPr lang="en-US" sz="2400" dirty="0">
              <a:latin typeface="Times New Roman" panose="02020603050405020304" pitchFamily="18" charset="0"/>
              <a:cs typeface="Times New Roman" panose="02020603050405020304" pitchFamily="18" charset="0"/>
            </a:endParaRPr>
          </a:p>
        </p:txBody>
      </p:sp>
      <p:sp>
        <p:nvSpPr>
          <p:cNvPr id="9" name="Title 1"/>
          <p:cNvSpPr txBox="1">
            <a:spLocks/>
          </p:cNvSpPr>
          <p:nvPr/>
        </p:nvSpPr>
        <p:spPr>
          <a:xfrm>
            <a:off x="2536373" y="2453511"/>
            <a:ext cx="3914670" cy="6397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vi-VN" sz="2400" dirty="0" smtClean="0"/>
              <a:t>Chuyển biến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63153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Những khung hình đẹp đơn giản, dễ thương dùng để bà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191838" y="330380"/>
            <a:ext cx="3203749" cy="57180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vi-VN" sz="2400" b="1" dirty="0" smtClean="0">
                <a:latin typeface="+mj-lt"/>
              </a:rPr>
              <a:t>LUYỆN </a:t>
            </a:r>
            <a:r>
              <a:rPr lang="vi-VN" sz="2400" b="1" smtClean="0">
                <a:latin typeface="+mj-lt"/>
              </a:rPr>
              <a:t>ĐỌC CÂU </a:t>
            </a:r>
            <a:endParaRPr lang="en-US" sz="2400" b="1" dirty="0">
              <a:latin typeface="+mj-lt"/>
            </a:endParaRPr>
          </a:p>
        </p:txBody>
      </p:sp>
      <p:sp>
        <p:nvSpPr>
          <p:cNvPr id="5" name="Title 1"/>
          <p:cNvSpPr>
            <a:spLocks noGrp="1"/>
          </p:cNvSpPr>
          <p:nvPr>
            <p:ph type="title"/>
          </p:nvPr>
        </p:nvSpPr>
        <p:spPr>
          <a:xfrm>
            <a:off x="2013858" y="2003007"/>
            <a:ext cx="7180384" cy="1363191"/>
          </a:xfrm>
        </p:spPr>
        <p:txBody>
          <a:bodyPr>
            <a:noAutofit/>
          </a:bodyPr>
          <a:lstStyle/>
          <a:p>
            <a:pPr>
              <a:lnSpc>
                <a:spcPct val="150000"/>
              </a:lnSpc>
            </a:pPr>
            <a:r>
              <a:rPr lang="vi-VN" sz="2800" b="1" dirty="0" smtClean="0"/>
              <a:t>Ngày hôm nay / là ngày khai trường đầu tiên / ở nước Việt Nam dân chủ cộng hòa. //</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4501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Những khung hình đẹp đơn giản, dễ thương dùng để bà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a:spLocks noGrp="1"/>
          </p:cNvSpPr>
          <p:nvPr>
            <p:ph type="title"/>
          </p:nvPr>
        </p:nvSpPr>
        <p:spPr>
          <a:xfrm>
            <a:off x="1571730" y="2214023"/>
            <a:ext cx="9461360" cy="2267542"/>
          </a:xfrm>
        </p:spPr>
        <p:txBody>
          <a:bodyPr>
            <a:noAutofit/>
          </a:bodyPr>
          <a:lstStyle/>
          <a:p>
            <a:pPr>
              <a:lnSpc>
                <a:spcPct val="150000"/>
              </a:lnSpc>
            </a:pPr>
            <a:r>
              <a:rPr lang="vi-VN" sz="2800" b="1" dirty="0" smtClean="0"/>
              <a:t>Bác Hồ khuyên học sinh chăm học, ngoan ngoãn, nghe thầy, yêu bạn và tin tưởng các em sẽ kế tục xứng đáng sự nghiệp của cha ông, xây dựng thành công nước Việt Nam mới.</a:t>
            </a:r>
            <a:endParaRPr lang="en-US" sz="2800" b="1" dirty="0">
              <a:latin typeface="Times New Roman" panose="02020603050405020304" pitchFamily="18" charset="0"/>
              <a:cs typeface="Times New Roman" panose="02020603050405020304" pitchFamily="18" charset="0"/>
            </a:endParaRPr>
          </a:p>
        </p:txBody>
      </p:sp>
      <p:sp>
        <p:nvSpPr>
          <p:cNvPr id="5" name="Rectangle 4"/>
          <p:cNvSpPr/>
          <p:nvPr/>
        </p:nvSpPr>
        <p:spPr>
          <a:xfrm>
            <a:off x="4101402" y="1244780"/>
            <a:ext cx="3203749" cy="57180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vi-VN" sz="2400" b="1" dirty="0" smtClean="0">
                <a:latin typeface="+mj-lt"/>
              </a:rPr>
              <a:t>NỘI DUNG BÀI </a:t>
            </a:r>
            <a:endParaRPr lang="en-US" sz="2400" b="1" dirty="0">
              <a:latin typeface="+mj-lt"/>
            </a:endParaRPr>
          </a:p>
        </p:txBody>
      </p:sp>
    </p:spTree>
    <p:extLst>
      <p:ext uri="{BB962C8B-B14F-4D97-AF65-F5344CB8AC3E}">
        <p14:creationId xmlns:p14="http://schemas.microsoft.com/office/powerpoint/2010/main" val="19318763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4" descr="Kết quả hình ảnh cho hình nền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6" y="3091"/>
            <a:ext cx="12181249" cy="6851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584745" y="2752205"/>
            <a:ext cx="9022510" cy="999056"/>
          </a:xfrm>
          <a:prstGeom prst="rect">
            <a:avLst/>
          </a:prstGeom>
          <a:noFill/>
        </p:spPr>
        <p:txBody>
          <a:bodyPr>
            <a:spAutoFit/>
          </a:bodyPr>
          <a:lstStyle/>
          <a:p>
            <a:pPr algn="ctr" eaLnBrk="1" hangingPunct="1"/>
            <a:endParaRPr lang="en-US" sz="5892" b="1">
              <a:solidFill>
                <a:srgbClr val="00B050"/>
              </a:solidFill>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02464" y="2979057"/>
            <a:ext cx="2198645" cy="2104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06460" y="2966155"/>
            <a:ext cx="2198645" cy="2104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1548661" y="2364742"/>
            <a:ext cx="8962710" cy="1732526"/>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sz="5329" b="1" dirty="0" err="1">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CHÚC</a:t>
            </a:r>
            <a:r>
              <a:rPr lang="en-US" sz="5329"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5329" b="1" dirty="0" err="1">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CÁC</a:t>
            </a:r>
            <a:r>
              <a:rPr lang="en-US" sz="5329"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5329" b="1" dirty="0" err="1">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EM</a:t>
            </a:r>
            <a:r>
              <a:rPr lang="en-US" sz="5329"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5329" b="1" dirty="0" err="1">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LUÔN</a:t>
            </a:r>
            <a:r>
              <a:rPr lang="en-US" sz="5329"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 </a:t>
            </a:r>
          </a:p>
          <a:p>
            <a:pPr algn="ctr" eaLnBrk="1" hangingPunct="1">
              <a:defRPr/>
            </a:pPr>
            <a:r>
              <a:rPr lang="en-US" sz="5329" b="1" dirty="0" err="1">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CHĂM</a:t>
            </a:r>
            <a:r>
              <a:rPr lang="en-US" sz="5329"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5329" b="1" dirty="0" err="1">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NGOAN</a:t>
            </a:r>
            <a:r>
              <a:rPr lang="en-US" sz="5329"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5329" b="1" dirty="0" err="1">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HỌC</a:t>
            </a:r>
            <a:r>
              <a:rPr lang="en-US" sz="5329"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5329" b="1" dirty="0" err="1">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GIỎI</a:t>
            </a:r>
            <a:r>
              <a:rPr lang="en-US" sz="5329"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a:t>
            </a:r>
          </a:p>
        </p:txBody>
      </p:sp>
      <p:sp>
        <p:nvSpPr>
          <p:cNvPr id="2" name="Footer Placeholder 1"/>
          <p:cNvSpPr>
            <a:spLocks noGrp="1"/>
          </p:cNvSpPr>
          <p:nvPr>
            <p:ph type="ftr" sz="quarter" idx="11"/>
          </p:nvPr>
        </p:nvSpPr>
        <p:spPr/>
        <p:txBody>
          <a:bodyPr/>
          <a:lstStyle/>
          <a:p>
            <a:r>
              <a:rPr lang="en-US" altLang="zh-CN"/>
              <a:t>Hoàng Assyrian</a:t>
            </a:r>
            <a:endParaRPr lang="zh-CN" altLang="en-US"/>
          </a:p>
        </p:txBody>
      </p:sp>
      <p:sp>
        <p:nvSpPr>
          <p:cNvPr id="2868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587D5A3-ACA2-47E3-B638-E1699790419E}" type="slidenum">
              <a:rPr lang="zh-CN" altLang="en-US"/>
              <a:pPr/>
              <a:t>8</a:t>
            </a:fld>
            <a:endParaRPr lang="zh-CN" altLang="en-US"/>
          </a:p>
        </p:txBody>
      </p:sp>
    </p:spTree>
    <p:extLst>
      <p:ext uri="{BB962C8B-B14F-4D97-AF65-F5344CB8AC3E}">
        <p14:creationId xmlns:p14="http://schemas.microsoft.com/office/powerpoint/2010/main" val="255484567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1" presetClass="entr" presetSubtype="0" fill="hold" nodeType="afterEffect">
                                  <p:stCondLst>
                                    <p:cond delay="0"/>
                                  </p:stCondLst>
                                  <p:iterate type="lt">
                                    <p:tmPct val="10000"/>
                                  </p:iterate>
                                  <p:childTnLst>
                                    <p:set>
                                      <p:cBhvr>
                                        <p:cTn id="6" dur="1" fill="hold">
                                          <p:stCondLst>
                                            <p:cond delay="0"/>
                                          </p:stCondLst>
                                        </p:cTn>
                                        <p:tgtEl>
                                          <p:spTgt spid="6"/>
                                        </p:tgtEl>
                                        <p:attrNameLst>
                                          <p:attrName>style.visibility</p:attrName>
                                        </p:attrNameLst>
                                      </p:cBhvr>
                                      <p:to>
                                        <p:strVal val="visible"/>
                                      </p:to>
                                    </p:set>
                                    <p:anim calcmode="lin" valueType="num">
                                      <p:cBhvr>
                                        <p:cTn id="7" dur="125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8" dur="1250" fill="hold"/>
                                        <p:tgtEl>
                                          <p:spTgt spid="6"/>
                                        </p:tgtEl>
                                        <p:attrNameLst>
                                          <p:attrName>ppt_y</p:attrName>
                                        </p:attrNameLst>
                                      </p:cBhvr>
                                      <p:tavLst>
                                        <p:tav tm="0">
                                          <p:val>
                                            <p:strVal val="#ppt_y"/>
                                          </p:val>
                                        </p:tav>
                                        <p:tav tm="100000">
                                          <p:val>
                                            <p:strVal val="#ppt_y"/>
                                          </p:val>
                                        </p:tav>
                                      </p:tavLst>
                                    </p:anim>
                                    <p:anim calcmode="lin" valueType="num">
                                      <p:cBhvr>
                                        <p:cTn id="9" dur="125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10" dur="125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250" tmFilter="0,0; .5, 1; 1, 1"/>
                                        <p:tgtEl>
                                          <p:spTgt spid="6"/>
                                        </p:tgtEl>
                                      </p:cBhvr>
                                    </p:animEffect>
                                  </p:childTnLst>
                                </p:cTn>
                              </p:par>
                            </p:childTnLst>
                          </p:cTn>
                        </p:par>
                        <p:par>
                          <p:cTn id="12" fill="hold" nodeType="afterGroup">
                            <p:stCondLst>
                              <p:cond delay="2125"/>
                            </p:stCondLst>
                            <p:childTnLst>
                              <p:par>
                                <p:cTn id="13" presetID="21" presetClass="emph" presetSubtype="0" fill="hold" nodeType="afterEffect">
                                  <p:stCondLst>
                                    <p:cond delay="0"/>
                                  </p:stCondLst>
                                  <p:iterate type="lt">
                                    <p:tmPct val="0"/>
                                  </p:iterate>
                                  <p:childTnLst>
                                    <p:animClr clrSpc="hsl" dir="cw">
                                      <p:cBhvr override="childStyle">
                                        <p:cTn id="14" dur="3000" fill="hold"/>
                                        <p:tgtEl>
                                          <p:spTgt spid="6"/>
                                        </p:tgtEl>
                                        <p:attrNameLst>
                                          <p:attrName>style.color</p:attrName>
                                        </p:attrNameLst>
                                      </p:cBhvr>
                                      <p:by>
                                        <p:hsl h="7200000" s="0" l="0"/>
                                      </p:by>
                                    </p:animClr>
                                    <p:animClr clrSpc="hsl" dir="cw">
                                      <p:cBhvr>
                                        <p:cTn id="15" dur="3000" fill="hold"/>
                                        <p:tgtEl>
                                          <p:spTgt spid="6"/>
                                        </p:tgtEl>
                                        <p:attrNameLst>
                                          <p:attrName>fillcolor</p:attrName>
                                        </p:attrNameLst>
                                      </p:cBhvr>
                                      <p:by>
                                        <p:hsl h="7200000" s="0" l="0"/>
                                      </p:by>
                                    </p:animClr>
                                    <p:animClr clrSpc="hsl" dir="cw">
                                      <p:cBhvr>
                                        <p:cTn id="16" dur="3000" fill="hold"/>
                                        <p:tgtEl>
                                          <p:spTgt spid="6"/>
                                        </p:tgtEl>
                                        <p:attrNameLst>
                                          <p:attrName>stroke.color</p:attrName>
                                        </p:attrNameLst>
                                      </p:cBhvr>
                                      <p:by>
                                        <p:hsl h="7200000" s="0" l="0"/>
                                      </p:by>
                                    </p:animClr>
                                    <p:set>
                                      <p:cBhvr>
                                        <p:cTn id="17" dur="3000" fill="hold"/>
                                        <p:tgtEl>
                                          <p:spTgt spid="6"/>
                                        </p:tgtEl>
                                        <p:attrNameLst>
                                          <p:attrName>fill.type</p:attrName>
                                        </p:attrNameLst>
                                      </p:cBhvr>
                                      <p:to>
                                        <p:strVal val="solid"/>
                                      </p:to>
                                    </p:set>
                                  </p:childTnLst>
                                </p:cTn>
                              </p:par>
                              <p:par>
                                <p:cTn id="18" presetID="10" presetClass="entr" presetSubtype="0"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1000"/>
                                        <p:tgtEl>
                                          <p:spTgt spid="9"/>
                                        </p:tgtEl>
                                      </p:cBhvr>
                                    </p:animEffect>
                                  </p:childTnLst>
                                </p:cTn>
                              </p:par>
                              <p:par>
                                <p:cTn id="21" presetID="10"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160</Words>
  <Application>Microsoft Office PowerPoint</Application>
  <PresentationFormat>Widescreen</PresentationFormat>
  <Paragraphs>26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宋体</vt:lpstr>
      <vt:lpstr>Arial</vt:lpstr>
      <vt:lpstr>Calibri</vt:lpstr>
      <vt:lpstr>Calibri Light</vt:lpstr>
      <vt:lpstr>Times New Roman</vt:lpstr>
      <vt:lpstr>Office Theme</vt:lpstr>
      <vt:lpstr>PowerPoint Presentation</vt:lpstr>
      <vt:lpstr>Bức tranh chủ điểm “Việt Nam – Tổ quốc em”   + Trung tâm bức tranh là hình ảnh Bác Hồ - vị cha già kính yêu của dân tộc Việt Nam.      + Bên cạnh Bác là hình ảnh các em thiếu nhi với những bộ trang phục khác nhau, đại diện cho mọi miền đất nước đang sinh sống học tập trên đất nước ta.       + Phía trên là hình ảnh lá cờ đỏ sao vàng đang tung bay phấp phới.      + Hình ảnh lá cờ và các em thiếu nhi cong cong như hình chữ S, gợi cho chúng ta thấy được dáng hình thân quen của đất nước Việt Nam.  </vt:lpstr>
      <vt:lpstr>PowerPoint Presentation</vt:lpstr>
      <vt:lpstr>Việt Nam dân chủ cộng hòa:</vt:lpstr>
      <vt:lpstr>PowerPoint Presentation</vt:lpstr>
      <vt:lpstr>Ngày hôm nay / là ngày khai trường đầu tiên / ở nước Việt Nam dân chủ cộng hòa. //</vt:lpstr>
      <vt:lpstr>Bác Hồ khuyên học sinh chăm học, ngoan ngoãn, nghe thầy, yêu bạn và tin tưởng các em sẽ kế tục xứng đáng sự nghiệp của cha ông, xây dựng thành công nước Việt Nam mới.</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45</cp:revision>
  <dcterms:created xsi:type="dcterms:W3CDTF">2023-08-09T13:09:54Z</dcterms:created>
  <dcterms:modified xsi:type="dcterms:W3CDTF">2023-08-12T09:26:11Z</dcterms:modified>
</cp:coreProperties>
</file>