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3"/>
    <p:sldId id="260" r:id="rId4"/>
    <p:sldId id="257" r:id="rId5"/>
    <p:sldId id="258" r:id="rId6"/>
    <p:sldId id="263" r:id="rId7"/>
    <p:sldId id="267" r:id="rId8"/>
    <p:sldId id="269" r:id="rId9"/>
    <p:sldId id="264" r:id="rId10"/>
    <p:sldId id="265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094865" y="219075"/>
            <a:ext cx="8636000" cy="160401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</a:t>
            </a:r>
            <a:endParaRPr 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ĐOÁN XEM ĐÂY LÀ HÌNH GÌ ? VẬT GÌ</a:t>
            </a:r>
            <a:endParaRPr lang="en-US" sz="2800" b="1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129530" y="2854960"/>
            <a:ext cx="4064000" cy="263715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820420" y="3429000"/>
            <a:ext cx="8136890" cy="171196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480560" y="1823085"/>
            <a:ext cx="1817370" cy="160655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6344285" y="1823085"/>
            <a:ext cx="1635125" cy="1605915"/>
          </a:xfrm>
          <a:prstGeom prst="rt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2525" y="4647565"/>
            <a:ext cx="1770380" cy="1423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4647565"/>
            <a:ext cx="1770380" cy="1423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1461135" y="5140960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Hình tròn</a:t>
            </a:r>
            <a:endParaRPr lang="en-US" b="1"/>
          </a:p>
        </p:txBody>
      </p:sp>
      <p:sp>
        <p:nvSpPr>
          <p:cNvPr id="13" name="Text Box 12"/>
          <p:cNvSpPr txBox="1"/>
          <p:nvPr/>
        </p:nvSpPr>
        <p:spPr>
          <a:xfrm>
            <a:off x="6344285" y="5191125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Hình tròn</a:t>
            </a:r>
            <a:endParaRPr lang="en-US" b="1"/>
          </a:p>
        </p:txBody>
      </p:sp>
      <p:sp>
        <p:nvSpPr>
          <p:cNvPr id="14" name="Text Box 13"/>
          <p:cNvSpPr txBox="1"/>
          <p:nvPr/>
        </p:nvSpPr>
        <p:spPr>
          <a:xfrm>
            <a:off x="3655060" y="3978275"/>
            <a:ext cx="1635125" cy="379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b="1"/>
              <a:t>Hình chữ nhật</a:t>
            </a:r>
            <a:endParaRPr lang="en-US" b="1"/>
          </a:p>
        </p:txBody>
      </p:sp>
      <p:sp>
        <p:nvSpPr>
          <p:cNvPr id="15" name="Text Box 14"/>
          <p:cNvSpPr txBox="1"/>
          <p:nvPr/>
        </p:nvSpPr>
        <p:spPr>
          <a:xfrm>
            <a:off x="4723130" y="2335530"/>
            <a:ext cx="1332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Hình vuông</a:t>
            </a:r>
            <a:endParaRPr lang="en-US" b="1"/>
          </a:p>
        </p:txBody>
      </p:sp>
      <p:sp>
        <p:nvSpPr>
          <p:cNvPr id="16" name="Text Box 15"/>
          <p:cNvSpPr txBox="1"/>
          <p:nvPr/>
        </p:nvSpPr>
        <p:spPr>
          <a:xfrm>
            <a:off x="6344285" y="2686685"/>
            <a:ext cx="99314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b="1"/>
              <a:t>Hình tam giác</a:t>
            </a:r>
            <a:endParaRPr lang="en-US" b="1"/>
          </a:p>
        </p:txBody>
      </p:sp>
      <p:grpSp>
        <p:nvGrpSpPr>
          <p:cNvPr id="2" name="Group 1"/>
          <p:cNvGrpSpPr/>
          <p:nvPr/>
        </p:nvGrpSpPr>
        <p:grpSpPr>
          <a:xfrm>
            <a:off x="8222215" y="1611095"/>
            <a:ext cx="3502222" cy="1442249"/>
            <a:chOff x="4075665" y="2227888"/>
            <a:chExt cx="3502222" cy="1177337"/>
          </a:xfrm>
        </p:grpSpPr>
        <p:sp>
          <p:nvSpPr>
            <p:cNvPr id="83" name="Rectangle: Rounded Corners 82"/>
            <p:cNvSpPr/>
            <p:nvPr/>
          </p:nvSpPr>
          <p:spPr>
            <a:xfrm>
              <a:off x="4075665" y="2848708"/>
              <a:ext cx="3421296" cy="5563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charset="0"/>
                  <a:ea typeface="Tahoma" panose="020B0604030504040204" pitchFamily="34" charset="0"/>
                  <a:cs typeface="Times New Roman" panose="02020603050405020304" charset="0"/>
                </a:rPr>
                <a:t>ô tô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endParaRPr>
            </a:p>
          </p:txBody>
        </p:sp>
        <p:pic>
          <p:nvPicPr>
            <p:cNvPr id="120" name="Picture 6" descr="Káº¿t quáº£ hÃ¬nh áº£nh cho right wrong tick icon"/>
            <p:cNvPicPr>
              <a:picLocks noChangeAspect="1" noChangeArrowheads="1"/>
            </p:cNvPicPr>
            <p:nvPr/>
          </p:nvPicPr>
          <p:blipFill rotWithShape="1"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>
              <a:fillRect/>
            </a:stretch>
          </p:blipFill>
          <p:spPr bwMode="auto">
            <a:xfrm>
              <a:off x="6238289" y="2227888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2" grpId="1"/>
      <p:bldP spid="11" grpId="0" animBg="1"/>
      <p:bldP spid="11" grpId="1" animBg="1"/>
      <p:bldP spid="13" grpId="0"/>
      <p:bldP spid="13" grpId="1"/>
      <p:bldP spid="7" grpId="0" animBg="1"/>
      <p:bldP spid="7" grpId="1" animBg="1"/>
      <p:bldP spid="14" grpId="0"/>
      <p:bldP spid="14" grpId="1"/>
      <p:bldP spid="8" grpId="0" bldLvl="0" animBg="1"/>
      <p:bldP spid="8" grpId="1" animBg="1"/>
      <p:bldP spid="15" grpId="0"/>
      <p:bldP spid="15" grpId="1"/>
      <p:bldP spid="9" grpId="0" animBg="1"/>
      <p:bldP spid="9" grpId="1" animBg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2907030" y="259080"/>
            <a:ext cx="68141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THỰC HIỆN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VẼ ĐỒ VẬT TỪ HÌNH CƠ BẢN </a:t>
            </a:r>
            <a:endParaRPr 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73742878" name="Content Placeholder 1073742877"/>
          <p:cNvPicPr>
            <a:picLocks noRot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3240" y="1781810"/>
            <a:ext cx="3424555" cy="3790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77" name="Content Placeholder 1073742876"/>
          <p:cNvPicPr>
            <a:picLocks noRot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01710" y="2091055"/>
            <a:ext cx="3201670" cy="3357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79" name="Picture 1073742878"/>
          <p:cNvPicPr>
            <a:picLocks noRot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70" y="2090420"/>
            <a:ext cx="3215005" cy="3481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 u="sng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 LUẬN</a:t>
            </a:r>
            <a:endParaRPr lang="en-US" b="1" u="sng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58170" cy="4351655"/>
          </a:xfrm>
        </p:spPr>
        <p:txBody>
          <a:bodyPr/>
          <a:p>
            <a:r>
              <a:rPr lang="en-US" sz="5400"/>
              <a:t>Bài vẽ đồ vật gì ?</a:t>
            </a:r>
            <a:endParaRPr lang="en-US" sz="5400"/>
          </a:p>
          <a:p>
            <a:r>
              <a:rPr lang="en-US" sz="5400"/>
              <a:t>Đồ vật đó thuộc hình cơ bản nào ?</a:t>
            </a:r>
            <a:endParaRPr lang="en-US" sz="5400"/>
          </a:p>
          <a:p>
            <a:r>
              <a:rPr lang="en-US" sz="5400"/>
              <a:t>Em thích bài nào nhất ? vì sao?</a:t>
            </a:r>
            <a:endParaRPr lang="en-US"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Ha Tien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485390" y="258445"/>
            <a:ext cx="7544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TH &amp; THCS TRIỆU HOÀ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601335" y="1152525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</a:rPr>
              <a:t>CHỦ ĐỀ 4</a:t>
            </a:r>
            <a:endParaRPr 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00FFFF"/>
              </a:highlight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70635" y="1640205"/>
            <a:ext cx="9775190" cy="244348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noAutofit/>
          </a:bodyPr>
          <a:p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Times New Roman" panose="02020603050405020304" charset="0"/>
                <a:cs typeface="Times New Roman" panose="02020603050405020304" charset="0"/>
              </a:rPr>
              <a:t>SÁNG TẠO TỪ NHỮNG HÌNH CƠ BẢN</a:t>
            </a:r>
            <a:endParaRPr lang="en-US" b="1">
              <a:solidFill>
                <a:schemeClr val="accent4">
                  <a:lumMod val="60000"/>
                  <a:lumOff val="40000"/>
                </a:schemeClr>
              </a:solidFill>
              <a:highlight>
                <a:srgbClr val="00008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957445" y="3060700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TIẾT 1</a:t>
            </a:r>
            <a:endParaRPr lang="en-US" sz="32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634105" y="5494020"/>
            <a:ext cx="5064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GIÁO VIÊN : HỒ TRÍ BẢN</a:t>
            </a:r>
            <a:endParaRPr lang="en-US" sz="28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75" y="127000"/>
            <a:ext cx="10515600" cy="974725"/>
          </a:xfrm>
        </p:spPr>
        <p:txBody>
          <a:bodyPr/>
          <a:p>
            <a:pPr algn="ctr"/>
            <a:r>
              <a:rPr lang="en-US"/>
              <a:t>.</a:t>
            </a:r>
            <a:r>
              <a:rPr lang="en-US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YÊU CẦU CẦN ĐẠT</a:t>
            </a:r>
            <a:endParaRPr lang="en-US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565" y="1346835"/>
            <a:ext cx="10515600" cy="5363210"/>
          </a:xfrm>
        </p:spPr>
        <p:txBody>
          <a:bodyPr>
            <a:normAutofit lnSpcReduction="20000"/>
          </a:bodyPr>
          <a:p>
            <a:r>
              <a:rPr lang="en-US"/>
              <a:t>-Biết mô tả hình dạng của các hình cơ bản.</a:t>
            </a:r>
            <a:endParaRPr lang="en-US"/>
          </a:p>
          <a:p>
            <a:r>
              <a:rPr lang="en-US"/>
              <a:t>-Bước đầu hình thành khả năng quan sát, liên tưởng từ hình cơ bản đến một số đồ vật xung quanh.</a:t>
            </a:r>
            <a:endParaRPr lang="en-US"/>
          </a:p>
          <a:p>
            <a:r>
              <a:rPr lang="en-US"/>
              <a:t>-Vẽ được đồ vật có dạng hình cơ bản.</a:t>
            </a:r>
            <a:endParaRPr lang="en-US"/>
          </a:p>
          <a:p>
            <a:r>
              <a:rPr lang="en-US"/>
              <a:t>-Biết sử dụng hình cơ bản trong trang trí đồ vật đơn giản.</a:t>
            </a:r>
            <a:endParaRPr lang="en-US"/>
          </a:p>
          <a:p>
            <a:r>
              <a:rPr lang="en-US"/>
              <a:t>-Sử dụng được vật liệu sẵn có để thực hành, sáng tạo</a:t>
            </a:r>
            <a:endParaRPr lang="en-US"/>
          </a:p>
          <a:p>
            <a:r>
              <a:rPr lang="en-US"/>
              <a:t>-Sắp xếp được các sản phẩm cá nhân tạo thành sản phẩm nhóm.</a:t>
            </a:r>
            <a:endParaRPr lang="en-US"/>
          </a:p>
          <a:p>
            <a:r>
              <a:rPr lang="en-US"/>
              <a:t>-Trưng bày và nêu được tên sản phẩm, biết chia sẻ cảm nhận về sản phẩm của cá nhân, của bạn bè.</a:t>
            </a:r>
            <a:endParaRPr lang="en-US"/>
          </a:p>
          <a:p>
            <a:r>
              <a:rPr lang="en-US"/>
              <a:t>- HS biết tự giác học trong các hoạt động.</a:t>
            </a:r>
            <a:endParaRPr lang="en-US"/>
          </a:p>
          <a:p>
            <a:r>
              <a:rPr lang="en-US"/>
              <a:t>- Yêu thích vẻ đẹp của các hình cơ bản và thích sáng tạo bằng hình cơ bản.</a:t>
            </a:r>
            <a:endParaRPr lang="en-US"/>
          </a:p>
          <a:p>
            <a:r>
              <a:rPr lang="en-US"/>
              <a:t>-Rèn luyện cho HS cac phẩm chất: nhân ái, trung thực và trách nhiệm.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0_102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-74930"/>
            <a:ext cx="12192635" cy="685673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32835" y="99060"/>
            <a:ext cx="5181600" cy="101346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242185" y="1028700"/>
            <a:ext cx="7708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QUAN SÁT NHỮNG HÌNH CƠ BẢN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988695" y="2548255"/>
            <a:ext cx="1462405" cy="140462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3632835" y="2548255"/>
            <a:ext cx="2510155" cy="14046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21850" y="2341880"/>
            <a:ext cx="1798320" cy="1702435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058025" y="2341880"/>
            <a:ext cx="1856105" cy="151955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632460" y="4300855"/>
            <a:ext cx="1977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HÌNH VUÔNG</a:t>
            </a:r>
            <a:endParaRPr lang="en-US" sz="2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471545" y="4300855"/>
            <a:ext cx="2402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HÌNH CHỮ NHẬT</a:t>
            </a:r>
            <a:endParaRPr lang="en-US" sz="2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567805" y="4300855"/>
            <a:ext cx="2246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HÌNH TAM GIÁC</a:t>
            </a:r>
            <a:endParaRPr lang="en-US" sz="2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9721850" y="4427855"/>
            <a:ext cx="1977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HÌNH TRÒN</a:t>
            </a:r>
            <a:endParaRPr lang="en-US" sz="2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/>
      <p:bldP spid="13" grpId="1"/>
      <p:bldP spid="10" grpId="0" animBg="1"/>
      <p:bldP spid="10" grpId="1" animBg="1"/>
      <p:bldP spid="15" grpId="0"/>
      <p:bldP spid="15" grpId="1"/>
      <p:bldP spid="12" grpId="0" animBg="1"/>
      <p:bldP spid="12" grpId="1" animBg="1"/>
      <p:bldP spid="16" grpId="0"/>
      <p:bldP spid="16" grpId="1"/>
      <p:bldP spid="11" grpId="0" animBg="1"/>
      <p:bldP spid="11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4162425" y="2590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CÁCH VẼ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988695" y="2548255"/>
            <a:ext cx="1462405" cy="140462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3632835" y="2548255"/>
            <a:ext cx="2510155" cy="14046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058025" y="2341880"/>
            <a:ext cx="1856105" cy="151955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21850" y="2341880"/>
            <a:ext cx="1798320" cy="1702435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9295" y="2548255"/>
            <a:ext cx="9525" cy="1414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3185" y="2557780"/>
            <a:ext cx="9525" cy="1414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7870" y="2317750"/>
            <a:ext cx="18567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7080" y="4192905"/>
            <a:ext cx="18656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66160" y="2317750"/>
            <a:ext cx="263525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4735" y="4212590"/>
            <a:ext cx="260667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11855" y="2432685"/>
            <a:ext cx="9525" cy="150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12865" y="2432685"/>
            <a:ext cx="0" cy="1481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58940" y="2249805"/>
            <a:ext cx="962025" cy="1597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144510" y="2163445"/>
            <a:ext cx="1125220" cy="1673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960870" y="4097020"/>
            <a:ext cx="205867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Curved Connector 1"/>
          <p:cNvCxnSpPr/>
          <p:nvPr/>
        </p:nvCxnSpPr>
        <p:spPr>
          <a:xfrm flipV="1">
            <a:off x="9559290" y="2070735"/>
            <a:ext cx="1631315" cy="1320165"/>
          </a:xfrm>
          <a:prstGeom prst="curvedConnector3">
            <a:avLst>
              <a:gd name="adj1" fmla="val -78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2907030" y="259080"/>
            <a:ext cx="68141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THỰC HIỆN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VẼ HÌNH CƠ BẢN VÀO VỠ TẬP VẼ</a:t>
            </a:r>
            <a:endParaRPr 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988695" y="2548255"/>
            <a:ext cx="1462405" cy="140462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3632835" y="2548255"/>
            <a:ext cx="2510155" cy="14046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058025" y="2341880"/>
            <a:ext cx="1856105" cy="151955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21850" y="2341880"/>
            <a:ext cx="1798320" cy="1702435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9295" y="2548255"/>
            <a:ext cx="9525" cy="1414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3185" y="2557780"/>
            <a:ext cx="9525" cy="1414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7870" y="2317750"/>
            <a:ext cx="18567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7080" y="4192905"/>
            <a:ext cx="18656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66160" y="2317750"/>
            <a:ext cx="263525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4735" y="4212590"/>
            <a:ext cx="260667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11855" y="2432685"/>
            <a:ext cx="9525" cy="150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12865" y="2432685"/>
            <a:ext cx="0" cy="1481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58940" y="2249805"/>
            <a:ext cx="962025" cy="1597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144510" y="2163445"/>
            <a:ext cx="1125220" cy="1673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960870" y="4097020"/>
            <a:ext cx="205867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Curved Connector 1"/>
          <p:cNvCxnSpPr/>
          <p:nvPr/>
        </p:nvCxnSpPr>
        <p:spPr>
          <a:xfrm flipV="1">
            <a:off x="9559290" y="2070735"/>
            <a:ext cx="1631315" cy="1320165"/>
          </a:xfrm>
          <a:prstGeom prst="curvedConnector3">
            <a:avLst>
              <a:gd name="adj1" fmla="val -78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Ha Tien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485390" y="258445"/>
            <a:ext cx="7544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TH &amp; THCS TRIỆU HOÀ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601335" y="1152525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</a:rPr>
              <a:t>CHỦ ĐỀ 4</a:t>
            </a:r>
            <a:endParaRPr 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00FFFF"/>
              </a:highlight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70635" y="1640205"/>
            <a:ext cx="9775190" cy="244348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noAutofit/>
          </a:bodyPr>
          <a:p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Times New Roman" panose="02020603050405020304" charset="0"/>
                <a:cs typeface="Times New Roman" panose="02020603050405020304" charset="0"/>
              </a:rPr>
              <a:t>SÁNG TẠO TỪ NHỮNG HÌNH CƠ BẢN</a:t>
            </a:r>
            <a:endParaRPr lang="en-US" b="1">
              <a:solidFill>
                <a:schemeClr val="accent4">
                  <a:lumMod val="60000"/>
                  <a:lumOff val="40000"/>
                </a:schemeClr>
              </a:solidFill>
              <a:highlight>
                <a:srgbClr val="00008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957445" y="3060700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TIẾT 2</a:t>
            </a:r>
            <a:endParaRPr lang="en-US" sz="32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634105" y="5494020"/>
            <a:ext cx="5064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GIÁO VIÊN : HỒ TRÍ BẢN</a:t>
            </a:r>
            <a:endParaRPr lang="en-US" sz="28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856615"/>
          </a:xfrm>
        </p:spPr>
        <p:txBody>
          <a:bodyPr/>
          <a:p>
            <a:pPr algn="ctr"/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ỨNG DỤNG HÌNH CƠ BẢN VÀO BÀI VẼ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7020" y="1155065"/>
            <a:ext cx="2433955" cy="237617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>
            <a:off x="530225" y="1802130"/>
            <a:ext cx="629920" cy="472440"/>
          </a:xfrm>
          <a:prstGeom prst="blockArc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1625600" y="1884680"/>
            <a:ext cx="629920" cy="472440"/>
          </a:xfrm>
          <a:prstGeom prst="blockArc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050290" y="2148840"/>
            <a:ext cx="649605" cy="63754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Block Arc 23"/>
          <p:cNvSpPr/>
          <p:nvPr/>
        </p:nvSpPr>
        <p:spPr>
          <a:xfrm flipV="1">
            <a:off x="902335" y="2727960"/>
            <a:ext cx="945515" cy="427355"/>
          </a:xfrm>
          <a:prstGeom prst="blockArc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096895" y="1155065"/>
            <a:ext cx="2695575" cy="237617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58615" y="2148840"/>
            <a:ext cx="552450" cy="4197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>
            <a:off x="4285615" y="1643380"/>
            <a:ext cx="332740" cy="7137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4351655" y="2148840"/>
            <a:ext cx="979170" cy="354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73145" y="149923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45535" y="3011170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166360" y="149923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23895" y="221297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51655" y="321754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511800" y="2260600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51655" y="1290320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66360" y="2867025"/>
            <a:ext cx="164465" cy="144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477000" y="1290320"/>
            <a:ext cx="2433955" cy="237617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" name="Hexagon 53"/>
          <p:cNvSpPr/>
          <p:nvPr/>
        </p:nvSpPr>
        <p:spPr>
          <a:xfrm>
            <a:off x="7041515" y="1884680"/>
            <a:ext cx="1307465" cy="12007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7" name="Diagonal Stripe 66"/>
          <p:cNvSpPr/>
          <p:nvPr/>
        </p:nvSpPr>
        <p:spPr>
          <a:xfrm>
            <a:off x="8431530" y="2703195"/>
            <a:ext cx="481965" cy="75946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Diagonal Stripe 67"/>
          <p:cNvSpPr/>
          <p:nvPr/>
        </p:nvSpPr>
        <p:spPr>
          <a:xfrm flipH="1">
            <a:off x="6456680" y="2568575"/>
            <a:ext cx="556895" cy="855345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Diagonal Stripe 68"/>
          <p:cNvSpPr/>
          <p:nvPr/>
        </p:nvSpPr>
        <p:spPr>
          <a:xfrm flipV="1">
            <a:off x="8348980" y="1499235"/>
            <a:ext cx="585470" cy="761365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Diagonal Stripe 69"/>
          <p:cNvSpPr/>
          <p:nvPr/>
        </p:nvSpPr>
        <p:spPr>
          <a:xfrm flipH="1" flipV="1">
            <a:off x="6580505" y="1348740"/>
            <a:ext cx="654050" cy="71247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>
          <a:xfrm>
            <a:off x="8759190" y="2087245"/>
            <a:ext cx="2941955" cy="23418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2" name="Block Arc 71"/>
          <p:cNvSpPr/>
          <p:nvPr/>
        </p:nvSpPr>
        <p:spPr>
          <a:xfrm flipV="1">
            <a:off x="11138535" y="4170680"/>
            <a:ext cx="562610" cy="411480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Block Arc 73"/>
          <p:cNvSpPr/>
          <p:nvPr/>
        </p:nvSpPr>
        <p:spPr>
          <a:xfrm flipV="1">
            <a:off x="9417050" y="4170680"/>
            <a:ext cx="657860" cy="411480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Block Arc 74"/>
          <p:cNvSpPr/>
          <p:nvPr/>
        </p:nvSpPr>
        <p:spPr>
          <a:xfrm flipV="1">
            <a:off x="8759190" y="4170680"/>
            <a:ext cx="657860" cy="411480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Block Arc 75"/>
          <p:cNvSpPr/>
          <p:nvPr/>
        </p:nvSpPr>
        <p:spPr>
          <a:xfrm flipV="1">
            <a:off x="10646410" y="4170680"/>
            <a:ext cx="504825" cy="411480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L-Shape 80"/>
          <p:cNvSpPr/>
          <p:nvPr/>
        </p:nvSpPr>
        <p:spPr>
          <a:xfrm>
            <a:off x="10146665" y="4403090"/>
            <a:ext cx="262255" cy="1867535"/>
          </a:xfrm>
          <a:prstGeom prst="corner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2" name="Block Arc 81"/>
          <p:cNvSpPr/>
          <p:nvPr/>
        </p:nvSpPr>
        <p:spPr>
          <a:xfrm flipV="1">
            <a:off x="10059670" y="4243705"/>
            <a:ext cx="586740" cy="338455"/>
          </a:xfrm>
          <a:prstGeom prst="blockArc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3" name="Straight Connector 82"/>
          <p:cNvCxnSpPr>
            <a:stCxn id="71" idx="0"/>
            <a:endCxn id="75" idx="1"/>
          </p:cNvCxnSpPr>
          <p:nvPr/>
        </p:nvCxnSpPr>
        <p:spPr>
          <a:xfrm flipH="1">
            <a:off x="9365615" y="2087245"/>
            <a:ext cx="864870" cy="2289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82" idx="0"/>
          </p:cNvCxnSpPr>
          <p:nvPr/>
        </p:nvCxnSpPr>
        <p:spPr>
          <a:xfrm flipH="1">
            <a:off x="10102215" y="2087245"/>
            <a:ext cx="101600" cy="2326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76" idx="0"/>
          </p:cNvCxnSpPr>
          <p:nvPr/>
        </p:nvCxnSpPr>
        <p:spPr>
          <a:xfrm>
            <a:off x="10213975" y="2106295"/>
            <a:ext cx="483870" cy="2270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2" idx="0"/>
          </p:cNvCxnSpPr>
          <p:nvPr/>
        </p:nvCxnSpPr>
        <p:spPr>
          <a:xfrm>
            <a:off x="10223500" y="2106295"/>
            <a:ext cx="966470" cy="2270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0097135" y="1999615"/>
            <a:ext cx="254000" cy="106680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>
            <a:off x="3971290" y="3155315"/>
            <a:ext cx="4626610" cy="255841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89" idx="0"/>
          </p:cNvCxnSpPr>
          <p:nvPr/>
        </p:nvCxnSpPr>
        <p:spPr>
          <a:xfrm flipH="1">
            <a:off x="4610735" y="3155315"/>
            <a:ext cx="1673860" cy="258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5376545" y="3159760"/>
            <a:ext cx="871855" cy="2605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89" idx="3"/>
          </p:cNvCxnSpPr>
          <p:nvPr/>
        </p:nvCxnSpPr>
        <p:spPr>
          <a:xfrm>
            <a:off x="6257925" y="3188335"/>
            <a:ext cx="26670" cy="2525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248400" y="3236595"/>
            <a:ext cx="909955" cy="2490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257925" y="3198495"/>
            <a:ext cx="1590040" cy="2519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6" name="Freeform 95"/>
          <p:cNvSpPr/>
          <p:nvPr/>
        </p:nvSpPr>
        <p:spPr>
          <a:xfrm>
            <a:off x="4516120" y="5713730"/>
            <a:ext cx="3539490" cy="775335"/>
          </a:xfrm>
          <a:custGeom>
            <a:avLst/>
            <a:gdLst>
              <a:gd name="connisteX0" fmla="*/ 0 w 3690416"/>
              <a:gd name="connsiteY0" fmla="*/ 74270 h 860658"/>
              <a:gd name="connisteX1" fmla="*/ 731520 w 3690416"/>
              <a:gd name="connsiteY1" fmla="*/ 815315 h 860658"/>
              <a:gd name="connisteX2" fmla="*/ 2010410 w 3690416"/>
              <a:gd name="connsiteY2" fmla="*/ 728320 h 860658"/>
              <a:gd name="connisteX3" fmla="*/ 3529965 w 3690416"/>
              <a:gd name="connsiteY3" fmla="*/ 680695 h 860658"/>
              <a:gd name="connisteX4" fmla="*/ 3607435 w 3690416"/>
              <a:gd name="connsiteY4" fmla="*/ 45695 h 860658"/>
              <a:gd name="connisteX5" fmla="*/ 3616960 w 3690416"/>
              <a:gd name="connsiteY5" fmla="*/ 93955 h 8606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3690417" h="860658">
                <a:moveTo>
                  <a:pt x="0" y="74270"/>
                </a:moveTo>
                <a:cubicBezTo>
                  <a:pt x="120650" y="224130"/>
                  <a:pt x="329565" y="684505"/>
                  <a:pt x="731520" y="815315"/>
                </a:cubicBezTo>
                <a:cubicBezTo>
                  <a:pt x="1133475" y="946125"/>
                  <a:pt x="1450975" y="754990"/>
                  <a:pt x="2010410" y="728320"/>
                </a:cubicBezTo>
                <a:cubicBezTo>
                  <a:pt x="2569845" y="701650"/>
                  <a:pt x="3210560" y="817220"/>
                  <a:pt x="3529965" y="680695"/>
                </a:cubicBezTo>
                <a:cubicBezTo>
                  <a:pt x="3849370" y="544170"/>
                  <a:pt x="3590290" y="163170"/>
                  <a:pt x="3607435" y="45695"/>
                </a:cubicBezTo>
                <a:cubicBezTo>
                  <a:pt x="3624580" y="-71780"/>
                  <a:pt x="3616325" y="71730"/>
                  <a:pt x="3616960" y="93955"/>
                </a:cubicBezTo>
              </a:path>
            </a:pathLst>
          </a:cu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>
            <a:off x="13097510" y="118237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8" name="Right Triangle 97"/>
          <p:cNvSpPr/>
          <p:nvPr/>
        </p:nvSpPr>
        <p:spPr>
          <a:xfrm>
            <a:off x="975360" y="3857625"/>
            <a:ext cx="2834640" cy="2603500"/>
          </a:xfrm>
          <a:prstGeom prst="rtTriangl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>
            <a:off x="1043305" y="424370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" name="Arc 103"/>
          <p:cNvSpPr/>
          <p:nvPr/>
        </p:nvSpPr>
        <p:spPr>
          <a:xfrm>
            <a:off x="1408430" y="461581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>
            <a:off x="1847850" y="496633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6" name="Arc 105"/>
          <p:cNvSpPr/>
          <p:nvPr/>
        </p:nvSpPr>
        <p:spPr>
          <a:xfrm>
            <a:off x="2255520" y="530034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>
            <a:off x="2606675" y="5713730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>
            <a:off x="3028315" y="6089650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>
            <a:off x="626745" y="3885565"/>
            <a:ext cx="781685" cy="747395"/>
          </a:xfrm>
          <a:prstGeom prst="arc">
            <a:avLst/>
          </a:prstGeom>
          <a:solidFill>
            <a:schemeClr val="accent2"/>
          </a:solidFill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11" name="Straight Connector 110"/>
          <p:cNvCxnSpPr>
            <a:stCxn id="109" idx="2"/>
          </p:cNvCxnSpPr>
          <p:nvPr/>
        </p:nvCxnSpPr>
        <p:spPr>
          <a:xfrm flipH="1">
            <a:off x="901700" y="4259580"/>
            <a:ext cx="506730" cy="257746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</p:cNvCxnSpPr>
          <p:nvPr/>
        </p:nvCxnSpPr>
        <p:spPr>
          <a:xfrm flipH="1">
            <a:off x="743585" y="4615815"/>
            <a:ext cx="1056005" cy="235013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8" idx="0"/>
          </p:cNvCxnSpPr>
          <p:nvPr/>
        </p:nvCxnSpPr>
        <p:spPr>
          <a:xfrm flipH="1">
            <a:off x="454660" y="6089650"/>
            <a:ext cx="2964180" cy="43116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5" idx="0"/>
          </p:cNvCxnSpPr>
          <p:nvPr/>
        </p:nvCxnSpPr>
        <p:spPr>
          <a:xfrm flipH="1">
            <a:off x="664210" y="4966335"/>
            <a:ext cx="1574165" cy="191071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6" idx="2"/>
          </p:cNvCxnSpPr>
          <p:nvPr/>
        </p:nvCxnSpPr>
        <p:spPr>
          <a:xfrm flipH="1">
            <a:off x="589915" y="5674360"/>
            <a:ext cx="2447290" cy="93281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6" idx="0"/>
          </p:cNvCxnSpPr>
          <p:nvPr/>
        </p:nvCxnSpPr>
        <p:spPr>
          <a:xfrm flipH="1">
            <a:off x="648335" y="5300345"/>
            <a:ext cx="1997710" cy="144462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622300" y="6360795"/>
            <a:ext cx="537845" cy="38798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1" grpId="0" animBg="1"/>
      <p:bldP spid="11" grpId="1" animBg="1"/>
      <p:bldP spid="23" grpId="0" animBg="1"/>
      <p:bldP spid="23" grpId="1" animBg="1"/>
      <p:bldP spid="24" grpId="0" animBg="1"/>
      <p:bldP spid="24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51" grpId="0" animBg="1"/>
      <p:bldP spid="51" grpId="1" animBg="1"/>
      <p:bldP spid="47" grpId="0" animBg="1"/>
      <p:bldP spid="47" grpId="1" animBg="1"/>
      <p:bldP spid="50" grpId="0" animBg="1"/>
      <p:bldP spid="50" grpId="1" animBg="1"/>
      <p:bldP spid="52" grpId="0" animBg="1"/>
      <p:bldP spid="52" grpId="1" animBg="1"/>
      <p:bldP spid="49" grpId="0" animBg="1"/>
      <p:bldP spid="49" grpId="1" animBg="1"/>
      <p:bldP spid="46" grpId="0" animBg="1"/>
      <p:bldP spid="46" grpId="1" animBg="1"/>
      <p:bldP spid="48" grpId="0" animBg="1"/>
      <p:bldP spid="48" grpId="1" animBg="1"/>
      <p:bldP spid="44" grpId="0" animBg="1"/>
      <p:bldP spid="44" grpId="1" animBg="1"/>
      <p:bldP spid="53" grpId="0" animBg="1"/>
      <p:bldP spid="53" grpId="1" animBg="1"/>
      <p:bldP spid="54" grpId="0" animBg="1"/>
      <p:bldP spid="54" grpId="1" animBg="1"/>
      <p:bldP spid="69" grpId="0" animBg="1"/>
      <p:bldP spid="69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74" grpId="0" animBg="1"/>
      <p:bldP spid="74" grpId="1" animBg="1"/>
      <p:bldP spid="82" grpId="0" animBg="1"/>
      <p:bldP spid="82" grpId="1" animBg="1"/>
      <p:bldP spid="76" grpId="0" animBg="1"/>
      <p:bldP spid="76" grpId="1" animBg="1"/>
      <p:bldP spid="72" grpId="0" animBg="1"/>
      <p:bldP spid="72" grpId="1" animBg="1"/>
      <p:bldP spid="81" grpId="0" animBg="1"/>
      <p:bldP spid="81" grpId="1" animBg="1"/>
      <p:bldP spid="89" grpId="0" animBg="1"/>
      <p:bldP spid="89" grpId="1" animBg="1"/>
      <p:bldP spid="96" grpId="0" animBg="1"/>
      <p:bldP spid="96" grpId="1" animBg="1"/>
      <p:bldP spid="98" grpId="0" animBg="1"/>
      <p:bldP spid="98" grpId="1" animBg="1"/>
      <p:bldP spid="109" grpId="0" animBg="1"/>
      <p:bldP spid="109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18" grpId="0" animBg="1"/>
      <p:bldP spid="1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788035" y="1875155"/>
            <a:ext cx="3602355" cy="250126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67080" y="1480820"/>
            <a:ext cx="1048385" cy="39433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32610" y="1464310"/>
            <a:ext cx="3218180" cy="1968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61180" y="1454785"/>
            <a:ext cx="632460" cy="40259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65065" y="1473835"/>
            <a:ext cx="47625" cy="233743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90390" y="3801745"/>
            <a:ext cx="565150" cy="59372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" idx="2"/>
          </p:cNvCxnSpPr>
          <p:nvPr/>
        </p:nvCxnSpPr>
        <p:spPr>
          <a:xfrm flipH="1">
            <a:off x="2589530" y="1847215"/>
            <a:ext cx="18415" cy="2529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0"/>
          </p:cNvCxnSpPr>
          <p:nvPr/>
        </p:nvCxnSpPr>
        <p:spPr>
          <a:xfrm flipH="1">
            <a:off x="2589530" y="1452880"/>
            <a:ext cx="650875" cy="422275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2070" y="1874520"/>
            <a:ext cx="0" cy="256222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316355" y="1632585"/>
            <a:ext cx="3364865" cy="4127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0265" y="1638300"/>
            <a:ext cx="20955" cy="244856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1"/>
            <a:endCxn id="4" idx="3"/>
          </p:cNvCxnSpPr>
          <p:nvPr/>
        </p:nvCxnSpPr>
        <p:spPr>
          <a:xfrm>
            <a:off x="788035" y="3126105"/>
            <a:ext cx="360235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371975" y="2584450"/>
            <a:ext cx="638175" cy="55562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Block Arc 33"/>
          <p:cNvSpPr/>
          <p:nvPr/>
        </p:nvSpPr>
        <p:spPr>
          <a:xfrm>
            <a:off x="1975485" y="742950"/>
            <a:ext cx="2046605" cy="1841500"/>
          </a:xfrm>
          <a:prstGeom prst="blockArc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s 34"/>
          <p:cNvSpPr/>
          <p:nvPr/>
        </p:nvSpPr>
        <p:spPr>
          <a:xfrm>
            <a:off x="6172835" y="244475"/>
            <a:ext cx="3199765" cy="3909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Block Arc 35"/>
          <p:cNvSpPr/>
          <p:nvPr/>
        </p:nvSpPr>
        <p:spPr>
          <a:xfrm rot="5400000">
            <a:off x="8019415" y="779780"/>
            <a:ext cx="2602230" cy="2118360"/>
          </a:xfrm>
          <a:prstGeom prst="blockArc">
            <a:avLst>
              <a:gd name="adj1" fmla="val 10800000"/>
              <a:gd name="adj2" fmla="val 21521882"/>
              <a:gd name="adj3" fmla="val 15095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图片 29" descr="组 9"/>
          <p:cNvPicPr>
            <a:picLocks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/>
          <a:srcRect t="53912"/>
          <a:stretch>
            <a:fillRect/>
          </a:stretch>
        </p:blipFill>
        <p:spPr>
          <a:xfrm>
            <a:off x="6167120" y="-198120"/>
            <a:ext cx="1662430" cy="4351655"/>
          </a:xfrm>
          <a:prstGeom prst="rect">
            <a:avLst/>
          </a:prstGeom>
        </p:spPr>
      </p:pic>
      <p:pic>
        <p:nvPicPr>
          <p:cNvPr id="1073742878" name="Content Placeholder 1073742877"/>
          <p:cNvPicPr>
            <a:picLocks noRot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4436745"/>
            <a:ext cx="4288790" cy="2091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301,&quot;width&quot;:688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WPS Presentation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Tahoma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.YÊU CẦU CẦN ĐẠT</vt:lpstr>
      <vt:lpstr>PowerPoint 演示文稿</vt:lpstr>
      <vt:lpstr>PowerPoint 演示文稿</vt:lpstr>
      <vt:lpstr>PowerPoint 演示文稿</vt:lpstr>
      <vt:lpstr>PowerPoint 演示文稿</vt:lpstr>
      <vt:lpstr>ỨNG DỤNG HÌNH CƠ BẢN VÀO BÀI VẼ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HP</cp:lastModifiedBy>
  <cp:revision>5</cp:revision>
  <dcterms:created xsi:type="dcterms:W3CDTF">2023-10-28T01:20:00Z</dcterms:created>
  <dcterms:modified xsi:type="dcterms:W3CDTF">2023-10-29T07:12:05Z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922B4E4BE01B4F09A4634F3947385F7D_13</vt:lpwstr>
  </property>
  <property fmtid="{D5CDD505-2E9C-101B-9397-08002B2CF9AE}" pid="3" name="KSOProductBuildVer">
    <vt:lpwstr>1033-12.2.0.13266</vt:lpwstr>
  </property>
</Properties>
</file>