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27" r:id="rId2"/>
    <p:sldId id="439" r:id="rId3"/>
    <p:sldId id="408" r:id="rId4"/>
    <p:sldId id="440" r:id="rId5"/>
    <p:sldId id="437" r:id="rId6"/>
    <p:sldId id="438" r:id="rId7"/>
    <p:sldId id="442" r:id="rId8"/>
    <p:sldId id="340" r:id="rId9"/>
  </p:sldIdLst>
  <p:sldSz cx="16276638" cy="9144000"/>
  <p:notesSz cx="6858000" cy="9144000"/>
  <p:custDataLst>
    <p:tags r:id="rId1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00"/>
    <a:srgbClr val="0000FF"/>
    <a:srgbClr val="FF3399"/>
    <a:srgbClr val="FF0066"/>
    <a:srgbClr val="FF7C80"/>
    <a:srgbClr val="EDF6F7"/>
    <a:srgbClr val="FF6600"/>
    <a:srgbClr val="6600CC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>
        <p:scale>
          <a:sx n="61" d="100"/>
          <a:sy n="61" d="100"/>
        </p:scale>
        <p:origin x="-174" y="-18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8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wmf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10.jpg"/><Relationship Id="rId7" Type="http://schemas.openxmlformats.org/officeDocument/2006/relationships/hyperlink" Target="bai%20tap/bai%20tap%204.ppt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bai%20tap/bai%20tap%203.ppt" TargetMode="External"/><Relationship Id="rId11" Type="http://schemas.openxmlformats.org/officeDocument/2006/relationships/image" Target="../media/image14.jpg"/><Relationship Id="rId5" Type="http://schemas.openxmlformats.org/officeDocument/2006/relationships/hyperlink" Target="bai%20tap/bai%20tap%202.ppt" TargetMode="External"/><Relationship Id="rId10" Type="http://schemas.openxmlformats.org/officeDocument/2006/relationships/image" Target="../media/image13.jpg"/><Relationship Id="rId4" Type="http://schemas.openxmlformats.org/officeDocument/2006/relationships/hyperlink" Target="bai%20tap/bai%20tap%201.ppt" TargetMode="External"/><Relationship Id="rId9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1719" y="5998674"/>
            <a:ext cx="3091658" cy="220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18288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127919" y="3810000"/>
            <a:ext cx="141732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15: THƯ VIỆN (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T3)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viên:</a:t>
            </a: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20" name="Group 19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3366908" y="1267466"/>
            <a:ext cx="9267211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DU LỊCH QUA MÀN ẢNH NHỎ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13292097" y="3575783"/>
            <a:ext cx="0" cy="1268413"/>
          </a:xfrm>
          <a:prstGeom prst="straightConnector1">
            <a:avLst/>
          </a:prstGeom>
          <a:ln w="127000">
            <a:solidFill>
              <a:srgbClr val="FFC000"/>
            </a:solidFill>
            <a:headEnd type="oval"/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4" name="Text Box 38" descr="Water droplets"/>
          <p:cNvSpPr txBox="1">
            <a:spLocks noChangeArrowheads="1"/>
          </p:cNvSpPr>
          <p:nvPr/>
        </p:nvSpPr>
        <p:spPr bwMode="auto">
          <a:xfrm>
            <a:off x="11461482" y="7223760"/>
            <a:ext cx="3752669" cy="102235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100" b="1">
              <a:solidFill>
                <a:srgbClr val="000099"/>
              </a:solidFill>
              <a:cs typeface="Arial" charset="0"/>
            </a:endParaRPr>
          </a:p>
          <a:p>
            <a:pPr eaLnBrk="1" hangingPunct="1"/>
            <a:r>
              <a:rPr lang="en-US" altLang="en-US" sz="3500" b="1">
                <a:solidFill>
                  <a:srgbClr val="000099"/>
                </a:solidFill>
                <a:cs typeface="Arial" charset="0"/>
              </a:rPr>
              <a:t>BẮT ĐẦU QUAY</a:t>
            </a:r>
          </a:p>
          <a:p>
            <a:pPr eaLnBrk="1" hangingPunct="1"/>
            <a:endParaRPr lang="en-US" altLang="en-US" sz="1100" b="1">
              <a:solidFill>
                <a:srgbClr val="000099"/>
              </a:solidFill>
              <a:cs typeface="Arial" charset="0"/>
            </a:endParaRPr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11247829" y="2880360"/>
            <a:ext cx="4088536" cy="4019550"/>
            <a:chOff x="2000250" y="2819400"/>
            <a:chExt cx="4019550" cy="4019550"/>
          </a:xfrm>
          <a:blipFill>
            <a:blip r:embed="rId3"/>
            <a:stretch>
              <a:fillRect/>
            </a:stretch>
          </a:blipFill>
        </p:grpSpPr>
        <p:sp>
          <p:nvSpPr>
            <p:cNvPr id="16" name="Line 37"/>
            <p:cNvSpPr>
              <a:spLocks noChangeShapeType="1"/>
            </p:cNvSpPr>
            <p:nvPr/>
          </p:nvSpPr>
          <p:spPr bwMode="auto">
            <a:xfrm flipV="1">
              <a:off x="4264025" y="3452813"/>
              <a:ext cx="0" cy="1320800"/>
            </a:xfrm>
            <a:prstGeom prst="line">
              <a:avLst/>
            </a:prstGeom>
            <a:grpFill/>
            <a:ln w="76200">
              <a:solidFill>
                <a:srgbClr val="FFC000"/>
              </a:solidFill>
              <a:round/>
              <a:headEnd type="oval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43689" tIns="71844" rIns="143689" bIns="71844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2000250" y="2819400"/>
              <a:ext cx="4019550" cy="401955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18" name="Straight Connector 17"/>
            <p:cNvCxnSpPr>
              <a:stCxn id="17" idx="2"/>
              <a:endCxn id="17" idx="6"/>
            </p:cNvCxnSpPr>
            <p:nvPr/>
          </p:nvCxnSpPr>
          <p:spPr>
            <a:xfrm>
              <a:off x="2000250" y="4829175"/>
              <a:ext cx="4019550" cy="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7" idx="0"/>
              <a:endCxn id="17" idx="4"/>
            </p:cNvCxnSpPr>
            <p:nvPr/>
          </p:nvCxnSpPr>
          <p:spPr>
            <a:xfrm>
              <a:off x="4010025" y="2819400"/>
              <a:ext cx="0" cy="401955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WordArt 78" descr="Water droplets">
              <a:hlinkClick r:id="rId4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3394478">
              <a:off x="4667251" y="3803992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26" name="WordArt 79" descr="Water droplets">
              <a:hlinkClick r:id="rId5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7756668">
              <a:off x="4560287" y="5454649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27" name="WordArt 80" descr="Water droplets">
              <a:hlinkClick r:id="rId6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-7961444">
              <a:off x="2943093" y="5528323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3</a:t>
              </a:r>
            </a:p>
          </p:txBody>
        </p:sp>
        <p:sp>
          <p:nvSpPr>
            <p:cNvPr id="28" name="WordArt 80" descr="Water droplets">
              <a:hlinkClick r:id="rId7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-2735004">
              <a:off x="2998058" y="3767938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4</a:t>
              </a:r>
            </a:p>
          </p:txBody>
        </p:sp>
      </p:grpSp>
      <p:cxnSp>
        <p:nvCxnSpPr>
          <p:cNvPr id="30" name="Straight Arrow Connector 29"/>
          <p:cNvCxnSpPr/>
          <p:nvPr/>
        </p:nvCxnSpPr>
        <p:spPr>
          <a:xfrm flipV="1">
            <a:off x="13292097" y="3621724"/>
            <a:ext cx="0" cy="1268413"/>
          </a:xfrm>
          <a:prstGeom prst="straightConnector1">
            <a:avLst/>
          </a:prstGeom>
          <a:ln w="127000">
            <a:solidFill>
              <a:srgbClr val="FFC000"/>
            </a:solidFill>
            <a:headEnd type="oval"/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11232589" y="4834794"/>
            <a:ext cx="4172413" cy="3623406"/>
            <a:chOff x="11087752" y="4824373"/>
            <a:chExt cx="4172413" cy="3623406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15260165" y="4824373"/>
              <a:ext cx="0" cy="3623406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11087752" y="7010400"/>
              <a:ext cx="4150046" cy="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13123194" y="4889028"/>
              <a:ext cx="2121408" cy="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11148712" y="6995160"/>
              <a:ext cx="5613" cy="144780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11148712" y="4852932"/>
              <a:ext cx="2014064" cy="2157468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11110119" y="8382000"/>
              <a:ext cx="4150046" cy="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969791" y="6153855"/>
            <a:ext cx="3810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00CC"/>
                </a:solidFill>
              </a:rPr>
              <a:t>Điền </a:t>
            </a:r>
            <a:r>
              <a:rPr lang="en-US" sz="2800" b="1" smtClean="0">
                <a:solidFill>
                  <a:srgbClr val="FF0000"/>
                </a:solidFill>
              </a:rPr>
              <a:t>tr </a:t>
            </a:r>
            <a:r>
              <a:rPr lang="en-US" sz="2800" b="1" smtClean="0">
                <a:solidFill>
                  <a:srgbClr val="0000CC"/>
                </a:solidFill>
              </a:rPr>
              <a:t>hay </a:t>
            </a:r>
            <a:r>
              <a:rPr lang="en-US" sz="2800" b="1" smtClean="0">
                <a:solidFill>
                  <a:srgbClr val="FF0000"/>
                </a:solidFill>
              </a:rPr>
              <a:t>ch</a:t>
            </a:r>
            <a:r>
              <a:rPr lang="en-US" sz="2800" b="1" smtClean="0">
                <a:solidFill>
                  <a:srgbClr val="0000CC"/>
                </a:solidFill>
              </a:rPr>
              <a:t> vào cấu chấm dưới đây</a:t>
            </a:r>
          </a:p>
          <a:p>
            <a:pPr algn="ctr"/>
            <a:endParaRPr lang="en-US" sz="2800" b="1" smtClean="0">
              <a:solidFill>
                <a:srgbClr val="FF0000"/>
              </a:solidFill>
            </a:endParaRPr>
          </a:p>
          <a:p>
            <a:pPr algn="ctr"/>
            <a:r>
              <a:rPr lang="en-US" sz="3200" b="1" smtClean="0">
                <a:solidFill>
                  <a:srgbClr val="0000CC"/>
                </a:solidFill>
              </a:rPr>
              <a:t>tới </a:t>
            </a:r>
            <a:r>
              <a:rPr lang="en-US" sz="3200" smtClean="0">
                <a:solidFill>
                  <a:srgbClr val="0000CC"/>
                </a:solidFill>
              </a:rPr>
              <a:t>…….</a:t>
            </a:r>
            <a:r>
              <a:rPr lang="en-US" sz="3200" b="1" smtClean="0">
                <a:solidFill>
                  <a:srgbClr val="0000CC"/>
                </a:solidFill>
              </a:rPr>
              <a:t>ường</a:t>
            </a:r>
            <a:endParaRPr lang="en-US" sz="3200" b="1">
              <a:solidFill>
                <a:srgbClr val="0000CC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53128" y="7434530"/>
            <a:ext cx="801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</a:rPr>
              <a:t>tr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84938" y="2575054"/>
            <a:ext cx="3810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00CC"/>
                </a:solidFill>
              </a:rPr>
              <a:t>Điền </a:t>
            </a:r>
            <a:r>
              <a:rPr lang="en-US" sz="2800" b="1" smtClean="0">
                <a:solidFill>
                  <a:srgbClr val="FF0000"/>
                </a:solidFill>
              </a:rPr>
              <a:t>tr </a:t>
            </a:r>
            <a:r>
              <a:rPr lang="en-US" sz="2800" b="1" smtClean="0">
                <a:solidFill>
                  <a:srgbClr val="0000CC"/>
                </a:solidFill>
              </a:rPr>
              <a:t>hay </a:t>
            </a:r>
            <a:r>
              <a:rPr lang="en-US" sz="2800" b="1" smtClean="0">
                <a:solidFill>
                  <a:srgbClr val="FF0000"/>
                </a:solidFill>
              </a:rPr>
              <a:t>ch</a:t>
            </a:r>
            <a:r>
              <a:rPr lang="en-US" sz="2800" b="1" smtClean="0">
                <a:solidFill>
                  <a:srgbClr val="0000CC"/>
                </a:solidFill>
              </a:rPr>
              <a:t> vào cấu chấm dưới đây</a:t>
            </a:r>
          </a:p>
          <a:p>
            <a:pPr algn="ctr"/>
            <a:endParaRPr lang="en-US" sz="2800" b="1" smtClean="0">
              <a:solidFill>
                <a:srgbClr val="FF0000"/>
              </a:solidFill>
            </a:endParaRPr>
          </a:p>
          <a:p>
            <a:pPr algn="ctr"/>
            <a:r>
              <a:rPr lang="en-US" sz="3200" b="1" smtClean="0">
                <a:solidFill>
                  <a:srgbClr val="0000CC"/>
                </a:solidFill>
              </a:rPr>
              <a:t>bầu </a:t>
            </a:r>
            <a:r>
              <a:rPr lang="en-US" sz="3200" smtClean="0">
                <a:solidFill>
                  <a:srgbClr val="0000CC"/>
                </a:solidFill>
              </a:rPr>
              <a:t>…….</a:t>
            </a:r>
            <a:r>
              <a:rPr lang="en-US" sz="3200" b="1" smtClean="0">
                <a:solidFill>
                  <a:srgbClr val="0000CC"/>
                </a:solidFill>
              </a:rPr>
              <a:t>ời</a:t>
            </a:r>
            <a:endParaRPr lang="en-US" sz="3200" b="1">
              <a:solidFill>
                <a:srgbClr val="0000CC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961254" y="3830329"/>
            <a:ext cx="801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</a:rPr>
              <a:t>tr</a:t>
            </a:r>
            <a:endParaRPr lang="en-US" sz="3200" b="1">
              <a:solidFill>
                <a:srgbClr val="0000CC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72" y="2066614"/>
            <a:ext cx="4438439" cy="3007486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5934248" y="2612424"/>
            <a:ext cx="3810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00CC"/>
                </a:solidFill>
              </a:rPr>
              <a:t>Điền </a:t>
            </a:r>
            <a:r>
              <a:rPr lang="en-US" sz="2800" b="1" smtClean="0">
                <a:solidFill>
                  <a:srgbClr val="FF0000"/>
                </a:solidFill>
              </a:rPr>
              <a:t>tr </a:t>
            </a:r>
            <a:r>
              <a:rPr lang="en-US" sz="2800" b="1" smtClean="0">
                <a:solidFill>
                  <a:srgbClr val="0000CC"/>
                </a:solidFill>
              </a:rPr>
              <a:t>hay </a:t>
            </a:r>
            <a:r>
              <a:rPr lang="en-US" sz="2800" b="1" smtClean="0">
                <a:solidFill>
                  <a:srgbClr val="FF0000"/>
                </a:solidFill>
              </a:rPr>
              <a:t>ch</a:t>
            </a:r>
            <a:r>
              <a:rPr lang="en-US" sz="2800" b="1" smtClean="0">
                <a:solidFill>
                  <a:srgbClr val="0000CC"/>
                </a:solidFill>
              </a:rPr>
              <a:t> vào cấu chấm dưới đây</a:t>
            </a:r>
          </a:p>
          <a:p>
            <a:pPr algn="ctr"/>
            <a:endParaRPr lang="en-US" sz="2800" b="1" smtClean="0">
              <a:solidFill>
                <a:srgbClr val="FF0000"/>
              </a:solidFill>
            </a:endParaRPr>
          </a:p>
          <a:p>
            <a:pPr algn="ctr"/>
            <a:r>
              <a:rPr lang="en-US" sz="3200" b="1" smtClean="0">
                <a:solidFill>
                  <a:srgbClr val="0000CC"/>
                </a:solidFill>
              </a:rPr>
              <a:t>bàn </a:t>
            </a:r>
            <a:r>
              <a:rPr lang="en-US" sz="3200" smtClean="0">
                <a:solidFill>
                  <a:srgbClr val="0000CC"/>
                </a:solidFill>
              </a:rPr>
              <a:t>…….</a:t>
            </a:r>
            <a:r>
              <a:rPr lang="en-US" sz="3200" b="1" smtClean="0">
                <a:solidFill>
                  <a:srgbClr val="0000CC"/>
                </a:solidFill>
              </a:rPr>
              <a:t>ân</a:t>
            </a:r>
            <a:endParaRPr lang="en-US" sz="3200" b="1">
              <a:solidFill>
                <a:srgbClr val="0000CC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757803" y="3867699"/>
            <a:ext cx="801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</a:rPr>
              <a:t>ch</a:t>
            </a:r>
            <a:endParaRPr lang="en-US" sz="3200" b="1">
              <a:solidFill>
                <a:srgbClr val="0000CC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177" y="2066614"/>
            <a:ext cx="4408142" cy="29690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68" y="5562600"/>
            <a:ext cx="4408143" cy="3059948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5877070" y="6082102"/>
            <a:ext cx="3810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00CC"/>
                </a:solidFill>
              </a:rPr>
              <a:t>Điền </a:t>
            </a:r>
            <a:r>
              <a:rPr lang="en-US" sz="2800" b="1" smtClean="0">
                <a:solidFill>
                  <a:srgbClr val="FF0000"/>
                </a:solidFill>
              </a:rPr>
              <a:t>tr </a:t>
            </a:r>
            <a:r>
              <a:rPr lang="en-US" sz="2800" b="1" smtClean="0">
                <a:solidFill>
                  <a:srgbClr val="0000CC"/>
                </a:solidFill>
              </a:rPr>
              <a:t>hay </a:t>
            </a:r>
            <a:r>
              <a:rPr lang="en-US" sz="2800" b="1" smtClean="0">
                <a:solidFill>
                  <a:srgbClr val="FF0000"/>
                </a:solidFill>
              </a:rPr>
              <a:t>ch</a:t>
            </a:r>
            <a:r>
              <a:rPr lang="en-US" sz="2800" b="1" smtClean="0">
                <a:solidFill>
                  <a:srgbClr val="0000CC"/>
                </a:solidFill>
              </a:rPr>
              <a:t> vào cấu chấm dưới đây</a:t>
            </a:r>
          </a:p>
          <a:p>
            <a:pPr algn="ctr"/>
            <a:endParaRPr lang="en-US" sz="2800" b="1" smtClean="0">
              <a:solidFill>
                <a:srgbClr val="FF0000"/>
              </a:solidFill>
            </a:endParaRPr>
          </a:p>
          <a:p>
            <a:pPr algn="ctr"/>
            <a:r>
              <a:rPr lang="en-US" sz="3200" b="1" smtClean="0">
                <a:solidFill>
                  <a:srgbClr val="0000CC"/>
                </a:solidFill>
              </a:rPr>
              <a:t>rong </a:t>
            </a:r>
            <a:r>
              <a:rPr lang="en-US" sz="3200" smtClean="0">
                <a:solidFill>
                  <a:srgbClr val="0000CC"/>
                </a:solidFill>
              </a:rPr>
              <a:t>…….</a:t>
            </a:r>
            <a:r>
              <a:rPr lang="en-US" sz="3200" b="1" smtClean="0">
                <a:solidFill>
                  <a:srgbClr val="0000CC"/>
                </a:solidFill>
              </a:rPr>
              <a:t>ơi</a:t>
            </a:r>
            <a:endParaRPr lang="en-US" sz="3200" b="1">
              <a:solidFill>
                <a:srgbClr val="0000CC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853025" y="7337377"/>
            <a:ext cx="801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</a:rPr>
              <a:t>ch</a:t>
            </a:r>
            <a:endParaRPr lang="en-US" sz="3200" b="1">
              <a:solidFill>
                <a:srgbClr val="0000CC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999" y="5608045"/>
            <a:ext cx="4408142" cy="296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7657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600000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200000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7800000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38" grpId="0"/>
      <p:bldP spid="40" grpId="0"/>
      <p:bldP spid="42" grpId="0"/>
      <p:bldP spid="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9050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715835" y="2590800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8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THƯ VIỆN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5602785" y="1334869"/>
            <a:ext cx="49465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15: THƯ VIỆN (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T3)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280319" y="3276600"/>
            <a:ext cx="1419488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en-US" sz="3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 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 thư viện của các em. Các em có thể đọc bất kì quyển sách nào ở đây. Cứ thoải mái vào thư viện khi nào thấy thích. Nếu muốn, các em có thể mượn sách về nhà đọc. Nhưng đọc xong thì phải trả lại nhé.</a:t>
            </a:r>
          </a:p>
          <a:p>
            <a:pPr indent="457200" algn="just"/>
            <a:r>
              <a:rPr lang="en-US" sz="3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Nếu 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ở nhà có sách gì các em muốn bạn khác cùng đọc, hãy mang sách đến đây. 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1603628" y="2828390"/>
            <a:ext cx="83634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</a:t>
            </a:r>
            <a:r>
              <a:rPr lang="nl-NL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yển</a:t>
            </a:r>
            <a:r>
              <a:rPr lang="nl-NL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nl-NL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ách, th</a:t>
            </a:r>
            <a:r>
              <a:rPr lang="nl-NL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oải</a:t>
            </a:r>
            <a:r>
              <a:rPr lang="nl-NL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mái, </a:t>
            </a:r>
            <a:r>
              <a:rPr lang="nl-NL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nl-NL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ả </a:t>
            </a:r>
            <a:r>
              <a:rPr lang="nl-NL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nl-NL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ại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khó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26068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1603628" y="4854714"/>
            <a:ext cx="102684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 bạn trong bàn đổi vở và soát lỗi cho nhau.</a:t>
            </a:r>
            <a:endParaRPr lang="vi-VN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508919" y="4007524"/>
            <a:ext cx="7086600" cy="677108"/>
            <a:chOff x="1508919" y="1888664"/>
            <a:chExt cx="6313517" cy="677108"/>
          </a:xfrm>
        </p:grpSpPr>
        <p:sp>
          <p:nvSpPr>
            <p:cNvPr id="24" name="Rectangle 23"/>
            <p:cNvSpPr/>
            <p:nvPr/>
          </p:nvSpPr>
          <p:spPr>
            <a:xfrm>
              <a:off x="1508919" y="1888664"/>
              <a:ext cx="6313517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Đổi vở, soát lỗi cho nhau.</a:t>
              </a: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1673227" y="2519755"/>
              <a:ext cx="496934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Rectangle 95">
            <a:extLst>
              <a:ext uri="{FF2B5EF4-FFF2-40B4-BE49-F238E27FC236}">
                <a16:creationId xmlns:a16="http://schemas.microsoft.com/office/drawing/2014/main" xmlns="" id="{9ED5A3B6-9A45-C7AE-6785-05306CD276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2785" y="1334869"/>
            <a:ext cx="49465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15: THƯ VIỆN (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T3)</a:t>
            </a:r>
          </a:p>
        </p:txBody>
      </p:sp>
    </p:spTree>
    <p:extLst>
      <p:ext uri="{BB962C8B-B14F-4D97-AF65-F5344CB8AC3E}">
        <p14:creationId xmlns:p14="http://schemas.microsoft.com/office/powerpoint/2010/main" val="71520941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961523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Luyện tập.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2647323"/>
            <a:ext cx="139662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Bài 2: Ghép các từ phù hợp với “ trân” hoặc “ chân” trong các hình: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862781" y="-952499"/>
            <a:ext cx="105150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endParaRPr lang="en-US" sz="3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130019" y="-1006672"/>
            <a:ext cx="121774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dao</a:t>
            </a:r>
            <a:endParaRPr lang="en-US" sz="3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906692" y="-990600"/>
            <a:ext cx="14478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rao</a:t>
            </a:r>
            <a:endParaRPr lang="en-US" sz="3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9880307"/>
              </p:ext>
            </p:extLst>
          </p:nvPr>
        </p:nvGraphicFramePr>
        <p:xfrm>
          <a:off x="1650644" y="5003569"/>
          <a:ext cx="5479375" cy="3458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38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255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108397"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chân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trân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49890">
                <a:tc>
                  <a:txBody>
                    <a:bodyPr/>
                    <a:lstStyle/>
                    <a:p>
                      <a:pPr algn="ctr"/>
                      <a:endParaRPr lang="en-US" sz="3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2" name="Rectangle 95">
            <a:extLst>
              <a:ext uri="{FF2B5EF4-FFF2-40B4-BE49-F238E27FC236}">
                <a16:creationId xmlns:a16="http://schemas.microsoft.com/office/drawing/2014/main" xmlns="" id="{BDAB9B68-F6BE-F4B0-E6D4-A8C935933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2785" y="1334869"/>
            <a:ext cx="49465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15: THƯ VIỆN (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T3)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7974DDC5-C926-9AF5-FEB7-D085A09F2BD4}"/>
              </a:ext>
            </a:extLst>
          </p:cNvPr>
          <p:cNvSpPr txBox="1"/>
          <p:nvPr/>
        </p:nvSpPr>
        <p:spPr>
          <a:xfrm>
            <a:off x="1659223" y="4154269"/>
            <a:ext cx="58694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 nhau làm việc nhóm 2</a:t>
            </a:r>
            <a:endParaRPr lang="en-US" sz="3600">
              <a:solidFill>
                <a:srgbClr val="FF0000"/>
              </a:solidFill>
            </a:endParaRPr>
          </a:p>
        </p:txBody>
      </p:sp>
      <p:pic>
        <p:nvPicPr>
          <p:cNvPr id="25" name="Picture 24" descr="Diagram&#10;&#10;Description automatically generated">
            <a:extLst>
              <a:ext uri="{FF2B5EF4-FFF2-40B4-BE49-F238E27FC236}">
                <a16:creationId xmlns:a16="http://schemas.microsoft.com/office/drawing/2014/main" xmlns="" id="{B1A95DC8-E1DB-37D2-9B07-1DAFCCF4C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617" y="3428999"/>
            <a:ext cx="6299586" cy="556542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E875ED97-E5AF-53F7-C373-5882AB5806B7}"/>
              </a:ext>
            </a:extLst>
          </p:cNvPr>
          <p:cNvSpPr txBox="1"/>
          <p:nvPr/>
        </p:nvSpPr>
        <p:spPr>
          <a:xfrm>
            <a:off x="1659223" y="6211712"/>
            <a:ext cx="271501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chân dung</a:t>
            </a:r>
          </a:p>
          <a:p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chân tình</a:t>
            </a:r>
          </a:p>
          <a:p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chân thành</a:t>
            </a:r>
          </a:p>
          <a:p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chân lí</a:t>
            </a:r>
            <a:endParaRPr lang="en-US" sz="3600">
              <a:solidFill>
                <a:srgbClr val="0000FF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F200B231-7D73-C99D-8B26-3AD2BDDDE60E}"/>
              </a:ext>
            </a:extLst>
          </p:cNvPr>
          <p:cNvSpPr txBox="1"/>
          <p:nvPr/>
        </p:nvSpPr>
        <p:spPr>
          <a:xfrm>
            <a:off x="4593971" y="6257211"/>
            <a:ext cx="27150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trân trọng</a:t>
            </a:r>
            <a:endParaRPr lang="en-US" sz="36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3419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  <p:bldP spid="21" grpId="0"/>
      <p:bldP spid="23" grpId="0"/>
      <p:bldP spid="24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-76200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481316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204119" y="2217916"/>
            <a:ext cx="14383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3: b. Ghép các tiếng phù hợp với dân hoặc dâng để tạo thành từ.</a:t>
            </a:r>
            <a:endParaRPr lang="vi-VN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95">
            <a:extLst>
              <a:ext uri="{FF2B5EF4-FFF2-40B4-BE49-F238E27FC236}">
                <a16:creationId xmlns:a16="http://schemas.microsoft.com/office/drawing/2014/main" xmlns="" id="{5DFAD7D8-378E-DE91-30DA-8CE3F9F4D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2785" y="1334869"/>
            <a:ext cx="49465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15: THƯ VIỆN (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T3)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3CE82D94-96D0-13BF-219F-46B7835365F8}"/>
              </a:ext>
            </a:extLst>
          </p:cNvPr>
          <p:cNvGrpSpPr/>
          <p:nvPr/>
        </p:nvGrpSpPr>
        <p:grpSpPr>
          <a:xfrm>
            <a:off x="5719851" y="4608107"/>
            <a:ext cx="2133598" cy="1224502"/>
            <a:chOff x="5242721" y="3347498"/>
            <a:chExt cx="2133598" cy="1224502"/>
          </a:xfrm>
        </p:grpSpPr>
        <p:sp>
          <p:nvSpPr>
            <p:cNvPr id="8" name="Cloud 7">
              <a:extLst>
                <a:ext uri="{FF2B5EF4-FFF2-40B4-BE49-F238E27FC236}">
                  <a16:creationId xmlns:a16="http://schemas.microsoft.com/office/drawing/2014/main" xmlns="" id="{0831316B-85D9-26CD-9652-93FA65933790}"/>
                </a:ext>
              </a:extLst>
            </p:cNvPr>
            <p:cNvSpPr/>
            <p:nvPr/>
          </p:nvSpPr>
          <p:spPr>
            <a:xfrm>
              <a:off x="5242721" y="3347498"/>
              <a:ext cx="2133598" cy="1224502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27355F39-1A35-4B32-3EB7-C2555CEB3422}"/>
                </a:ext>
              </a:extLst>
            </p:cNvPr>
            <p:cNvSpPr/>
            <p:nvPr/>
          </p:nvSpPr>
          <p:spPr>
            <a:xfrm>
              <a:off x="5635745" y="3655404"/>
              <a:ext cx="1230922" cy="5770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dân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31710086-04DC-2B1B-B46E-F8A123055916}"/>
              </a:ext>
            </a:extLst>
          </p:cNvPr>
          <p:cNvGrpSpPr/>
          <p:nvPr/>
        </p:nvGrpSpPr>
        <p:grpSpPr>
          <a:xfrm>
            <a:off x="9374252" y="4608107"/>
            <a:ext cx="1981201" cy="1183688"/>
            <a:chOff x="2423319" y="4948518"/>
            <a:chExt cx="1981201" cy="1183688"/>
          </a:xfrm>
        </p:grpSpPr>
        <p:sp>
          <p:nvSpPr>
            <p:cNvPr id="26" name="Cloud 25">
              <a:extLst>
                <a:ext uri="{FF2B5EF4-FFF2-40B4-BE49-F238E27FC236}">
                  <a16:creationId xmlns:a16="http://schemas.microsoft.com/office/drawing/2014/main" xmlns="" id="{CA17AF67-085E-8E0C-5C2D-41031F9FE1C0}"/>
                </a:ext>
              </a:extLst>
            </p:cNvPr>
            <p:cNvSpPr/>
            <p:nvPr/>
          </p:nvSpPr>
          <p:spPr>
            <a:xfrm>
              <a:off x="2423319" y="4948518"/>
              <a:ext cx="1981201" cy="1183688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D894247A-50C1-787E-DE0C-80816E3DDF22}"/>
                </a:ext>
              </a:extLst>
            </p:cNvPr>
            <p:cNvSpPr/>
            <p:nvPr/>
          </p:nvSpPr>
          <p:spPr>
            <a:xfrm>
              <a:off x="2884260" y="5257801"/>
              <a:ext cx="1139259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dâng</a:t>
              </a:r>
            </a:p>
          </p:txBody>
        </p:sp>
      </p:grpSp>
      <p:sp>
        <p:nvSpPr>
          <p:cNvPr id="32" name="Heart 31">
            <a:extLst>
              <a:ext uri="{FF2B5EF4-FFF2-40B4-BE49-F238E27FC236}">
                <a16:creationId xmlns:a16="http://schemas.microsoft.com/office/drawing/2014/main" xmlns="" id="{4E35818E-8E74-136E-C3AB-3F51142F5096}"/>
              </a:ext>
            </a:extLst>
          </p:cNvPr>
          <p:cNvSpPr/>
          <p:nvPr/>
        </p:nvSpPr>
        <p:spPr>
          <a:xfrm>
            <a:off x="7834619" y="6398384"/>
            <a:ext cx="1700580" cy="1384667"/>
          </a:xfrm>
          <a:prstGeom prst="hear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</a:p>
        </p:txBody>
      </p:sp>
      <p:sp>
        <p:nvSpPr>
          <p:cNvPr id="33" name="Heart 32">
            <a:extLst>
              <a:ext uri="{FF2B5EF4-FFF2-40B4-BE49-F238E27FC236}">
                <a16:creationId xmlns:a16="http://schemas.microsoft.com/office/drawing/2014/main" xmlns="" id="{A9447CD6-D631-249F-C003-21D839902969}"/>
              </a:ext>
            </a:extLst>
          </p:cNvPr>
          <p:cNvSpPr/>
          <p:nvPr/>
        </p:nvSpPr>
        <p:spPr>
          <a:xfrm>
            <a:off x="7851024" y="2915534"/>
            <a:ext cx="1700580" cy="1384667"/>
          </a:xfrm>
          <a:prstGeom prst="hear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</a:p>
        </p:txBody>
      </p:sp>
      <p:sp>
        <p:nvSpPr>
          <p:cNvPr id="34" name="Heart 33">
            <a:extLst>
              <a:ext uri="{FF2B5EF4-FFF2-40B4-BE49-F238E27FC236}">
                <a16:creationId xmlns:a16="http://schemas.microsoft.com/office/drawing/2014/main" xmlns="" id="{218E6D9B-B9CA-3493-E580-6091D9D0DA21}"/>
              </a:ext>
            </a:extLst>
          </p:cNvPr>
          <p:cNvSpPr/>
          <p:nvPr/>
        </p:nvSpPr>
        <p:spPr>
          <a:xfrm>
            <a:off x="3709713" y="3262738"/>
            <a:ext cx="1700580" cy="1384667"/>
          </a:xfrm>
          <a:prstGeom prst="hear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</a:p>
        </p:txBody>
      </p:sp>
      <p:sp>
        <p:nvSpPr>
          <p:cNvPr id="35" name="Heart 34">
            <a:extLst>
              <a:ext uri="{FF2B5EF4-FFF2-40B4-BE49-F238E27FC236}">
                <a16:creationId xmlns:a16="http://schemas.microsoft.com/office/drawing/2014/main" xmlns="" id="{BA9E14D7-08B6-4DE2-AC12-A20B0CC26F4D}"/>
              </a:ext>
            </a:extLst>
          </p:cNvPr>
          <p:cNvSpPr/>
          <p:nvPr/>
        </p:nvSpPr>
        <p:spPr>
          <a:xfrm>
            <a:off x="4168430" y="6181909"/>
            <a:ext cx="1700580" cy="1384667"/>
          </a:xfrm>
          <a:prstGeom prst="hear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</a:p>
        </p:txBody>
      </p:sp>
      <p:sp>
        <p:nvSpPr>
          <p:cNvPr id="36" name="Heart 35">
            <a:extLst>
              <a:ext uri="{FF2B5EF4-FFF2-40B4-BE49-F238E27FC236}">
                <a16:creationId xmlns:a16="http://schemas.microsoft.com/office/drawing/2014/main" xmlns="" id="{AE631936-9627-D970-C0BF-98462420C5F1}"/>
              </a:ext>
            </a:extLst>
          </p:cNvPr>
          <p:cNvSpPr/>
          <p:nvPr/>
        </p:nvSpPr>
        <p:spPr>
          <a:xfrm>
            <a:off x="11503656" y="6195356"/>
            <a:ext cx="1700580" cy="1384667"/>
          </a:xfrm>
          <a:prstGeom prst="hear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</a:p>
        </p:txBody>
      </p:sp>
      <p:sp>
        <p:nvSpPr>
          <p:cNvPr id="37" name="Heart 36">
            <a:extLst>
              <a:ext uri="{FF2B5EF4-FFF2-40B4-BE49-F238E27FC236}">
                <a16:creationId xmlns:a16="http://schemas.microsoft.com/office/drawing/2014/main" xmlns="" id="{FCB69422-57FF-3095-AA06-30E3ADAF3EE8}"/>
              </a:ext>
            </a:extLst>
          </p:cNvPr>
          <p:cNvSpPr/>
          <p:nvPr/>
        </p:nvSpPr>
        <p:spPr>
          <a:xfrm>
            <a:off x="11630592" y="3083812"/>
            <a:ext cx="1700580" cy="1384667"/>
          </a:xfrm>
          <a:prstGeom prst="hear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</a:p>
        </p:txBody>
      </p:sp>
    </p:spTree>
    <p:extLst>
      <p:ext uri="{BB962C8B-B14F-4D97-AF65-F5344CB8AC3E}">
        <p14:creationId xmlns:p14="http://schemas.microsoft.com/office/powerpoint/2010/main" val="345000539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-76200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481316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204119" y="2217916"/>
            <a:ext cx="14383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3: b. Ghép các tiếng phù hợp với dân hoặc dâng để tạo thành từ.</a:t>
            </a:r>
            <a:endParaRPr lang="vi-VN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95">
            <a:extLst>
              <a:ext uri="{FF2B5EF4-FFF2-40B4-BE49-F238E27FC236}">
                <a16:creationId xmlns:a16="http://schemas.microsoft.com/office/drawing/2014/main" xmlns="" id="{5DFAD7D8-378E-DE91-30DA-8CE3F9F4D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2785" y="1334869"/>
            <a:ext cx="49465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15: THƯ VIỆN (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T3)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3CE82D94-96D0-13BF-219F-46B7835365F8}"/>
              </a:ext>
            </a:extLst>
          </p:cNvPr>
          <p:cNvGrpSpPr/>
          <p:nvPr/>
        </p:nvGrpSpPr>
        <p:grpSpPr>
          <a:xfrm>
            <a:off x="5717426" y="4300201"/>
            <a:ext cx="2133598" cy="1224502"/>
            <a:chOff x="5242721" y="3347498"/>
            <a:chExt cx="2133598" cy="1224502"/>
          </a:xfrm>
        </p:grpSpPr>
        <p:sp>
          <p:nvSpPr>
            <p:cNvPr id="8" name="Cloud 7">
              <a:extLst>
                <a:ext uri="{FF2B5EF4-FFF2-40B4-BE49-F238E27FC236}">
                  <a16:creationId xmlns:a16="http://schemas.microsoft.com/office/drawing/2014/main" xmlns="" id="{0831316B-85D9-26CD-9652-93FA65933790}"/>
                </a:ext>
              </a:extLst>
            </p:cNvPr>
            <p:cNvSpPr/>
            <p:nvPr/>
          </p:nvSpPr>
          <p:spPr>
            <a:xfrm>
              <a:off x="5242721" y="3347498"/>
              <a:ext cx="2133598" cy="1224502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27355F39-1A35-4B32-3EB7-C2555CEB3422}"/>
                </a:ext>
              </a:extLst>
            </p:cNvPr>
            <p:cNvSpPr/>
            <p:nvPr/>
          </p:nvSpPr>
          <p:spPr>
            <a:xfrm>
              <a:off x="5635745" y="3655404"/>
              <a:ext cx="1230922" cy="5770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dân</a:t>
              </a:r>
            </a:p>
          </p:txBody>
        </p:sp>
      </p:grpSp>
      <p:sp>
        <p:nvSpPr>
          <p:cNvPr id="24" name="Cloud 23">
            <a:extLst>
              <a:ext uri="{FF2B5EF4-FFF2-40B4-BE49-F238E27FC236}">
                <a16:creationId xmlns:a16="http://schemas.microsoft.com/office/drawing/2014/main" xmlns="" id="{0A50D020-46AF-4E72-49B5-484F1181B8E7}"/>
              </a:ext>
            </a:extLst>
          </p:cNvPr>
          <p:cNvSpPr/>
          <p:nvPr/>
        </p:nvSpPr>
        <p:spPr>
          <a:xfrm>
            <a:off x="2377600" y="4841657"/>
            <a:ext cx="45719" cy="10686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31710086-04DC-2B1B-B46E-F8A123055916}"/>
              </a:ext>
            </a:extLst>
          </p:cNvPr>
          <p:cNvGrpSpPr/>
          <p:nvPr/>
        </p:nvGrpSpPr>
        <p:grpSpPr>
          <a:xfrm>
            <a:off x="9374252" y="4608107"/>
            <a:ext cx="1981201" cy="1183688"/>
            <a:chOff x="2423319" y="4948518"/>
            <a:chExt cx="1981201" cy="1183688"/>
          </a:xfrm>
        </p:grpSpPr>
        <p:sp>
          <p:nvSpPr>
            <p:cNvPr id="26" name="Cloud 25">
              <a:extLst>
                <a:ext uri="{FF2B5EF4-FFF2-40B4-BE49-F238E27FC236}">
                  <a16:creationId xmlns:a16="http://schemas.microsoft.com/office/drawing/2014/main" xmlns="" id="{CA17AF67-085E-8E0C-5C2D-41031F9FE1C0}"/>
                </a:ext>
              </a:extLst>
            </p:cNvPr>
            <p:cNvSpPr/>
            <p:nvPr/>
          </p:nvSpPr>
          <p:spPr>
            <a:xfrm>
              <a:off x="2423319" y="4948518"/>
              <a:ext cx="1981201" cy="1183688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D894247A-50C1-787E-DE0C-80816E3DDF22}"/>
                </a:ext>
              </a:extLst>
            </p:cNvPr>
            <p:cNvSpPr/>
            <p:nvPr/>
          </p:nvSpPr>
          <p:spPr>
            <a:xfrm>
              <a:off x="2884260" y="5257801"/>
              <a:ext cx="1139259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dâng</a:t>
              </a:r>
            </a:p>
          </p:txBody>
        </p:sp>
      </p:grpSp>
      <p:sp>
        <p:nvSpPr>
          <p:cNvPr id="32" name="Heart 31">
            <a:extLst>
              <a:ext uri="{FF2B5EF4-FFF2-40B4-BE49-F238E27FC236}">
                <a16:creationId xmlns:a16="http://schemas.microsoft.com/office/drawing/2014/main" xmlns="" id="{4E35818E-8E74-136E-C3AB-3F51142F5096}"/>
              </a:ext>
            </a:extLst>
          </p:cNvPr>
          <p:cNvSpPr/>
          <p:nvPr/>
        </p:nvSpPr>
        <p:spPr>
          <a:xfrm>
            <a:off x="7834619" y="6398384"/>
            <a:ext cx="1700580" cy="1384667"/>
          </a:xfrm>
          <a:prstGeom prst="hear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</a:p>
        </p:txBody>
      </p:sp>
      <p:sp>
        <p:nvSpPr>
          <p:cNvPr id="33" name="Heart 32">
            <a:extLst>
              <a:ext uri="{FF2B5EF4-FFF2-40B4-BE49-F238E27FC236}">
                <a16:creationId xmlns:a16="http://schemas.microsoft.com/office/drawing/2014/main" xmlns="" id="{A9447CD6-D631-249F-C003-21D839902969}"/>
              </a:ext>
            </a:extLst>
          </p:cNvPr>
          <p:cNvSpPr/>
          <p:nvPr/>
        </p:nvSpPr>
        <p:spPr>
          <a:xfrm>
            <a:off x="7851024" y="2915534"/>
            <a:ext cx="1700580" cy="1384667"/>
          </a:xfrm>
          <a:prstGeom prst="hear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</a:p>
        </p:txBody>
      </p:sp>
      <p:sp>
        <p:nvSpPr>
          <p:cNvPr id="34" name="Heart 33">
            <a:extLst>
              <a:ext uri="{FF2B5EF4-FFF2-40B4-BE49-F238E27FC236}">
                <a16:creationId xmlns:a16="http://schemas.microsoft.com/office/drawing/2014/main" xmlns="" id="{218E6D9B-B9CA-3493-E580-6091D9D0DA21}"/>
              </a:ext>
            </a:extLst>
          </p:cNvPr>
          <p:cNvSpPr/>
          <p:nvPr/>
        </p:nvSpPr>
        <p:spPr>
          <a:xfrm>
            <a:off x="3709713" y="3262738"/>
            <a:ext cx="1700580" cy="1384667"/>
          </a:xfrm>
          <a:prstGeom prst="hear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</a:p>
        </p:txBody>
      </p:sp>
      <p:sp>
        <p:nvSpPr>
          <p:cNvPr id="35" name="Heart 34">
            <a:extLst>
              <a:ext uri="{FF2B5EF4-FFF2-40B4-BE49-F238E27FC236}">
                <a16:creationId xmlns:a16="http://schemas.microsoft.com/office/drawing/2014/main" xmlns="" id="{BA9E14D7-08B6-4DE2-AC12-A20B0CC26F4D}"/>
              </a:ext>
            </a:extLst>
          </p:cNvPr>
          <p:cNvSpPr/>
          <p:nvPr/>
        </p:nvSpPr>
        <p:spPr>
          <a:xfrm>
            <a:off x="5025331" y="6464783"/>
            <a:ext cx="1700580" cy="1384667"/>
          </a:xfrm>
          <a:prstGeom prst="hear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</a:p>
        </p:txBody>
      </p:sp>
      <p:sp>
        <p:nvSpPr>
          <p:cNvPr id="36" name="Heart 35">
            <a:extLst>
              <a:ext uri="{FF2B5EF4-FFF2-40B4-BE49-F238E27FC236}">
                <a16:creationId xmlns:a16="http://schemas.microsoft.com/office/drawing/2014/main" xmlns="" id="{AE631936-9627-D970-C0BF-98462420C5F1}"/>
              </a:ext>
            </a:extLst>
          </p:cNvPr>
          <p:cNvSpPr/>
          <p:nvPr/>
        </p:nvSpPr>
        <p:spPr>
          <a:xfrm>
            <a:off x="11367266" y="6398384"/>
            <a:ext cx="1700580" cy="1384667"/>
          </a:xfrm>
          <a:prstGeom prst="hear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</a:p>
        </p:txBody>
      </p:sp>
      <p:sp>
        <p:nvSpPr>
          <p:cNvPr id="37" name="Heart 36">
            <a:extLst>
              <a:ext uri="{FF2B5EF4-FFF2-40B4-BE49-F238E27FC236}">
                <a16:creationId xmlns:a16="http://schemas.microsoft.com/office/drawing/2014/main" xmlns="" id="{FCB69422-57FF-3095-AA06-30E3ADAF3EE8}"/>
              </a:ext>
            </a:extLst>
          </p:cNvPr>
          <p:cNvSpPr/>
          <p:nvPr/>
        </p:nvSpPr>
        <p:spPr>
          <a:xfrm>
            <a:off x="11630592" y="3083812"/>
            <a:ext cx="1700580" cy="1384667"/>
          </a:xfrm>
          <a:prstGeom prst="hear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</a:p>
        </p:txBody>
      </p:sp>
    </p:spTree>
    <p:extLst>
      <p:ext uri="{BB962C8B-B14F-4D97-AF65-F5344CB8AC3E}">
        <p14:creationId xmlns:p14="http://schemas.microsoft.com/office/powerpoint/2010/main" val="3773604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71 0.1625 L -0.33912 0.057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46" y="-52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68 -0.02796 L -0.08904 0.002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91" y="15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5373E-6 1.94444E-6 L -0.34078 0.1800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39" y="89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7 -8.33333E-7 L -0.57281 0.2939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09" y="146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22315E-7 2.77778E-6 L -0.5535 0.0887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80" y="44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3 0.00121 L 0.21467 -0.2866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70" y="-143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02 -0.09167 L 0.40242 -0.121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65" y="-15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9796</TotalTime>
  <Words>449</Words>
  <Application>Microsoft Office PowerPoint</Application>
  <PresentationFormat>Custom</PresentationFormat>
  <Paragraphs>91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Administrator</cp:lastModifiedBy>
  <cp:revision>1107</cp:revision>
  <dcterms:created xsi:type="dcterms:W3CDTF">2008-09-09T22:52:10Z</dcterms:created>
  <dcterms:modified xsi:type="dcterms:W3CDTF">2024-11-07T01:23:59Z</dcterms:modified>
</cp:coreProperties>
</file>