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27" r:id="rId2"/>
    <p:sldId id="439" r:id="rId3"/>
    <p:sldId id="427" r:id="rId4"/>
    <p:sldId id="428" r:id="rId5"/>
    <p:sldId id="426" r:id="rId6"/>
    <p:sldId id="442" r:id="rId7"/>
    <p:sldId id="444" r:id="rId8"/>
    <p:sldId id="446" r:id="rId9"/>
    <p:sldId id="438" r:id="rId10"/>
    <p:sldId id="433" r:id="rId11"/>
    <p:sldId id="448" r:id="rId12"/>
    <p:sldId id="440" r:id="rId13"/>
    <p:sldId id="452" r:id="rId14"/>
    <p:sldId id="454" r:id="rId15"/>
    <p:sldId id="340" r:id="rId16"/>
  </p:sldIdLst>
  <p:sldSz cx="16276638" cy="9144000"/>
  <p:notesSz cx="6858000" cy="9144000"/>
  <p:custDataLst>
    <p:tags r:id="rId18"/>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FF0000"/>
    <a:srgbClr val="FF0066"/>
    <a:srgbClr val="FF7C80"/>
    <a:srgbClr val="FF6600"/>
    <a:srgbClr val="6600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p:scale>
          <a:sx n="61" d="100"/>
          <a:sy n="61" d="100"/>
        </p:scale>
        <p:origin x="-174" y="216"/>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15</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r>
              <a:rPr lang="en-US" altLang="en-US" sz="3500" b="1" smtClean="0">
                <a:solidFill>
                  <a:srgbClr val="FF0066"/>
                </a:solidFill>
                <a:latin typeface="Times New Roman" pitchFamily="18" charset="0"/>
              </a:rPr>
              <a:t>……</a:t>
            </a:r>
            <a:endParaRPr lang="en-US" altLang="en-US" sz="3500" b="1">
              <a:solidFill>
                <a:srgbClr val="FF0066"/>
              </a:solidFill>
              <a:latin typeface="Times New Roman" pitchFamily="18" charset="0"/>
            </a:endParaRP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030816" y="4024449"/>
            <a:ext cx="12584503"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27: NHỮNG CHIẾC </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ÁO ẤM (</a:t>
            </a: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T1,2)</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r>
              <a:rPr lang="en-US" altLang="en-US" sz="2400" b="1" i="1" smtClean="0">
                <a:solidFill>
                  <a:srgbClr val="FF0066"/>
                </a:solidFill>
                <a:latin typeface="Times New Roman" pitchFamily="18" charset="0"/>
              </a:rPr>
              <a:t>:</a:t>
            </a:r>
            <a:endParaRPr lang="en-US" altLang="en-US" sz="2400" b="1" i="1">
              <a:solidFill>
                <a:srgbClr val="FF0066"/>
              </a:solidFill>
              <a:latin typeface="Times New Roman" pitchFamily="18" charset="0"/>
            </a:endParaRP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867400"/>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024519" y="5672516"/>
            <a:ext cx="3548858" cy="2531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35132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1.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thích</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cá</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nhân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theo</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cặp</a:t>
            </a:r>
            <a:r>
              <a:rPr lang="en-US" sz="3600" b="1" i="1" dirty="0" smtClean="0">
                <a:solidFill>
                  <a:srgbClr val="0000CC"/>
                </a:solidFill>
                <a:latin typeface="Times New Roman" pitchFamily="18" charset="0"/>
                <a:cs typeface="Times New Roman" pitchFamily="18" charset="0"/>
              </a:rPr>
              <a:t> hay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nhóm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Vì</a:t>
            </a:r>
            <a:r>
              <a:rPr lang="en-US" sz="3600" b="1" i="1" dirty="0" smtClean="0">
                <a:solidFill>
                  <a:srgbClr val="0000CC"/>
                </a:solidFill>
                <a:latin typeface="Times New Roman" pitchFamily="18" charset="0"/>
                <a:cs typeface="Times New Roman" pitchFamily="18" charset="0"/>
              </a:rPr>
              <a:t> </a:t>
            </a:r>
            <a:r>
              <a:rPr lang="en-US" sz="3600" b="1" i="1" err="1" smtClean="0">
                <a:solidFill>
                  <a:srgbClr val="0000CC"/>
                </a:solidFill>
                <a:latin typeface="Times New Roman" pitchFamily="18" charset="0"/>
                <a:cs typeface="Times New Roman" pitchFamily="18" charset="0"/>
              </a:rPr>
              <a:t>sao</a:t>
            </a:r>
            <a:r>
              <a:rPr lang="en-US" sz="3600" b="1" i="1"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https://img.loigiaihay.com/picture/2022/0315/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719" y="4343400"/>
            <a:ext cx="8322533" cy="2895600"/>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10"/>
          <p:cNvSpPr>
            <a:spLocks noGrp="1"/>
          </p:cNvSpPr>
          <p:nvPr>
            <p:ph sz="half" idx="2"/>
          </p:nvPr>
        </p:nvSpPr>
        <p:spPr>
          <a:xfrm>
            <a:off x="9814719" y="4467567"/>
            <a:ext cx="5648086" cy="3457233"/>
          </a:xfrm>
          <a:solidFill>
            <a:srgbClr val="FFFF00"/>
          </a:solidFill>
        </p:spPr>
        <p:txBody>
          <a:bodyPr/>
          <a:lstStyle/>
          <a:p>
            <a:pPr marL="0" indent="0">
              <a:buNone/>
            </a:pPr>
            <a:r>
              <a:rPr lang="en-US" sz="3600" i="1" dirty="0" err="1" smtClean="0">
                <a:latin typeface="Times New Roman" panose="02020603050405020304" pitchFamily="18" charset="0"/>
                <a:cs typeface="Times New Roman" panose="02020603050405020304" pitchFamily="18" charset="0"/>
              </a:rPr>
              <a:t>Em</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nhớ</a:t>
            </a:r>
            <a:r>
              <a:rPr lang="en-US" sz="3600" i="1" dirty="0" smtClean="0">
                <a:latin typeface="Times New Roman" panose="02020603050405020304" pitchFamily="18" charset="0"/>
                <a:cs typeface="Times New Roman" panose="02020603050405020304" pitchFamily="18" charset="0"/>
              </a:rPr>
              <a:t>:</a:t>
            </a:r>
          </a:p>
          <a:p>
            <a:pPr marL="0" indent="0" algn="just">
              <a:buNone/>
            </a:pPr>
            <a:r>
              <a:rPr lang="en-US" sz="3600" i="1" smtClean="0">
                <a:latin typeface="Times New Roman" panose="02020603050405020304" pitchFamily="18" charset="0"/>
                <a:cs typeface="Times New Roman" panose="02020603050405020304" pitchFamily="18" charset="0"/>
              </a:rPr>
              <a:t>- Đóng </a:t>
            </a:r>
            <a:r>
              <a:rPr lang="en-US" sz="3600" i="1" dirty="0" err="1" smtClean="0">
                <a:latin typeface="Times New Roman" panose="02020603050405020304" pitchFamily="18" charset="0"/>
                <a:cs typeface="Times New Roman" panose="02020603050405020304" pitchFamily="18" charset="0"/>
              </a:rPr>
              <a:t>góp</a:t>
            </a:r>
            <a:r>
              <a:rPr lang="en-US" sz="3600" i="1" dirty="0" smtClean="0">
                <a:latin typeface="Times New Roman" panose="02020603050405020304" pitchFamily="18" charset="0"/>
                <a:cs typeface="Times New Roman" panose="02020603050405020304" pitchFamily="18" charset="0"/>
              </a:rPr>
              <a:t> ý </a:t>
            </a:r>
            <a:r>
              <a:rPr lang="en-US" sz="3600" i="1" dirty="0" err="1" smtClean="0">
                <a:latin typeface="Times New Roman" panose="02020603050405020304" pitchFamily="18" charset="0"/>
                <a:cs typeface="Times New Roman" panose="02020603050405020304" pitchFamily="18" charset="0"/>
              </a:rPr>
              <a:t>kiến</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đúng</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với</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yêu</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cầu</a:t>
            </a:r>
            <a:r>
              <a:rPr lang="en-US" sz="3600" i="1" dirty="0" smtClean="0">
                <a:latin typeface="Times New Roman" panose="02020603050405020304" pitchFamily="18" charset="0"/>
                <a:cs typeface="Times New Roman" panose="02020603050405020304" pitchFamily="18" charset="0"/>
              </a:rPr>
              <a:t>.</a:t>
            </a:r>
          </a:p>
          <a:p>
            <a:pPr marL="0" indent="0" algn="just">
              <a:buNone/>
            </a:pP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Mạnh</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dạn</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đặt</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câu</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hỏi</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với</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bạn</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để</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hiểu</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đúng</a:t>
            </a:r>
            <a:r>
              <a:rPr lang="en-US" sz="3600" i="1" dirty="0" smtClean="0">
                <a:latin typeface="Times New Roman" panose="02020603050405020304" pitchFamily="18" charset="0"/>
                <a:cs typeface="Times New Roman" panose="02020603050405020304" pitchFamily="18" charset="0"/>
              </a:rPr>
              <a:t> ý </a:t>
            </a:r>
            <a:r>
              <a:rPr lang="en-US" sz="3600" i="1" dirty="0" err="1" smtClean="0">
                <a:latin typeface="Times New Roman" panose="02020603050405020304" pitchFamily="18" charset="0"/>
                <a:cs typeface="Times New Roman" panose="02020603050405020304" pitchFamily="18" charset="0"/>
              </a:rPr>
              <a:t>của</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bạn</a:t>
            </a:r>
            <a:endParaRPr lang="en-US" sz="3600" i="1" dirty="0">
              <a:latin typeface="Times New Roman" panose="02020603050405020304" pitchFamily="18" charset="0"/>
              <a:cs typeface="Times New Roman" panose="02020603050405020304" pitchFamily="18" charset="0"/>
            </a:endParaRPr>
          </a:p>
        </p:txBody>
      </p:sp>
      <p:grpSp>
        <p:nvGrpSpPr>
          <p:cNvPr id="20" name="Group 19"/>
          <p:cNvGrpSpPr/>
          <p:nvPr/>
        </p:nvGrpSpPr>
        <p:grpSpPr>
          <a:xfrm>
            <a:off x="4874646" y="103078"/>
            <a:ext cx="6616473" cy="1577800"/>
            <a:chOff x="4874646" y="141178"/>
            <a:chExt cx="6616473" cy="1577800"/>
          </a:xfrm>
        </p:grpSpPr>
        <p:grpSp>
          <p:nvGrpSpPr>
            <p:cNvPr id="21" name="Group 20"/>
            <p:cNvGrpSpPr/>
            <p:nvPr/>
          </p:nvGrpSpPr>
          <p:grpSpPr>
            <a:xfrm>
              <a:off x="5083480" y="141178"/>
              <a:ext cx="6255239" cy="991642"/>
              <a:chOff x="4772962" y="210532"/>
              <a:chExt cx="6149694" cy="991642"/>
            </a:xfrm>
          </p:grpSpPr>
          <p:grpSp>
            <p:nvGrpSpPr>
              <p:cNvPr id="24" name="Group 23"/>
              <p:cNvGrpSpPr/>
              <p:nvPr/>
            </p:nvGrpSpPr>
            <p:grpSpPr>
              <a:xfrm>
                <a:off x="4772962" y="210532"/>
                <a:ext cx="6149694" cy="991642"/>
                <a:chOff x="4772962" y="210532"/>
                <a:chExt cx="6149694" cy="991642"/>
              </a:xfrm>
            </p:grpSpPr>
            <p:sp>
              <p:nvSpPr>
                <p:cNvPr id="26" name="TextBox 25"/>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27" name="TextBox 26"/>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25" name="Straight Connector 24"/>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3"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3332805865"/>
      </p:ext>
    </p:extLst>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395119" y="1266918"/>
            <a:ext cx="64008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smtClean="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743200"/>
            <a:ext cx="136656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1.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thích</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cá</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nhân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theo</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cặp</a:t>
            </a:r>
            <a:r>
              <a:rPr lang="en-US" sz="3600" b="1" i="1" dirty="0" smtClean="0">
                <a:solidFill>
                  <a:srgbClr val="0000CC"/>
                </a:solidFill>
                <a:latin typeface="Times New Roman" pitchFamily="18" charset="0"/>
                <a:cs typeface="Times New Roman" pitchFamily="18" charset="0"/>
              </a:rPr>
              <a:t> hay </a:t>
            </a:r>
            <a:r>
              <a:rPr lang="en-US" sz="3600" b="1" i="1" dirty="0" err="1" smtClean="0">
                <a:solidFill>
                  <a:srgbClr val="0000CC"/>
                </a:solidFill>
                <a:latin typeface="Times New Roman" pitchFamily="18" charset="0"/>
                <a:cs typeface="Times New Roman" pitchFamily="18" charset="0"/>
              </a:rPr>
              <a:t>học</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nhóm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Vì</a:t>
            </a:r>
            <a:r>
              <a:rPr lang="en-US" sz="3600" b="1" i="1" dirty="0" smtClean="0">
                <a:solidFill>
                  <a:srgbClr val="0000CC"/>
                </a:solidFill>
                <a:latin typeface="Times New Roman" pitchFamily="18" charset="0"/>
                <a:cs typeface="Times New Roman" pitchFamily="18" charset="0"/>
              </a:rPr>
              <a:t> </a:t>
            </a:r>
            <a:r>
              <a:rPr lang="en-US" sz="3600" b="1" i="1" err="1" smtClean="0">
                <a:solidFill>
                  <a:srgbClr val="0000CC"/>
                </a:solidFill>
                <a:latin typeface="Times New Roman" pitchFamily="18" charset="0"/>
                <a:cs typeface="Times New Roman" pitchFamily="18" charset="0"/>
              </a:rPr>
              <a:t>sao</a:t>
            </a:r>
            <a:r>
              <a:rPr lang="en-US" sz="3600" b="1" i="1"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20" name="Table 19"/>
          <p:cNvGraphicFramePr>
            <a:graphicFrameLocks noGrp="1"/>
          </p:cNvGraphicFramePr>
          <p:nvPr>
            <p:extLst>
              <p:ext uri="{D42A27DB-BD31-4B8C-83A1-F6EECF244321}">
                <p14:modId xmlns:p14="http://schemas.microsoft.com/office/powerpoint/2010/main" val="2666950343"/>
              </p:ext>
            </p:extLst>
          </p:nvPr>
        </p:nvGraphicFramePr>
        <p:xfrm>
          <a:off x="1406914" y="3657600"/>
          <a:ext cx="14427605" cy="5212080"/>
        </p:xfrm>
        <a:graphic>
          <a:graphicData uri="http://schemas.openxmlformats.org/drawingml/2006/table">
            <a:tbl>
              <a:tblPr firstRow="1" bandRow="1">
                <a:tableStyleId>{5C22544A-7EE6-4342-B048-85BDC9FD1C3A}</a:tableStyleId>
              </a:tblPr>
              <a:tblGrid>
                <a:gridCol w="1077274">
                  <a:extLst>
                    <a:ext uri="{9D8B030D-6E8A-4147-A177-3AD203B41FA5}">
                      <a16:colId xmlns="" xmlns:a16="http://schemas.microsoft.com/office/drawing/2014/main" val="3459489734"/>
                    </a:ext>
                  </a:extLst>
                </a:gridCol>
                <a:gridCol w="2775858">
                  <a:extLst>
                    <a:ext uri="{9D8B030D-6E8A-4147-A177-3AD203B41FA5}">
                      <a16:colId xmlns="" xmlns:a16="http://schemas.microsoft.com/office/drawing/2014/main" val="3823153977"/>
                    </a:ext>
                  </a:extLst>
                </a:gridCol>
                <a:gridCol w="10574473">
                  <a:extLst>
                    <a:ext uri="{9D8B030D-6E8A-4147-A177-3AD203B41FA5}">
                      <a16:colId xmlns="" xmlns:a16="http://schemas.microsoft.com/office/drawing/2014/main" val="2746804491"/>
                    </a:ext>
                  </a:extLst>
                </a:gridCol>
              </a:tblGrid>
              <a:tr h="370840">
                <a:tc>
                  <a:txBody>
                    <a:bodyPr/>
                    <a:lstStyle/>
                    <a:p>
                      <a:pPr algn="ctr"/>
                      <a:r>
                        <a:rPr lang="en-US" sz="3600" dirty="0" smtClean="0">
                          <a:solidFill>
                            <a:srgbClr val="0000FF"/>
                          </a:solidFill>
                          <a:latin typeface="Times New Roman" pitchFamily="18" charset="0"/>
                          <a:cs typeface="Times New Roman" pitchFamily="18" charset="0"/>
                        </a:rPr>
                        <a:t>1</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b="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cá</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nhân</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b="0" dirty="0" err="1" smtClean="0">
                          <a:solidFill>
                            <a:srgbClr val="0000FF"/>
                          </a:solidFill>
                          <a:latin typeface="Times New Roman" pitchFamily="18" charset="0"/>
                          <a:cs typeface="Times New Roman" pitchFamily="18" charset="0"/>
                        </a:rPr>
                        <a:t>Thích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cá</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nhân</a:t>
                      </a:r>
                      <a:r>
                        <a:rPr lang="en-US" sz="3600" b="0" baseline="0" dirty="0" smtClean="0">
                          <a:solidFill>
                            <a:srgbClr val="0000FF"/>
                          </a:solidFill>
                          <a:latin typeface="Times New Roman" pitchFamily="18" charset="0"/>
                          <a:cs typeface="Times New Roman" pitchFamily="18" charset="0"/>
                        </a:rPr>
                        <a:t> .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cá</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nhân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giúp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em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rèn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luyện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khả</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tư</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duy</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suy</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nghĩ</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độc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lập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phát</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huy</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khả</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tự</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khả</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làm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việc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độc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lập</a:t>
                      </a:r>
                      <a:r>
                        <a:rPr lang="en-US" sz="3600" b="0" baseline="0" dirty="0" smtClean="0">
                          <a:solidFill>
                            <a:srgbClr val="0000FF"/>
                          </a:solidFill>
                          <a:latin typeface="Times New Roman" pitchFamily="18" charset="0"/>
                          <a:cs typeface="Times New Roman" pitchFamily="18" charset="0"/>
                        </a:rPr>
                        <a:t>.</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889242986"/>
                  </a:ext>
                </a:extLst>
              </a:tr>
              <a:tr h="1489365">
                <a:tc>
                  <a:txBody>
                    <a:bodyPr/>
                    <a:lstStyle/>
                    <a:p>
                      <a:pPr algn="ctr"/>
                      <a:r>
                        <a:rPr lang="en-US" sz="3600" b="1" dirty="0" smtClean="0">
                          <a:solidFill>
                            <a:srgbClr val="0000FF"/>
                          </a:solidFill>
                          <a:latin typeface="Times New Roman" pitchFamily="18" charset="0"/>
                          <a:cs typeface="Times New Roman" pitchFamily="18" charset="0"/>
                        </a:rPr>
                        <a:t>2</a:t>
                      </a:r>
                      <a:endParaRPr lang="en-US" sz="36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dirty="0" err="1" smtClean="0">
                          <a:solidFill>
                            <a:srgbClr val="0000FF"/>
                          </a:solidFill>
                          <a:latin typeface="Times New Roman" pitchFamily="18" charset="0"/>
                          <a:cs typeface="Times New Roman" pitchFamily="18" charset="0"/>
                        </a:rPr>
                        <a:t>Học</a:t>
                      </a:r>
                      <a:r>
                        <a:rPr lang="en-US" sz="3600" baseline="0" dirty="0" smtClean="0">
                          <a:solidFill>
                            <a:srgbClr val="0000FF"/>
                          </a:solidFill>
                          <a:latin typeface="Times New Roman" pitchFamily="18" charset="0"/>
                          <a:cs typeface="Times New Roman" pitchFamily="18" charset="0"/>
                        </a:rPr>
                        <a:t> </a:t>
                      </a:r>
                      <a:r>
                        <a:rPr lang="en-US" sz="3600" baseline="0" dirty="0" err="1" smtClean="0">
                          <a:solidFill>
                            <a:srgbClr val="0000FF"/>
                          </a:solidFill>
                          <a:latin typeface="Times New Roman" pitchFamily="18" charset="0"/>
                          <a:cs typeface="Times New Roman" pitchFamily="18" charset="0"/>
                        </a:rPr>
                        <a:t>theo</a:t>
                      </a:r>
                      <a:r>
                        <a:rPr lang="en-US" sz="3600" baseline="0" dirty="0" smtClean="0">
                          <a:solidFill>
                            <a:srgbClr val="0000FF"/>
                          </a:solidFill>
                          <a:latin typeface="Times New Roman" pitchFamily="18" charset="0"/>
                          <a:cs typeface="Times New Roman" pitchFamily="18" charset="0"/>
                        </a:rPr>
                        <a:t> </a:t>
                      </a:r>
                      <a:r>
                        <a:rPr lang="en-US" sz="3600" baseline="0" dirty="0" err="1" smtClean="0">
                          <a:solidFill>
                            <a:srgbClr val="0000FF"/>
                          </a:solidFill>
                          <a:latin typeface="Times New Roman" pitchFamily="18" charset="0"/>
                          <a:cs typeface="Times New Roman" pitchFamily="18" charset="0"/>
                        </a:rPr>
                        <a:t>cặp</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1436888" rtl="0" eaLnBrk="1" fontAlgn="auto" latinLnBrk="0" hangingPunct="1">
                        <a:lnSpc>
                          <a:spcPct val="100000"/>
                        </a:lnSpc>
                        <a:spcBef>
                          <a:spcPts val="0"/>
                        </a:spcBef>
                        <a:spcAft>
                          <a:spcPts val="0"/>
                        </a:spcAft>
                        <a:buClrTx/>
                        <a:buSzTx/>
                        <a:buFontTx/>
                        <a:buNone/>
                        <a:tabLst/>
                        <a:defRPr/>
                      </a:pPr>
                      <a:r>
                        <a:rPr lang="en-US" sz="3600" b="0" dirty="0" err="1" smtClean="0">
                          <a:solidFill>
                            <a:srgbClr val="0000FF"/>
                          </a:solidFill>
                          <a:latin typeface="Times New Roman" pitchFamily="18" charset="0"/>
                          <a:cs typeface="Times New Roman" pitchFamily="18" charset="0"/>
                        </a:rPr>
                        <a:t>Thích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theo</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cặp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cá</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nhân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giúp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em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rèn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luyện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khả</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hợp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tác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kỹ</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thuyết</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phục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người</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khác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kỹ</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tranh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luận</a:t>
                      </a:r>
                      <a:r>
                        <a:rPr lang="en-US" sz="3600" b="0" baseline="0" dirty="0" smtClean="0">
                          <a:solidFill>
                            <a:srgbClr val="0000FF"/>
                          </a:solidFill>
                          <a:latin typeface="Times New Roman" pitchFamily="18" charset="0"/>
                          <a:cs typeface="Times New Roman" pitchFamily="18" charset="0"/>
                        </a:rPr>
                        <a:t>.</a:t>
                      </a:r>
                      <a:endParaRPr lang="en-US" sz="3600" b="0" dirty="0" smtClean="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60769161"/>
                  </a:ext>
                </a:extLst>
              </a:tr>
              <a:tr h="370840">
                <a:tc>
                  <a:txBody>
                    <a:bodyPr/>
                    <a:lstStyle/>
                    <a:p>
                      <a:pPr algn="ctr"/>
                      <a:r>
                        <a:rPr lang="en-US" sz="3600" b="1" dirty="0" smtClean="0">
                          <a:solidFill>
                            <a:srgbClr val="0000FF"/>
                          </a:solidFill>
                          <a:latin typeface="Times New Roman" pitchFamily="18" charset="0"/>
                          <a:cs typeface="Times New Roman" pitchFamily="18" charset="0"/>
                        </a:rPr>
                        <a:t>3</a:t>
                      </a:r>
                      <a:endParaRPr lang="en-US" sz="36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dirty="0" err="1" smtClean="0">
                          <a:solidFill>
                            <a:srgbClr val="0000FF"/>
                          </a:solidFill>
                          <a:latin typeface="Times New Roman" pitchFamily="18" charset="0"/>
                          <a:cs typeface="Times New Roman" pitchFamily="18" charset="0"/>
                        </a:rPr>
                        <a:t>Học</a:t>
                      </a:r>
                      <a:r>
                        <a:rPr lang="en-US" sz="3600" baseline="0" dirty="0" smtClean="0">
                          <a:solidFill>
                            <a:srgbClr val="0000FF"/>
                          </a:solidFill>
                          <a:latin typeface="Times New Roman" pitchFamily="18" charset="0"/>
                          <a:cs typeface="Times New Roman" pitchFamily="18" charset="0"/>
                        </a:rPr>
                        <a:t> </a:t>
                      </a:r>
                      <a:r>
                        <a:rPr lang="en-US" sz="3600" baseline="0" dirty="0" err="1" smtClean="0">
                          <a:solidFill>
                            <a:srgbClr val="0000FF"/>
                          </a:solidFill>
                          <a:latin typeface="Times New Roman" pitchFamily="18" charset="0"/>
                          <a:cs typeface="Times New Roman" pitchFamily="18" charset="0"/>
                        </a:rPr>
                        <a:t>theo</a:t>
                      </a:r>
                      <a:r>
                        <a:rPr lang="en-US" sz="3600" baseline="0" dirty="0" smtClean="0">
                          <a:solidFill>
                            <a:srgbClr val="0000FF"/>
                          </a:solidFill>
                          <a:latin typeface="Times New Roman" pitchFamily="18" charset="0"/>
                          <a:cs typeface="Times New Roman" pitchFamily="18" charset="0"/>
                        </a:rPr>
                        <a:t> </a:t>
                      </a:r>
                      <a:r>
                        <a:rPr lang="en-US" sz="3600" baseline="0" dirty="0" err="1" smtClean="0">
                          <a:solidFill>
                            <a:srgbClr val="0000FF"/>
                          </a:solidFill>
                          <a:latin typeface="Times New Roman" pitchFamily="18" charset="0"/>
                          <a:cs typeface="Times New Roman" pitchFamily="18" charset="0"/>
                        </a:rPr>
                        <a:t>nhóm</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1436888" rtl="0" eaLnBrk="1" fontAlgn="auto" latinLnBrk="0" hangingPunct="1">
                        <a:lnSpc>
                          <a:spcPct val="100000"/>
                        </a:lnSpc>
                        <a:spcBef>
                          <a:spcPts val="0"/>
                        </a:spcBef>
                        <a:spcAft>
                          <a:spcPts val="0"/>
                        </a:spcAft>
                        <a:buClrTx/>
                        <a:buSzTx/>
                        <a:buFontTx/>
                        <a:buNone/>
                        <a:tabLst/>
                        <a:defRPr/>
                      </a:pPr>
                      <a:r>
                        <a:rPr lang="en-US" sz="3600" b="0" dirty="0" err="1" smtClean="0">
                          <a:solidFill>
                            <a:srgbClr val="0000FF"/>
                          </a:solidFill>
                          <a:latin typeface="Times New Roman" pitchFamily="18" charset="0"/>
                          <a:cs typeface="Times New Roman" pitchFamily="18" charset="0"/>
                        </a:rPr>
                        <a:t>Thích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theo</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nhóm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Học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theo</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nhóm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giúp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em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rèn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kỹ</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hợp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tác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nhiều</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người</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kỹ</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năng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trình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bày</a:t>
                      </a:r>
                      <a:r>
                        <a:rPr lang="en-US" sz="3600" b="0" baseline="0" dirty="0" smtClean="0">
                          <a:solidFill>
                            <a:srgbClr val="0000FF"/>
                          </a:solidFill>
                          <a:latin typeface="Times New Roman" pitchFamily="18" charset="0"/>
                          <a:cs typeface="Times New Roman" pitchFamily="18" charset="0"/>
                        </a:rPr>
                        <a:t> ý </a:t>
                      </a:r>
                      <a:r>
                        <a:rPr lang="en-US" sz="3600" b="0" baseline="0" dirty="0" err="1" smtClean="0">
                          <a:solidFill>
                            <a:srgbClr val="0000FF"/>
                          </a:solidFill>
                          <a:latin typeface="Times New Roman" pitchFamily="18" charset="0"/>
                          <a:cs typeface="Times New Roman" pitchFamily="18" charset="0"/>
                        </a:rPr>
                        <a:t>kiến</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trước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đám</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đông</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phát</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huy</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sức</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mạnh</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tập</a:t>
                      </a:r>
                      <a:r>
                        <a:rPr lang="en-US" sz="3600" b="0" baseline="0" dirty="0" smtClean="0">
                          <a:solidFill>
                            <a:srgbClr val="0000FF"/>
                          </a:solidFill>
                          <a:latin typeface="Times New Roman" pitchFamily="18" charset="0"/>
                          <a:cs typeface="Times New Roman" pitchFamily="18" charset="0"/>
                        </a:rPr>
                        <a:t> </a:t>
                      </a:r>
                      <a:r>
                        <a:rPr lang="en-US" sz="3600" b="0" baseline="0" dirty="0" err="1" smtClean="0">
                          <a:solidFill>
                            <a:srgbClr val="0000FF"/>
                          </a:solidFill>
                          <a:latin typeface="Times New Roman" pitchFamily="18" charset="0"/>
                          <a:cs typeface="Times New Roman" pitchFamily="18" charset="0"/>
                        </a:rPr>
                        <a:t>thể</a:t>
                      </a:r>
                      <a:r>
                        <a:rPr lang="en-US" sz="3600" b="0" baseline="0" dirty="0" smtClean="0">
                          <a:solidFill>
                            <a:srgbClr val="0000FF"/>
                          </a:solidFill>
                          <a:latin typeface="Times New Roman" pitchFamily="18" charset="0"/>
                          <a:cs typeface="Times New Roman" pitchFamily="18" charset="0"/>
                        </a:rPr>
                        <a:t>.</a:t>
                      </a:r>
                      <a:endParaRPr lang="en-US" sz="3600" b="0" dirty="0" smtClean="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240064611"/>
                  </a:ext>
                </a:extLst>
              </a:tr>
            </a:tbl>
          </a:graphicData>
        </a:graphic>
      </p:graphicFrame>
    </p:spTree>
    <p:extLst>
      <p:ext uri="{BB962C8B-B14F-4D97-AF65-F5344CB8AC3E}">
        <p14:creationId xmlns:p14="http://schemas.microsoft.com/office/powerpoint/2010/main" val="1230973482"/>
      </p:ext>
    </p:extLst>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090319" y="1266918"/>
            <a:ext cx="62484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smtClean="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2. </a:t>
            </a:r>
            <a:r>
              <a:rPr lang="en-US" sz="3600" b="1" i="1" dirty="0" err="1" smtClean="0">
                <a:solidFill>
                  <a:srgbClr val="0000CC"/>
                </a:solidFill>
                <a:latin typeface="Times New Roman" pitchFamily="18" charset="0"/>
                <a:cs typeface="Times New Roman" pitchFamily="18" charset="0"/>
              </a:rPr>
              <a:t>Kể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về</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một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hoạt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động</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tập</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mà</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đã</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tham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gia</a:t>
            </a:r>
            <a:r>
              <a:rPr lang="en-US" sz="3600" b="1" i="1" dirty="0"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itle 6"/>
          <p:cNvSpPr>
            <a:spLocks noGrp="1"/>
          </p:cNvSpPr>
          <p:nvPr>
            <p:ph type="ctrTitle"/>
          </p:nvPr>
        </p:nvSpPr>
        <p:spPr>
          <a:xfrm>
            <a:off x="1220748" y="2840569"/>
            <a:ext cx="13835142" cy="893231"/>
          </a:xfrm>
        </p:spPr>
        <p:txBody>
          <a:bodyPr/>
          <a:lstStyle/>
          <a:p>
            <a:endParaRPr lang="en-US" dirty="0"/>
          </a:p>
        </p:txBody>
      </p:sp>
      <p:sp>
        <p:nvSpPr>
          <p:cNvPr id="8" name="Subtitle 7"/>
          <p:cNvSpPr>
            <a:spLocks noGrp="1"/>
          </p:cNvSpPr>
          <p:nvPr>
            <p:ph type="subTitle" idx="1"/>
          </p:nvPr>
        </p:nvSpPr>
        <p:spPr>
          <a:xfrm>
            <a:off x="1220748" y="3865031"/>
            <a:ext cx="13835142" cy="4135969"/>
          </a:xfrm>
        </p:spPr>
        <p:txBody>
          <a:bodyPr/>
          <a:lstStyle/>
          <a:p>
            <a:pPr algn="just"/>
            <a:r>
              <a:rPr lang="en-US" sz="4400" b="1" dirty="0" smtClean="0">
                <a:solidFill>
                  <a:srgbClr val="FF0000"/>
                </a:solidFill>
                <a:latin typeface="Times New Roman" panose="02020603050405020304" pitchFamily="18" charset="0"/>
                <a:cs typeface="Times New Roman" panose="02020603050405020304" pitchFamily="18" charset="0"/>
              </a:rPr>
              <a:t>G</a:t>
            </a:r>
            <a:r>
              <a:rPr lang="vi-VN" sz="4400" dirty="0" smtClean="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Hoạt động tập thể em tham gia là gì?</a:t>
            </a:r>
          </a:p>
          <a:p>
            <a:pPr algn="just"/>
            <a:r>
              <a:rPr lang="en-US" sz="4400" dirty="0" smtClean="0">
                <a:solidFill>
                  <a:srgbClr val="0000FF"/>
                </a:solidFill>
                <a:latin typeface="Times New Roman" panose="02020603050405020304" pitchFamily="18" charset="0"/>
                <a:cs typeface="Times New Roman" panose="02020603050405020304" pitchFamily="18" charset="0"/>
              </a:rPr>
              <a:t>   </a:t>
            </a:r>
            <a:r>
              <a:rPr lang="vi-VN" sz="4400" dirty="0" smtClean="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Em cùng làm việc với những ai? Công việc em được giao là gì?</a:t>
            </a:r>
          </a:p>
          <a:p>
            <a:pPr algn="just"/>
            <a:r>
              <a:rPr lang="en-US" sz="4400" dirty="0" smtClean="0">
                <a:solidFill>
                  <a:srgbClr val="0000FF"/>
                </a:solidFill>
                <a:latin typeface="Times New Roman" panose="02020603050405020304" pitchFamily="18" charset="0"/>
                <a:cs typeface="Times New Roman" panose="02020603050405020304" pitchFamily="18" charset="0"/>
              </a:rPr>
              <a:t>   </a:t>
            </a:r>
            <a:r>
              <a:rPr lang="vi-VN" sz="4400" dirty="0" smtClean="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Kết quả của hoạt động tập thể đó ra sao?</a:t>
            </a:r>
          </a:p>
          <a:p>
            <a:pPr algn="just"/>
            <a:r>
              <a:rPr lang="en-US" sz="4400" dirty="0" smtClean="0">
                <a:solidFill>
                  <a:srgbClr val="0000FF"/>
                </a:solidFill>
                <a:latin typeface="Times New Roman" panose="02020603050405020304" pitchFamily="18" charset="0"/>
                <a:cs typeface="Times New Roman" panose="02020603050405020304" pitchFamily="18" charset="0"/>
              </a:rPr>
              <a:t>   </a:t>
            </a:r>
            <a:r>
              <a:rPr lang="vi-VN" sz="4400" dirty="0" smtClean="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Em có cảm nghĩ gì sau khi tham gia hoạt động đó?</a:t>
            </a:r>
          </a:p>
          <a:p>
            <a:r>
              <a:rPr lang="vi-VN" dirty="0"/>
              <a:t/>
            </a:r>
            <a:br>
              <a:rPr lang="vi-VN" dirty="0"/>
            </a:br>
            <a:r>
              <a:rPr lang="vi-VN" dirty="0"/>
              <a:t/>
            </a:r>
            <a:br>
              <a:rPr lang="vi-VN" dirty="0"/>
            </a:br>
            <a:endParaRPr lang="en-US" dirty="0"/>
          </a:p>
        </p:txBody>
      </p:sp>
    </p:spTree>
    <p:extLst>
      <p:ext uri="{BB962C8B-B14F-4D97-AF65-F5344CB8AC3E}">
        <p14:creationId xmlns:p14="http://schemas.microsoft.com/office/powerpoint/2010/main" val="3089477505"/>
      </p:ext>
    </p:extLst>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090319" y="1266918"/>
            <a:ext cx="62484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smtClean="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2. </a:t>
            </a:r>
            <a:r>
              <a:rPr lang="en-US" sz="3600" b="1" i="1" dirty="0" err="1" smtClean="0">
                <a:solidFill>
                  <a:srgbClr val="0000CC"/>
                </a:solidFill>
                <a:latin typeface="Times New Roman" pitchFamily="18" charset="0"/>
                <a:cs typeface="Times New Roman" pitchFamily="18" charset="0"/>
              </a:rPr>
              <a:t>Kể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về</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một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hoạt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động</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tập</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mà</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đã</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tham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gia</a:t>
            </a:r>
            <a:r>
              <a:rPr lang="en-US" sz="3600" b="1" i="1" dirty="0"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2" descr="https://img.loigiaihay.com/picture/2022/0315/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919" y="3917416"/>
            <a:ext cx="13487400" cy="4159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88040"/>
      </p:ext>
    </p:extLst>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090319" y="1266918"/>
            <a:ext cx="62484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smtClean="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4. </a:t>
              </a:r>
              <a:r>
                <a:rPr lang="en-US" sz="3600" b="1" dirty="0" err="1" smtClean="0">
                  <a:solidFill>
                    <a:srgbClr val="FF0000"/>
                  </a:solidFill>
                  <a:latin typeface="Times New Roman" pitchFamily="18" charset="0"/>
                  <a:cs typeface="Times New Roman" pitchFamily="18" charset="0"/>
                </a:rPr>
                <a:t>Nói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nghe</a:t>
              </a:r>
              <a:r>
                <a:rPr lang="en-US" sz="3600" b="1" dirty="0" smtClean="0">
                  <a:solidFill>
                    <a:srgbClr val="FF0000"/>
                  </a:solidFill>
                  <a:latin typeface="Times New Roman" pitchFamily="18" charset="0"/>
                  <a:cs typeface="Times New Roman" pitchFamily="18" charset="0"/>
                </a:rPr>
                <a:t>.	       THÊM SỨC THÊM TÀI</a:t>
              </a:r>
              <a:endParaRPr lang="en-US" sz="36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Bài</a:t>
            </a:r>
            <a:r>
              <a:rPr lang="en-US" sz="3600" b="1" i="1" dirty="0" smtClean="0">
                <a:solidFill>
                  <a:srgbClr val="0000CC"/>
                </a:solidFill>
                <a:latin typeface="Times New Roman" pitchFamily="18" charset="0"/>
                <a:cs typeface="Times New Roman" pitchFamily="18" charset="0"/>
              </a:rPr>
              <a:t> 2. </a:t>
            </a:r>
            <a:r>
              <a:rPr lang="en-US" sz="3600" b="1" i="1" dirty="0" err="1" smtClean="0">
                <a:solidFill>
                  <a:srgbClr val="0000CC"/>
                </a:solidFill>
                <a:latin typeface="Times New Roman" pitchFamily="18" charset="0"/>
                <a:cs typeface="Times New Roman" pitchFamily="18" charset="0"/>
              </a:rPr>
              <a:t>Kể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về</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một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hoạt</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động</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tập</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thể</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mà</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em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đã</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tham</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gia</a:t>
            </a:r>
            <a:r>
              <a:rPr lang="en-US" sz="3600" b="1" i="1" dirty="0" smtClean="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Title 10"/>
          <p:cNvSpPr>
            <a:spLocks noGrp="1"/>
          </p:cNvSpPr>
          <p:nvPr>
            <p:ph type="ctrTitle"/>
          </p:nvPr>
        </p:nvSpPr>
        <p:spPr>
          <a:xfrm>
            <a:off x="1220748" y="2840569"/>
            <a:ext cx="13835142" cy="893231"/>
          </a:xfrm>
        </p:spPr>
        <p:txBody>
          <a:bodyPr/>
          <a:lstStyle/>
          <a:p>
            <a:endParaRPr lang="en-US" dirty="0"/>
          </a:p>
        </p:txBody>
      </p:sp>
      <p:sp>
        <p:nvSpPr>
          <p:cNvPr id="12" name="Subtitle 11"/>
          <p:cNvSpPr>
            <a:spLocks noGrp="1"/>
          </p:cNvSpPr>
          <p:nvPr>
            <p:ph type="subTitle" idx="1"/>
          </p:nvPr>
        </p:nvSpPr>
        <p:spPr>
          <a:xfrm>
            <a:off x="1220748" y="4041450"/>
            <a:ext cx="13835141" cy="4188150"/>
          </a:xfrm>
        </p:spPr>
        <p:txBody>
          <a:bodyPr/>
          <a:lstStyle/>
          <a:p>
            <a:pPr algn="l"/>
            <a:r>
              <a:rPr lang="en-US" sz="4000" b="1" dirty="0" err="1">
                <a:solidFill>
                  <a:srgbClr val="FF0000"/>
                </a:solidFill>
                <a:latin typeface="Times New Roman" panose="02020603050405020304" pitchFamily="18" charset="0"/>
                <a:cs typeface="Times New Roman" panose="02020603050405020304" pitchFamily="18" charset="0"/>
              </a:rPr>
              <a:t>Bài</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tham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khảo</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smtClean="0">
                <a:solidFill>
                  <a:srgbClr val="FF0000"/>
                </a:solidFill>
                <a:latin typeface="Times New Roman" panose="02020603050405020304" pitchFamily="18" charset="0"/>
                <a:cs typeface="Times New Roman" panose="02020603050405020304" pitchFamily="18" charset="0"/>
              </a:rPr>
              <a:t>:</a:t>
            </a:r>
            <a:endParaRPr lang="en-US" sz="4000" dirty="0">
              <a:solidFill>
                <a:srgbClr val="FF0000"/>
              </a:solidFill>
              <a:latin typeface="Times New Roman" panose="02020603050405020304" pitchFamily="18" charset="0"/>
              <a:cs typeface="Times New Roman" panose="02020603050405020304" pitchFamily="18" charset="0"/>
            </a:endParaRPr>
          </a:p>
          <a:p>
            <a:pPr algn="just"/>
            <a:r>
              <a:rPr lang="en-US" sz="3600" dirty="0" err="1">
                <a:solidFill>
                  <a:srgbClr val="0000FF"/>
                </a:solidFill>
                <a:latin typeface="Times New Roman" panose="02020603050405020304" pitchFamily="18" charset="0"/>
                <a:cs typeface="Times New Roman" panose="02020603050405020304" pitchFamily="18" charset="0"/>
              </a:rPr>
              <a:t>Sáng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hôm</a:t>
            </a:r>
            <a:r>
              <a:rPr lang="en-US" sz="3600" dirty="0">
                <a:solidFill>
                  <a:srgbClr val="0000FF"/>
                </a:solidFill>
                <a:latin typeface="Times New Roman" panose="02020603050405020304" pitchFamily="18" charset="0"/>
                <a:cs typeface="Times New Roman" panose="02020603050405020304" pitchFamily="18" charset="0"/>
              </a:rPr>
              <a:t> qua </a:t>
            </a:r>
            <a:r>
              <a:rPr lang="en-US" sz="3600" dirty="0" err="1">
                <a:solidFill>
                  <a:srgbClr val="0000FF"/>
                </a:solidFill>
                <a:latin typeface="Times New Roman" panose="02020603050405020304" pitchFamily="18" charset="0"/>
                <a:cs typeface="Times New Roman" panose="02020603050405020304" pitchFamily="18" charset="0"/>
              </a:rPr>
              <a:t>là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buổi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của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cùng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đến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từ</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sớm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để</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dọn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dẹp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học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phụ</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trách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quét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Nam </a:t>
            </a:r>
            <a:r>
              <a:rPr lang="en-US" sz="3600" dirty="0" err="1">
                <a:solidFill>
                  <a:srgbClr val="0000FF"/>
                </a:solidFill>
                <a:latin typeface="Times New Roman" panose="02020603050405020304" pitchFamily="18" charset="0"/>
                <a:cs typeface="Times New Roman" panose="02020603050405020304" pitchFamily="18" charset="0"/>
              </a:rPr>
              <a:t>lau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bảng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Hoàng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ghế</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cùng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làm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việc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rất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vui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vẻ</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Chẳng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mấy</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chốc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học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đã</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sạch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sẽ</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gọn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gàng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Cô</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giáo</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đến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còn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khen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giỏi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nữa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rất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vui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vì</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mình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các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đã</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thực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hiện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tốt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nhiệm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vụ</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của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a:t>
            </a:r>
          </a:p>
          <a:p>
            <a:r>
              <a:rPr lang="en-US" dirty="0"/>
              <a:t/>
            </a:r>
            <a:br>
              <a:rPr lang="en-US" dirty="0"/>
            </a:br>
            <a:r>
              <a:rPr lang="en-US" dirty="0"/>
              <a:t/>
            </a:r>
            <a:br>
              <a:rPr lang="en-US" dirty="0"/>
            </a:b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1689972"/>
      </p:ext>
    </p:extLst>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g.loigiaihay.com/picture/2022/0315/4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119" y="381000"/>
            <a:ext cx="15697200" cy="853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843973"/>
      </p:ext>
    </p:extLst>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874646" y="103078"/>
            <a:ext cx="6616473" cy="1577800"/>
            <a:chOff x="4874646" y="141178"/>
            <a:chExt cx="6616473" cy="1577800"/>
          </a:xfrm>
        </p:grpSpPr>
        <p:grpSp>
          <p:nvGrpSpPr>
            <p:cNvPr id="14" name="Group 13"/>
            <p:cNvGrpSpPr/>
            <p:nvPr/>
          </p:nvGrpSpPr>
          <p:grpSpPr>
            <a:xfrm>
              <a:off x="5083480" y="141178"/>
              <a:ext cx="6255239" cy="991642"/>
              <a:chOff x="4772962" y="210532"/>
              <a:chExt cx="6149694" cy="991642"/>
            </a:xfrm>
          </p:grpSpPr>
          <p:grpSp>
            <p:nvGrpSpPr>
              <p:cNvPr id="15" name="Group 14"/>
              <p:cNvGrpSpPr/>
              <p:nvPr/>
            </p:nvGrpSpPr>
            <p:grpSpPr>
              <a:xfrm>
                <a:off x="4772962" y="210532"/>
                <a:ext cx="6149694" cy="991642"/>
                <a:chOff x="4772962" y="210532"/>
                <a:chExt cx="6149694" cy="991642"/>
              </a:xfrm>
            </p:grpSpPr>
            <p:sp>
              <p:nvSpPr>
                <p:cNvPr id="17" name="TextBox 16"/>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18" name="TextBox 17"/>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
        <p:nvSpPr>
          <p:cNvPr id="2" name="Rectangle 1"/>
          <p:cNvSpPr/>
          <p:nvPr/>
        </p:nvSpPr>
        <p:spPr>
          <a:xfrm>
            <a:off x="1563435" y="2828092"/>
            <a:ext cx="13966284" cy="1261884"/>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Đọc trôi chảy toàn bài, ngắt nghỉ câu đúng, chú ý câu dài. Đọc diễn cảm các lời thoại với ngữ điệu phù hợp.</a:t>
            </a:r>
          </a:p>
        </p:txBody>
      </p:sp>
      <p:sp>
        <p:nvSpPr>
          <p:cNvPr id="3" name="Rectangle 2"/>
          <p:cNvSpPr/>
          <p:nvPr/>
        </p:nvSpPr>
        <p:spPr>
          <a:xfrm>
            <a:off x="1493838" y="5399452"/>
            <a:ext cx="13578681" cy="2431435"/>
          </a:xfrm>
          <a:prstGeom prst="rect">
            <a:avLst/>
          </a:prstGeom>
        </p:spPr>
        <p:txBody>
          <a:bodyPr wrap="square">
            <a:spAutoFit/>
          </a:bodyPr>
          <a:lstStyle/>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1: </a:t>
            </a:r>
            <a:r>
              <a:rPr lang="en-US" sz="3800" b="1" dirty="0" err="1">
                <a:solidFill>
                  <a:srgbClr val="0000CC"/>
                </a:solidFill>
                <a:latin typeface="Times New Roman" pitchFamily="18" charset="0"/>
                <a:cs typeface="Times New Roman" pitchFamily="18" charset="0"/>
              </a:rPr>
              <a:t>Từ</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đầu</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phải</a:t>
            </a:r>
            <a:r>
              <a:rPr lang="en-US" sz="3800" b="1" i="1" dirty="0" smtClean="0">
                <a:solidFill>
                  <a:srgbClr val="0000CC"/>
                </a:solidFill>
                <a:latin typeface="Times New Roman" pitchFamily="18" charset="0"/>
                <a:cs typeface="Times New Roman" pitchFamily="18" charset="0"/>
              </a:rPr>
              <a:t> may </a:t>
            </a:r>
            <a:r>
              <a:rPr lang="en-US" sz="3800" b="1" i="1" dirty="0" err="1" smtClean="0">
                <a:solidFill>
                  <a:srgbClr val="0000CC"/>
                </a:solidFill>
                <a:latin typeface="Times New Roman" pitchFamily="18" charset="0"/>
                <a:cs typeface="Times New Roman" pitchFamily="18" charset="0"/>
              </a:rPr>
              <a:t>thành</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áo</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mới</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được</a:t>
            </a:r>
            <a:r>
              <a:rPr lang="en-US" sz="3800" b="1" dirty="0" smtClean="0">
                <a:solidFill>
                  <a:srgbClr val="0000CC"/>
                </a:solidFill>
                <a:latin typeface="Times New Roman" pitchFamily="18" charset="0"/>
                <a:cs typeface="Times New Roman" pitchFamily="18" charset="0"/>
              </a:rPr>
              <a:t>.</a:t>
            </a:r>
            <a:endParaRPr lang="en-US" sz="3800" b="1" dirty="0">
              <a:solidFill>
                <a:srgbClr val="0000CC"/>
              </a:solidFill>
              <a:latin typeface="Times New Roman" pitchFamily="18" charset="0"/>
              <a:cs typeface="Times New Roman" pitchFamily="18" charset="0"/>
            </a:endParaRP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2: </a:t>
            </a:r>
            <a:r>
              <a:rPr lang="en-US" sz="3800" b="1" dirty="0" err="1">
                <a:solidFill>
                  <a:srgbClr val="0000CC"/>
                </a:solidFill>
                <a:latin typeface="Times New Roman" pitchFamily="18" charset="0"/>
                <a:cs typeface="Times New Roman" pitchFamily="18" charset="0"/>
              </a:rPr>
              <a:t>Tiếp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theo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cho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mọi</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người</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cần</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áo</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ấm</a:t>
            </a:r>
            <a:r>
              <a:rPr lang="en-US" sz="3800" b="1" dirty="0" smtClean="0">
                <a:solidFill>
                  <a:srgbClr val="0000CC"/>
                </a:solidFill>
                <a:latin typeface="Times New Roman" pitchFamily="18" charset="0"/>
                <a:cs typeface="Times New Roman" pitchFamily="18" charset="0"/>
              </a:rPr>
              <a:t>.</a:t>
            </a:r>
            <a:endParaRPr lang="en-US" sz="3800" b="1" dirty="0">
              <a:solidFill>
                <a:srgbClr val="0000CC"/>
              </a:solidFill>
              <a:latin typeface="Times New Roman" pitchFamily="18" charset="0"/>
              <a:cs typeface="Times New Roman" pitchFamily="18" charset="0"/>
            </a:endParaRP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3: </a:t>
            </a:r>
            <a:r>
              <a:rPr lang="en-US" sz="3800" b="1" dirty="0" err="1">
                <a:solidFill>
                  <a:srgbClr val="0000CC"/>
                </a:solidFill>
                <a:latin typeface="Times New Roman" pitchFamily="18" charset="0"/>
                <a:cs typeface="Times New Roman" pitchFamily="18" charset="0"/>
              </a:rPr>
              <a:t>Tiếp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theo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cho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để</a:t>
            </a:r>
            <a:r>
              <a:rPr lang="en-US" sz="3800" b="1" i="1" dirty="0" smtClean="0">
                <a:solidFill>
                  <a:srgbClr val="0000CC"/>
                </a:solidFill>
                <a:latin typeface="Times New Roman" pitchFamily="18" charset="0"/>
                <a:cs typeface="Times New Roman" pitchFamily="18" charset="0"/>
              </a:rPr>
              <a:t> may </a:t>
            </a:r>
            <a:r>
              <a:rPr lang="en-US" sz="3800" b="1" i="1" dirty="0" err="1" smtClean="0">
                <a:solidFill>
                  <a:srgbClr val="0000CC"/>
                </a:solidFill>
                <a:latin typeface="Times New Roman" pitchFamily="18" charset="0"/>
                <a:cs typeface="Times New Roman" pitchFamily="18" charset="0"/>
              </a:rPr>
              <a:t>áo</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ấm</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cho</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mọi</a:t>
            </a:r>
            <a:r>
              <a:rPr lang="en-US" sz="3800" b="1" i="1" dirty="0" smtClean="0">
                <a:solidFill>
                  <a:srgbClr val="0000CC"/>
                </a:solidFill>
                <a:latin typeface="Times New Roman" pitchFamily="18" charset="0"/>
                <a:cs typeface="Times New Roman" pitchFamily="18" charset="0"/>
              </a:rPr>
              <a:t> </a:t>
            </a:r>
            <a:r>
              <a:rPr lang="en-US" sz="3800" b="1" i="1" dirty="0" err="1" smtClean="0">
                <a:solidFill>
                  <a:srgbClr val="0000CC"/>
                </a:solidFill>
                <a:latin typeface="Times New Roman" pitchFamily="18" charset="0"/>
                <a:cs typeface="Times New Roman" pitchFamily="18" charset="0"/>
              </a:rPr>
              <a:t>người</a:t>
            </a:r>
            <a:r>
              <a:rPr lang="en-US" sz="3800" b="1" dirty="0" smtClean="0">
                <a:solidFill>
                  <a:srgbClr val="0000CC"/>
                </a:solidFill>
                <a:latin typeface="Times New Roman" pitchFamily="18" charset="0"/>
                <a:cs typeface="Times New Roman" pitchFamily="18" charset="0"/>
              </a:rPr>
              <a:t>.</a:t>
            </a:r>
            <a:endParaRPr lang="en-US" sz="3800" b="1" dirty="0">
              <a:solidFill>
                <a:srgbClr val="0000CC"/>
              </a:solidFill>
              <a:latin typeface="Times New Roman" pitchFamily="18" charset="0"/>
              <a:cs typeface="Times New Roman" pitchFamily="18" charset="0"/>
            </a:endParaRP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4: </a:t>
            </a:r>
            <a:r>
              <a:rPr lang="en-US" sz="3800" b="1" dirty="0" err="1">
                <a:solidFill>
                  <a:srgbClr val="0000CC"/>
                </a:solidFill>
                <a:latin typeface="Times New Roman" pitchFamily="18" charset="0"/>
                <a:cs typeface="Times New Roman" pitchFamily="18" charset="0"/>
              </a:rPr>
              <a:t>Còn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lại</a:t>
            </a:r>
            <a:r>
              <a:rPr lang="en-US" sz="3800" b="1" dirty="0">
                <a:solidFill>
                  <a:srgbClr val="0000CC"/>
                </a:solidFill>
                <a:latin typeface="Times New Roman" pitchFamily="18" charset="0"/>
                <a:cs typeface="Times New Roman" pitchFamily="18" charset="0"/>
              </a:rPr>
              <a:t>.</a:t>
            </a: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1. Hướng dẫn đọc.</a:t>
              </a:r>
              <a:endParaRPr lang="en-US" sz="3800" b="1">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317712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pSp>
        <p:nvGrpSpPr>
          <p:cNvPr id="22" name="Group 21"/>
          <p:cNvGrpSpPr/>
          <p:nvPr/>
        </p:nvGrpSpPr>
        <p:grpSpPr>
          <a:xfrm>
            <a:off x="1508919" y="4343400"/>
            <a:ext cx="4191000" cy="677108"/>
            <a:chOff x="1508919" y="1888664"/>
            <a:chExt cx="3733800" cy="677108"/>
          </a:xfrm>
        </p:grpSpPr>
        <p:sp>
          <p:nvSpPr>
            <p:cNvPr id="23" name="Rectangle 22"/>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2. Chia đoạn.</a:t>
              </a:r>
              <a:endParaRPr lang="en-US" sz="3800" b="1">
                <a:solidFill>
                  <a:srgbClr val="FF0066"/>
                </a:solidFill>
                <a:latin typeface="Times New Roman" pitchFamily="18" charset="0"/>
                <a:cs typeface="Times New Roman" pitchFamily="18" charset="0"/>
              </a:endParaRPr>
            </a:p>
          </p:txBody>
        </p:sp>
        <p:cxnSp>
          <p:nvCxnSpPr>
            <p:cNvPr id="24" name="Straight Connector 23"/>
            <p:cNvCxnSpPr/>
            <p:nvPr/>
          </p:nvCxnSpPr>
          <p:spPr>
            <a:xfrm>
              <a:off x="1618922"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1953419"/>
            <a:ext cx="6781801" cy="707886"/>
            <a:chOff x="1508918" y="1888664"/>
            <a:chExt cx="6172201" cy="1186207"/>
          </a:xfrm>
        </p:grpSpPr>
        <p:sp>
          <p:nvSpPr>
            <p:cNvPr id="10" name="Rectangle 9"/>
            <p:cNvSpPr/>
            <p:nvPr/>
          </p:nvSpPr>
          <p:spPr>
            <a:xfrm>
              <a:off x="1508918" y="1888664"/>
              <a:ext cx="6172201" cy="1186207"/>
            </a:xfrm>
            <a:prstGeom prst="rect">
              <a:avLst/>
            </a:prstGeom>
          </p:spPr>
          <p:txBody>
            <a:bodyPr wrap="square">
              <a:spAutoFit/>
            </a:bodyPr>
            <a:lstStyle/>
            <a:p>
              <a:r>
                <a:rPr lang="en-US" sz="4000" b="1" smtClean="0">
                  <a:solidFill>
                    <a:srgbClr val="FF0000"/>
                  </a:solidFill>
                  <a:latin typeface="Times New Roman" pitchFamily="18" charset="0"/>
                  <a:cs typeface="Times New Roman" pitchFamily="18" charset="0"/>
                </a:rPr>
                <a:t>3. Luyện đọc và tìm hiểu bài.</a:t>
              </a:r>
              <a:endParaRPr lang="en-US" sz="4000" b="1">
                <a:solidFill>
                  <a:srgbClr val="FF0000"/>
                </a:solidFill>
                <a:latin typeface="Times New Roman" pitchFamily="18" charset="0"/>
                <a:cs typeface="Times New Roman" pitchFamily="18" charset="0"/>
              </a:endParaRPr>
            </a:p>
          </p:txBody>
        </p:sp>
        <p:cxnSp>
          <p:nvCxnSpPr>
            <p:cNvPr id="4" name="Straight Connector 3"/>
            <p:cNvCxnSpPr/>
            <p:nvPr/>
          </p:nvCxnSpPr>
          <p:spPr>
            <a:xfrm>
              <a:off x="1646078" y="3017498"/>
              <a:ext cx="55778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1204119" y="4438380"/>
            <a:ext cx="14048298" cy="1938992"/>
          </a:xfrm>
          <a:prstGeom prst="rect">
            <a:avLst/>
          </a:prstGeom>
        </p:spPr>
        <p:txBody>
          <a:bodyPr wrap="square">
            <a:spAutoFit/>
          </a:bodyPr>
          <a:lstStyle/>
          <a:p>
            <a:pPr algn="just"/>
            <a:r>
              <a:rPr lang="en-US" sz="4000" b="1" dirty="0" smtClean="0">
                <a:solidFill>
                  <a:srgbClr val="0000CC"/>
                </a:solidFill>
                <a:latin typeface="Times New Roman" pitchFamily="18" charset="0"/>
                <a:cs typeface="Times New Roman"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Mùa</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đông</a:t>
            </a:r>
            <a:r>
              <a:rPr lang="en-US" sz="4000" b="1" dirty="0">
                <a:solidFill>
                  <a:srgbClr val="0000FF"/>
                </a:solidFill>
                <a:latin typeface="Times New Roman" panose="02020603050405020304" pitchFamily="18" charset="0"/>
                <a:cs typeface="Times New Roman" panose="02020603050405020304" pitchFamily="18" charset="0"/>
              </a:rPr>
              <a: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thỏ</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quấn</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lên</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người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cho</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đỡ</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rét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err="1">
                <a:solidFill>
                  <a:srgbClr val="0000FF"/>
                </a:solidFill>
                <a:latin typeface="Times New Roman" panose="02020603050405020304" pitchFamily="18" charset="0"/>
                <a:cs typeface="Times New Roman" panose="02020603050405020304" pitchFamily="18" charset="0"/>
              </a:rPr>
              <a:t>thì</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gió</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thổi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bay </a:t>
            </a:r>
            <a:r>
              <a:rPr lang="en-US" sz="4000" b="1" dirty="0" err="1">
                <a:solidFill>
                  <a:srgbClr val="0000FF"/>
                </a:solidFill>
                <a:latin typeface="Times New Roman" panose="02020603050405020304" pitchFamily="18" charset="0"/>
                <a:cs typeface="Times New Roman" panose="02020603050405020304" pitchFamily="18" charset="0"/>
              </a:rPr>
              <a:t>xuống</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ao</a:t>
            </a:r>
            <a:r>
              <a:rPr lang="en-US" sz="4000" b="1" dirty="0" smtClean="0">
                <a:solidFill>
                  <a:srgbClr val="0000FF"/>
                </a:solidFill>
                <a:latin typeface="Times New Roman" panose="02020603050405020304" pitchFamily="18" charset="0"/>
                <a:cs typeface="Times New Roman" panose="02020603050405020304" pitchFamily="18" charset="0"/>
              </a:rPr>
              <a:t>.</a:t>
            </a:r>
            <a:r>
              <a:rPr lang="en-US" sz="4000" b="1" dirty="0" smtClean="0">
                <a:solidFill>
                  <a:srgbClr val="FF0000"/>
                </a:solidFill>
                <a:latin typeface="Times New Roman" panose="02020603050405020304" pitchFamily="18" charset="0"/>
                <a:cs typeface="Times New Roman" panose="02020603050405020304" pitchFamily="18" charset="0"/>
              </a:rPr>
              <a:t>//</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Nhím</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giúp</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thỏ</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khều</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tấm</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vải</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vào</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bờ</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và</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nói</a:t>
            </a:r>
            <a:r>
              <a:rPr lang="en-US" sz="4000" b="1" dirty="0" smtClean="0">
                <a:solidFill>
                  <a:srgbClr val="0000FF"/>
                </a:solidFill>
                <a:latin typeface="Times New Roman" panose="02020603050405020304" pitchFamily="18" charset="0"/>
                <a:cs typeface="Times New Roman" panose="02020603050405020304" pitchFamily="18" charset="0"/>
              </a:rPr>
              <a:t>:</a:t>
            </a:r>
            <a:endParaRPr lang="en-US" sz="7200" b="1" dirty="0" smtClean="0">
              <a:solidFill>
                <a:srgbClr val="0000FF"/>
              </a:solidFill>
              <a:latin typeface="Times New Roman" pitchFamily="18" charset="0"/>
              <a:cs typeface="Times New Roman" pitchFamily="18" charset="0"/>
            </a:endParaRPr>
          </a:p>
        </p:txBody>
      </p:sp>
      <p:sp>
        <p:nvSpPr>
          <p:cNvPr id="21" name="Rectangle 20"/>
          <p:cNvSpPr/>
          <p:nvPr/>
        </p:nvSpPr>
        <p:spPr>
          <a:xfrm>
            <a:off x="2423319" y="3077886"/>
            <a:ext cx="2973906" cy="707886"/>
          </a:xfrm>
          <a:prstGeom prst="rect">
            <a:avLst/>
          </a:prstGeom>
        </p:spPr>
        <p:txBody>
          <a:bodyPr wrap="square">
            <a:spAutoFit/>
          </a:bodyPr>
          <a:lstStyle/>
          <a:p>
            <a:pPr algn="just"/>
            <a:r>
              <a:rPr lang="en-US" sz="4000" b="1" i="1" dirty="0" err="1" smtClean="0">
                <a:solidFill>
                  <a:srgbClr val="0000CC"/>
                </a:solidFill>
                <a:latin typeface="Times New Roman" pitchFamily="18" charset="0"/>
                <a:cs typeface="Times New Roman" pitchFamily="18" charset="0"/>
              </a:rPr>
              <a:t>chim</a:t>
            </a:r>
            <a:r>
              <a:rPr lang="en-US" sz="4000" b="1" i="1" dirty="0" smtClean="0">
                <a:solidFill>
                  <a:srgbClr val="0000CC"/>
                </a:solidFill>
                <a:latin typeface="Times New Roman" pitchFamily="18" charset="0"/>
                <a:cs typeface="Times New Roman" pitchFamily="18" charset="0"/>
              </a:rPr>
              <a:t> ổ </a:t>
            </a:r>
            <a:r>
              <a:rPr lang="en-US" sz="4000" b="1" i="1" dirty="0" err="1" smtClean="0">
                <a:solidFill>
                  <a:srgbClr val="FF0000"/>
                </a:solidFill>
                <a:latin typeface="Times New Roman" pitchFamily="18" charset="0"/>
                <a:cs typeface="Times New Roman" pitchFamily="18" charset="0"/>
              </a:rPr>
              <a:t>dộc</a:t>
            </a:r>
            <a:r>
              <a:rPr lang="en-US" sz="4000" b="1" i="1" dirty="0" smtClean="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2" name="Rectangle 21"/>
          <p:cNvSpPr/>
          <p:nvPr/>
        </p:nvSpPr>
        <p:spPr>
          <a:xfrm>
            <a:off x="5242719" y="3094495"/>
            <a:ext cx="1866901" cy="707886"/>
          </a:xfrm>
          <a:prstGeom prst="rect">
            <a:avLst/>
          </a:prstGeom>
        </p:spPr>
        <p:txBody>
          <a:bodyPr wrap="square">
            <a:spAutoFit/>
          </a:bodyPr>
          <a:lstStyle/>
          <a:p>
            <a:pPr algn="just"/>
            <a:r>
              <a:rPr lang="en-US" sz="4000" b="1" i="1" dirty="0" err="1" smtClean="0">
                <a:solidFill>
                  <a:srgbClr val="FF0000"/>
                </a:solidFill>
                <a:latin typeface="Times New Roman" pitchFamily="18" charset="0"/>
                <a:cs typeface="Times New Roman" pitchFamily="18" charset="0"/>
              </a:rPr>
              <a:t>x</a:t>
            </a:r>
            <a:r>
              <a:rPr lang="en-US" sz="4000" b="1" i="1" dirty="0" err="1" smtClean="0">
                <a:solidFill>
                  <a:srgbClr val="0000CC"/>
                </a:solidFill>
                <a:latin typeface="Times New Roman" pitchFamily="18" charset="0"/>
                <a:cs typeface="Times New Roman" pitchFamily="18" charset="0"/>
              </a:rPr>
              <a:t>e</a:t>
            </a:r>
            <a:r>
              <a:rPr lang="en-US" sz="4000" b="1" i="1" dirty="0" smtClean="0">
                <a:solidFill>
                  <a:srgbClr val="0000CC"/>
                </a:solidFill>
                <a:latin typeface="Times New Roman" pitchFamily="18" charset="0"/>
                <a:cs typeface="Times New Roman" pitchFamily="18" charset="0"/>
              </a:rPr>
              <a:t> </a:t>
            </a:r>
            <a:r>
              <a:rPr lang="en-US" sz="4000" b="1" i="1" dirty="0" err="1" smtClean="0">
                <a:solidFill>
                  <a:srgbClr val="0000CC"/>
                </a:solidFill>
                <a:latin typeface="Times New Roman" pitchFamily="18" charset="0"/>
                <a:cs typeface="Times New Roman" pitchFamily="18" charset="0"/>
              </a:rPr>
              <a:t>chỉ</a:t>
            </a:r>
            <a:r>
              <a:rPr lang="en-US" sz="4000" b="1" i="1" dirty="0" smtClean="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3" name="Rectangle 22"/>
          <p:cNvSpPr/>
          <p:nvPr/>
        </p:nvSpPr>
        <p:spPr>
          <a:xfrm>
            <a:off x="6943392" y="3089414"/>
            <a:ext cx="2391109" cy="707886"/>
          </a:xfrm>
          <a:prstGeom prst="rect">
            <a:avLst/>
          </a:prstGeom>
        </p:spPr>
        <p:txBody>
          <a:bodyPr wrap="square">
            <a:spAutoFit/>
          </a:bodyPr>
          <a:lstStyle/>
          <a:p>
            <a:pPr algn="just"/>
            <a:r>
              <a:rPr lang="en-US" sz="4000" b="1" i="1" dirty="0" err="1" smtClean="0">
                <a:solidFill>
                  <a:srgbClr val="FF0000"/>
                </a:solidFill>
                <a:latin typeface="Times New Roman" pitchFamily="18" charset="0"/>
                <a:cs typeface="Times New Roman" pitchFamily="18" charset="0"/>
              </a:rPr>
              <a:t>l</a:t>
            </a:r>
            <a:r>
              <a:rPr lang="en-US" sz="4000" b="1" i="1" dirty="0" err="1" smtClean="0">
                <a:solidFill>
                  <a:srgbClr val="0000CC"/>
                </a:solidFill>
                <a:latin typeface="Times New Roman" pitchFamily="18" charset="0"/>
                <a:cs typeface="Times New Roman" pitchFamily="18" charset="0"/>
              </a:rPr>
              <a:t>uồn</a:t>
            </a:r>
            <a:r>
              <a:rPr lang="en-US" sz="4000" b="1" i="1" dirty="0" smtClean="0">
                <a:solidFill>
                  <a:srgbClr val="0000CC"/>
                </a:solidFill>
                <a:latin typeface="Times New Roman" pitchFamily="18" charset="0"/>
                <a:cs typeface="Times New Roman" pitchFamily="18" charset="0"/>
              </a:rPr>
              <a:t> </a:t>
            </a:r>
            <a:r>
              <a:rPr lang="en-US" sz="4000" b="1" i="1" dirty="0" err="1" smtClean="0">
                <a:solidFill>
                  <a:srgbClr val="0000CC"/>
                </a:solidFill>
                <a:latin typeface="Times New Roman" pitchFamily="18" charset="0"/>
                <a:cs typeface="Times New Roman" pitchFamily="18" charset="0"/>
              </a:rPr>
              <a:t>kim</a:t>
            </a:r>
            <a:r>
              <a:rPr lang="en-US" sz="4000" b="1" i="1" dirty="0" smtClean="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19" name="Rectangle 18"/>
          <p:cNvSpPr/>
          <p:nvPr/>
        </p:nvSpPr>
        <p:spPr>
          <a:xfrm>
            <a:off x="9305565" y="3084914"/>
            <a:ext cx="2391109" cy="707886"/>
          </a:xfrm>
          <a:prstGeom prst="rect">
            <a:avLst/>
          </a:prstGeom>
        </p:spPr>
        <p:txBody>
          <a:bodyPr wrap="square">
            <a:spAutoFit/>
          </a:bodyPr>
          <a:lstStyle/>
          <a:p>
            <a:pPr algn="just"/>
            <a:r>
              <a:rPr lang="en-US" sz="4000" b="1" i="1" smtClean="0">
                <a:solidFill>
                  <a:srgbClr val="0000CC"/>
                </a:solidFill>
                <a:latin typeface="Times New Roman" pitchFamily="18" charset="0"/>
                <a:cs typeface="Times New Roman" pitchFamily="18" charset="0"/>
              </a:rPr>
              <a:t>kh</a:t>
            </a:r>
            <a:r>
              <a:rPr lang="en-US" sz="4000" b="1" i="1" smtClean="0">
                <a:solidFill>
                  <a:srgbClr val="FF0000"/>
                </a:solidFill>
                <a:latin typeface="Times New Roman" pitchFamily="18" charset="0"/>
                <a:cs typeface="Times New Roman" pitchFamily="18" charset="0"/>
              </a:rPr>
              <a:t>ề</a:t>
            </a:r>
            <a:r>
              <a:rPr lang="en-US" sz="4000" b="1" i="1" smtClean="0">
                <a:solidFill>
                  <a:srgbClr val="0000CC"/>
                </a:solidFill>
                <a:latin typeface="Times New Roman" pitchFamily="18" charset="0"/>
                <a:cs typeface="Times New Roman" pitchFamily="18" charset="0"/>
              </a:rPr>
              <a:t>u </a:t>
            </a:r>
            <a:endParaRPr lang="en-US" sz="4000" b="1" dirty="0">
              <a:solidFill>
                <a:srgbClr val="0000CC"/>
              </a:solidFill>
              <a:latin typeface="Times New Roman" pitchFamily="18" charset="0"/>
              <a:cs typeface="Times New Roman" pitchFamily="18" charset="0"/>
            </a:endParaRPr>
          </a:p>
        </p:txBody>
      </p:sp>
      <p:grpSp>
        <p:nvGrpSpPr>
          <p:cNvPr id="24" name="Group 23"/>
          <p:cNvGrpSpPr/>
          <p:nvPr/>
        </p:nvGrpSpPr>
        <p:grpSpPr>
          <a:xfrm>
            <a:off x="4874646" y="103078"/>
            <a:ext cx="6616473" cy="1577800"/>
            <a:chOff x="4874646" y="141178"/>
            <a:chExt cx="6616473" cy="1577800"/>
          </a:xfrm>
        </p:grpSpPr>
        <p:grpSp>
          <p:nvGrpSpPr>
            <p:cNvPr id="25" name="Group 24"/>
            <p:cNvGrpSpPr/>
            <p:nvPr/>
          </p:nvGrpSpPr>
          <p:grpSpPr>
            <a:xfrm>
              <a:off x="5083480" y="141178"/>
              <a:ext cx="6255239" cy="991642"/>
              <a:chOff x="4772962" y="210532"/>
              <a:chExt cx="6149694" cy="991642"/>
            </a:xfrm>
          </p:grpSpPr>
          <p:grpSp>
            <p:nvGrpSpPr>
              <p:cNvPr id="27" name="Group 26"/>
              <p:cNvGrpSpPr/>
              <p:nvPr/>
            </p:nvGrpSpPr>
            <p:grpSpPr>
              <a:xfrm>
                <a:off x="4772962" y="210532"/>
                <a:ext cx="6149694" cy="991642"/>
                <a:chOff x="4772962" y="210532"/>
                <a:chExt cx="6149694" cy="991642"/>
              </a:xfrm>
            </p:grpSpPr>
            <p:sp>
              <p:nvSpPr>
                <p:cNvPr id="29" name="TextBox 28"/>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30" name="TextBox 29"/>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28" name="Straight Connector 27"/>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6"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fad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fade">
                                      <p:cBhvr>
                                        <p:cTn id="12" dur="500"/>
                                        <p:tgtEl>
                                          <p:spTgt spid="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animEffect transition="in" filter="fade">
                                      <p:cBhvr>
                                        <p:cTn id="17" dur="500"/>
                                        <p:tgtEl>
                                          <p:spTgt spid="2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fade">
                                      <p:cBhvr>
                                        <p:cTn id="22" dur="500"/>
                                        <p:tgtEl>
                                          <p:spTgt spid="1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448300" y="2667000"/>
            <a:ext cx="0" cy="56388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a:solidFill>
                  <a:srgbClr val="FF0000"/>
                </a:solidFill>
                <a:latin typeface="Times New Roman" pitchFamily="18" charset="0"/>
                <a:cs typeface="Times New Roman" pitchFamily="18" charset="0"/>
              </a:rPr>
              <a:t>1: </a:t>
            </a:r>
            <a:r>
              <a:rPr lang="en-US" sz="3600" b="1" dirty="0" err="1" smtClean="0">
                <a:solidFill>
                  <a:srgbClr val="FF0000"/>
                </a:solidFill>
                <a:latin typeface="Times New Roman" pitchFamily="18" charset="0"/>
                <a:cs typeface="Times New Roman" pitchFamily="18" charset="0"/>
              </a:rPr>
              <a:t>Mùa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đông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đến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thỏ</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chống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rét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bằng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cách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nào</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12" name="Rectangle 11"/>
          <p:cNvSpPr/>
          <p:nvPr/>
        </p:nvSpPr>
        <p:spPr>
          <a:xfrm>
            <a:off x="5623719" y="3886200"/>
            <a:ext cx="10210801" cy="1200329"/>
          </a:xfrm>
          <a:prstGeom prst="rect">
            <a:avLst/>
          </a:prstGeom>
        </p:spPr>
        <p:txBody>
          <a:bodyPr wrap="square">
            <a:spAutoFit/>
          </a:bodyPr>
          <a:lstStyle/>
          <a:p>
            <a:pPr algn="just"/>
            <a:r>
              <a:rPr lang="nl-NL" sz="3600" b="1" dirty="0" smtClean="0">
                <a:solidFill>
                  <a:srgbClr val="0000CC"/>
                </a:solidFill>
                <a:latin typeface="Times New Roman" pitchFamily="18" charset="0"/>
                <a:cs typeface="Times New Roman" pitchFamily="18" charset="0"/>
              </a:rPr>
              <a:t>    </a:t>
            </a:r>
            <a:r>
              <a:rPr lang="nl-NL" sz="3600" b="1" dirty="0">
                <a:solidFill>
                  <a:srgbClr val="0000CC"/>
                </a:solidFill>
                <a:latin typeface="Times New Roman" panose="02020603050405020304" pitchFamily="18" charset="0"/>
                <a:cs typeface="Times New Roman" panose="02020603050405020304" pitchFamily="18" charset="0"/>
              </a:rPr>
              <a:t>+ Mùa đông đến, Thỏ quấn tấm vải lên người cho đỡ rét, nhưng tấm vải bị gió thổi bay xuống ao</a:t>
            </a:r>
            <a:r>
              <a:rPr lang="nl-NL" sz="3600" dirty="0" smtClean="0">
                <a:solidFill>
                  <a:srgbClr val="0000FF"/>
                </a:solidFill>
                <a:latin typeface="Times New Roman" panose="02020603050405020304" pitchFamily="18" charset="0"/>
                <a:cs typeface="Times New Roman" panose="02020603050405020304" pitchFamily="18" charset="0"/>
              </a:rPr>
              <a:t>.</a:t>
            </a:r>
            <a:endParaRPr lang="en-US" sz="3600" dirty="0">
              <a:solidFill>
                <a:srgbClr val="0000FF"/>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5623879" y="5270710"/>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2: </a:t>
            </a:r>
            <a:r>
              <a:rPr lang="en-US" sz="3600" b="1" dirty="0" err="1" smtClean="0">
                <a:solidFill>
                  <a:srgbClr val="FF0000"/>
                </a:solidFill>
                <a:latin typeface="Times New Roman" pitchFamily="18" charset="0"/>
                <a:cs typeface="Times New Roman" pitchFamily="18" charset="0"/>
              </a:rPr>
              <a:t>Vì</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sao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nhím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nảy</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ra</a:t>
            </a:r>
            <a:r>
              <a:rPr lang="en-US" sz="3600" b="1" dirty="0" smtClean="0">
                <a:solidFill>
                  <a:srgbClr val="FF0000"/>
                </a:solidFill>
                <a:latin typeface="Times New Roman" pitchFamily="18" charset="0"/>
                <a:cs typeface="Times New Roman" pitchFamily="18" charset="0"/>
              </a:rPr>
              <a:t> sang </a:t>
            </a:r>
            <a:r>
              <a:rPr lang="en-US" sz="3600" b="1" dirty="0" err="1" smtClean="0">
                <a:solidFill>
                  <a:srgbClr val="FF0000"/>
                </a:solidFill>
                <a:latin typeface="Times New Roman" pitchFamily="18" charset="0"/>
                <a:cs typeface="Times New Roman" pitchFamily="18" charset="0"/>
              </a:rPr>
              <a:t>kiến</a:t>
            </a:r>
            <a:r>
              <a:rPr lang="en-US" sz="3600" b="1" dirty="0" smtClean="0">
                <a:solidFill>
                  <a:srgbClr val="FF0000"/>
                </a:solidFill>
                <a:latin typeface="Times New Roman" pitchFamily="18" charset="0"/>
                <a:cs typeface="Times New Roman" pitchFamily="18" charset="0"/>
              </a:rPr>
              <a:t> may </a:t>
            </a:r>
            <a:r>
              <a:rPr lang="en-US" sz="3600" b="1" dirty="0" err="1" smtClean="0">
                <a:solidFill>
                  <a:srgbClr val="FF0000"/>
                </a:solidFill>
                <a:latin typeface="Times New Roman" pitchFamily="18" charset="0"/>
                <a:cs typeface="Times New Roman" pitchFamily="18" charset="0"/>
              </a:rPr>
              <a:t>áo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ấm</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41" name="Rectangle 40"/>
          <p:cNvSpPr/>
          <p:nvPr/>
        </p:nvSpPr>
        <p:spPr>
          <a:xfrm>
            <a:off x="5547518" y="6400800"/>
            <a:ext cx="10210801" cy="1200329"/>
          </a:xfrm>
          <a:prstGeom prst="rect">
            <a:avLst/>
          </a:prstGeom>
        </p:spPr>
        <p:txBody>
          <a:bodyPr wrap="square">
            <a:spAutoFit/>
          </a:bodyPr>
          <a:lstStyle/>
          <a:p>
            <a:pPr algn="just"/>
            <a:r>
              <a:rPr lang="nl-NL" sz="3600" b="1" smtClean="0">
                <a:solidFill>
                  <a:srgbClr val="0000CC"/>
                </a:solidFill>
                <a:latin typeface="Times New Roman" pitchFamily="18" charset="0"/>
                <a:cs typeface="Times New Roman" pitchFamily="18" charset="0"/>
              </a:rPr>
              <a:t>     + Nhím </a:t>
            </a:r>
            <a:r>
              <a:rPr lang="nl-NL" sz="3600" b="1" dirty="0" smtClean="0">
                <a:solidFill>
                  <a:srgbClr val="0000CC"/>
                </a:solidFill>
                <a:latin typeface="Times New Roman" pitchFamily="18" charset="0"/>
                <a:cs typeface="Times New Roman" pitchFamily="18" charset="0"/>
              </a:rPr>
              <a:t>nảy ra sáng kiến may áo thì gió không thổi bay được</a:t>
            </a:r>
            <a:endParaRPr lang="en-US" sz="3600" b="1" dirty="0">
              <a:solidFill>
                <a:srgbClr val="0000CC"/>
              </a:solidFill>
              <a:latin typeface="Times New Roman" pitchFamily="18" charset="0"/>
              <a:cs typeface="Times New Roman" pitchFamily="18" charset="0"/>
            </a:endParaRPr>
          </a:p>
        </p:txBody>
      </p:sp>
      <p:sp>
        <p:nvSpPr>
          <p:cNvPr id="2" name="Rectangle 1"/>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 name="Rectangle 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 name="Rectangle 3"/>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23" name="Rectangle 22"/>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3" name="Group 32"/>
          <p:cNvGrpSpPr/>
          <p:nvPr/>
        </p:nvGrpSpPr>
        <p:grpSpPr>
          <a:xfrm>
            <a:off x="4874646" y="103078"/>
            <a:ext cx="6616473" cy="1577800"/>
            <a:chOff x="4874646" y="141178"/>
            <a:chExt cx="6616473" cy="1577800"/>
          </a:xfrm>
        </p:grpSpPr>
        <p:grpSp>
          <p:nvGrpSpPr>
            <p:cNvPr id="34" name="Group 33"/>
            <p:cNvGrpSpPr/>
            <p:nvPr/>
          </p:nvGrpSpPr>
          <p:grpSpPr>
            <a:xfrm>
              <a:off x="5083480" y="141178"/>
              <a:ext cx="6255239" cy="991642"/>
              <a:chOff x="4772962" y="210532"/>
              <a:chExt cx="6149694" cy="991642"/>
            </a:xfrm>
          </p:grpSpPr>
          <p:grpSp>
            <p:nvGrpSpPr>
              <p:cNvPr id="36" name="Group 35"/>
              <p:cNvGrpSpPr/>
              <p:nvPr/>
            </p:nvGrpSpPr>
            <p:grpSpPr>
              <a:xfrm>
                <a:off x="4772962" y="210532"/>
                <a:ext cx="6149694" cy="991642"/>
                <a:chOff x="4772962" y="210532"/>
                <a:chExt cx="6149694" cy="991642"/>
              </a:xfrm>
            </p:grpSpPr>
            <p:sp>
              <p:nvSpPr>
                <p:cNvPr id="38" name="TextBox 37"/>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39" name="TextBox 38"/>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37" name="Straight Connector 36"/>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5"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96310616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40" grpId="0"/>
      <p:bldP spid="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3: </a:t>
            </a:r>
            <a:r>
              <a:rPr lang="en-US" sz="3600" b="1" dirty="0" err="1" smtClean="0">
                <a:solidFill>
                  <a:srgbClr val="FF0000"/>
                </a:solidFill>
                <a:latin typeface="Times New Roman" pitchFamily="18" charset="0"/>
                <a:cs typeface="Times New Roman" pitchFamily="18" charset="0"/>
              </a:rPr>
              <a:t>Mỗi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nhân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vật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trong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chuyện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đã</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đóng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góp</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gì</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việc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làm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ra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những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chiếc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áo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ấm</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12" name="Rectangle 11"/>
          <p:cNvSpPr/>
          <p:nvPr/>
        </p:nvSpPr>
        <p:spPr>
          <a:xfrm>
            <a:off x="5623719" y="4044561"/>
            <a:ext cx="10210801" cy="3970318"/>
          </a:xfrm>
          <a:prstGeom prst="rect">
            <a:avLst/>
          </a:prstGeom>
        </p:spPr>
        <p:txBody>
          <a:bodyPr wrap="square">
            <a:spAutoFit/>
          </a:bodyPr>
          <a:lstStyle/>
          <a:p>
            <a:pPr algn="just"/>
            <a:r>
              <a:rPr lang="nl-NL" sz="3600" b="1" dirty="0" smtClean="0">
                <a:solidFill>
                  <a:srgbClr val="0000CC"/>
                </a:solidFill>
                <a:latin typeface="Times New Roman" panose="02020603050405020304" pitchFamily="18" charset="0"/>
                <a:cs typeface="Times New Roman" panose="02020603050405020304" pitchFamily="18" charset="0"/>
              </a:rPr>
              <a:t>+ Tằm cho tơ để làm chỉ may áo</a:t>
            </a:r>
            <a:r>
              <a:rPr lang="nl-NL" sz="3600" dirty="0" smtClean="0">
                <a:solidFill>
                  <a:srgbClr val="0000FF"/>
                </a:solidFill>
                <a:latin typeface="Times New Roman" panose="02020603050405020304" pitchFamily="18" charset="0"/>
                <a:cs typeface="Times New Roman" panose="02020603050405020304" pitchFamily="18" charset="0"/>
              </a:rPr>
              <a:t>.</a:t>
            </a:r>
          </a:p>
          <a:p>
            <a:pPr algn="just"/>
            <a:r>
              <a:rPr lang="nl-NL" sz="3600" b="1" dirty="0" smtClean="0">
                <a:solidFill>
                  <a:srgbClr val="0000FF"/>
                </a:solidFill>
                <a:latin typeface="Times New Roman" panose="02020603050405020304" pitchFamily="18" charset="0"/>
                <a:cs typeface="Times New Roman" panose="02020603050405020304" pitchFamily="18" charset="0"/>
              </a:rPr>
              <a:t>+Bọ ngựa dùng kiếm của mình để cắt vải may áo.</a:t>
            </a:r>
          </a:p>
          <a:p>
            <a:pPr algn="just"/>
            <a:r>
              <a:rPr lang="nl-NL" sz="3600" b="1" dirty="0" smtClean="0">
                <a:solidFill>
                  <a:srgbClr val="0000FF"/>
                </a:solidFill>
                <a:latin typeface="Times New Roman" panose="02020603050405020304" pitchFamily="18" charset="0"/>
                <a:cs typeface="Times New Roman" panose="02020603050405020304" pitchFamily="18" charset="0"/>
              </a:rPr>
              <a:t>+Ốc sên bò trên tấm vải, vạch những đường kẻ giúp bọ ngựa cắt vải may áo.</a:t>
            </a:r>
          </a:p>
          <a:p>
            <a:pPr algn="just"/>
            <a:r>
              <a:rPr lang="nl-NL" sz="3600" b="1" dirty="0" smtClean="0">
                <a:solidFill>
                  <a:srgbClr val="0000FF"/>
                </a:solidFill>
                <a:latin typeface="Times New Roman" panose="02020603050405020304" pitchFamily="18" charset="0"/>
                <a:cs typeface="Times New Roman" panose="02020603050405020304" pitchFamily="18" charset="0"/>
              </a:rPr>
              <a:t>+Chim ổ dộc dùng biệt tài khâu vá của mình để may áo.</a:t>
            </a:r>
          </a:p>
          <a:p>
            <a:pPr algn="just"/>
            <a:r>
              <a:rPr lang="nl-NL" sz="3600" b="1" dirty="0" smtClean="0">
                <a:solidFill>
                  <a:srgbClr val="0000FF"/>
                </a:solidFill>
                <a:latin typeface="Times New Roman" panose="02020603050405020304" pitchFamily="18" charset="0"/>
                <a:cs typeface="Times New Roman" panose="02020603050405020304" pitchFamily="18" charset="0"/>
              </a:rPr>
              <a:t>+Thỏ trải vải để đôi chim may áo.</a:t>
            </a:r>
            <a:endParaRPr lang="en-US" sz="3600" b="1" dirty="0">
              <a:solidFill>
                <a:srgbClr val="0000FF"/>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5623879" y="5174673"/>
            <a:ext cx="10233818" cy="646331"/>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endParaRPr lang="en-US" sz="3600" b="1" dirty="0">
              <a:solidFill>
                <a:srgbClr val="FF0000"/>
              </a:solidFill>
              <a:latin typeface="Times New Roman" pitchFamily="18" charset="0"/>
              <a:cs typeface="Times New Roman" pitchFamily="18" charset="0"/>
            </a:endParaRPr>
          </a:p>
        </p:txBody>
      </p:sp>
      <p:sp>
        <p:nvSpPr>
          <p:cNvPr id="41" name="Rectangle 40"/>
          <p:cNvSpPr/>
          <p:nvPr/>
        </p:nvSpPr>
        <p:spPr>
          <a:xfrm>
            <a:off x="5448300" y="6525133"/>
            <a:ext cx="10210801" cy="646331"/>
          </a:xfrm>
          <a:prstGeom prst="rect">
            <a:avLst/>
          </a:prstGeom>
        </p:spPr>
        <p:txBody>
          <a:bodyPr wrap="square">
            <a:spAutoFit/>
          </a:bodyPr>
          <a:lstStyle/>
          <a:p>
            <a:pPr algn="just"/>
            <a:r>
              <a:rPr lang="nl-NL" sz="3600" b="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cxnSp>
        <p:nvCxnSpPr>
          <p:cNvPr id="23" name="Straight Connector 22"/>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7" name="Group 36"/>
          <p:cNvGrpSpPr/>
          <p:nvPr/>
        </p:nvGrpSpPr>
        <p:grpSpPr>
          <a:xfrm>
            <a:off x="4874646" y="103078"/>
            <a:ext cx="6616473" cy="1577800"/>
            <a:chOff x="4874646" y="141178"/>
            <a:chExt cx="6616473" cy="1577800"/>
          </a:xfrm>
        </p:grpSpPr>
        <p:grpSp>
          <p:nvGrpSpPr>
            <p:cNvPr id="38" name="Group 37"/>
            <p:cNvGrpSpPr/>
            <p:nvPr/>
          </p:nvGrpSpPr>
          <p:grpSpPr>
            <a:xfrm>
              <a:off x="5083480" y="141178"/>
              <a:ext cx="6255239" cy="991642"/>
              <a:chOff x="4772962" y="210532"/>
              <a:chExt cx="6149694" cy="991642"/>
            </a:xfrm>
          </p:grpSpPr>
          <p:grpSp>
            <p:nvGrpSpPr>
              <p:cNvPr id="44" name="Group 43"/>
              <p:cNvGrpSpPr/>
              <p:nvPr/>
            </p:nvGrpSpPr>
            <p:grpSpPr>
              <a:xfrm>
                <a:off x="4772962" y="210532"/>
                <a:ext cx="6149694" cy="991642"/>
                <a:chOff x="4772962" y="210532"/>
                <a:chExt cx="6149694" cy="991642"/>
              </a:xfrm>
            </p:grpSpPr>
            <p:sp>
              <p:nvSpPr>
                <p:cNvPr id="46" name="TextBox 45"/>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47" name="TextBox 46"/>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45" name="Straight Connector 44"/>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205082679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40"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81668" y="3058719"/>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4: </a:t>
            </a:r>
            <a:r>
              <a:rPr lang="en-US" sz="3600" b="1" dirty="0" err="1" smtClean="0">
                <a:solidFill>
                  <a:srgbClr val="FF0000"/>
                </a:solidFill>
                <a:latin typeface="Times New Roman" pitchFamily="18" charset="0"/>
                <a:cs typeface="Times New Roman" pitchFamily="18" charset="0"/>
              </a:rPr>
              <a:t>Em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thích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nhất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nhân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vật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nào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trong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chuyện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vì</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sao</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12" name="Rectangle 11"/>
          <p:cNvSpPr/>
          <p:nvPr/>
        </p:nvSpPr>
        <p:spPr>
          <a:xfrm>
            <a:off x="5600701" y="4781486"/>
            <a:ext cx="10210801" cy="2862322"/>
          </a:xfrm>
          <a:prstGeom prst="rect">
            <a:avLst/>
          </a:prstGeom>
        </p:spPr>
        <p:txBody>
          <a:bodyPr wrap="square">
            <a:spAutoFit/>
          </a:bodyPr>
          <a:lstStyle/>
          <a:p>
            <a:pPr algn="just"/>
            <a:r>
              <a:rPr lang="nl-NL" sz="3600" b="1" dirty="0" smtClean="0">
                <a:solidFill>
                  <a:srgbClr val="0000CC"/>
                </a:solidFill>
                <a:latin typeface="Times New Roman" pitchFamily="18" charset="0"/>
                <a:cs typeface="Times New Roman" pitchFamily="18" charset="0"/>
              </a:rPr>
              <a:t>    </a:t>
            </a:r>
            <a:r>
              <a:rPr lang="nl-NL" sz="3600" b="1" dirty="0">
                <a:solidFill>
                  <a:srgbClr val="0000CC"/>
                </a:solidFill>
                <a:latin typeface="Times New Roman" panose="02020603050405020304" pitchFamily="18" charset="0"/>
                <a:cs typeface="Times New Roman" panose="02020603050405020304" pitchFamily="18" charset="0"/>
              </a:rPr>
              <a:t>+ </a:t>
            </a:r>
            <a:r>
              <a:rPr lang="nl-NL" sz="3600" b="1" dirty="0" smtClean="0">
                <a:solidFill>
                  <a:srgbClr val="0000CC"/>
                </a:solidFill>
                <a:latin typeface="Times New Roman" panose="02020603050405020304" pitchFamily="18" charset="0"/>
                <a:cs typeface="Times New Roman" panose="02020603050405020304" pitchFamily="18" charset="0"/>
              </a:rPr>
              <a:t>Học sinh trả lời theo suy nghĩ:</a:t>
            </a:r>
          </a:p>
          <a:p>
            <a:pPr algn="just"/>
            <a:r>
              <a:rPr lang="nl-NL" sz="3600" b="1" dirty="0" smtClean="0">
                <a:solidFill>
                  <a:srgbClr val="0000CC"/>
                </a:solidFill>
                <a:latin typeface="Times New Roman" panose="02020603050405020304" pitchFamily="18" charset="0"/>
                <a:cs typeface="Times New Roman" panose="02020603050405020304" pitchFamily="18" charset="0"/>
              </a:rPr>
              <a:t>Em thích nhân vật nhím trong chuyện vì nhím thông minh, tài giỏi có tình yêu thương. Nhím giúp thỏ khều tấm vải vào bờ nghĩ ra sáng kiến cho mọi người may áo đầu tiên </a:t>
            </a:r>
            <a:r>
              <a:rPr lang="nl-NL" sz="3600" dirty="0" smtClean="0">
                <a:solidFill>
                  <a:srgbClr val="0000FF"/>
                </a:solidFill>
                <a:latin typeface="Times New Roman" panose="02020603050405020304" pitchFamily="18" charset="0"/>
                <a:cs typeface="Times New Roman" panose="02020603050405020304" pitchFamily="18" charset="0"/>
              </a:rPr>
              <a:t>.</a:t>
            </a:r>
            <a:endParaRPr lang="en-US" sz="3600" dirty="0">
              <a:solidFill>
                <a:srgbClr val="0000FF"/>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7" name="Group 36"/>
          <p:cNvGrpSpPr/>
          <p:nvPr/>
        </p:nvGrpSpPr>
        <p:grpSpPr>
          <a:xfrm>
            <a:off x="4874646" y="103078"/>
            <a:ext cx="6616473" cy="1577800"/>
            <a:chOff x="4874646" y="141178"/>
            <a:chExt cx="6616473" cy="1577800"/>
          </a:xfrm>
        </p:grpSpPr>
        <p:grpSp>
          <p:nvGrpSpPr>
            <p:cNvPr id="38" name="Group 37"/>
            <p:cNvGrpSpPr/>
            <p:nvPr/>
          </p:nvGrpSpPr>
          <p:grpSpPr>
            <a:xfrm>
              <a:off x="5083480" y="141178"/>
              <a:ext cx="6255239" cy="991642"/>
              <a:chOff x="4772962" y="210532"/>
              <a:chExt cx="6149694" cy="991642"/>
            </a:xfrm>
          </p:grpSpPr>
          <p:grpSp>
            <p:nvGrpSpPr>
              <p:cNvPr id="40" name="Group 39"/>
              <p:cNvGrpSpPr/>
              <p:nvPr/>
            </p:nvGrpSpPr>
            <p:grpSpPr>
              <a:xfrm>
                <a:off x="4772962" y="210532"/>
                <a:ext cx="6149694" cy="991642"/>
                <a:chOff x="4772962" y="210532"/>
                <a:chExt cx="6149694" cy="991642"/>
              </a:xfrm>
            </p:grpSpPr>
            <p:sp>
              <p:nvSpPr>
                <p:cNvPr id="44" name="TextBox 43"/>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45" name="TextBox 44"/>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41" name="Straight Connector 40"/>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234132659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04578" y="3280531"/>
            <a:ext cx="10233818" cy="1200329"/>
          </a:xfrm>
          <a:prstGeom prst="rect">
            <a:avLst/>
          </a:prstGeom>
        </p:spPr>
        <p:txBody>
          <a:bodyPr wrap="square">
            <a:spAutoFit/>
          </a:bodyPr>
          <a:lstStyle/>
          <a:p>
            <a:pPr algn="just"/>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5: </a:t>
            </a:r>
            <a:r>
              <a:rPr lang="en-US" sz="3600" b="1" dirty="0" err="1" smtClean="0">
                <a:solidFill>
                  <a:srgbClr val="FF0000"/>
                </a:solidFill>
                <a:latin typeface="Times New Roman" pitchFamily="18" charset="0"/>
                <a:cs typeface="Times New Roman" pitchFamily="18" charset="0"/>
              </a:rPr>
              <a:t>Em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học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được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điều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gì</a:t>
            </a:r>
            <a:r>
              <a:rPr lang="en-US" sz="3600" b="1" dirty="0" smtClean="0">
                <a:solidFill>
                  <a:srgbClr val="FF0000"/>
                </a:solidFill>
                <a:latin typeface="Times New Roman" pitchFamily="18" charset="0"/>
                <a:cs typeface="Times New Roman" pitchFamily="18" charset="0"/>
              </a:rPr>
              <a:t> qua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chuyện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trên</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12" name="Rectangle 11"/>
          <p:cNvSpPr/>
          <p:nvPr/>
        </p:nvSpPr>
        <p:spPr>
          <a:xfrm>
            <a:off x="5600701" y="4781486"/>
            <a:ext cx="10210801" cy="1200329"/>
          </a:xfrm>
          <a:prstGeom prst="rect">
            <a:avLst/>
          </a:prstGeom>
        </p:spPr>
        <p:txBody>
          <a:bodyPr wrap="square">
            <a:spAutoFit/>
          </a:bodyPr>
          <a:lstStyle/>
          <a:p>
            <a:pPr algn="just"/>
            <a:r>
              <a:rPr lang="nl-NL" sz="3600" b="1" dirty="0" smtClean="0">
                <a:solidFill>
                  <a:srgbClr val="0000FF"/>
                </a:solidFill>
                <a:latin typeface="Times New Roman" pitchFamily="18" charset="0"/>
                <a:cs typeface="Times New Roman" pitchFamily="18" charset="0"/>
              </a:rPr>
              <a:t>    </a:t>
            </a:r>
            <a:r>
              <a:rPr lang="nl-NL" sz="3600" b="1" dirty="0">
                <a:solidFill>
                  <a:srgbClr val="0000FF"/>
                </a:solidFill>
                <a:latin typeface="Times New Roman" panose="02020603050405020304" pitchFamily="18" charset="0"/>
                <a:cs typeface="Times New Roman" panose="02020603050405020304" pitchFamily="18" charset="0"/>
              </a:rPr>
              <a:t>+ </a:t>
            </a:r>
            <a:r>
              <a:rPr lang="nl-NL" sz="3600" b="1" dirty="0" smtClean="0">
                <a:solidFill>
                  <a:srgbClr val="0000FF"/>
                </a:solidFill>
                <a:latin typeface="Times New Roman" panose="02020603050405020304" pitchFamily="18" charset="0"/>
                <a:cs typeface="Times New Roman" panose="02020603050405020304" pitchFamily="18" charset="0"/>
              </a:rPr>
              <a:t>Học sinh trả lời theo suy nghĩ:</a:t>
            </a:r>
          </a:p>
          <a:p>
            <a:pPr algn="ctr"/>
            <a:r>
              <a:rPr lang="nl-NL" sz="3600" b="1" dirty="0" smtClean="0">
                <a:solidFill>
                  <a:srgbClr val="0000FF"/>
                </a:solidFill>
                <a:latin typeface="Times New Roman" panose="02020603050405020304" pitchFamily="18" charset="0"/>
                <a:cs typeface="Times New Roman" panose="02020603050405020304" pitchFamily="18" charset="0"/>
              </a:rPr>
              <a:t>Biết yêu thương giúp đỡ mọi người</a:t>
            </a:r>
            <a:endParaRPr lang="en-US" sz="3600" b="1" dirty="0">
              <a:solidFill>
                <a:srgbClr val="0000FF"/>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7" name="Group 36"/>
          <p:cNvGrpSpPr/>
          <p:nvPr/>
        </p:nvGrpSpPr>
        <p:grpSpPr>
          <a:xfrm>
            <a:off x="4874646" y="103078"/>
            <a:ext cx="6616473" cy="1577800"/>
            <a:chOff x="4874646" y="141178"/>
            <a:chExt cx="6616473" cy="1577800"/>
          </a:xfrm>
        </p:grpSpPr>
        <p:grpSp>
          <p:nvGrpSpPr>
            <p:cNvPr id="38" name="Group 37"/>
            <p:cNvGrpSpPr/>
            <p:nvPr/>
          </p:nvGrpSpPr>
          <p:grpSpPr>
            <a:xfrm>
              <a:off x="5083480" y="141178"/>
              <a:ext cx="6255239" cy="991642"/>
              <a:chOff x="4772962" y="210532"/>
              <a:chExt cx="6149694" cy="991642"/>
            </a:xfrm>
          </p:grpSpPr>
          <p:grpSp>
            <p:nvGrpSpPr>
              <p:cNvPr id="40" name="Group 39"/>
              <p:cNvGrpSpPr/>
              <p:nvPr/>
            </p:nvGrpSpPr>
            <p:grpSpPr>
              <a:xfrm>
                <a:off x="4772962" y="210532"/>
                <a:ext cx="6149694" cy="991642"/>
                <a:chOff x="4772962" y="210532"/>
                <a:chExt cx="6149694" cy="991642"/>
              </a:xfrm>
            </p:grpSpPr>
            <p:sp>
              <p:nvSpPr>
                <p:cNvPr id="44" name="TextBox 43"/>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45" name="TextBox 44"/>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41" name="Straight Connector 40"/>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361137204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Luyện đọc</a:t>
              </a:r>
              <a:endParaRPr lang="en-US" sz="3800" b="1">
                <a:ln w="11430"/>
                <a:solidFill>
                  <a:srgbClr val="0000FF"/>
                </a:solidFill>
                <a:latin typeface="Times New Roman" pitchFamily="18" charset="0"/>
                <a:cs typeface="Times New Roman" pitchFamily="18" charset="0"/>
              </a:endParaRP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smtClean="0">
                  <a:ln w="11430"/>
                  <a:solidFill>
                    <a:srgbClr val="0000FF"/>
                  </a:solidFill>
                  <a:latin typeface="Times New Roman" pitchFamily="18" charset="0"/>
                  <a:cs typeface="Times New Roman" pitchFamily="18" charset="0"/>
                </a:rPr>
                <a:t>Tìm hiểu bài</a:t>
              </a:r>
              <a:endParaRPr lang="en-US" sz="3800" b="1">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4" name="Text Box 2"/>
          <p:cNvSpPr txBox="1">
            <a:spLocks noChangeArrowheads="1"/>
          </p:cNvSpPr>
          <p:nvPr/>
        </p:nvSpPr>
        <p:spPr bwMode="auto">
          <a:xfrm>
            <a:off x="8671719" y="2819400"/>
            <a:ext cx="41389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000" b="1">
                <a:solidFill>
                  <a:srgbClr val="FF0000"/>
                </a:solidFill>
                <a:latin typeface="Times New Roman" pitchFamily="18" charset="0"/>
                <a:cs typeface="Times New Roman" pitchFamily="18" charset="0"/>
              </a:rPr>
              <a:t>NỘI DUNG</a:t>
            </a:r>
          </a:p>
        </p:txBody>
      </p:sp>
      <p:grpSp>
        <p:nvGrpSpPr>
          <p:cNvPr id="4" name="Group 3"/>
          <p:cNvGrpSpPr/>
          <p:nvPr/>
        </p:nvGrpSpPr>
        <p:grpSpPr>
          <a:xfrm>
            <a:off x="6004721" y="3563423"/>
            <a:ext cx="9525001" cy="3523177"/>
            <a:chOff x="6004721" y="3563423"/>
            <a:chExt cx="9525001" cy="3523177"/>
          </a:xfrm>
        </p:grpSpPr>
        <p:pic>
          <p:nvPicPr>
            <p:cNvPr id="41" name="Picture 6" descr="Khung viền đẹp - Mẫu khung viền bìa Giáo án, Báo cáo, Luận vă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005633" y="562511"/>
              <a:ext cx="3523177" cy="95250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702916" y="4346198"/>
              <a:ext cx="8137525" cy="1938992"/>
            </a:xfrm>
            <a:prstGeom prst="rect">
              <a:avLst/>
            </a:prstGeom>
          </p:spPr>
          <p:txBody>
            <a:bodyPr>
              <a:spAutoFit/>
            </a:bodyPr>
            <a:lstStyle/>
            <a:p>
              <a:pPr algn="just"/>
              <a:r>
                <a:rPr lang="en-US" sz="4000" b="1" i="1" dirty="0" smtClean="0">
                  <a:solidFill>
                    <a:srgbClr val="FF0000"/>
                  </a:solidFill>
                  <a:latin typeface="Times New Roman" pitchFamily="18" charset="0"/>
                  <a:cs typeface="Times New Roman" pitchFamily="18" charset="0"/>
                </a:rPr>
                <a:t>Qua </a:t>
              </a:r>
              <a:r>
                <a:rPr lang="en-US" sz="4000" b="1" i="1" dirty="0" err="1" smtClean="0">
                  <a:solidFill>
                    <a:srgbClr val="FF0000"/>
                  </a:solidFill>
                  <a:latin typeface="Times New Roman" pitchFamily="18" charset="0"/>
                  <a:cs typeface="Times New Roman" pitchFamily="18" charset="0"/>
                </a:rPr>
                <a:t>câu</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chuyện</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giúp</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em</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hiểu</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không</a:t>
              </a:r>
              <a:r>
                <a:rPr lang="en-US" sz="4000" b="1" i="1" dirty="0" smtClean="0">
                  <a:solidFill>
                    <a:srgbClr val="FF0000"/>
                  </a:solidFill>
                  <a:latin typeface="Times New Roman" pitchFamily="18" charset="0"/>
                  <a:cs typeface="Times New Roman" pitchFamily="18" charset="0"/>
                </a:rPr>
                <a:t> </a:t>
              </a:r>
              <a:r>
                <a:rPr lang="en-US" sz="4000" b="1" i="1" err="1" smtClean="0">
                  <a:solidFill>
                    <a:srgbClr val="FF0000"/>
                  </a:solidFill>
                  <a:latin typeface="Times New Roman" pitchFamily="18" charset="0"/>
                  <a:cs typeface="Times New Roman" pitchFamily="18" charset="0"/>
                </a:rPr>
                <a:t>có</a:t>
              </a:r>
              <a:r>
                <a:rPr lang="en-US" sz="4000" b="1" i="1" smtClean="0">
                  <a:solidFill>
                    <a:srgbClr val="FF0000"/>
                  </a:solidFill>
                  <a:latin typeface="Times New Roman" pitchFamily="18" charset="0"/>
                  <a:cs typeface="Times New Roman" pitchFamily="18" charset="0"/>
                </a:rPr>
                <a:t> việc </a:t>
              </a:r>
              <a:r>
                <a:rPr lang="en-US" sz="4000" b="1" i="1" dirty="0" err="1" smtClean="0">
                  <a:solidFill>
                    <a:srgbClr val="FF0000"/>
                  </a:solidFill>
                  <a:latin typeface="Times New Roman" pitchFamily="18" charset="0"/>
                  <a:cs typeface="Times New Roman" pitchFamily="18" charset="0"/>
                </a:rPr>
                <a:t>gì</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khó</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nếu</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biết</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huy</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động</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sức</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mạnh</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và</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trí</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tuệ</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của</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tập</a:t>
              </a:r>
              <a:r>
                <a:rPr lang="en-US" sz="4000" b="1" i="1" dirty="0" smtClean="0">
                  <a:solidFill>
                    <a:srgbClr val="FF0000"/>
                  </a:solidFill>
                  <a:latin typeface="Times New Roman" pitchFamily="18" charset="0"/>
                  <a:cs typeface="Times New Roman" pitchFamily="18" charset="0"/>
                </a:rPr>
                <a:t> </a:t>
              </a:r>
              <a:r>
                <a:rPr lang="en-US" sz="4000" b="1" i="1" dirty="0" err="1" smtClean="0">
                  <a:solidFill>
                    <a:srgbClr val="FF0000"/>
                  </a:solidFill>
                  <a:latin typeface="Times New Roman" pitchFamily="18" charset="0"/>
                  <a:cs typeface="Times New Roman" pitchFamily="18" charset="0"/>
                </a:rPr>
                <a:t>thể</a:t>
              </a:r>
              <a:r>
                <a:rPr lang="nl-NL" sz="4000" dirty="0" smtClean="0">
                  <a:solidFill>
                    <a:srgbClr val="FF0000"/>
                  </a:solidFill>
                  <a:latin typeface="Times New Roman" pitchFamily="18" charset="0"/>
                  <a:cs typeface="Times New Roman" pitchFamily="18" charset="0"/>
                </a:rPr>
                <a:t>.</a:t>
              </a:r>
              <a:endParaRPr lang="en-US" sz="4000" dirty="0">
                <a:solidFill>
                  <a:srgbClr val="FF0000"/>
                </a:solidFill>
                <a:latin typeface="Times New Roman" pitchFamily="18" charset="0"/>
                <a:cs typeface="Times New Roman" pitchFamily="18" charset="0"/>
              </a:endParaRPr>
            </a:p>
          </p:txBody>
        </p:sp>
      </p:grpSp>
      <p:cxnSp>
        <p:nvCxnSpPr>
          <p:cNvPr id="38" name="Straight Connector 37"/>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39" name="Rectangle 38"/>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2" name="Rectangle 41"/>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522670" y="3527240"/>
            <a:ext cx="2391109" cy="646331"/>
          </a:xfrm>
          <a:prstGeom prst="rect">
            <a:avLst/>
          </a:prstGeom>
        </p:spPr>
        <p:txBody>
          <a:bodyPr wrap="square">
            <a:spAutoFit/>
          </a:bodyPr>
          <a:lstStyle/>
          <a:p>
            <a:pPr algn="just"/>
            <a:r>
              <a:rPr lang="en-US" sz="3600" b="1" i="1" dirty="0" err="1" smtClean="0">
                <a:solidFill>
                  <a:srgbClr val="0000CC"/>
                </a:solidFill>
                <a:latin typeface="Times New Roman" pitchFamily="18" charset="0"/>
                <a:cs typeface="Times New Roman" pitchFamily="18" charset="0"/>
              </a:rPr>
              <a:t>luồn</a:t>
            </a:r>
            <a:r>
              <a:rPr lang="en-US" sz="3600" b="1" i="1" dirty="0" smtClean="0">
                <a:solidFill>
                  <a:srgbClr val="0000CC"/>
                </a:solidFill>
                <a:latin typeface="Times New Roman" pitchFamily="18" charset="0"/>
                <a:cs typeface="Times New Roman" pitchFamily="18" charset="0"/>
              </a:rPr>
              <a:t> </a:t>
            </a:r>
            <a:r>
              <a:rPr lang="en-US" sz="3600" b="1" i="1" dirty="0" err="1" smtClean="0">
                <a:solidFill>
                  <a:srgbClr val="0000CC"/>
                </a:solidFill>
                <a:latin typeface="Times New Roman" pitchFamily="18" charset="0"/>
                <a:cs typeface="Times New Roman" pitchFamily="18" charset="0"/>
              </a:rPr>
              <a:t>kim</a:t>
            </a:r>
            <a:r>
              <a:rPr lang="en-US" sz="3600" b="1" i="1" dirty="0"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5" name="Rectangle 4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46" name="Rectangle 45"/>
          <p:cNvSpPr/>
          <p:nvPr/>
        </p:nvSpPr>
        <p:spPr>
          <a:xfrm>
            <a:off x="3021960" y="3540258"/>
            <a:ext cx="1306359" cy="646331"/>
          </a:xfrm>
          <a:prstGeom prst="rect">
            <a:avLst/>
          </a:prstGeom>
        </p:spPr>
        <p:txBody>
          <a:bodyPr wrap="square">
            <a:spAutoFit/>
          </a:bodyPr>
          <a:lstStyle/>
          <a:p>
            <a:pPr algn="just"/>
            <a:r>
              <a:rPr lang="en-US" sz="3600" b="1" i="1" smtClean="0">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47" name="Group 46"/>
          <p:cNvGrpSpPr/>
          <p:nvPr/>
        </p:nvGrpSpPr>
        <p:grpSpPr>
          <a:xfrm>
            <a:off x="4874646" y="103078"/>
            <a:ext cx="6616473" cy="1577800"/>
            <a:chOff x="4874646" y="141178"/>
            <a:chExt cx="6616473" cy="1577800"/>
          </a:xfrm>
        </p:grpSpPr>
        <p:grpSp>
          <p:nvGrpSpPr>
            <p:cNvPr id="48" name="Group 47"/>
            <p:cNvGrpSpPr/>
            <p:nvPr/>
          </p:nvGrpSpPr>
          <p:grpSpPr>
            <a:xfrm>
              <a:off x="5083480" y="141178"/>
              <a:ext cx="6255239" cy="991642"/>
              <a:chOff x="4772962" y="210532"/>
              <a:chExt cx="6149694" cy="991642"/>
            </a:xfrm>
          </p:grpSpPr>
          <p:grpSp>
            <p:nvGrpSpPr>
              <p:cNvPr id="50" name="Group 49"/>
              <p:cNvGrpSpPr/>
              <p:nvPr/>
            </p:nvGrpSpPr>
            <p:grpSpPr>
              <a:xfrm>
                <a:off x="4772962" y="210532"/>
                <a:ext cx="6149694" cy="991642"/>
                <a:chOff x="4772962" y="210532"/>
                <a:chExt cx="6149694" cy="991642"/>
              </a:xfrm>
            </p:grpSpPr>
            <p:sp>
              <p:nvSpPr>
                <p:cNvPr id="52" name="TextBox 51"/>
                <p:cNvSpPr txBox="1"/>
                <p:nvPr/>
              </p:nvSpPr>
              <p:spPr>
                <a:xfrm>
                  <a:off x="4772962" y="210532"/>
                  <a:ext cx="6149694" cy="584775"/>
                </a:xfrm>
                <a:prstGeom prst="rect">
                  <a:avLst/>
                </a:prstGeom>
                <a:noFill/>
              </p:spPr>
              <p:txBody>
                <a:bodyPr wrap="none" rtlCol="0">
                  <a:spAutoFit/>
                </a:bodyPr>
                <a:lstStyle/>
                <a:p>
                  <a:r>
                    <a:rPr lang="en-US" sz="3200" smtClean="0">
                      <a:solidFill>
                        <a:srgbClr val="0000CC"/>
                      </a:solidFill>
                      <a:latin typeface="Times New Roman" pitchFamily="18" charset="0"/>
                      <a:cs typeface="Times New Roman" pitchFamily="18" charset="0"/>
                    </a:rPr>
                    <a:t>Thứ……ngày…..tháng…..năm…….</a:t>
                  </a:r>
                  <a:endParaRPr lang="en-US" sz="3200">
                    <a:solidFill>
                      <a:srgbClr val="0000CC"/>
                    </a:solidFill>
                    <a:latin typeface="Times New Roman" pitchFamily="18" charset="0"/>
                    <a:cs typeface="Times New Roman" pitchFamily="18" charset="0"/>
                  </a:endParaRPr>
                </a:p>
              </p:txBody>
            </p:sp>
            <p:sp>
              <p:nvSpPr>
                <p:cNvPr id="53" name="TextBox 52"/>
                <p:cNvSpPr txBox="1"/>
                <p:nvPr/>
              </p:nvSpPr>
              <p:spPr>
                <a:xfrm>
                  <a:off x="6651116" y="678954"/>
                  <a:ext cx="226174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TIẾNG VIỆT</a:t>
                  </a:r>
                  <a:endParaRPr lang="en-US" sz="2800" b="1">
                    <a:solidFill>
                      <a:srgbClr val="FF0066"/>
                    </a:solidFill>
                    <a:latin typeface="Times New Roman" pitchFamily="18" charset="0"/>
                    <a:cs typeface="Times New Roman" pitchFamily="18" charset="0"/>
                  </a:endParaRPr>
                </a:p>
              </p:txBody>
            </p:sp>
          </p:grpSp>
          <p:cxnSp>
            <p:nvCxnSpPr>
              <p:cNvPr id="51" name="Straight Connector 50"/>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smtClean="0">
                  <a:solidFill>
                    <a:srgbClr val="0000CC"/>
                  </a:solidFill>
                  <a:latin typeface="Times New Roman" pitchFamily="18" charset="0"/>
                </a:rPr>
                <a:t>Bài</a:t>
              </a:r>
              <a:r>
                <a:rPr lang="en-US" sz="2800" b="1" dirty="0" smtClean="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251016029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9649</TotalTime>
  <Words>1321</Words>
  <Application>Microsoft Office PowerPoint</Application>
  <PresentationFormat>Custom</PresentationFormat>
  <Paragraphs>144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Administrator</cp:lastModifiedBy>
  <cp:revision>1059</cp:revision>
  <dcterms:created xsi:type="dcterms:W3CDTF">2008-09-09T22:52:10Z</dcterms:created>
  <dcterms:modified xsi:type="dcterms:W3CDTF">2024-12-19T10:46:41Z</dcterms:modified>
</cp:coreProperties>
</file>