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7" r:id="rId2"/>
    <p:sldId id="407" r:id="rId3"/>
    <p:sldId id="408" r:id="rId4"/>
    <p:sldId id="427" r:id="rId5"/>
    <p:sldId id="428" r:id="rId6"/>
    <p:sldId id="426" r:id="rId7"/>
    <p:sldId id="436" r:id="rId8"/>
    <p:sldId id="437" r:id="rId9"/>
    <p:sldId id="431" r:id="rId10"/>
    <p:sldId id="438"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HƯNG ĐẠO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4527105" y="4419600"/>
            <a:ext cx="7954614"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3A4</a:t>
            </a:r>
          </a:p>
          <a:p>
            <a:pPr algn="ctr" eaLnBrk="1" hangingPunct="1">
              <a:spcBef>
                <a:spcPts val="1800"/>
              </a:spcBef>
              <a:defRPr/>
            </a:pPr>
            <a:r>
              <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GV: ĐÀM THỊ THÚY</a:t>
            </a:r>
            <a:endParaRPr lang="en-US" sz="4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166519"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6096000"/>
            <a:ext cx="4334745"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916401"/>
              <a:ext cx="279904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a:xfrm>
            <a:off x="4244547" y="76200"/>
            <a:ext cx="7017972" cy="1489756"/>
            <a:chOff x="4244547" y="238780"/>
            <a:chExt cx="7017972" cy="1489756"/>
          </a:xfrm>
        </p:grpSpPr>
        <p:grpSp>
          <p:nvGrpSpPr>
            <p:cNvPr id="21" name="Group 20"/>
            <p:cNvGrpSpPr/>
            <p:nvPr/>
          </p:nvGrpSpPr>
          <p:grpSpPr>
            <a:xfrm>
              <a:off x="5084510" y="238780"/>
              <a:ext cx="3682459" cy="905028"/>
              <a:chOff x="4998717" y="299739"/>
              <a:chExt cx="3620326" cy="905028"/>
            </a:xfrm>
          </p:grpSpPr>
          <p:grpSp>
            <p:nvGrpSpPr>
              <p:cNvPr id="23" name="Group 22"/>
              <p:cNvGrpSpPr/>
              <p:nvPr/>
            </p:nvGrpSpPr>
            <p:grpSpPr>
              <a:xfrm>
                <a:off x="4998717" y="299739"/>
                <a:ext cx="3620326" cy="905028"/>
                <a:chOff x="4998717" y="299739"/>
                <a:chExt cx="3620326" cy="905028"/>
              </a:xfrm>
            </p:grpSpPr>
            <p:sp>
              <p:nvSpPr>
                <p:cNvPr id="26" name="TextBox 25"/>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 name="Cloud 2"/>
          <p:cNvSpPr/>
          <p:nvPr/>
        </p:nvSpPr>
        <p:spPr>
          <a:xfrm>
            <a:off x="5776119" y="2667000"/>
            <a:ext cx="39624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rPr>
              <a:t>Chúng ta cùng nhau luyện đọc lại</a:t>
            </a:r>
            <a:endParaRPr lang="en-US" sz="2800" b="1">
              <a:solidFill>
                <a:srgbClr val="FF00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519" y="5181600"/>
            <a:ext cx="14311977" cy="3124200"/>
          </a:xfrm>
          <a:prstGeom prst="rect">
            <a:avLst/>
          </a:prstGeom>
        </p:spPr>
      </p:pic>
      <p:cxnSp>
        <p:nvCxnSpPr>
          <p:cNvPr id="7" name="Straight Connector 6"/>
          <p:cNvCxnSpPr/>
          <p:nvPr/>
        </p:nvCxnSpPr>
        <p:spPr>
          <a:xfrm flipH="1">
            <a:off x="13243719" y="52578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3319919" y="52578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032919" y="57912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0652919" y="57912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729119" y="57912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2938919" y="57912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937919" y="64008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014119" y="64008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833519" y="64008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786519" y="64770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0195719" y="64008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404519" y="51816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014119" y="70104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433719" y="70104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090319" y="70104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261519" y="76200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214519" y="76200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5148719" y="76200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5072519" y="7620000"/>
            <a:ext cx="1524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1007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par>
                                <p:cTn id="28" presetID="22" presetClass="entr" presetSubtype="4"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22" presetClass="entr" presetSubtype="4"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par>
                                <p:cTn id="52" presetID="22"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down)">
                                      <p:cBhvr>
                                        <p:cTn id="54" dur="500"/>
                                        <p:tgtEl>
                                          <p:spTgt spid="37"/>
                                        </p:tgtEl>
                                      </p:cBhvr>
                                    </p:animEffect>
                                  </p:childTnLst>
                                </p:cTn>
                              </p:par>
                              <p:par>
                                <p:cTn id="55" presetID="22" presetClass="entr" presetSubtype="4"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2" presetClass="entr" presetSubtype="4"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par>
                                <p:cTn id="61" presetID="22" presetClass="entr" presetSubtype="4"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500"/>
                                        <p:tgtEl>
                                          <p:spTgt spid="41"/>
                                        </p:tgtEl>
                                      </p:cBhvr>
                                    </p:animEffect>
                                  </p:childTnLst>
                                </p:cTn>
                              </p:par>
                              <p:par>
                                <p:cTn id="64" presetID="22" presetClass="entr" presetSubtype="4"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709320" y="685800"/>
            <a:ext cx="2332865" cy="1117345"/>
            <a:chOff x="4539228" y="210532"/>
            <a:chExt cx="2293502" cy="1117345"/>
          </a:xfrm>
        </p:grpSpPr>
        <p:sp>
          <p:nvSpPr>
            <p:cNvPr id="36" name="TextBox 35"/>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181614" cy="584775"/>
            </a:xfrm>
            <a:prstGeom prst="rect">
              <a:avLst/>
            </a:prstGeom>
            <a:noFill/>
          </p:spPr>
          <p:txBody>
            <a:bodyPr wrap="none" rtlCol="0">
              <a:spAutoFit/>
            </a:bodyPr>
            <a:lstStyle/>
            <a:p>
              <a:endParaRPr lang="en-US" sz="3200" b="1" dirty="0">
                <a:solidFill>
                  <a:srgbClr val="FF0066"/>
                </a:solidFill>
                <a:latin typeface="Times New Roman" pitchFamily="18" charset="0"/>
                <a:cs typeface="Times New Roman" pitchFamily="18" charset="0"/>
              </a:endParaRPr>
            </a:p>
          </p:txBody>
        </p:sp>
      </p:grpSp>
      <p:sp>
        <p:nvSpPr>
          <p:cNvPr id="28" name="Rectangle 95"/>
          <p:cNvSpPr>
            <a:spLocks noChangeArrowheads="1"/>
          </p:cNvSpPr>
          <p:nvPr/>
        </p:nvSpPr>
        <p:spPr bwMode="auto">
          <a:xfrm>
            <a:off x="1118822" y="2286000"/>
            <a:ext cx="106770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5400" b="1" dirty="0" smtClean="0">
                <a:solidFill>
                  <a:srgbClr val="0000CC"/>
                </a:solidFill>
                <a:latin typeface="Times New Roman" pitchFamily="18" charset="0"/>
                <a:cs typeface="Times New Roman" pitchFamily="18" charset="0"/>
              </a:rPr>
              <a:t>KHỞI ĐỘNG</a:t>
            </a:r>
            <a:endParaRPr lang="en-GB" sz="5400" b="1" dirty="0">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17134" y="149573"/>
            <a:ext cx="4757117"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pic>
        <p:nvPicPr>
          <p:cNvPr id="9" name="Picture 8"/>
          <p:cNvPicPr/>
          <p:nvPr/>
        </p:nvPicPr>
        <p:blipFill rotWithShape="1">
          <a:blip r:embed="rId2"/>
          <a:srcRect l="41341" t="28796" r="27619" b="48553"/>
          <a:stretch/>
        </p:blipFill>
        <p:spPr bwMode="auto">
          <a:xfrm>
            <a:off x="289719" y="1371600"/>
            <a:ext cx="15773400" cy="74676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44547" y="76200"/>
            <a:ext cx="7017972" cy="1489756"/>
            <a:chOff x="4244547" y="238780"/>
            <a:chExt cx="7017972" cy="1489756"/>
          </a:xfrm>
        </p:grpSpPr>
        <p:grpSp>
          <p:nvGrpSpPr>
            <p:cNvPr id="15" name="Group 14"/>
            <p:cNvGrpSpPr/>
            <p:nvPr/>
          </p:nvGrpSpPr>
          <p:grpSpPr>
            <a:xfrm>
              <a:off x="5084510" y="238780"/>
              <a:ext cx="3682459" cy="905028"/>
              <a:chOff x="4998717" y="299739"/>
              <a:chExt cx="3620326" cy="905028"/>
            </a:xfrm>
          </p:grpSpPr>
          <p:sp>
            <p:nvSpPr>
              <p:cNvPr id="17" name="TextBox 16"/>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sp>
          <p:nvSpPr>
            <p:cNvPr id="19"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319" y="1447800"/>
            <a:ext cx="13868400" cy="5638800"/>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119" y="7010400"/>
            <a:ext cx="14173200" cy="2286000"/>
          </a:xfrm>
          <a:prstGeom prst="rect">
            <a:avLst/>
          </a:prstGeom>
        </p:spPr>
      </p:pic>
      <p:sp>
        <p:nvSpPr>
          <p:cNvPr id="8" name="Oval 7"/>
          <p:cNvSpPr/>
          <p:nvPr/>
        </p:nvSpPr>
        <p:spPr>
          <a:xfrm>
            <a:off x="0" y="1524000"/>
            <a:ext cx="1051719"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5" name="Oval 24"/>
          <p:cNvSpPr/>
          <p:nvPr/>
        </p:nvSpPr>
        <p:spPr>
          <a:xfrm>
            <a:off x="0" y="3962400"/>
            <a:ext cx="1051719"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p>
        </p:txBody>
      </p:sp>
      <p:sp>
        <p:nvSpPr>
          <p:cNvPr id="26" name="Oval 25"/>
          <p:cNvSpPr/>
          <p:nvPr/>
        </p:nvSpPr>
        <p:spPr>
          <a:xfrm>
            <a:off x="137319" y="7239000"/>
            <a:ext cx="914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514599"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x</a:t>
            </a:r>
            <a:r>
              <a:rPr lang="vi-VN" sz="4000" b="1" dirty="0" smtClean="0">
                <a:solidFill>
                  <a:srgbClr val="0000CC"/>
                </a:solidFill>
                <a:latin typeface="Times New Roman" pitchFamily="18" charset="0"/>
                <a:cs typeface="Times New Roman" pitchFamily="18" charset="0"/>
              </a:rPr>
              <a:t>inh t</a:t>
            </a:r>
            <a:r>
              <a:rPr lang="vi-VN" sz="4000" b="1" dirty="0" smtClean="0">
                <a:solidFill>
                  <a:srgbClr val="FF0000"/>
                </a:solidFill>
                <a:latin typeface="Times New Roman" pitchFamily="18" charset="0"/>
                <a:cs typeface="Times New Roman" pitchFamily="18" charset="0"/>
              </a:rPr>
              <a:t>uyệt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smtClean="0">
                  <a:solidFill>
                    <a:srgbClr val="FF0000"/>
                  </a:solidFill>
                  <a:latin typeface="Times New Roman" pitchFamily="18" charset="0"/>
                  <a:cs typeface="Times New Roman" pitchFamily="18" charset="0"/>
                </a:rPr>
                <a:t>3. </a:t>
              </a:r>
              <a:r>
                <a:rPr lang="en-US" sz="4000" b="1" dirty="0" err="1" smtClean="0">
                  <a:solidFill>
                    <a:srgbClr val="FF0000"/>
                  </a:solidFill>
                  <a:latin typeface="Times New Roman" pitchFamily="18" charset="0"/>
                  <a:cs typeface="Times New Roman" pitchFamily="18" charset="0"/>
                </a:rPr>
                <a:t>Luyện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đọc</a:t>
              </a:r>
              <a:endParaRPr lang="en-US" sz="40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2017857" y="3017498"/>
              <a:ext cx="520606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438380"/>
            <a:ext cx="13106400"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N</a:t>
            </a:r>
            <a:r>
              <a:rPr lang="vi-VN" sz="3800" b="1" dirty="0" smtClean="0">
                <a:solidFill>
                  <a:srgbClr val="0000CC"/>
                </a:solidFill>
                <a:latin typeface="Times New Roman" pitchFamily="18" charset="0"/>
                <a:cs typeface="Times New Roman" pitchFamily="18" charset="0"/>
              </a:rPr>
              <a:t>ó rúc vào </a:t>
            </a:r>
            <a:r>
              <a:rPr lang="vi-VN" sz="3800" b="1" smtClean="0">
                <a:solidFill>
                  <a:srgbClr val="0000CC"/>
                </a:solidFill>
                <a:latin typeface="Times New Roman" pitchFamily="18" charset="0"/>
                <a:cs typeface="Times New Roman" pitchFamily="18" charset="0"/>
              </a:rPr>
              <a:t>chân tôi</a:t>
            </a:r>
            <a:r>
              <a:rPr lang="en-US" sz="3800" b="1" smtClean="0">
                <a:solidFill>
                  <a:srgbClr val="0000CC"/>
                </a:solidFill>
                <a:latin typeface="Times New Roman" pitchFamily="18" charset="0"/>
                <a:cs typeface="Times New Roman" pitchFamily="18" charset="0"/>
              </a:rPr>
              <a:t>,</a:t>
            </a:r>
            <a:r>
              <a:rPr lang="vi-VN" sz="3800" b="1" smtClean="0">
                <a:solidFill>
                  <a:srgbClr val="FF0000"/>
                </a:solidFill>
                <a:latin typeface="Times New Roman" pitchFamily="18" charset="0"/>
                <a:cs typeface="Times New Roman" pitchFamily="18" charset="0"/>
              </a:rPr>
              <a:t>/</a:t>
            </a:r>
            <a:r>
              <a:rPr lang="vi-VN" sz="3800" b="1"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nức lên những tiếng khe khẽ </a:t>
            </a:r>
            <a:r>
              <a:rPr lang="vi-VN" sz="3800" b="1" smtClean="0">
                <a:solidFill>
                  <a:srgbClr val="0000CC"/>
                </a:solidFill>
                <a:latin typeface="Times New Roman" pitchFamily="18" charset="0"/>
                <a:cs typeface="Times New Roman" pitchFamily="18" charset="0"/>
              </a:rPr>
              <a:t>trong cổ</a:t>
            </a:r>
            <a:r>
              <a:rPr lang="en-US" sz="3800" b="1" smtClean="0">
                <a:solidFill>
                  <a:srgbClr val="0000CC"/>
                </a:solidFill>
                <a:latin typeface="Times New Roman" pitchFamily="18" charset="0"/>
                <a:cs typeface="Times New Roman" pitchFamily="18" charset="0"/>
              </a:rPr>
              <a:t>,</a:t>
            </a:r>
            <a:r>
              <a:rPr lang="vi-VN" sz="3800" b="1" smtClean="0">
                <a:solidFill>
                  <a:srgbClr val="FF0000"/>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cái đuôi bé xíu </a:t>
            </a:r>
            <a:r>
              <a:rPr lang="vi-VN" sz="3800" b="1" smtClean="0">
                <a:solidFill>
                  <a:srgbClr val="0000CC"/>
                </a:solidFill>
                <a:latin typeface="Times New Roman" pitchFamily="18" charset="0"/>
                <a:cs typeface="Times New Roman" pitchFamily="18" charset="0"/>
              </a:rPr>
              <a:t>ngoáy tít</a:t>
            </a:r>
            <a:r>
              <a:rPr lang="en-US" sz="3800" b="1" smtClean="0">
                <a:solidFill>
                  <a:srgbClr val="0000CC"/>
                </a:solidFill>
                <a:latin typeface="Times New Roman" pitchFamily="18" charset="0"/>
                <a:cs typeface="Times New Roman" pitchFamily="18" charset="0"/>
              </a:rPr>
              <a:t>,</a:t>
            </a:r>
            <a:r>
              <a:rPr lang="vi-VN" sz="3800" b="1" smtClean="0">
                <a:solidFill>
                  <a:srgbClr val="FF0000"/>
                </a:solidFill>
                <a:latin typeface="Times New Roman" pitchFamily="18" charset="0"/>
                <a:cs typeface="Times New Roman" pitchFamily="18" charset="0"/>
              </a:rPr>
              <a:t>/</a:t>
            </a:r>
            <a:r>
              <a:rPr lang="en-US" sz="3800" b="1" smtClean="0">
                <a:solidFill>
                  <a:srgbClr val="FF0000"/>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hệt như một đứa trẻ làm nũng mẹ.</a:t>
            </a:r>
            <a:r>
              <a:rPr lang="en-US" sz="3800" b="1"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1" name="Rectangle 20"/>
          <p:cNvSpPr/>
          <p:nvPr/>
        </p:nvSpPr>
        <p:spPr>
          <a:xfrm>
            <a:off x="11717614" y="3056395"/>
            <a:ext cx="3278705" cy="707886"/>
          </a:xfrm>
          <a:prstGeom prst="rect">
            <a:avLst/>
          </a:prstGeom>
        </p:spPr>
        <p:txBody>
          <a:bodyPr wrap="square">
            <a:spAutoFit/>
          </a:bodyPr>
          <a:lstStyle/>
          <a:p>
            <a:pPr algn="just"/>
            <a:r>
              <a:rPr lang="vi-VN" sz="4000" b="1" smtClean="0">
                <a:solidFill>
                  <a:srgbClr val="0000CC"/>
                </a:solidFill>
                <a:latin typeface="Times New Roman" pitchFamily="18" charset="0"/>
                <a:cs typeface="Times New Roman" pitchFamily="18" charset="0"/>
              </a:rPr>
              <a:t>q</a:t>
            </a:r>
            <a:r>
              <a:rPr lang="vi-VN" sz="4000" b="1" smtClean="0">
                <a:solidFill>
                  <a:srgbClr val="FF0000"/>
                </a:solidFill>
                <a:latin typeface="Times New Roman" pitchFamily="18" charset="0"/>
                <a:cs typeface="Times New Roman" pitchFamily="18" charset="0"/>
              </a:rPr>
              <a:t>uấn</a:t>
            </a:r>
            <a:r>
              <a:rPr lang="vi-VN" sz="4000" b="1" smtClean="0">
                <a:solidFill>
                  <a:srgbClr val="0000CC"/>
                </a:solidFill>
                <a:latin typeface="Times New Roman" pitchFamily="18" charset="0"/>
                <a:cs typeface="Times New Roman" pitchFamily="18" charset="0"/>
              </a:rPr>
              <a:t> q</a:t>
            </a:r>
            <a:r>
              <a:rPr lang="vi-VN" sz="4000" b="1" smtClean="0">
                <a:solidFill>
                  <a:srgbClr val="FF0000"/>
                </a:solidFill>
                <a:latin typeface="Times New Roman" pitchFamily="18" charset="0"/>
                <a:cs typeface="Times New Roman" pitchFamily="18" charset="0"/>
              </a:rPr>
              <a:t>uýt</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077814" y="3056395"/>
            <a:ext cx="2384105"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l</a:t>
            </a:r>
            <a:r>
              <a:rPr lang="vi-VN" sz="4000" b="1" dirty="0" smtClean="0">
                <a:solidFill>
                  <a:srgbClr val="0000CC"/>
                </a:solidFill>
                <a:latin typeface="Times New Roman" pitchFamily="18" charset="0"/>
                <a:cs typeface="Times New Roman" pitchFamily="18" charset="0"/>
              </a:rPr>
              <a:t>oáng </a:t>
            </a:r>
            <a:r>
              <a:rPr lang="vi-VN" sz="4000" b="1" dirty="0" smtClean="0">
                <a:solidFill>
                  <a:srgbClr val="FF0000"/>
                </a:solidFill>
                <a:latin typeface="Times New Roman" pitchFamily="18" charset="0"/>
                <a:cs typeface="Times New Roman" pitchFamily="18" charset="0"/>
              </a:rPr>
              <a:t>ướt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6461919" y="3062009"/>
            <a:ext cx="2819400"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n</a:t>
            </a:r>
            <a:r>
              <a:rPr lang="vi-VN" sz="4000" b="1" dirty="0" smtClean="0">
                <a:solidFill>
                  <a:srgbClr val="FF0000"/>
                </a:solidFill>
                <a:latin typeface="Times New Roman" pitchFamily="18" charset="0"/>
                <a:cs typeface="Times New Roman" pitchFamily="18" charset="0"/>
              </a:rPr>
              <a:t>g</a:t>
            </a:r>
            <a:r>
              <a:rPr lang="vi-VN" sz="4000" b="1" dirty="0" smtClean="0">
                <a:solidFill>
                  <a:srgbClr val="0000CC"/>
                </a:solidFill>
                <a:latin typeface="Times New Roman" pitchFamily="18" charset="0"/>
                <a:cs typeface="Times New Roman" pitchFamily="18" charset="0"/>
              </a:rPr>
              <a:t>oáy tít</a:t>
            </a:r>
            <a:r>
              <a:rPr lang="en-US" sz="4000" b="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761084" y="3056395"/>
            <a:ext cx="3133526" cy="707886"/>
          </a:xfrm>
          <a:prstGeom prst="rect">
            <a:avLst/>
          </a:prstGeom>
        </p:spPr>
        <p:txBody>
          <a:bodyPr wrap="square">
            <a:spAutoFit/>
          </a:bodyPr>
          <a:lstStyle/>
          <a:p>
            <a:pPr algn="just"/>
            <a:r>
              <a:rPr lang="vi-VN" sz="4000" b="1" dirty="0">
                <a:solidFill>
                  <a:srgbClr val="0000CC"/>
                </a:solidFill>
                <a:latin typeface="Times New Roman" pitchFamily="18" charset="0"/>
                <a:cs typeface="Times New Roman" pitchFamily="18" charset="0"/>
              </a:rPr>
              <a:t>k</a:t>
            </a:r>
            <a:r>
              <a:rPr lang="vi-VN" sz="4000" b="1" dirty="0" smtClean="0">
                <a:solidFill>
                  <a:srgbClr val="0000CC"/>
                </a:solidFill>
                <a:latin typeface="Times New Roman" pitchFamily="18" charset="0"/>
                <a:cs typeface="Times New Roman" pitchFamily="18" charset="0"/>
              </a:rPr>
              <a:t>h</a:t>
            </a:r>
            <a:r>
              <a:rPr lang="vi-VN" sz="4000" b="1" dirty="0" smtClean="0">
                <a:solidFill>
                  <a:srgbClr val="FF0000"/>
                </a:solidFill>
                <a:latin typeface="Times New Roman" pitchFamily="18" charset="0"/>
                <a:cs typeface="Times New Roman" pitchFamily="18" charset="0"/>
              </a:rPr>
              <a:t>oanh</a:t>
            </a:r>
            <a:r>
              <a:rPr lang="vi-VN" sz="4000" b="1" dirty="0" smtClean="0">
                <a:solidFill>
                  <a:srgbClr val="0000CC"/>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òn,</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244547" y="76200"/>
            <a:ext cx="7017972" cy="1489756"/>
            <a:chOff x="4244547" y="238780"/>
            <a:chExt cx="7017972" cy="1489756"/>
          </a:xfrm>
        </p:grpSpPr>
        <p:grpSp>
          <p:nvGrpSpPr>
            <p:cNvPr id="27" name="Group 26"/>
            <p:cNvGrpSpPr/>
            <p:nvPr/>
          </p:nvGrpSpPr>
          <p:grpSpPr>
            <a:xfrm>
              <a:off x="5084510" y="238780"/>
              <a:ext cx="3682459" cy="905028"/>
              <a:chOff x="4998717" y="299739"/>
              <a:chExt cx="3620326" cy="905028"/>
            </a:xfrm>
          </p:grpSpPr>
          <p:sp>
            <p:nvSpPr>
              <p:cNvPr id="29" name="TextBox 28"/>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dirty="0" smtClean="0">
                    <a:solidFill>
                      <a:srgbClr val="FF0066"/>
                    </a:solidFill>
                    <a:latin typeface="Times New Roman" pitchFamily="18" charset="0"/>
                    <a:cs typeface="Times New Roman" pitchFamily="18" charset="0"/>
                  </a:rPr>
                  <a:t>TIẾNG VIỆT</a:t>
                </a:r>
                <a:endParaRPr lang="en-US" sz="2400" b="1" dirty="0">
                  <a:solidFill>
                    <a:srgbClr val="FF0066"/>
                  </a:solidFill>
                  <a:latin typeface="Times New Roman" pitchFamily="18" charset="0"/>
                  <a:cs typeface="Times New Roman" pitchFamily="18" charset="0"/>
                </a:endParaRPr>
              </a:p>
            </p:txBody>
          </p:sp>
        </p:grpSp>
        <p:sp>
          <p:nvSpPr>
            <p:cNvPr id="2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12456" y="1828800"/>
            <a:ext cx="3269558" cy="685384"/>
            <a:chOff x="784864" y="1442589"/>
            <a:chExt cx="3269558" cy="685384"/>
          </a:xfrm>
        </p:grpSpPr>
        <p:sp>
          <p:nvSpPr>
            <p:cNvPr id="31" name="Rectangle 30"/>
            <p:cNvSpPr/>
            <p:nvPr/>
          </p:nvSpPr>
          <p:spPr>
            <a:xfrm>
              <a:off x="784864" y="1442589"/>
              <a:ext cx="3269558"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smtClean="0">
                  <a:ln w="11430"/>
                  <a:solidFill>
                    <a:srgbClr val="0000FF"/>
                  </a:solidFill>
                  <a:latin typeface="Times New Roman" pitchFamily="18" charset="0"/>
                  <a:cs typeface="Times New Roman" pitchFamily="18" charset="0"/>
                </a:rPr>
                <a:t>4. </a:t>
              </a:r>
              <a:r>
                <a:rPr lang="en-US" sz="3800" b="1" dirty="0" err="1" smtClean="0">
                  <a:ln w="11430"/>
                  <a:solidFill>
                    <a:srgbClr val="0000FF"/>
                  </a:solidFill>
                  <a:latin typeface="Times New Roman" pitchFamily="18" charset="0"/>
                  <a:cs typeface="Times New Roman" pitchFamily="18" charset="0"/>
                </a:rPr>
                <a:t>Tìm</a:t>
              </a:r>
              <a:r>
                <a:rPr lang="en-US" sz="3800" b="1" dirty="0" smtClean="0">
                  <a:ln w="11430"/>
                  <a:solidFill>
                    <a:srgbClr val="0000FF"/>
                  </a:solidFill>
                  <a:latin typeface="Times New Roman" pitchFamily="18" charset="0"/>
                  <a:cs typeface="Times New Roman" pitchFamily="18" charset="0"/>
                </a:rPr>
                <a:t> </a:t>
              </a:r>
              <a:r>
                <a:rPr lang="en-US" sz="3800" b="1" dirty="0" err="1" smtClean="0">
                  <a:ln w="11430"/>
                  <a:solidFill>
                    <a:srgbClr val="0000FF"/>
                  </a:solidFill>
                  <a:latin typeface="Times New Roman" pitchFamily="18" charset="0"/>
                  <a:cs typeface="Times New Roman" pitchFamily="18" charset="0"/>
                </a:rPr>
                <a:t>hiểu</a:t>
              </a:r>
              <a:r>
                <a:rPr lang="en-US" sz="3800" b="1" dirty="0" smtClean="0">
                  <a:ln w="11430"/>
                  <a:solidFill>
                    <a:srgbClr val="0000FF"/>
                  </a:solidFill>
                  <a:latin typeface="Times New Roman" pitchFamily="18" charset="0"/>
                  <a:cs typeface="Times New Roman" pitchFamily="18" charset="0"/>
                </a:rPr>
                <a:t> </a:t>
              </a:r>
              <a:r>
                <a:rPr lang="en-US" sz="3800" b="1" dirty="0" err="1" smtClean="0">
                  <a:ln w="11430"/>
                  <a:solidFill>
                    <a:srgbClr val="0000FF"/>
                  </a:solidFill>
                  <a:latin typeface="Times New Roman" pitchFamily="18" charset="0"/>
                  <a:cs typeface="Times New Roman" pitchFamily="18" charset="0"/>
                </a:rPr>
                <a:t>bài</a:t>
              </a:r>
              <a:endParaRPr lang="en-US" sz="3800" b="1" dirty="0">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975519" y="2743200"/>
            <a:ext cx="14401800" cy="646331"/>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1: </a:t>
            </a:r>
            <a:r>
              <a:rPr lang="en-US" sz="3600" b="1" smtClean="0">
                <a:solidFill>
                  <a:srgbClr val="FF0000"/>
                </a:solidFill>
                <a:latin typeface="Times New Roman"/>
                <a:ea typeface="Times New Roman"/>
              </a:rPr>
              <a:t>Chú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ngày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tiên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smtClean="0">
                <a:solidFill>
                  <a:srgbClr val="FF0000"/>
                </a:solidFill>
                <a:latin typeface="Times New Roman"/>
                <a:ea typeface="Times New Roman"/>
              </a:rPr>
              <a:t>?</a:t>
            </a:r>
            <a:endParaRPr lang="en-US" sz="3600" b="1" dirty="0">
              <a:solidFill>
                <a:srgbClr val="FF0000"/>
              </a:solidFill>
              <a:latin typeface="Times New Roman"/>
              <a:ea typeface="Times New Roman"/>
            </a:endParaRPr>
          </a:p>
        </p:txBody>
      </p:sp>
      <p:sp>
        <p:nvSpPr>
          <p:cNvPr id="12" name="Rectangle 11"/>
          <p:cNvSpPr/>
          <p:nvPr/>
        </p:nvSpPr>
        <p:spPr>
          <a:xfrm>
            <a:off x="1280319" y="3657600"/>
            <a:ext cx="13716000" cy="1200329"/>
          </a:xfrm>
          <a:prstGeom prst="rect">
            <a:avLst/>
          </a:prstGeom>
        </p:spPr>
        <p:txBody>
          <a:bodyPr wrap="square">
            <a:spAutoFit/>
          </a:bodyPr>
          <a:lstStyle/>
          <a:p>
            <a:pPr lvl="0"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Chú </a:t>
            </a:r>
            <a:r>
              <a:rPr lang="nl-NL" sz="3600" b="1" dirty="0">
                <a:solidFill>
                  <a:srgbClr val="0000CC"/>
                </a:solidFill>
                <a:latin typeface="Times New Roman"/>
                <a:ea typeface="Times New Roman"/>
              </a:rPr>
              <a:t>chó trông tuyệt xinh, lông trắng, khoang đen, đôi mắt tròn xoe và loáng ướt.</a:t>
            </a:r>
            <a:endParaRPr lang="en-US" sz="3600" b="1" dirty="0">
              <a:solidFill>
                <a:srgbClr val="0000CC"/>
              </a:solidFill>
              <a:latin typeface="Times New Roman"/>
              <a:ea typeface="Times New Roman"/>
            </a:endParaRPr>
          </a:p>
        </p:txBody>
      </p:sp>
      <p:sp>
        <p:nvSpPr>
          <p:cNvPr id="13" name="Rectangle 12"/>
          <p:cNvSpPr/>
          <p:nvPr/>
        </p:nvSpPr>
        <p:spPr>
          <a:xfrm>
            <a:off x="899319" y="5105400"/>
            <a:ext cx="12268200" cy="646331"/>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đặt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tên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50" name="Rectangle 49"/>
          <p:cNvSpPr/>
          <p:nvPr/>
        </p:nvSpPr>
        <p:spPr>
          <a:xfrm>
            <a:off x="1051719" y="6019800"/>
            <a:ext cx="14020800" cy="1200329"/>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 </a:t>
            </a:r>
            <a:r>
              <a:rPr lang="nl-NL" sz="3600" dirty="0" smtClean="0">
                <a:latin typeface="Times New Roman"/>
                <a:ea typeface="Times New Roman"/>
              </a:rPr>
              <a:t> </a:t>
            </a:r>
            <a:r>
              <a:rPr lang="nl-NL" sz="3600" b="1" dirty="0">
                <a:solidFill>
                  <a:srgbClr val="0000CC"/>
                </a:solidFill>
                <a:latin typeface="Times New Roman"/>
                <a:ea typeface="Times New Roman"/>
              </a:rPr>
              <a:t>Chú chó được đặt tên là </a:t>
            </a:r>
            <a:r>
              <a:rPr lang="nl-NL" sz="3600" b="1">
                <a:solidFill>
                  <a:srgbClr val="0000CC"/>
                </a:solidFill>
                <a:latin typeface="Times New Roman"/>
                <a:ea typeface="Times New Roman"/>
              </a:rPr>
              <a:t>Cúp</a:t>
            </a:r>
            <a:r>
              <a:rPr lang="nl-NL" sz="3600" b="1" smtClean="0">
                <a:solidFill>
                  <a:srgbClr val="0000CC"/>
                </a:solidFill>
                <a:latin typeface="Times New Roman"/>
                <a:ea typeface="Times New Roman"/>
              </a:rPr>
              <a:t>. Chú </a:t>
            </a:r>
            <a:r>
              <a:rPr lang="nl-NL" sz="3600" b="1" dirty="0">
                <a:solidFill>
                  <a:srgbClr val="0000CC"/>
                </a:solidFill>
                <a:latin typeface="Times New Roman"/>
                <a:ea typeface="Times New Roman"/>
              </a:rPr>
              <a:t>cúp biết chui gầm giường lấy trái banh, đem chiếc khăn lau nhà, đưa hai chân trước lên bắt tay.</a:t>
            </a:r>
            <a:endParaRPr lang="en-US" sz="3600" b="1" dirty="0">
              <a:solidFill>
                <a:srgbClr val="0000CC"/>
              </a:solidFill>
              <a:effectLst/>
              <a:latin typeface="Times New Roman"/>
              <a:ea typeface="Times New Roman"/>
            </a:endParaRPr>
          </a:p>
        </p:txBody>
      </p:sp>
      <p:grpSp>
        <p:nvGrpSpPr>
          <p:cNvPr id="25" name="Group 24"/>
          <p:cNvGrpSpPr/>
          <p:nvPr/>
        </p:nvGrpSpPr>
        <p:grpSpPr>
          <a:xfrm>
            <a:off x="4244547" y="76200"/>
            <a:ext cx="7017972" cy="1489756"/>
            <a:chOff x="4244547" y="238780"/>
            <a:chExt cx="7017972" cy="1489756"/>
          </a:xfrm>
        </p:grpSpPr>
        <p:grpSp>
          <p:nvGrpSpPr>
            <p:cNvPr id="33" name="Group 32"/>
            <p:cNvGrpSpPr/>
            <p:nvPr/>
          </p:nvGrpSpPr>
          <p:grpSpPr>
            <a:xfrm>
              <a:off x="5084510" y="238780"/>
              <a:ext cx="3682459" cy="905028"/>
              <a:chOff x="4998717" y="299739"/>
              <a:chExt cx="3620326" cy="905028"/>
            </a:xfrm>
          </p:grpSpPr>
          <p:grpSp>
            <p:nvGrpSpPr>
              <p:cNvPr id="35" name="Group 34"/>
              <p:cNvGrpSpPr/>
              <p:nvPr/>
            </p:nvGrpSpPr>
            <p:grpSpPr>
              <a:xfrm>
                <a:off x="4998717" y="299739"/>
                <a:ext cx="3620326" cy="905028"/>
                <a:chOff x="4998717" y="299739"/>
                <a:chExt cx="3620326" cy="905028"/>
              </a:xfrm>
            </p:grpSpPr>
            <p:sp>
              <p:nvSpPr>
                <p:cNvPr id="37" name="TextBox 36"/>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356519" y="3505200"/>
            <a:ext cx="10233818" cy="646331"/>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a:ea typeface="Times New Roman"/>
              </a:rPr>
              <a:t>Em</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chó</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1737519" y="4495800"/>
            <a:ext cx="12268200" cy="646331"/>
          </a:xfrm>
          <a:prstGeom prst="rect">
            <a:avLst/>
          </a:prstGeom>
        </p:spPr>
        <p:txBody>
          <a:bodyPr wrap="square">
            <a:spAutoFit/>
          </a:bodyPr>
          <a:lstStyle/>
          <a:p>
            <a:pPr algn="just">
              <a:spcAft>
                <a:spcPts val="0"/>
              </a:spcAft>
            </a:pPr>
            <a:r>
              <a:rPr lang="nl-NL" sz="3600" b="1" dirty="0" smtClean="0">
                <a:solidFill>
                  <a:srgbClr val="0000CC"/>
                </a:solidFill>
                <a:latin typeface="Times New Roman"/>
                <a:ea typeface="Times New Roman"/>
              </a:rPr>
              <a:t>+</a:t>
            </a:r>
            <a:r>
              <a:rPr lang="vi-VN" sz="3600" b="1" dirty="0" smtClean="0">
                <a:solidFill>
                  <a:srgbClr val="0000CC"/>
                </a:solidFill>
                <a:latin typeface="Times New Roman"/>
                <a:ea typeface="Times New Roman"/>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Sở thích của chú </a:t>
            </a:r>
            <a:r>
              <a:rPr lang="nl-NL" sz="3600" b="1" dirty="0" smtClean="0">
                <a:solidFill>
                  <a:srgbClr val="0000CC"/>
                </a:solidFill>
                <a:latin typeface="Times New Roman"/>
                <a:ea typeface="Times New Roman"/>
              </a:rPr>
              <a:t>chó</a:t>
            </a:r>
            <a:r>
              <a:rPr lang="vi-VN" sz="3600" b="1" dirty="0" smtClean="0">
                <a:solidFill>
                  <a:srgbClr val="0000CC"/>
                </a:solidFill>
                <a:latin typeface="Times New Roman"/>
                <a:ea typeface="Times New Roman"/>
              </a:rPr>
              <a:t> là</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thích nghe bạn nhỏ đọc truyện.</a:t>
            </a:r>
            <a:endParaRPr lang="en-US" sz="3200" b="1" dirty="0">
              <a:solidFill>
                <a:srgbClr val="0000CC"/>
              </a:solidFill>
              <a:effectLst/>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5336717" cy="905028"/>
              <a:chOff x="4998717" y="299739"/>
              <a:chExt cx="5246672" cy="905028"/>
            </a:xfrm>
          </p:grpSpPr>
          <p:grpSp>
            <p:nvGrpSpPr>
              <p:cNvPr id="33" name="Group 32"/>
              <p:cNvGrpSpPr/>
              <p:nvPr/>
            </p:nvGrpSpPr>
            <p:grpSpPr>
              <a:xfrm>
                <a:off x="4998717" y="299739"/>
                <a:ext cx="5246672" cy="905028"/>
                <a:chOff x="4998717" y="299739"/>
                <a:chExt cx="5246672" cy="905028"/>
              </a:xfrm>
            </p:grpSpPr>
            <p:sp>
              <p:nvSpPr>
                <p:cNvPr id="35" name="TextBox 34"/>
                <p:cNvSpPr txBox="1"/>
                <p:nvPr/>
              </p:nvSpPr>
              <p:spPr>
                <a:xfrm>
                  <a:off x="4998717" y="299739"/>
                  <a:ext cx="5246672"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 tư, ngày 05 tháng 12 năm 2024</a:t>
                  </a:r>
                  <a:endParaRPr lang="en-US" sz="280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111911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56519" y="2743200"/>
            <a:ext cx="14325600"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Tìm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giữa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chú</a:t>
            </a:r>
            <a:r>
              <a:rPr lang="en-US" sz="3600" b="1" dirty="0">
                <a:solidFill>
                  <a:srgbClr val="FF0000"/>
                </a:solidFill>
                <a:latin typeface="Times New Roman"/>
                <a:ea typeface="Times New Roman"/>
              </a:rPr>
              <a:t> </a:t>
            </a:r>
            <a:r>
              <a:rPr lang="en-US" sz="3600" b="1" dirty="0" err="1" smtClean="0">
                <a:solidFill>
                  <a:srgbClr val="FF0000"/>
                </a:solidFill>
                <a:latin typeface="Times New Roman"/>
                <a:ea typeface="Times New Roman"/>
              </a:rPr>
              <a:t>chó</a:t>
            </a:r>
            <a:r>
              <a:rPr lang="vi-VN" sz="3600" b="1" dirty="0" smtClean="0">
                <a:solidFill>
                  <a:srgbClr val="FF0000"/>
                </a:solidFill>
                <a:latin typeface="Times New Roman"/>
                <a:ea typeface="Times New Roman"/>
              </a:rPr>
              <a:t>?</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đó</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50" name="Rectangle 49"/>
          <p:cNvSpPr/>
          <p:nvPr/>
        </p:nvSpPr>
        <p:spPr>
          <a:xfrm>
            <a:off x="899319" y="4191000"/>
            <a:ext cx="14782800" cy="3416320"/>
          </a:xfrm>
          <a:prstGeom prst="rect">
            <a:avLst/>
          </a:prstGeom>
        </p:spPr>
        <p:txBody>
          <a:bodyPr wrap="square">
            <a:spAutoFit/>
          </a:bodyPr>
          <a:lstStyle/>
          <a:p>
            <a:pPr algn="just">
              <a:spcAft>
                <a:spcPts val="0"/>
              </a:spcAft>
            </a:pPr>
            <a:r>
              <a:rPr lang="nl-NL" sz="3600" b="1" smtClean="0">
                <a:solidFill>
                  <a:srgbClr val="0000CC"/>
                </a:solidFill>
                <a:latin typeface="Times New Roman" pitchFamily="18" charset="0"/>
                <a:cs typeface="Times New Roman" pitchFamily="18" charset="0"/>
              </a:rPr>
              <a:t>   + </a:t>
            </a:r>
            <a:r>
              <a:rPr lang="nl-NL" sz="3600" smtClean="0">
                <a:solidFill>
                  <a:srgbClr val="000000"/>
                </a:solidFill>
                <a:latin typeface="Times New Roman"/>
                <a:ea typeface="Times New Roman"/>
              </a:rPr>
              <a:t> </a:t>
            </a:r>
            <a:r>
              <a:rPr lang="nl-NL" sz="3600" b="1" dirty="0">
                <a:solidFill>
                  <a:srgbClr val="0000CC"/>
                </a:solidFill>
                <a:latin typeface="Times New Roman"/>
                <a:ea typeface="Times New Roman"/>
              </a:rPr>
              <a:t>Bạn nhỏ đọc truyện cho chú chó nghe, mỗi khi chú cúp chạy ra mừng bạn nhỏ vỗ về chú. Chú chó rúc vào chân bạn nhỏ, đuôi ngoáy tít,... Như làm nũng mẹ. Cúp chạy ra mừng rỡ khi bạn nhỏ đi học về</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và Cúp ngày càng quấn quýt </a:t>
            </a:r>
            <a:r>
              <a:rPr lang="nl-NL" sz="3600" b="1" dirty="0" smtClean="0">
                <a:solidFill>
                  <a:srgbClr val="0000CC"/>
                </a:solidFill>
                <a:latin typeface="Times New Roman"/>
                <a:ea typeface="Times New Roman"/>
              </a:rPr>
              <a:t>bên</a:t>
            </a:r>
            <a:r>
              <a:rPr lang="vi-VN" sz="3600" b="1" dirty="0" smtClean="0">
                <a:solidFill>
                  <a:srgbClr val="0000CC"/>
                </a:solidFill>
                <a:latin typeface="Times New Roman"/>
                <a:ea typeface="Times New Roman"/>
              </a:rPr>
              <a:t> </a:t>
            </a:r>
            <a:r>
              <a:rPr lang="nl-NL" sz="3600" b="1" smtClean="0">
                <a:solidFill>
                  <a:srgbClr val="0000CC"/>
                </a:solidFill>
                <a:latin typeface="Times New Roman"/>
                <a:ea typeface="Times New Roman"/>
              </a:rPr>
              <a:t>nhau.</a:t>
            </a:r>
          </a:p>
          <a:p>
            <a:pPr algn="just">
              <a:spcAft>
                <a:spcPts val="0"/>
              </a:spcAft>
            </a:pPr>
            <a:endParaRPr lang="vi-VN" sz="3600" b="1" dirty="0" smtClean="0">
              <a:solidFill>
                <a:srgbClr val="0000CC"/>
              </a:solidFill>
              <a:latin typeface="Times New Roman"/>
              <a:ea typeface="Times New Roman"/>
            </a:endParaRPr>
          </a:p>
          <a:p>
            <a:pPr algn="just">
              <a:spcAft>
                <a:spcPts val="0"/>
              </a:spcAft>
            </a:pPr>
            <a:r>
              <a:rPr lang="en-US" sz="3600" b="1" smtClean="0">
                <a:solidFill>
                  <a:srgbClr val="0000CC"/>
                </a:solidFill>
                <a:latin typeface="Times New Roman"/>
                <a:ea typeface="Times New Roman"/>
              </a:rPr>
              <a:t>   </a:t>
            </a:r>
            <a:r>
              <a:rPr lang="vi-VN" sz="3600" b="1" smtClean="0">
                <a:solidFill>
                  <a:srgbClr val="0000CC"/>
                </a:solidFill>
                <a:latin typeface="Times New Roman"/>
                <a:ea typeface="Times New Roman"/>
              </a:rPr>
              <a:t>+ </a:t>
            </a:r>
            <a:r>
              <a:rPr lang="nl-NL" sz="3600" b="1" dirty="0" smtClean="0">
                <a:solidFill>
                  <a:srgbClr val="0000CC"/>
                </a:solidFill>
                <a:latin typeface="Times New Roman"/>
                <a:ea typeface="Times New Roman"/>
              </a:rPr>
              <a:t>Tình </a:t>
            </a:r>
            <a:r>
              <a:rPr lang="vi-VN" sz="3600" b="1" dirty="0">
                <a:solidFill>
                  <a:srgbClr val="0000CC"/>
                </a:solidFill>
                <a:latin typeface="Times New Roman"/>
                <a:ea typeface="Times New Roman"/>
              </a:rPr>
              <a:t>cảm đó cho biết b</a:t>
            </a:r>
            <a:r>
              <a:rPr lang="nl-NL" sz="3600" b="1" dirty="0">
                <a:solidFill>
                  <a:srgbClr val="0000CC"/>
                </a:solidFill>
                <a:latin typeface="Times New Roman"/>
                <a:ea typeface="Times New Roman"/>
              </a:rPr>
              <a:t>ạn nhỏ rất yêu quý chú </a:t>
            </a:r>
            <a:r>
              <a:rPr lang="nl-NL" sz="3600" b="1">
                <a:solidFill>
                  <a:srgbClr val="0000CC"/>
                </a:solidFill>
                <a:latin typeface="Times New Roman"/>
                <a:ea typeface="Times New Roman"/>
              </a:rPr>
              <a:t>chó </a:t>
            </a:r>
            <a:r>
              <a:rPr lang="nl-NL" sz="3600" b="1"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grpSp>
        <p:nvGrpSpPr>
          <p:cNvPr id="23" name="Group 22"/>
          <p:cNvGrpSpPr/>
          <p:nvPr/>
        </p:nvGrpSpPr>
        <p:grpSpPr>
          <a:xfrm>
            <a:off x="4244547" y="76200"/>
            <a:ext cx="7017972" cy="1489756"/>
            <a:chOff x="4244547" y="238780"/>
            <a:chExt cx="7017972" cy="1489756"/>
          </a:xfrm>
        </p:grpSpPr>
        <p:grpSp>
          <p:nvGrpSpPr>
            <p:cNvPr id="24" name="Group 23"/>
            <p:cNvGrpSpPr/>
            <p:nvPr/>
          </p:nvGrpSpPr>
          <p:grpSpPr>
            <a:xfrm>
              <a:off x="5084510" y="238780"/>
              <a:ext cx="3682459" cy="905028"/>
              <a:chOff x="4998717" y="299739"/>
              <a:chExt cx="3620326" cy="905028"/>
            </a:xfrm>
          </p:grpSpPr>
          <p:grpSp>
            <p:nvGrpSpPr>
              <p:cNvPr id="33" name="Group 32"/>
              <p:cNvGrpSpPr/>
              <p:nvPr/>
            </p:nvGrpSpPr>
            <p:grpSpPr>
              <a:xfrm>
                <a:off x="4998717" y="299739"/>
                <a:ext cx="3620326" cy="905028"/>
                <a:chOff x="4998717" y="299739"/>
                <a:chExt cx="3620326" cy="905028"/>
              </a:xfrm>
            </p:grpSpPr>
            <p:sp>
              <p:nvSpPr>
                <p:cNvPr id="35" name="TextBox 34"/>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36" name="TextBox 35"/>
                <p:cNvSpPr txBox="1"/>
                <p:nvPr/>
              </p:nvSpPr>
              <p:spPr>
                <a:xfrm>
                  <a:off x="6651116" y="743102"/>
                  <a:ext cx="1967927" cy="461665"/>
                </a:xfrm>
                <a:prstGeom prst="rect">
                  <a:avLst/>
                </a:prstGeom>
                <a:noFill/>
              </p:spPr>
              <p:txBody>
                <a:bodyPr wrap="none" rtlCol="0">
                  <a:spAutoFit/>
                </a:bodyPr>
                <a:lstStyle/>
                <a:p>
                  <a:r>
                    <a:rPr lang="en-US" sz="2400" b="1" dirty="0" smtClean="0">
                      <a:solidFill>
                        <a:srgbClr val="FF0066"/>
                      </a:solidFill>
                      <a:latin typeface="Times New Roman" pitchFamily="18" charset="0"/>
                      <a:cs typeface="Times New Roman" pitchFamily="18" charset="0"/>
                    </a:rPr>
                    <a:t>TIẾNG VIỆT</a:t>
                  </a:r>
                  <a:endParaRPr lang="en-US" sz="2400" b="1" dirty="0">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650303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xEl>
                                              <p:pRg st="2" end="2"/>
                                            </p:txEl>
                                          </p:spTgt>
                                        </p:tgtEl>
                                        <p:attrNameLst>
                                          <p:attrName>style.visibility</p:attrName>
                                        </p:attrNameLst>
                                      </p:cBhvr>
                                      <p:to>
                                        <p:strVal val="visible"/>
                                      </p:to>
                                    </p:set>
                                    <p:animEffect transition="in" filter="fade">
                                      <p:cBhvr>
                                        <p:cTn id="17"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p:cNvSpPr txBox="1">
            <a:spLocks noChangeArrowheads="1"/>
          </p:cNvSpPr>
          <p:nvPr/>
        </p:nvSpPr>
        <p:spPr bwMode="auto">
          <a:xfrm>
            <a:off x="6690519" y="32766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2347119" y="4038600"/>
            <a:ext cx="12725400" cy="4089352"/>
            <a:chOff x="6057746" y="3987848"/>
            <a:chExt cx="9525001" cy="4089352"/>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75571" y="1270023"/>
              <a:ext cx="4089352"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66720" y="4524418"/>
              <a:ext cx="8137525" cy="2431435"/>
            </a:xfrm>
            <a:prstGeom prst="rect">
              <a:avLst/>
            </a:prstGeom>
          </p:spPr>
          <p:txBody>
            <a:bodyPr>
              <a:spAutoFit/>
            </a:bodyPr>
            <a:lstStyle/>
            <a:p>
              <a:pPr algn="just">
                <a:spcAft>
                  <a:spcPts val="0"/>
                </a:spcAft>
              </a:pPr>
              <a:r>
                <a:rPr lang="nl-NL" sz="3800" b="1" smtClean="0">
                  <a:solidFill>
                    <a:srgbClr val="FF0000"/>
                  </a:solidFill>
                  <a:latin typeface="Times New Roman"/>
                  <a:ea typeface="Times New Roman"/>
                </a:rPr>
                <a:t>Bài văn cho thấy tình </a:t>
              </a:r>
              <a:r>
                <a:rPr lang="nl-NL" sz="3800" b="1" dirty="0">
                  <a:solidFill>
                    <a:srgbClr val="FF0000"/>
                  </a:solidFill>
                  <a:latin typeface="Times New Roman"/>
                  <a:ea typeface="Times New Roman"/>
                </a:rPr>
                <a:t>cảm thân thiết, gắn bó giữa bạn nhỏ và </a:t>
              </a:r>
              <a:r>
                <a:rPr lang="nl-NL" sz="3800" b="1">
                  <a:solidFill>
                    <a:srgbClr val="FF0000"/>
                  </a:solidFill>
                  <a:latin typeface="Times New Roman"/>
                  <a:ea typeface="Times New Roman"/>
                </a:rPr>
                <a:t>chú </a:t>
              </a:r>
              <a:r>
                <a:rPr lang="nl-NL" sz="3800" b="1" smtClean="0">
                  <a:solidFill>
                    <a:srgbClr val="FF0000"/>
                  </a:solidFill>
                  <a:latin typeface="Times New Roman"/>
                  <a:ea typeface="Times New Roman"/>
                </a:rPr>
                <a:t>chó. </a:t>
              </a:r>
              <a:r>
                <a:rPr lang="nl-NL" sz="3800" b="1" dirty="0">
                  <a:solidFill>
                    <a:srgbClr val="FF0000"/>
                  </a:solidFill>
                  <a:latin typeface="Times New Roman"/>
                  <a:ea typeface="Times New Roman"/>
                </a:rPr>
                <a:t>Qua đó khuyên các </a:t>
              </a:r>
              <a:r>
                <a:rPr lang="nl-NL" sz="3800" b="1">
                  <a:solidFill>
                    <a:srgbClr val="FF0000"/>
                  </a:solidFill>
                  <a:latin typeface="Times New Roman"/>
                  <a:ea typeface="Times New Roman"/>
                </a:rPr>
                <a:t>em </a:t>
              </a:r>
              <a:r>
                <a:rPr lang="nl-NL" sz="3800" b="1" smtClean="0">
                  <a:solidFill>
                    <a:srgbClr val="FF0000"/>
                  </a:solidFill>
                  <a:latin typeface="Times New Roman"/>
                  <a:ea typeface="Times New Roman"/>
                </a:rPr>
                <a:t>phải biết </a:t>
              </a:r>
              <a:r>
                <a:rPr lang="nl-NL" sz="3800" b="1" dirty="0">
                  <a:solidFill>
                    <a:srgbClr val="FF0000"/>
                  </a:solidFill>
                  <a:latin typeface="Times New Roman"/>
                  <a:ea typeface="Times New Roman"/>
                </a:rPr>
                <a:t>yêu </a:t>
              </a:r>
              <a:r>
                <a:rPr lang="nl-NL" sz="3800" b="1">
                  <a:solidFill>
                    <a:srgbClr val="FF0000"/>
                  </a:solidFill>
                  <a:latin typeface="Times New Roman"/>
                  <a:ea typeface="Times New Roman"/>
                </a:rPr>
                <a:t>quý </a:t>
              </a:r>
              <a:r>
                <a:rPr lang="nl-NL" sz="3800" b="1" smtClean="0">
                  <a:solidFill>
                    <a:srgbClr val="FF0000"/>
                  </a:solidFill>
                  <a:latin typeface="Times New Roman"/>
                  <a:ea typeface="Times New Roman"/>
                </a:rPr>
                <a:t>và chăm sóc vật </a:t>
              </a:r>
              <a:r>
                <a:rPr lang="nl-NL" sz="3800" b="1" dirty="0">
                  <a:solidFill>
                    <a:srgbClr val="FF0000"/>
                  </a:solidFill>
                  <a:latin typeface="Times New Roman"/>
                  <a:ea typeface="Times New Roman"/>
                </a:rPr>
                <a:t>nuôi trong nhà.</a:t>
              </a:r>
              <a:endParaRPr lang="en-US" sz="3800" dirty="0">
                <a:solidFill>
                  <a:srgbClr val="FF0000"/>
                </a:solidFill>
                <a:effectLst/>
                <a:latin typeface="Times New Roman"/>
                <a:ea typeface="Times New Roman"/>
              </a:endParaRPr>
            </a:p>
          </p:txBody>
        </p:sp>
      </p:grpSp>
      <p:grpSp>
        <p:nvGrpSpPr>
          <p:cNvPr id="33" name="Group 32"/>
          <p:cNvGrpSpPr/>
          <p:nvPr/>
        </p:nvGrpSpPr>
        <p:grpSpPr>
          <a:xfrm>
            <a:off x="4244547" y="76200"/>
            <a:ext cx="7017972" cy="1489756"/>
            <a:chOff x="4244547" y="238780"/>
            <a:chExt cx="7017972" cy="1489756"/>
          </a:xfrm>
        </p:grpSpPr>
        <p:grpSp>
          <p:nvGrpSpPr>
            <p:cNvPr id="35" name="Group 34"/>
            <p:cNvGrpSpPr/>
            <p:nvPr/>
          </p:nvGrpSpPr>
          <p:grpSpPr>
            <a:xfrm>
              <a:off x="5084510" y="238780"/>
              <a:ext cx="3682459" cy="905028"/>
              <a:chOff x="4998717" y="299739"/>
              <a:chExt cx="3620326" cy="905028"/>
            </a:xfrm>
          </p:grpSpPr>
          <p:grpSp>
            <p:nvGrpSpPr>
              <p:cNvPr id="37" name="Group 36"/>
              <p:cNvGrpSpPr/>
              <p:nvPr/>
            </p:nvGrpSpPr>
            <p:grpSpPr>
              <a:xfrm>
                <a:off x="4998717" y="299739"/>
                <a:ext cx="3620326" cy="905028"/>
                <a:chOff x="4998717" y="299739"/>
                <a:chExt cx="3620326" cy="905028"/>
              </a:xfrm>
            </p:grpSpPr>
            <p:sp>
              <p:nvSpPr>
                <p:cNvPr id="39" name="TextBox 38"/>
                <p:cNvSpPr txBox="1"/>
                <p:nvPr/>
              </p:nvSpPr>
              <p:spPr>
                <a:xfrm>
                  <a:off x="4998717" y="299739"/>
                  <a:ext cx="181614" cy="523220"/>
                </a:xfrm>
                <a:prstGeom prst="rect">
                  <a:avLst/>
                </a:prstGeom>
                <a:no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0748" y="1151823"/>
                <a:ext cx="1659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p:cNvSpPr txBox="1">
              <a:spLocks noChangeArrowheads="1"/>
            </p:cNvSpPr>
            <p:nvPr/>
          </p:nvSpPr>
          <p:spPr bwMode="auto">
            <a:xfrm>
              <a:off x="4244547" y="1091002"/>
              <a:ext cx="70179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9521</TotalTime>
  <Words>458</Words>
  <Application>Microsoft Office PowerPoint</Application>
  <PresentationFormat>Custom</PresentationFormat>
  <Paragraphs>50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1057</cp:revision>
  <dcterms:created xsi:type="dcterms:W3CDTF">2008-09-09T22:52:10Z</dcterms:created>
  <dcterms:modified xsi:type="dcterms:W3CDTF">2024-12-20T03:09:34Z</dcterms:modified>
</cp:coreProperties>
</file>