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65" r:id="rId2"/>
    <p:sldId id="257" r:id="rId3"/>
    <p:sldId id="258" r:id="rId4"/>
    <p:sldId id="259" r:id="rId5"/>
    <p:sldId id="260" r:id="rId6"/>
    <p:sldId id="264"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8" d="100"/>
          <a:sy n="98" d="100"/>
        </p:scale>
        <p:origin x="110"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86794-6AEA-4FA5-9976-89EA42224AE4}"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A71B8-2252-4A47-9680-674BC4E09973}" type="slidenum">
              <a:rPr lang="en-US" smtClean="0"/>
              <a:t>‹#›</a:t>
            </a:fld>
            <a:endParaRPr lang="en-US"/>
          </a:p>
        </p:txBody>
      </p:sp>
    </p:spTree>
    <p:extLst>
      <p:ext uri="{BB962C8B-B14F-4D97-AF65-F5344CB8AC3E}">
        <p14:creationId xmlns:p14="http://schemas.microsoft.com/office/powerpoint/2010/main" val="168194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D0CD060-42C7-4B8C-B9BE-F0A7C93ACAB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30885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l="238" r="1"/>
          <a:stretch>
            <a:fillRect/>
          </a:stretch>
        </p:blipFill>
        <p:spPr>
          <a:xfrm>
            <a:off x="0" y="0"/>
            <a:ext cx="12191999" cy="6858000"/>
          </a:xfrm>
          <a:prstGeom prst="rect">
            <a:avLst/>
          </a:prstGeom>
        </p:spPr>
      </p:pic>
    </p:spTree>
    <p:extLst>
      <p:ext uri="{BB962C8B-B14F-4D97-AF65-F5344CB8AC3E}">
        <p14:creationId xmlns:p14="http://schemas.microsoft.com/office/powerpoint/2010/main" val="969669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 id="2147483670"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69157"/>
            <a:ext cx="12192000" cy="5388843"/>
          </a:xfrm>
          <a:prstGeom prst="rect">
            <a:avLst/>
          </a:prstGeom>
        </p:spPr>
      </p:pic>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l="56298" t="17636"/>
          <a:stretch>
            <a:fillRect/>
          </a:stretch>
        </p:blipFill>
        <p:spPr>
          <a:xfrm>
            <a:off x="2816520" y="3347207"/>
            <a:ext cx="6067421" cy="3510793"/>
          </a:xfrm>
          <a:prstGeom prst="rect">
            <a:avLst/>
          </a:prstGeom>
        </p:spPr>
      </p:pic>
      <p:sp>
        <p:nvSpPr>
          <p:cNvPr id="5" name="WordArt 20"/>
          <p:cNvSpPr>
            <a:spLocks noChangeArrowheads="1" noChangeShapeType="1" noTextEdit="1"/>
          </p:cNvSpPr>
          <p:nvPr/>
        </p:nvSpPr>
        <p:spPr bwMode="auto">
          <a:xfrm>
            <a:off x="2913776" y="437432"/>
            <a:ext cx="6705600" cy="914400"/>
          </a:xfrm>
          <a:prstGeom prst="rect">
            <a:avLst/>
          </a:prstGeom>
        </p:spPr>
        <p:txBody>
          <a:bodyPr wrap="none" fromWordArt="1">
            <a:prstTxWarp prst="textPlain">
              <a:avLst>
                <a:gd name="adj" fmla="val 50000"/>
              </a:avLst>
            </a:prstTxWarp>
          </a:bodyPr>
          <a:lstStyle/>
          <a:p>
            <a:r>
              <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 – </a:t>
            </a:r>
            <a:r>
              <a:rPr lang="en-US" sz="33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a:t>
            </a:r>
            <a:r>
              <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300"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4</a:t>
            </a:r>
            <a:endParaRPr lang="en-US" sz="33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6" name="WordArt 20"/>
          <p:cNvSpPr>
            <a:spLocks noChangeArrowheads="1" noChangeShapeType="1" noTextEdit="1"/>
          </p:cNvSpPr>
          <p:nvPr/>
        </p:nvSpPr>
        <p:spPr bwMode="auto">
          <a:xfrm>
            <a:off x="527050" y="1586482"/>
            <a:ext cx="11258550" cy="1828800"/>
          </a:xfrm>
          <a:prstGeom prst="rect">
            <a:avLst/>
          </a:prstGeom>
        </p:spPr>
        <p:txBody>
          <a:bodyPr wrap="none" fromWordArt="1">
            <a:prstTxWarp prst="textPlain">
              <a:avLst>
                <a:gd name="adj" fmla="val 50000"/>
              </a:avLst>
            </a:prstTxWarp>
          </a:bodyPr>
          <a:lstStyle/>
          <a:p>
            <a:pPr algn="ctr"/>
            <a:r>
              <a:rPr lang="en-US" sz="33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VAI TRÒ CỦA KHÔNG KHÍ </a:t>
            </a:r>
          </a:p>
          <a:p>
            <a:pPr algn="ctr"/>
            <a:r>
              <a:rPr lang="en-US" sz="33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VÀ BẢO VỆ BẦU KHÔNG KHÍ TRONG LÀNH (</a:t>
            </a:r>
            <a:r>
              <a:rPr lang="en-US" sz="3300" b="1" kern="1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TIẾT </a:t>
            </a:r>
            <a:r>
              <a:rPr lang="en-US" sz="3300" b="1" kern="10" smtClean="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1)</a:t>
            </a:r>
            <a:endParaRPr lang="en-US" sz="3300"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752823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D152-14FC-02CD-2B07-734A6B81CE83}"/>
              </a:ext>
            </a:extLst>
          </p:cNvPr>
          <p:cNvSpPr>
            <a:spLocks noGrp="1"/>
          </p:cNvSpPr>
          <p:nvPr>
            <p:ph type="title"/>
          </p:nvPr>
        </p:nvSpPr>
        <p:spPr/>
        <p:txBody>
          <a:bodyPr/>
          <a:lstStyle/>
          <a:p>
            <a:r>
              <a:rPr lang="en-US" dirty="0"/>
              <a:t>QUAN SÁT TRANH</a:t>
            </a:r>
          </a:p>
        </p:txBody>
      </p:sp>
      <p:pic>
        <p:nvPicPr>
          <p:cNvPr id="4" name="Content Placeholder 3">
            <a:extLst>
              <a:ext uri="{FF2B5EF4-FFF2-40B4-BE49-F238E27FC236}">
                <a16:creationId xmlns:a16="http://schemas.microsoft.com/office/drawing/2014/main" id="{E5F5B9C1-0D79-77D2-A761-BC423F8F5AE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81808" y="2311048"/>
            <a:ext cx="9014789" cy="4075835"/>
          </a:xfrm>
          <a:prstGeom prst="rect">
            <a:avLst/>
          </a:prstGeom>
        </p:spPr>
      </p:pic>
    </p:spTree>
    <p:extLst>
      <p:ext uri="{BB962C8B-B14F-4D97-AF65-F5344CB8AC3E}">
        <p14:creationId xmlns:p14="http://schemas.microsoft.com/office/powerpoint/2010/main" val="111087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51B9-DB51-7B3B-C348-6B9AC89EB0C3}"/>
              </a:ext>
            </a:extLst>
          </p:cNvPr>
          <p:cNvSpPr>
            <a:spLocks noGrp="1"/>
          </p:cNvSpPr>
          <p:nvPr>
            <p:ph type="title"/>
          </p:nvPr>
        </p:nvSpPr>
        <p:spPr>
          <a:xfrm>
            <a:off x="980661" y="719091"/>
            <a:ext cx="10522225" cy="1303867"/>
          </a:xfrm>
        </p:spPr>
        <p:txBody>
          <a:bodyPr>
            <a:noAutofit/>
          </a:bodyPr>
          <a:lstStyle/>
          <a:p>
            <a:pPr algn="l">
              <a:lnSpc>
                <a:spcPct val="115000"/>
              </a:lnSpc>
              <a:spcAft>
                <a:spcPts val="1000"/>
              </a:spcAft>
            </a:pP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Em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thấy</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mỗi</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trường</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hợp</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Em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xét</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gì</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vai</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khí</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2400" b="1"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4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b="1" dirty="0">
              <a:solidFill>
                <a:srgbClr val="FF0000"/>
              </a:solidFill>
            </a:endParaRPr>
          </a:p>
        </p:txBody>
      </p:sp>
      <p:pic>
        <p:nvPicPr>
          <p:cNvPr id="4" name="Content Placeholder 3">
            <a:extLst>
              <a:ext uri="{FF2B5EF4-FFF2-40B4-BE49-F238E27FC236}">
                <a16:creationId xmlns:a16="http://schemas.microsoft.com/office/drawing/2014/main" id="{27D0CEA2-DB85-C62C-8069-1D621133777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517913" y="1828800"/>
            <a:ext cx="7235687" cy="4310109"/>
          </a:xfrm>
          <a:prstGeom prst="rect">
            <a:avLst/>
          </a:prstGeom>
        </p:spPr>
      </p:pic>
    </p:spTree>
    <p:extLst>
      <p:ext uri="{BB962C8B-B14F-4D97-AF65-F5344CB8AC3E}">
        <p14:creationId xmlns:p14="http://schemas.microsoft.com/office/powerpoint/2010/main" val="230159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EC32-D2E2-69FF-93A0-B7F0A4EF9B09}"/>
              </a:ext>
            </a:extLst>
          </p:cNvPr>
          <p:cNvSpPr>
            <a:spLocks noGrp="1"/>
          </p:cNvSpPr>
          <p:nvPr>
            <p:ph type="title"/>
          </p:nvPr>
        </p:nvSpPr>
        <p:spPr>
          <a:xfrm>
            <a:off x="914401" y="856237"/>
            <a:ext cx="10575234" cy="1303867"/>
          </a:xfrm>
        </p:spPr>
        <p:txBody>
          <a:bodyPr>
            <a:noAutofit/>
          </a:bodyPr>
          <a:lstStyle/>
          <a:p>
            <a:pPr algn="l">
              <a:lnSpc>
                <a:spcPct val="115000"/>
              </a:lnSpc>
              <a:spcAft>
                <a:spcPts val="1000"/>
              </a:spcAft>
            </a:pP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dự</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đoán</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Nếu</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đậy</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kín</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hình</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3a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lọ</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đựng</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gián</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hình</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3b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thì</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sau</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một</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thời</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gian</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con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gián</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sẽ</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như</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thế</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Từ</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đó</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rút</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nhận</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xét</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về</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vai</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khí</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đối</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với</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sinh</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24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dirty="0">
              <a:solidFill>
                <a:srgbClr val="FF0000"/>
              </a:solidFill>
            </a:endParaRPr>
          </a:p>
        </p:txBody>
      </p:sp>
      <p:pic>
        <p:nvPicPr>
          <p:cNvPr id="4" name="Content Placeholder 3">
            <a:extLst>
              <a:ext uri="{FF2B5EF4-FFF2-40B4-BE49-F238E27FC236}">
                <a16:creationId xmlns:a16="http://schemas.microsoft.com/office/drawing/2014/main" id="{2FDE2C7D-EBFB-A3CC-5360-8111F1702DE3}"/>
              </a:ext>
            </a:extLst>
          </p:cNvPr>
          <p:cNvPicPr>
            <a:picLocks noGrp="1" noChangeAspect="1"/>
          </p:cNvPicPr>
          <p:nvPr>
            <p:ph idx="1"/>
          </p:nvPr>
        </p:nvPicPr>
        <p:blipFill>
          <a:blip r:embed="rId2"/>
          <a:stretch>
            <a:fillRect/>
          </a:stretch>
        </p:blipFill>
        <p:spPr>
          <a:xfrm>
            <a:off x="1295403" y="2160104"/>
            <a:ext cx="9601196" cy="4060321"/>
          </a:xfrm>
          <a:prstGeom prst="rect">
            <a:avLst/>
          </a:prstGeom>
        </p:spPr>
      </p:pic>
    </p:spTree>
    <p:extLst>
      <p:ext uri="{BB962C8B-B14F-4D97-AF65-F5344CB8AC3E}">
        <p14:creationId xmlns:p14="http://schemas.microsoft.com/office/powerpoint/2010/main" val="348187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C370E-A5CC-770E-1FD5-CCB8F9A54E57}"/>
              </a:ext>
            </a:extLst>
          </p:cNvPr>
          <p:cNvSpPr>
            <a:spLocks noGrp="1"/>
          </p:cNvSpPr>
          <p:nvPr>
            <p:ph type="title"/>
          </p:nvPr>
        </p:nvSpPr>
        <p:spPr>
          <a:xfrm>
            <a:off x="725073" y="735497"/>
            <a:ext cx="10741853" cy="1303867"/>
          </a:xfrm>
        </p:spPr>
        <p:txBody>
          <a:bodyPr>
            <a:noAutofit/>
          </a:bodyPr>
          <a:lstStyle/>
          <a:p>
            <a:pPr algn="l">
              <a:lnSpc>
                <a:spcPct val="115000"/>
              </a:lnSpc>
              <a:spcAft>
                <a:spcPts val="1000"/>
              </a:spcAft>
            </a:pP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Giải</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thích</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vì</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sao</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nhà</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kính</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trồng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rau</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thường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cửa</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khí</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ta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sục</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khí</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vào</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bể</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gì</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dirty="0">
              <a:solidFill>
                <a:srgbClr val="FF0000"/>
              </a:solidFill>
            </a:endParaRPr>
          </a:p>
        </p:txBody>
      </p:sp>
      <p:pic>
        <p:nvPicPr>
          <p:cNvPr id="4" name="Content Placeholder 3">
            <a:extLst>
              <a:ext uri="{FF2B5EF4-FFF2-40B4-BE49-F238E27FC236}">
                <a16:creationId xmlns:a16="http://schemas.microsoft.com/office/drawing/2014/main" id="{4C022010-91FD-A1A7-111B-92325CC7C96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25073" y="2039364"/>
            <a:ext cx="10741853" cy="4083139"/>
          </a:xfrm>
          <a:prstGeom prst="rect">
            <a:avLst/>
          </a:prstGeom>
        </p:spPr>
      </p:pic>
    </p:spTree>
    <p:extLst>
      <p:ext uri="{BB962C8B-B14F-4D97-AF65-F5344CB8AC3E}">
        <p14:creationId xmlns:p14="http://schemas.microsoft.com/office/powerpoint/2010/main" val="323366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A4D99-E61D-A09C-1415-86E05EBDAEA1}"/>
              </a:ext>
            </a:extLst>
          </p:cNvPr>
          <p:cNvSpPr>
            <a:spLocks noGrp="1"/>
          </p:cNvSpPr>
          <p:nvPr>
            <p:ph idx="1"/>
          </p:nvPr>
        </p:nvSpPr>
        <p:spPr>
          <a:xfrm>
            <a:off x="1295402" y="2331644"/>
            <a:ext cx="9942441" cy="3318936"/>
          </a:xfrm>
        </p:spPr>
        <p:txBody>
          <a:bodyPr>
            <a:normAutofit/>
          </a:bodyPr>
          <a:lstStyle/>
          <a:p>
            <a:r>
              <a:rPr lang="en-US" sz="3200" b="0" i="0" dirty="0">
                <a:solidFill>
                  <a:srgbClr val="7030A0"/>
                </a:solidFill>
                <a:effectLst/>
                <a:latin typeface="Roboto" panose="02000000000000000000" pitchFamily="2" charset="0"/>
              </a:rPr>
              <a:t>  </a:t>
            </a:r>
            <a:r>
              <a:rPr lang="vi-VN" sz="3200" b="0" i="0" dirty="0">
                <a:solidFill>
                  <a:srgbClr val="7030A0"/>
                </a:solidFill>
                <a:effectLst/>
                <a:latin typeface="Roboto" panose="02000000000000000000" pitchFamily="2" charset="0"/>
              </a:rPr>
              <a:t>Không khí đóng vai trò quan trọng đối với sự sống trên Trái Đất. Nó cung cấp oxi cho hô hấp của các sinh vật, giúp duy trì nhiệt độ và độ ẩm, và làm sạch không gian xung quanh chúng ta. Không khí cũng giúp truyền tải âm thanh</a:t>
            </a:r>
            <a:r>
              <a:rPr lang="en-US" sz="3200" b="0" i="0" dirty="0">
                <a:solidFill>
                  <a:srgbClr val="7030A0"/>
                </a:solidFill>
                <a:effectLst/>
                <a:latin typeface="Roboto" panose="02000000000000000000" pitchFamily="2" charset="0"/>
              </a:rPr>
              <a:t>, </a:t>
            </a:r>
            <a:r>
              <a:rPr lang="en-US" sz="3200" b="0" i="0" dirty="0" err="1">
                <a:solidFill>
                  <a:srgbClr val="7030A0"/>
                </a:solidFill>
                <a:effectLst/>
                <a:latin typeface="Roboto" panose="02000000000000000000" pitchFamily="2" charset="0"/>
              </a:rPr>
              <a:t>cần</a:t>
            </a:r>
            <a:r>
              <a:rPr lang="en-US" sz="3200" b="0" i="0" dirty="0">
                <a:solidFill>
                  <a:srgbClr val="7030A0"/>
                </a:solidFill>
                <a:effectLst/>
                <a:latin typeface="Roboto" panose="02000000000000000000" pitchFamily="2" charset="0"/>
              </a:rPr>
              <a:t> </a:t>
            </a:r>
            <a:r>
              <a:rPr lang="en-US" sz="3200" b="0" i="0" dirty="0" err="1">
                <a:solidFill>
                  <a:srgbClr val="7030A0"/>
                </a:solidFill>
                <a:effectLst/>
                <a:latin typeface="Roboto" panose="02000000000000000000" pitchFamily="2" charset="0"/>
              </a:rPr>
              <a:t>cho</a:t>
            </a:r>
            <a:r>
              <a:rPr lang="en-US" sz="3200" b="0" i="0" dirty="0">
                <a:solidFill>
                  <a:srgbClr val="7030A0"/>
                </a:solidFill>
                <a:effectLst/>
                <a:latin typeface="Roboto" panose="02000000000000000000" pitchFamily="2" charset="0"/>
              </a:rPr>
              <a:t> </a:t>
            </a:r>
            <a:r>
              <a:rPr lang="en-US" sz="3200" b="0" i="0" dirty="0" err="1">
                <a:solidFill>
                  <a:srgbClr val="7030A0"/>
                </a:solidFill>
                <a:effectLst/>
                <a:latin typeface="Roboto" panose="02000000000000000000" pitchFamily="2" charset="0"/>
              </a:rPr>
              <a:t>sự</a:t>
            </a:r>
            <a:r>
              <a:rPr lang="en-US" sz="3200" b="0" i="0" dirty="0">
                <a:solidFill>
                  <a:srgbClr val="7030A0"/>
                </a:solidFill>
                <a:effectLst/>
                <a:latin typeface="Roboto" panose="02000000000000000000" pitchFamily="2" charset="0"/>
              </a:rPr>
              <a:t> </a:t>
            </a:r>
            <a:r>
              <a:rPr lang="en-US" sz="3200" b="0" i="0">
                <a:solidFill>
                  <a:srgbClr val="7030A0"/>
                </a:solidFill>
                <a:effectLst/>
                <a:latin typeface="Roboto" panose="02000000000000000000" pitchFamily="2" charset="0"/>
              </a:rPr>
              <a:t>cháy</a:t>
            </a:r>
            <a:r>
              <a:rPr lang="vi-VN" sz="3200" b="0" i="0">
                <a:solidFill>
                  <a:srgbClr val="7030A0"/>
                </a:solidFill>
                <a:effectLst/>
                <a:latin typeface="Roboto" panose="02000000000000000000" pitchFamily="2" charset="0"/>
              </a:rPr>
              <a:t> </a:t>
            </a:r>
            <a:r>
              <a:rPr lang="vi-VN" sz="3200" b="0" i="0" dirty="0">
                <a:solidFill>
                  <a:srgbClr val="7030A0"/>
                </a:solidFill>
                <a:effectLst/>
                <a:latin typeface="Roboto" panose="02000000000000000000" pitchFamily="2" charset="0"/>
              </a:rPr>
              <a:t>và làm cho môi trường sống trở nên thoáng đãng.</a:t>
            </a:r>
            <a:endParaRPr lang="en-US" sz="3200" dirty="0">
              <a:solidFill>
                <a:srgbClr val="7030A0"/>
              </a:solidFill>
            </a:endParaRPr>
          </a:p>
        </p:txBody>
      </p:sp>
      <p:sp>
        <p:nvSpPr>
          <p:cNvPr id="4" name="Title 1">
            <a:extLst>
              <a:ext uri="{FF2B5EF4-FFF2-40B4-BE49-F238E27FC236}">
                <a16:creationId xmlns:a16="http://schemas.microsoft.com/office/drawing/2014/main" id="{A340F69F-1032-50A8-B903-2565155196F1}"/>
              </a:ext>
            </a:extLst>
          </p:cNvPr>
          <p:cNvSpPr>
            <a:spLocks noGrp="1"/>
          </p:cNvSpPr>
          <p:nvPr>
            <p:ph type="title"/>
          </p:nvPr>
        </p:nvSpPr>
        <p:spPr>
          <a:xfrm>
            <a:off x="1295402" y="717088"/>
            <a:ext cx="9601196" cy="1303867"/>
          </a:xfrm>
        </p:spPr>
        <p:txBody>
          <a:bodyPr>
            <a:normAutofit fontScale="90000"/>
          </a:bodyPr>
          <a:lstStyle/>
          <a:p>
            <a:r>
              <a:rPr lang="en-US" dirty="0">
                <a:solidFill>
                  <a:srgbClr val="00B050"/>
                </a:solidFill>
                <a:latin typeface="Roboto" panose="02000000000000000000" pitchFamily="2" charset="0"/>
              </a:rPr>
              <a:t>V</a:t>
            </a:r>
            <a:r>
              <a:rPr lang="vi-VN" sz="4400" b="0" i="0" dirty="0">
                <a:solidFill>
                  <a:srgbClr val="00B050"/>
                </a:solidFill>
                <a:effectLst/>
                <a:latin typeface="Roboto" panose="02000000000000000000" pitchFamily="2" charset="0"/>
              </a:rPr>
              <a:t>ai trò </a:t>
            </a:r>
            <a:r>
              <a:rPr lang="en-US" sz="4400" b="0" i="0" dirty="0">
                <a:solidFill>
                  <a:srgbClr val="00B050"/>
                </a:solidFill>
                <a:effectLst/>
                <a:latin typeface="Roboto" panose="02000000000000000000" pitchFamily="2" charset="0"/>
              </a:rPr>
              <a:t>k</a:t>
            </a:r>
            <a:r>
              <a:rPr lang="vi-VN" sz="4400" b="0" i="0" dirty="0">
                <a:solidFill>
                  <a:srgbClr val="00B050"/>
                </a:solidFill>
                <a:effectLst/>
                <a:latin typeface="Roboto" panose="02000000000000000000" pitchFamily="2" charset="0"/>
              </a:rPr>
              <a:t>hông khí</a:t>
            </a:r>
            <a:r>
              <a:rPr lang="en-US" sz="4400" b="0" i="0" dirty="0">
                <a:solidFill>
                  <a:srgbClr val="00B050"/>
                </a:solidFill>
                <a:effectLst/>
                <a:latin typeface="Roboto" panose="02000000000000000000" pitchFamily="2" charset="0"/>
              </a:rPr>
              <a:t/>
            </a:r>
            <a:br>
              <a:rPr lang="en-US" sz="4400" b="0" i="0" dirty="0">
                <a:solidFill>
                  <a:srgbClr val="00B050"/>
                </a:solidFill>
                <a:effectLst/>
                <a:latin typeface="Roboto" panose="02000000000000000000" pitchFamily="2" charset="0"/>
              </a:rPr>
            </a:br>
            <a:r>
              <a:rPr lang="vi-VN" sz="4400" b="0" i="0" dirty="0">
                <a:solidFill>
                  <a:srgbClr val="00B050"/>
                </a:solidFill>
                <a:effectLst/>
                <a:latin typeface="Roboto" panose="02000000000000000000" pitchFamily="2" charset="0"/>
              </a:rPr>
              <a:t> đối với sự sống trên Trái Đất</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939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2B66-9BD5-1EFA-3441-2D11D3112864}"/>
              </a:ext>
            </a:extLst>
          </p:cNvPr>
          <p:cNvSpPr>
            <a:spLocks noGrp="1"/>
          </p:cNvSpPr>
          <p:nvPr>
            <p:ph type="title"/>
          </p:nvPr>
        </p:nvSpPr>
        <p:spPr>
          <a:xfrm>
            <a:off x="1295402" y="868019"/>
            <a:ext cx="9601196" cy="1303867"/>
          </a:xfrm>
        </p:spPr>
        <p:txBody>
          <a:bodyPr>
            <a:noAutofit/>
          </a:bodyPr>
          <a:lstStyle/>
          <a:p>
            <a:pPr algn="l">
              <a:lnSpc>
                <a:spcPct val="115000"/>
              </a:lnSpc>
              <a:spcAft>
                <a:spcPts val="1000"/>
              </a:spcAft>
            </a:pP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chỉ</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nguyên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gây</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ô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nhiễm</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khí</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Các</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nguyên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nhân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trên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là</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do con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hay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tự</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nhiên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gây</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ra</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dirty="0">
              <a:solidFill>
                <a:srgbClr val="FF0000"/>
              </a:solidFill>
            </a:endParaRPr>
          </a:p>
        </p:txBody>
      </p:sp>
      <p:pic>
        <p:nvPicPr>
          <p:cNvPr id="4" name="Content Placeholder 3">
            <a:extLst>
              <a:ext uri="{FF2B5EF4-FFF2-40B4-BE49-F238E27FC236}">
                <a16:creationId xmlns:a16="http://schemas.microsoft.com/office/drawing/2014/main" id="{1714284D-1A80-2CA9-4BFC-106C912113B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417983" y="1762539"/>
            <a:ext cx="9793355" cy="4399721"/>
          </a:xfrm>
          <a:prstGeom prst="rect">
            <a:avLst/>
          </a:prstGeom>
        </p:spPr>
      </p:pic>
    </p:spTree>
    <p:extLst>
      <p:ext uri="{BB962C8B-B14F-4D97-AF65-F5344CB8AC3E}">
        <p14:creationId xmlns:p14="http://schemas.microsoft.com/office/powerpoint/2010/main" val="1513762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CD86-D235-B54E-8B5A-A1F835207D2D}"/>
              </a:ext>
            </a:extLst>
          </p:cNvPr>
          <p:cNvSpPr>
            <a:spLocks noGrp="1"/>
          </p:cNvSpPr>
          <p:nvPr>
            <p:ph type="title"/>
          </p:nvPr>
        </p:nvSpPr>
        <p:spPr>
          <a:xfrm>
            <a:off x="1295401" y="775259"/>
            <a:ext cx="9730407" cy="952685"/>
          </a:xfrm>
        </p:spPr>
        <p:txBody>
          <a:bodyPr>
            <a:noAutofit/>
          </a:bodyPr>
          <a:lstStyle/>
          <a:p>
            <a:pPr algn="l"/>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Cho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nên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và</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nên</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để</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bảo</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vệ</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bầu</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không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khí</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trong</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lành</a:t>
            </a:r>
            <a:r>
              <a:rPr lang="en-US" sz="2800"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
            <a:br>
              <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dirty="0">
              <a:solidFill>
                <a:srgbClr val="FF0000"/>
              </a:solidFill>
            </a:endParaRPr>
          </a:p>
        </p:txBody>
      </p:sp>
      <p:pic>
        <p:nvPicPr>
          <p:cNvPr id="4" name="Content Placeholder 3">
            <a:extLst>
              <a:ext uri="{FF2B5EF4-FFF2-40B4-BE49-F238E27FC236}">
                <a16:creationId xmlns:a16="http://schemas.microsoft.com/office/drawing/2014/main" id="{E0D8D7C6-68C7-7E2F-BD79-74909785CC9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95402" y="1590261"/>
            <a:ext cx="10088215" cy="4585245"/>
          </a:xfrm>
          <a:prstGeom prst="rect">
            <a:avLst/>
          </a:prstGeom>
        </p:spPr>
      </p:pic>
    </p:spTree>
    <p:extLst>
      <p:ext uri="{BB962C8B-B14F-4D97-AF65-F5344CB8AC3E}">
        <p14:creationId xmlns:p14="http://schemas.microsoft.com/office/powerpoint/2010/main" val="1488314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CE16-4224-C9A6-843E-12434832EC40}"/>
              </a:ext>
            </a:extLst>
          </p:cNvPr>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GIỜ HỌC KẾT THÚC</a:t>
            </a:r>
          </a:p>
        </p:txBody>
      </p:sp>
      <p:sp>
        <p:nvSpPr>
          <p:cNvPr id="3" name="Content Placeholder 2">
            <a:extLst>
              <a:ext uri="{FF2B5EF4-FFF2-40B4-BE49-F238E27FC236}">
                <a16:creationId xmlns:a16="http://schemas.microsoft.com/office/drawing/2014/main" id="{F861C76C-1E64-8EB7-7FD7-D162A9D7E8B3}"/>
              </a:ext>
            </a:extLst>
          </p:cNvPr>
          <p:cNvSpPr>
            <a:spLocks noGrp="1"/>
          </p:cNvSpPr>
          <p:nvPr>
            <p:ph idx="1"/>
          </p:nvPr>
        </p:nvSpPr>
        <p:spPr/>
        <p:txBody>
          <a:bodyPr>
            <a:normAutofit/>
          </a:bodyPr>
          <a:lstStyle/>
          <a:p>
            <a:pPr marL="0" indent="0" algn="ctr">
              <a:buNone/>
            </a:pPr>
            <a:r>
              <a:rPr lang="en-US" sz="6000" dirty="0">
                <a:solidFill>
                  <a:srgbClr val="7030A0"/>
                </a:solidFill>
                <a:effectLst>
                  <a:outerShdw blurRad="38100" dist="38100" dir="2700000" algn="tl">
                    <a:srgbClr val="000000">
                      <a:alpha val="43137"/>
                    </a:srgbClr>
                  </a:outerShdw>
                </a:effectLst>
              </a:rPr>
              <a:t>CHÚC CÁC EM</a:t>
            </a:r>
          </a:p>
          <a:p>
            <a:pPr marL="0" indent="0" algn="ctr">
              <a:buNone/>
            </a:pPr>
            <a:r>
              <a:rPr lang="en-US" sz="6000" dirty="0">
                <a:solidFill>
                  <a:srgbClr val="7030A0"/>
                </a:solidFill>
                <a:effectLst>
                  <a:outerShdw blurRad="38100" dist="38100" dir="2700000" algn="tl">
                    <a:srgbClr val="000000">
                      <a:alpha val="43137"/>
                    </a:srgbClr>
                  </a:outerShdw>
                </a:effectLst>
              </a:rPr>
              <a:t>CHĂM NGOAN HỌC GIỎI</a:t>
            </a:r>
          </a:p>
        </p:txBody>
      </p:sp>
    </p:spTree>
    <p:extLst>
      <p:ext uri="{BB962C8B-B14F-4D97-AF65-F5344CB8AC3E}">
        <p14:creationId xmlns:p14="http://schemas.microsoft.com/office/powerpoint/2010/main" val="30564848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21</TotalTime>
  <Words>210</Words>
  <Application>Microsoft Office PowerPoint</Application>
  <PresentationFormat>Widescreen</PresentationFormat>
  <Paragraphs>15</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等线</vt:lpstr>
      <vt:lpstr>Garamond</vt:lpstr>
      <vt:lpstr>Roboto</vt:lpstr>
      <vt:lpstr>Times New Roman</vt:lpstr>
      <vt:lpstr>Organic</vt:lpstr>
      <vt:lpstr>PowerPoint Presentation</vt:lpstr>
      <vt:lpstr>QUAN SÁT TRANH</vt:lpstr>
      <vt:lpstr>+ Em cảm thấy thế nào trong mỗi trường hợp? + Em có nhận xét gì về vai trò của không khí đối với sự sống của con người? </vt:lpstr>
      <vt:lpstr>+ Hãy dự đoán: Nếu đậy kín cây ở hình 3a và lọ đựng con gián ở hình 3b thì sau một thời gian cây và con gián sẽ như thế nào? + Từ đó rút ra nhận xét về vai trò của không khí đối với sự sống của sinh vật. </vt:lpstr>
      <vt:lpstr>+ Giải thích vì sao trong các nhà kính trồng rau thường có cửa thông khí. + Người ta sục không khí vào bể cá cảnh để làm gì? </vt:lpstr>
      <vt:lpstr>Vai trò không khí  đối với sự sống trên Trái Đất</vt:lpstr>
      <vt:lpstr>+ Hãy chỉ ra các nguyên nhân gây ô nhiễm không khí. + Các nguyên nhân trên là do con người hay tự nhiên gây ra? </vt:lpstr>
      <vt:lpstr>Cho biết việc nào nên làm và việc nào không nên làm để bảo vệ bầu không khí trong lành. </vt:lpstr>
      <vt:lpstr>GIỜ HỌC KẾT THÚC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LỚP 4</dc:title>
  <dc:creator>Admin</dc:creator>
  <cp:lastModifiedBy>Admin</cp:lastModifiedBy>
  <cp:revision>5</cp:revision>
  <dcterms:created xsi:type="dcterms:W3CDTF">2023-10-02T16:04:45Z</dcterms:created>
  <dcterms:modified xsi:type="dcterms:W3CDTF">2023-10-02T07:56:36Z</dcterms:modified>
</cp:coreProperties>
</file>