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58000" cy="9144000"/>
  <p:embeddedFontLst>
    <p:embeddedFont>
      <p:font typeface="Quattrocento Sans"/>
      <p:regular r:id="rId20"/>
      <p:bold r:id="rId21"/>
      <p:italic r:id="rId22"/>
      <p:boldItalic r:id="rId23"/>
    </p:embeddedFont>
    <p:embeddedFont>
      <p:font typeface="Helvetica Neue"/>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8" roundtripDataSignature="AMtx7mgb+mywHg+xImc/bw8TmAUj1QQrb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60C7964-87D9-4CF6-88D0-2D680050748D}">
  <a:tblStyle styleId="{C60C7964-87D9-4CF6-88D0-2D680050748D}" styleName="Table_0">
    <a:wholeTbl>
      <a:tcTxStyle b="off" i="off">
        <a:font>
          <a:latin typeface="Segoe Print"/>
          <a:ea typeface="Segoe Print"/>
          <a:cs typeface="Segoe Prin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DE7"/>
          </a:solidFill>
        </a:fill>
      </a:tcStyle>
    </a:wholeTbl>
    <a:band1H>
      <a:tcTxStyle/>
      <a:tcStyle>
        <a:fill>
          <a:solidFill>
            <a:srgbClr val="CAD9CD"/>
          </a:solidFill>
        </a:fill>
      </a:tcStyle>
    </a:band1H>
    <a:band2H>
      <a:tcTxStyle/>
    </a:band2H>
    <a:band1V>
      <a:tcTxStyle/>
      <a:tcStyle>
        <a:fill>
          <a:solidFill>
            <a:srgbClr val="CAD9CD"/>
          </a:solidFill>
        </a:fill>
      </a:tcStyle>
    </a:band1V>
    <a:band2V>
      <a:tcTxStyle/>
    </a:band2V>
    <a:lastCol>
      <a:tcTxStyle b="on" i="off">
        <a:font>
          <a:latin typeface="Segoe Print"/>
          <a:ea typeface="Segoe Print"/>
          <a:cs typeface="Segoe Print"/>
        </a:font>
        <a:schemeClr val="lt1"/>
      </a:tcTxStyle>
      <a:tcStyle>
        <a:fill>
          <a:solidFill>
            <a:schemeClr val="accent1"/>
          </a:solidFill>
        </a:fill>
      </a:tcStyle>
    </a:lastCol>
    <a:firstCol>
      <a:tcTxStyle b="on" i="off">
        <a:font>
          <a:latin typeface="Segoe Print"/>
          <a:ea typeface="Segoe Print"/>
          <a:cs typeface="Segoe Print"/>
        </a:font>
        <a:schemeClr val="lt1"/>
      </a:tcTxStyle>
      <a:tcStyle>
        <a:fill>
          <a:solidFill>
            <a:schemeClr val="accent1"/>
          </a:solidFill>
        </a:fill>
      </a:tcStyle>
    </a:firstCol>
    <a:lastRow>
      <a:tcTxStyle b="on" i="off">
        <a:font>
          <a:latin typeface="Segoe Print"/>
          <a:ea typeface="Segoe Print"/>
          <a:cs typeface="Segoe Print"/>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Segoe Print"/>
          <a:ea typeface="Segoe Print"/>
          <a:cs typeface="Segoe Print"/>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QuattrocentoSans-regular.fntdata"/><Relationship Id="rId22" Type="http://schemas.openxmlformats.org/officeDocument/2006/relationships/font" Target="fonts/QuattrocentoSans-italic.fntdata"/><Relationship Id="rId21" Type="http://schemas.openxmlformats.org/officeDocument/2006/relationships/font" Target="fonts/QuattrocentoSans-bold.fntdata"/><Relationship Id="rId24" Type="http://schemas.openxmlformats.org/officeDocument/2006/relationships/font" Target="fonts/HelveticaNeue-regular.fntdata"/><Relationship Id="rId23" Type="http://schemas.openxmlformats.org/officeDocument/2006/relationships/font" Target="fonts/QuattrocentoSans-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HelveticaNeue-italic.fntdata"/><Relationship Id="rId25" Type="http://schemas.openxmlformats.org/officeDocument/2006/relationships/font" Target="fonts/HelveticaNeue-bold.fntdata"/><Relationship Id="rId28" Type="http://customschemas.google.com/relationships/presentationmetadata" Target="metadata"/><Relationship Id="rId27" Type="http://schemas.openxmlformats.org/officeDocument/2006/relationships/font" Target="fonts/HelveticaNeue-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 name="Shape 19"/>
        <p:cNvGrpSpPr/>
        <p:nvPr/>
      </p:nvGrpSpPr>
      <p:grpSpPr>
        <a:xfrm>
          <a:off x="0" y="0"/>
          <a:ext cx="0" cy="0"/>
          <a:chOff x="0" y="0"/>
          <a:chExt cx="0" cy="0"/>
        </a:xfrm>
      </p:grpSpPr>
      <p:sp>
        <p:nvSpPr>
          <p:cNvPr id="20" name="Google Shape;2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 name="Google Shape;2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 name="Google Shape;2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 name="Google Shape;3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 name="Google Shape;5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 name="Google Shape;7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15.png"/><Relationship Id="rId4" Type="http://schemas.openxmlformats.org/officeDocument/2006/relationships/image" Target="../media/image4.png"/><Relationship Id="rId5"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p:cSld name="标题幻灯片">
    <p:spTree>
      <p:nvGrpSpPr>
        <p:cNvPr id="10" name="Shape 10"/>
        <p:cNvGrpSpPr/>
        <p:nvPr/>
      </p:nvGrpSpPr>
      <p:grpSpPr>
        <a:xfrm>
          <a:off x="0" y="0"/>
          <a:ext cx="0" cy="0"/>
          <a:chOff x="0" y="0"/>
          <a:chExt cx="0" cy="0"/>
        </a:xfrm>
      </p:grpSpPr>
    </p:spTree>
  </p:cSld>
  <p:clrMapOvr>
    <a:masterClrMapping/>
  </p:clrMapOvr>
  <p:transition spd="slow" p14:dur="1500">
    <p:random/>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pic>
        <p:nvPicPr>
          <p:cNvPr id="12" name="Google Shape;12;p17"/>
          <p:cNvPicPr preferRelativeResize="0"/>
          <p:nvPr/>
        </p:nvPicPr>
        <p:blipFill rotWithShape="1">
          <a:blip r:embed="rId2">
            <a:alphaModFix/>
          </a:blip>
          <a:srcRect b="0" l="0" r="0" t="0"/>
          <a:stretch/>
        </p:blipFill>
        <p:spPr>
          <a:xfrm>
            <a:off x="-30112" y="0"/>
            <a:ext cx="12222112" cy="6874938"/>
          </a:xfrm>
          <a:prstGeom prst="rect">
            <a:avLst/>
          </a:prstGeom>
          <a:noFill/>
          <a:ln>
            <a:noFill/>
          </a:ln>
        </p:spPr>
      </p:pic>
      <p:pic>
        <p:nvPicPr>
          <p:cNvPr id="13" name="Google Shape;13;p17"/>
          <p:cNvPicPr preferRelativeResize="0"/>
          <p:nvPr/>
        </p:nvPicPr>
        <p:blipFill rotWithShape="1">
          <a:blip r:embed="rId3">
            <a:alphaModFix/>
          </a:blip>
          <a:srcRect b="0" l="0" r="0" t="0"/>
          <a:stretch/>
        </p:blipFill>
        <p:spPr>
          <a:xfrm rot="10800000">
            <a:off x="-30112" y="5067014"/>
            <a:ext cx="1673053" cy="1807924"/>
          </a:xfrm>
          <a:prstGeom prst="rect">
            <a:avLst/>
          </a:prstGeom>
          <a:noFill/>
          <a:ln>
            <a:noFill/>
          </a:ln>
        </p:spPr>
      </p:pic>
      <p:pic>
        <p:nvPicPr>
          <p:cNvPr id="14" name="Google Shape;14;p17"/>
          <p:cNvPicPr preferRelativeResize="0"/>
          <p:nvPr/>
        </p:nvPicPr>
        <p:blipFill rotWithShape="1">
          <a:blip r:embed="rId4">
            <a:alphaModFix/>
          </a:blip>
          <a:srcRect b="0" l="0" r="0" t="0"/>
          <a:stretch/>
        </p:blipFill>
        <p:spPr>
          <a:xfrm flipH="1" rot="10800000">
            <a:off x="-30112" y="-1"/>
            <a:ext cx="12222112" cy="2939742"/>
          </a:xfrm>
          <a:prstGeom prst="rect">
            <a:avLst/>
          </a:prstGeom>
          <a:noFill/>
          <a:ln>
            <a:noFill/>
          </a:ln>
        </p:spPr>
      </p:pic>
      <p:pic>
        <p:nvPicPr>
          <p:cNvPr id="15" name="Google Shape;15;p17"/>
          <p:cNvPicPr preferRelativeResize="0"/>
          <p:nvPr/>
        </p:nvPicPr>
        <p:blipFill rotWithShape="1">
          <a:blip r:embed="rId5">
            <a:alphaModFix/>
          </a:blip>
          <a:srcRect b="0" l="0" r="0" t="0"/>
          <a:stretch/>
        </p:blipFill>
        <p:spPr>
          <a:xfrm>
            <a:off x="1855223" y="441177"/>
            <a:ext cx="3674789" cy="1214065"/>
          </a:xfrm>
          <a:prstGeom prst="rect">
            <a:avLst/>
          </a:prstGeom>
          <a:noFill/>
          <a:ln>
            <a:noFill/>
          </a:ln>
        </p:spPr>
      </p:pic>
    </p:spTree>
  </p:cSld>
  <p:clrMapOvr>
    <a:masterClrMapping/>
  </p:clrMapOvr>
  <p:transition spd="slow" p14:dur="1500">
    <p:random/>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标题幻灯片">
  <p:cSld name="1_标题幻灯片">
    <p:spTree>
      <p:nvGrpSpPr>
        <p:cNvPr id="16" name="Shape 16"/>
        <p:cNvGrpSpPr/>
        <p:nvPr/>
      </p:nvGrpSpPr>
      <p:grpSpPr>
        <a:xfrm>
          <a:off x="0" y="0"/>
          <a:ext cx="0" cy="0"/>
          <a:chOff x="0" y="0"/>
          <a:chExt cx="0" cy="0"/>
        </a:xfrm>
      </p:grpSpPr>
      <p:sp>
        <p:nvSpPr>
          <p:cNvPr id="17" name="Google Shape;17;p18"/>
          <p:cNvSpPr/>
          <p:nvPr/>
        </p:nvSpPr>
        <p:spPr>
          <a:xfrm>
            <a:off x="236375" y="228600"/>
            <a:ext cx="11719249" cy="6400800"/>
          </a:xfrm>
          <a:prstGeom prst="round2DiagRect">
            <a:avLst>
              <a:gd fmla="val 0"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pic>
        <p:nvPicPr>
          <p:cNvPr id="18" name="Google Shape;18;p18"/>
          <p:cNvPicPr preferRelativeResize="0"/>
          <p:nvPr/>
        </p:nvPicPr>
        <p:blipFill rotWithShape="1">
          <a:blip r:embed="rId2">
            <a:alphaModFix/>
          </a:blip>
          <a:srcRect b="0" l="0" r="0" t="0"/>
          <a:stretch/>
        </p:blipFill>
        <p:spPr>
          <a:xfrm>
            <a:off x="11310475" y="299106"/>
            <a:ext cx="589731" cy="520622"/>
          </a:xfrm>
          <a:prstGeom prst="rect">
            <a:avLst/>
          </a:prstGeom>
          <a:noFill/>
          <a:ln>
            <a:noFill/>
          </a:ln>
        </p:spPr>
      </p:pic>
    </p:spTree>
  </p:cSld>
  <p:clrMapOvr>
    <a:masterClrMapping/>
  </p:clrMapOvr>
  <p:transition spd="slow" p14:dur="1500">
    <p:random/>
  </p:transition>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Lst>
  <p:transition spd="slow" p14:dur="1500">
    <p:random/>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5.png"/><Relationship Id="rId7" Type="http://schemas.openxmlformats.org/officeDocument/2006/relationships/image" Target="../media/image29.png"/><Relationship Id="rId8"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4.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5.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26.png"/><Relationship Id="rId5" Type="http://schemas.openxmlformats.org/officeDocument/2006/relationships/image" Target="../media/image31.png"/><Relationship Id="rId6"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24.png"/><Relationship Id="rId5" Type="http://schemas.openxmlformats.org/officeDocument/2006/relationships/image" Target="../media/image23.png"/><Relationship Id="rId6" Type="http://schemas.openxmlformats.org/officeDocument/2006/relationships/image" Target="../media/image2.png"/><Relationship Id="rId7"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3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 name="Shape 23"/>
        <p:cNvGrpSpPr/>
        <p:nvPr/>
      </p:nvGrpSpPr>
      <p:grpSpPr>
        <a:xfrm>
          <a:off x="0" y="0"/>
          <a:ext cx="0" cy="0"/>
          <a:chOff x="0" y="0"/>
          <a:chExt cx="0" cy="0"/>
        </a:xfrm>
      </p:grpSpPr>
      <p:pic>
        <p:nvPicPr>
          <p:cNvPr id="24" name="Google Shape;24;p1"/>
          <p:cNvPicPr preferRelativeResize="0"/>
          <p:nvPr/>
        </p:nvPicPr>
        <p:blipFill rotWithShape="1">
          <a:blip r:embed="rId4">
            <a:alphaModFix/>
          </a:blip>
          <a:srcRect b="0" l="0" r="0" t="0"/>
          <a:stretch/>
        </p:blipFill>
        <p:spPr>
          <a:xfrm>
            <a:off x="-233187" y="4302537"/>
            <a:ext cx="12658374" cy="2919953"/>
          </a:xfrm>
          <a:prstGeom prst="rect">
            <a:avLst/>
          </a:prstGeom>
          <a:noFill/>
          <a:ln>
            <a:noFill/>
          </a:ln>
        </p:spPr>
      </p:pic>
      <p:pic>
        <p:nvPicPr>
          <p:cNvPr id="25" name="Google Shape;25;p1"/>
          <p:cNvPicPr preferRelativeResize="0"/>
          <p:nvPr/>
        </p:nvPicPr>
        <p:blipFill rotWithShape="1">
          <a:blip r:embed="rId5">
            <a:alphaModFix/>
          </a:blip>
          <a:srcRect b="0" l="0" r="0" t="0"/>
          <a:stretch/>
        </p:blipFill>
        <p:spPr>
          <a:xfrm>
            <a:off x="9272164" y="842439"/>
            <a:ext cx="1664763" cy="1512215"/>
          </a:xfrm>
          <a:prstGeom prst="rect">
            <a:avLst/>
          </a:prstGeom>
          <a:noFill/>
          <a:ln>
            <a:noFill/>
          </a:ln>
        </p:spPr>
      </p:pic>
      <p:grpSp>
        <p:nvGrpSpPr>
          <p:cNvPr id="26" name="Google Shape;26;p1"/>
          <p:cNvGrpSpPr/>
          <p:nvPr/>
        </p:nvGrpSpPr>
        <p:grpSpPr>
          <a:xfrm>
            <a:off x="0" y="709930"/>
            <a:ext cx="7834630" cy="1556220"/>
            <a:chOff x="0" y="204868"/>
            <a:chExt cx="7315200" cy="1556143"/>
          </a:xfrm>
        </p:grpSpPr>
        <p:pic>
          <p:nvPicPr>
            <p:cNvPr id="27" name="Google Shape;27;p1"/>
            <p:cNvPicPr preferRelativeResize="0"/>
            <p:nvPr/>
          </p:nvPicPr>
          <p:blipFill rotWithShape="1">
            <a:blip r:embed="rId6">
              <a:alphaModFix/>
            </a:blip>
            <a:srcRect b="0" l="0" r="0" t="0"/>
            <a:stretch/>
          </p:blipFill>
          <p:spPr>
            <a:xfrm flipH="1">
              <a:off x="0" y="204868"/>
              <a:ext cx="7315200" cy="1556143"/>
            </a:xfrm>
            <a:prstGeom prst="rect">
              <a:avLst/>
            </a:prstGeom>
            <a:noFill/>
            <a:ln>
              <a:noFill/>
            </a:ln>
          </p:spPr>
        </p:pic>
        <p:sp>
          <p:nvSpPr>
            <p:cNvPr id="28" name="Google Shape;28;p1"/>
            <p:cNvSpPr/>
            <p:nvPr/>
          </p:nvSpPr>
          <p:spPr>
            <a:xfrm>
              <a:off x="0" y="281251"/>
              <a:ext cx="6786880" cy="921975"/>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3600" u="none" cap="none" strike="noStrike">
                  <a:solidFill>
                    <a:schemeClr val="lt1"/>
                  </a:solidFill>
                  <a:latin typeface="Arial"/>
                  <a:ea typeface="Arial"/>
                  <a:cs typeface="Arial"/>
                  <a:sym typeface="Arial"/>
                </a:rPr>
                <a:t>CHỦ ĐỀ 1. MÁY TÍNH VÀ EM</a:t>
              </a:r>
              <a:endParaRPr b="1" i="0" sz="3600" u="none" cap="none" strike="noStrike">
                <a:solidFill>
                  <a:schemeClr val="lt1"/>
                </a:solidFill>
                <a:latin typeface="Arial"/>
                <a:ea typeface="Arial"/>
                <a:cs typeface="Arial"/>
                <a:sym typeface="Arial"/>
              </a:endParaRPr>
            </a:p>
          </p:txBody>
        </p:sp>
      </p:grpSp>
      <p:grpSp>
        <p:nvGrpSpPr>
          <p:cNvPr id="29" name="Google Shape;29;p1"/>
          <p:cNvGrpSpPr/>
          <p:nvPr/>
        </p:nvGrpSpPr>
        <p:grpSpPr>
          <a:xfrm>
            <a:off x="880379" y="2058710"/>
            <a:ext cx="7632065" cy="1940925"/>
            <a:chOff x="1055313" y="1366069"/>
            <a:chExt cx="7632065" cy="1940925"/>
          </a:xfrm>
        </p:grpSpPr>
        <p:sp>
          <p:nvSpPr>
            <p:cNvPr id="30" name="Google Shape;30;p1"/>
            <p:cNvSpPr/>
            <p:nvPr/>
          </p:nvSpPr>
          <p:spPr>
            <a:xfrm>
              <a:off x="2198313" y="1781994"/>
              <a:ext cx="6489065" cy="1346835"/>
            </a:xfrm>
            <a:prstGeom prst="roundRect">
              <a:avLst>
                <a:gd fmla="val 16667" name="adj"/>
              </a:avLst>
            </a:prstGeom>
            <a:solidFill>
              <a:srgbClr val="FEF8E6"/>
            </a:solidFill>
            <a:ln cap="flat" cmpd="sng" w="38100">
              <a:solidFill>
                <a:srgbClr val="224B8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pic>
          <p:nvPicPr>
            <p:cNvPr id="31" name="Google Shape;31;p1"/>
            <p:cNvPicPr preferRelativeResize="0"/>
            <p:nvPr/>
          </p:nvPicPr>
          <p:blipFill rotWithShape="1">
            <a:blip r:embed="rId7">
              <a:alphaModFix/>
            </a:blip>
            <a:srcRect b="0" l="0" r="0" t="0"/>
            <a:stretch/>
          </p:blipFill>
          <p:spPr>
            <a:xfrm>
              <a:off x="1055313" y="1366069"/>
              <a:ext cx="2076866" cy="1940925"/>
            </a:xfrm>
            <a:prstGeom prst="rect">
              <a:avLst/>
            </a:prstGeom>
            <a:noFill/>
            <a:ln>
              <a:noFill/>
            </a:ln>
          </p:spPr>
        </p:pic>
        <p:sp>
          <p:nvSpPr>
            <p:cNvPr id="32" name="Google Shape;32;p1"/>
            <p:cNvSpPr/>
            <p:nvPr/>
          </p:nvSpPr>
          <p:spPr>
            <a:xfrm>
              <a:off x="1656456" y="1771310"/>
              <a:ext cx="874580" cy="642933"/>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2800" u="none" cap="none" strike="noStrike">
                  <a:solidFill>
                    <a:schemeClr val="dk1"/>
                  </a:solidFill>
                  <a:latin typeface="Arial"/>
                  <a:ea typeface="Arial"/>
                  <a:cs typeface="Arial"/>
                  <a:sym typeface="Arial"/>
                </a:rPr>
                <a:t>BÀI</a:t>
              </a:r>
              <a:endParaRPr/>
            </a:p>
          </p:txBody>
        </p:sp>
        <p:sp>
          <p:nvSpPr>
            <p:cNvPr id="33" name="Google Shape;33;p1"/>
            <p:cNvSpPr/>
            <p:nvPr/>
          </p:nvSpPr>
          <p:spPr>
            <a:xfrm>
              <a:off x="1798272" y="2088107"/>
              <a:ext cx="625280" cy="1007455"/>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4400" u="none" cap="none" strike="noStrike">
                  <a:solidFill>
                    <a:schemeClr val="dk1"/>
                  </a:solidFill>
                  <a:latin typeface="Arial"/>
                  <a:ea typeface="Arial"/>
                  <a:cs typeface="Arial"/>
                  <a:sym typeface="Arial"/>
                </a:rPr>
                <a:t>1</a:t>
              </a:r>
              <a:endParaRPr b="1" i="0" sz="4400" u="none" cap="none" strike="noStrike">
                <a:solidFill>
                  <a:schemeClr val="dk1"/>
                </a:solidFill>
                <a:latin typeface="Arial"/>
                <a:ea typeface="Arial"/>
                <a:cs typeface="Arial"/>
                <a:sym typeface="Arial"/>
              </a:endParaRPr>
            </a:p>
          </p:txBody>
        </p:sp>
        <p:sp>
          <p:nvSpPr>
            <p:cNvPr id="34" name="Google Shape;34;p1"/>
            <p:cNvSpPr/>
            <p:nvPr/>
          </p:nvSpPr>
          <p:spPr>
            <a:xfrm>
              <a:off x="3124143" y="1592764"/>
              <a:ext cx="5518785" cy="156845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3200" u="none" cap="none" strike="noStrike">
                  <a:solidFill>
                    <a:srgbClr val="F93265"/>
                  </a:solidFill>
                  <a:latin typeface="Arial"/>
                  <a:ea typeface="Arial"/>
                  <a:cs typeface="Arial"/>
                  <a:sym typeface="Arial"/>
                </a:rPr>
                <a:t>Phần cứng và phần mềm máy tính</a:t>
              </a:r>
              <a:endParaRPr/>
            </a:p>
          </p:txBody>
        </p:sp>
      </p:grpSp>
      <p:pic>
        <p:nvPicPr>
          <p:cNvPr id="35" name="Google Shape;35;p1"/>
          <p:cNvPicPr preferRelativeResize="0"/>
          <p:nvPr/>
        </p:nvPicPr>
        <p:blipFill rotWithShape="1">
          <a:blip r:embed="rId8">
            <a:alphaModFix/>
          </a:blip>
          <a:srcRect b="0" l="0" r="0" t="0"/>
          <a:stretch/>
        </p:blipFill>
        <p:spPr>
          <a:xfrm>
            <a:off x="132402" y="2491800"/>
            <a:ext cx="589731" cy="520622"/>
          </a:xfrm>
          <a:prstGeom prst="rect">
            <a:avLst/>
          </a:prstGeom>
          <a:noFill/>
          <a:ln>
            <a:noFill/>
          </a:ln>
        </p:spPr>
      </p:pic>
      <p:sp>
        <p:nvSpPr>
          <p:cNvPr id="36" name="Google Shape;36;p1"/>
          <p:cNvSpPr txBox="1"/>
          <p:nvPr/>
        </p:nvSpPr>
        <p:spPr>
          <a:xfrm>
            <a:off x="9505315" y="80010"/>
            <a:ext cx="2686685" cy="7067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4000" u="none" cap="none" strike="noStrike">
                <a:solidFill>
                  <a:schemeClr val="lt1"/>
                </a:solidFill>
                <a:highlight>
                  <a:srgbClr val="808000"/>
                </a:highlight>
                <a:latin typeface="Times New Roman"/>
                <a:ea typeface="Times New Roman"/>
                <a:cs typeface="Times New Roman"/>
                <a:sym typeface="Times New Roman"/>
              </a:rPr>
              <a:t>TIN HOC 4</a:t>
            </a:r>
            <a:endParaRPr/>
          </a:p>
        </p:txBody>
      </p:sp>
    </p:spTree>
  </p:cSld>
  <p:clrMapOvr>
    <a:masterClrMapping/>
  </p:clrMapOvr>
  <p:transition advTm="4598" spd="slow" p14:dur="1500">
    <p:random/>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0"/>
          <p:cNvSpPr/>
          <p:nvPr/>
        </p:nvSpPr>
        <p:spPr>
          <a:xfrm>
            <a:off x="1233805" y="691833"/>
            <a:ext cx="10319385" cy="239966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2000">
                <a:solidFill>
                  <a:schemeClr val="dk1"/>
                </a:solidFill>
                <a:latin typeface="Arial"/>
                <a:ea typeface="Arial"/>
                <a:cs typeface="Arial"/>
                <a:sym typeface="Arial"/>
              </a:rPr>
              <a:t>     Cốc nước có thể bị đổ và làm ướt bàn phím máy tính của Minh và khiến nó không hoạt động được. An nhấn và giữ công tắc làm máy tính bị tắt đột ngột ,có thể gây ra lỗi cho phần cứng và phần mềm. Bảo đảm an toàn về điện khi sử dụng máy tính để giữ an toan cho bản thân em, đồng thời cũng là bảo vệ phần cứng và phần mềm của máy tính.</a:t>
            </a:r>
            <a:endParaRPr/>
          </a:p>
        </p:txBody>
      </p:sp>
      <p:sp>
        <p:nvSpPr>
          <p:cNvPr id="173" name="Google Shape;173;p10"/>
          <p:cNvSpPr/>
          <p:nvPr/>
        </p:nvSpPr>
        <p:spPr>
          <a:xfrm>
            <a:off x="1233805" y="2933700"/>
            <a:ext cx="10097770" cy="55308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000">
                <a:solidFill>
                  <a:schemeClr val="dk1"/>
                </a:solidFill>
                <a:latin typeface="Arial"/>
                <a:ea typeface="Arial"/>
                <a:cs typeface="Arial"/>
                <a:sym typeface="Arial"/>
              </a:rPr>
              <a:t> Sau đây là một số quy tắc khi sử dụng máy tinh để đảm bảo an toàn:</a:t>
            </a:r>
            <a:endParaRPr/>
          </a:p>
        </p:txBody>
      </p:sp>
      <p:sp>
        <p:nvSpPr>
          <p:cNvPr id="174" name="Google Shape;174;p10"/>
          <p:cNvSpPr/>
          <p:nvPr/>
        </p:nvSpPr>
        <p:spPr>
          <a:xfrm>
            <a:off x="1495425" y="4370070"/>
            <a:ext cx="9201785" cy="101473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000">
                <a:solidFill>
                  <a:schemeClr val="dk1"/>
                </a:solidFill>
                <a:latin typeface="Arial"/>
                <a:ea typeface="Arial"/>
                <a:cs typeface="Arial"/>
                <a:sym typeface="Arial"/>
              </a:rPr>
              <a:t>- Máy tính là thiết bị lưu trữ thông tin. Cần phải tắt máy tính đúng cách để không gây ra hỏng cho phần cứng và phần mềm.</a:t>
            </a:r>
            <a:endParaRPr/>
          </a:p>
        </p:txBody>
      </p:sp>
      <p:sp>
        <p:nvSpPr>
          <p:cNvPr id="175" name="Google Shape;175;p10"/>
          <p:cNvSpPr txBox="1"/>
          <p:nvPr/>
        </p:nvSpPr>
        <p:spPr>
          <a:xfrm>
            <a:off x="1495425" y="5403850"/>
            <a:ext cx="9202420" cy="7067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 Không sử dụng tùy tiện Internet hoặc phần mềm chưa được phép để tránh nguy cơ bị nhiễm virus vào máy tính.</a:t>
            </a:r>
            <a:endParaRPr/>
          </a:p>
        </p:txBody>
      </p:sp>
      <p:sp>
        <p:nvSpPr>
          <p:cNvPr id="176" name="Google Shape;176;p10"/>
          <p:cNvSpPr txBox="1"/>
          <p:nvPr/>
        </p:nvSpPr>
        <p:spPr>
          <a:xfrm>
            <a:off x="1494790" y="3575050"/>
            <a:ext cx="9202420" cy="7067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 Máy tính là thiết bị điện tử nên cần thao tác cẩn thận, nhẹ tay và thực hiện quy tắc an toàn về điện như em đã học ở lớp 3.</a:t>
            </a:r>
            <a:endParaRPr/>
          </a:p>
        </p:txBody>
      </p:sp>
      <p:pic>
        <p:nvPicPr>
          <p:cNvPr id="177" name="Google Shape;177;p10"/>
          <p:cNvPicPr preferRelativeResize="0"/>
          <p:nvPr/>
        </p:nvPicPr>
        <p:blipFill rotWithShape="1">
          <a:blip r:embed="rId3">
            <a:alphaModFix/>
          </a:blip>
          <a:srcRect b="0" l="0" r="0" t="0"/>
          <a:stretch/>
        </p:blipFill>
        <p:spPr>
          <a:xfrm>
            <a:off x="462280" y="311785"/>
            <a:ext cx="1032510" cy="979805"/>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5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20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2000"/>
                                        <p:tgtEl>
                                          <p:spTgt spid="1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grpSp>
        <p:nvGrpSpPr>
          <p:cNvPr id="182" name="Google Shape;182;p11"/>
          <p:cNvGrpSpPr/>
          <p:nvPr/>
        </p:nvGrpSpPr>
        <p:grpSpPr>
          <a:xfrm>
            <a:off x="825500" y="281940"/>
            <a:ext cx="10353675" cy="2350944"/>
            <a:chOff x="3206525" y="469579"/>
            <a:chExt cx="8018202" cy="1739060"/>
          </a:xfrm>
        </p:grpSpPr>
        <p:grpSp>
          <p:nvGrpSpPr>
            <p:cNvPr id="183" name="Google Shape;183;p11"/>
            <p:cNvGrpSpPr/>
            <p:nvPr/>
          </p:nvGrpSpPr>
          <p:grpSpPr>
            <a:xfrm>
              <a:off x="3206525" y="469579"/>
              <a:ext cx="8018202" cy="1392692"/>
              <a:chOff x="3206525" y="469579"/>
              <a:chExt cx="8018202" cy="1392692"/>
            </a:xfrm>
          </p:grpSpPr>
          <p:grpSp>
            <p:nvGrpSpPr>
              <p:cNvPr id="184" name="Google Shape;184;p11"/>
              <p:cNvGrpSpPr/>
              <p:nvPr/>
            </p:nvGrpSpPr>
            <p:grpSpPr>
              <a:xfrm>
                <a:off x="3657601" y="911578"/>
                <a:ext cx="7567126" cy="950693"/>
                <a:chOff x="4131425" y="934090"/>
                <a:chExt cx="6807716" cy="1402534"/>
              </a:xfrm>
            </p:grpSpPr>
            <p:sp>
              <p:nvSpPr>
                <p:cNvPr id="185" name="Google Shape;185;p11"/>
                <p:cNvSpPr/>
                <p:nvPr/>
              </p:nvSpPr>
              <p:spPr>
                <a:xfrm>
                  <a:off x="4217929" y="1054359"/>
                  <a:ext cx="6721212" cy="1282265"/>
                </a:xfrm>
                <a:prstGeom prst="roundRect">
                  <a:avLst>
                    <a:gd fmla="val 16667" name="adj"/>
                  </a:avLst>
                </a:prstGeom>
                <a:solidFill>
                  <a:srgbClr val="C1BFC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6" name="Google Shape;186;p11"/>
                <p:cNvSpPr/>
                <p:nvPr/>
              </p:nvSpPr>
              <p:spPr>
                <a:xfrm>
                  <a:off x="4131425" y="934090"/>
                  <a:ext cx="6721212" cy="1282264"/>
                </a:xfrm>
                <a:prstGeom prst="roundRect">
                  <a:avLst>
                    <a:gd fmla="val 16667" name="adj"/>
                  </a:avLst>
                </a:prstGeom>
                <a:solidFill>
                  <a:srgbClr val="F2E9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pSp>
          <p:pic>
            <p:nvPicPr>
              <p:cNvPr id="187" name="Google Shape;187;p11"/>
              <p:cNvPicPr preferRelativeResize="0"/>
              <p:nvPr/>
            </p:nvPicPr>
            <p:blipFill rotWithShape="1">
              <a:blip r:embed="rId3">
                <a:alphaModFix/>
              </a:blip>
              <a:srcRect b="0" l="0" r="0" t="0"/>
              <a:stretch/>
            </p:blipFill>
            <p:spPr>
              <a:xfrm>
                <a:off x="3206525" y="469579"/>
                <a:ext cx="998307" cy="883997"/>
              </a:xfrm>
              <a:prstGeom prst="rect">
                <a:avLst/>
              </a:prstGeom>
              <a:noFill/>
              <a:ln>
                <a:noFill/>
              </a:ln>
            </p:spPr>
          </p:pic>
        </p:grpSp>
        <p:sp>
          <p:nvSpPr>
            <p:cNvPr id="188" name="Google Shape;188;p11"/>
            <p:cNvSpPr/>
            <p:nvPr/>
          </p:nvSpPr>
          <p:spPr>
            <a:xfrm>
              <a:off x="3753986" y="911721"/>
              <a:ext cx="7301692" cy="1296918"/>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50000"/>
                </a:lnSpc>
                <a:spcBef>
                  <a:spcPts val="0"/>
                </a:spcBef>
                <a:spcAft>
                  <a:spcPts val="0"/>
                </a:spcAft>
                <a:buClr>
                  <a:srgbClr val="F03C69"/>
                </a:buClr>
                <a:buSzPts val="2400"/>
                <a:buFont typeface="Arial"/>
                <a:buChar char="•"/>
              </a:pPr>
              <a:r>
                <a:rPr b="1" lang="en-US" sz="2400">
                  <a:solidFill>
                    <a:srgbClr val="F03C69"/>
                  </a:solidFill>
                  <a:latin typeface="Times New Roman"/>
                  <a:ea typeface="Times New Roman"/>
                  <a:cs typeface="Times New Roman"/>
                  <a:sym typeface="Times New Roman"/>
                </a:rPr>
                <a:t>Việc sử dụng máy tính không đúng cách có thể gây ra lỗi , ảnh hưởng đến hoạt động bình thường của nó.</a:t>
              </a:r>
              <a:endParaRPr/>
            </a:p>
            <a:p>
              <a:pPr indent="-190500" lvl="0" marL="342900" marR="0" rtl="0" algn="just">
                <a:lnSpc>
                  <a:spcPct val="150000"/>
                </a:lnSpc>
                <a:spcBef>
                  <a:spcPts val="0"/>
                </a:spcBef>
                <a:spcAft>
                  <a:spcPts val="0"/>
                </a:spcAft>
                <a:buClr>
                  <a:schemeClr val="dk1"/>
                </a:buClr>
                <a:buSzPts val="2400"/>
                <a:buFont typeface="Arial"/>
                <a:buNone/>
              </a:pPr>
              <a:r>
                <a:t/>
              </a:r>
              <a:endParaRPr b="1" sz="2400">
                <a:solidFill>
                  <a:srgbClr val="F03C69"/>
                </a:solidFill>
                <a:latin typeface="Times New Roman"/>
                <a:ea typeface="Times New Roman"/>
                <a:cs typeface="Times New Roman"/>
                <a:sym typeface="Times New Roman"/>
              </a:endParaRPr>
            </a:p>
          </p:txBody>
        </p:sp>
      </p:grpSp>
      <p:sp>
        <p:nvSpPr>
          <p:cNvPr id="189" name="Google Shape;189;p11"/>
          <p:cNvSpPr txBox="1"/>
          <p:nvPr/>
        </p:nvSpPr>
        <p:spPr>
          <a:xfrm>
            <a:off x="1961515" y="2753360"/>
            <a:ext cx="9202420" cy="52197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Chọn hành động sử dụng máy tính đúng cách:</a:t>
            </a:r>
            <a:endParaRPr/>
          </a:p>
        </p:txBody>
      </p:sp>
      <p:sp>
        <p:nvSpPr>
          <p:cNvPr id="190" name="Google Shape;190;p11"/>
          <p:cNvSpPr/>
          <p:nvPr/>
        </p:nvSpPr>
        <p:spPr>
          <a:xfrm>
            <a:off x="937260" y="3611245"/>
            <a:ext cx="10241915" cy="64516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400">
                <a:solidFill>
                  <a:srgbClr val="7FC354"/>
                </a:solidFill>
                <a:latin typeface="Arial"/>
                <a:ea typeface="Arial"/>
                <a:cs typeface="Arial"/>
                <a:sym typeface="Arial"/>
              </a:rPr>
              <a:t>A.</a:t>
            </a:r>
            <a:r>
              <a:rPr lang="en-US" sz="2400">
                <a:solidFill>
                  <a:schemeClr val="dk1"/>
                </a:solidFill>
                <a:latin typeface="Arial"/>
                <a:ea typeface="Arial"/>
                <a:cs typeface="Arial"/>
                <a:sym typeface="Arial"/>
              </a:rPr>
              <a:t> </a:t>
            </a:r>
            <a:r>
              <a:rPr lang="en-US" sz="2000">
                <a:solidFill>
                  <a:schemeClr val="dk1"/>
                </a:solidFill>
                <a:latin typeface="Arial"/>
                <a:ea typeface="Arial"/>
                <a:cs typeface="Arial"/>
                <a:sym typeface="Arial"/>
              </a:rPr>
              <a:t>Sử dụng dao để cạo những sạch những vết bẩn trên màn hình máy tính </a:t>
            </a:r>
            <a:r>
              <a:rPr lang="en-US" sz="2400">
                <a:solidFill>
                  <a:schemeClr val="dk1"/>
                </a:solidFill>
                <a:latin typeface="Arial"/>
                <a:ea typeface="Arial"/>
                <a:cs typeface="Arial"/>
                <a:sym typeface="Arial"/>
              </a:rPr>
              <a:t>.</a:t>
            </a:r>
            <a:endParaRPr/>
          </a:p>
        </p:txBody>
      </p:sp>
      <p:sp>
        <p:nvSpPr>
          <p:cNvPr id="191" name="Google Shape;191;p11"/>
          <p:cNvSpPr/>
          <p:nvPr/>
        </p:nvSpPr>
        <p:spPr>
          <a:xfrm>
            <a:off x="825500" y="5080000"/>
            <a:ext cx="10226675" cy="64516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400">
                <a:solidFill>
                  <a:srgbClr val="7FC354"/>
                </a:solidFill>
                <a:latin typeface="Arial"/>
                <a:ea typeface="Arial"/>
                <a:cs typeface="Arial"/>
                <a:sym typeface="Arial"/>
              </a:rPr>
              <a:t>C.</a:t>
            </a:r>
            <a:r>
              <a:rPr lang="en-US" sz="2400">
                <a:solidFill>
                  <a:schemeClr val="dk1"/>
                </a:solidFill>
                <a:latin typeface="Arial"/>
                <a:ea typeface="Arial"/>
                <a:cs typeface="Arial"/>
                <a:sym typeface="Arial"/>
              </a:rPr>
              <a:t> </a:t>
            </a:r>
            <a:r>
              <a:rPr lang="en-US" sz="2000">
                <a:solidFill>
                  <a:schemeClr val="dk1"/>
                </a:solidFill>
                <a:latin typeface="Arial"/>
                <a:ea typeface="Arial"/>
                <a:cs typeface="Arial"/>
                <a:sym typeface="Arial"/>
              </a:rPr>
              <a:t>Sử dụng khăn ướt để vệ sinh máy.</a:t>
            </a:r>
            <a:endParaRPr/>
          </a:p>
        </p:txBody>
      </p:sp>
      <p:sp>
        <p:nvSpPr>
          <p:cNvPr id="192" name="Google Shape;192;p11"/>
          <p:cNvSpPr/>
          <p:nvPr/>
        </p:nvSpPr>
        <p:spPr>
          <a:xfrm>
            <a:off x="828040" y="5864225"/>
            <a:ext cx="11182350" cy="64516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400">
                <a:solidFill>
                  <a:srgbClr val="7FC354"/>
                </a:solidFill>
                <a:latin typeface="Arial"/>
                <a:ea typeface="Arial"/>
                <a:cs typeface="Arial"/>
                <a:sym typeface="Arial"/>
              </a:rPr>
              <a:t>D.</a:t>
            </a:r>
            <a:r>
              <a:rPr lang="en-US" sz="2400">
                <a:solidFill>
                  <a:schemeClr val="dk1"/>
                </a:solidFill>
                <a:latin typeface="Arial"/>
                <a:ea typeface="Arial"/>
                <a:cs typeface="Arial"/>
                <a:sym typeface="Arial"/>
              </a:rPr>
              <a:t> </a:t>
            </a:r>
            <a:r>
              <a:rPr lang="en-US" sz="2000">
                <a:solidFill>
                  <a:schemeClr val="dk1"/>
                </a:solidFill>
                <a:latin typeface="Arial"/>
                <a:ea typeface="Arial"/>
                <a:cs typeface="Arial"/>
                <a:sym typeface="Arial"/>
              </a:rPr>
              <a:t>Cài đặt và sử dụng bất kì trò chơi nào mà mình thích lên máy tính..</a:t>
            </a:r>
            <a:endParaRPr sz="2000">
              <a:solidFill>
                <a:schemeClr val="dk1"/>
              </a:solidFill>
              <a:latin typeface="Arial"/>
              <a:ea typeface="Arial"/>
              <a:cs typeface="Arial"/>
              <a:sym typeface="Arial"/>
            </a:endParaRPr>
          </a:p>
        </p:txBody>
      </p:sp>
      <p:pic>
        <p:nvPicPr>
          <p:cNvPr id="193" name="Google Shape;193;p11"/>
          <p:cNvPicPr preferRelativeResize="0"/>
          <p:nvPr/>
        </p:nvPicPr>
        <p:blipFill rotWithShape="1">
          <a:blip r:embed="rId4">
            <a:alphaModFix/>
          </a:blip>
          <a:srcRect b="0" l="0" r="0" t="0"/>
          <a:stretch/>
        </p:blipFill>
        <p:spPr>
          <a:xfrm>
            <a:off x="978377" y="2404044"/>
            <a:ext cx="983065" cy="967824"/>
          </a:xfrm>
          <a:prstGeom prst="rect">
            <a:avLst/>
          </a:prstGeom>
          <a:noFill/>
          <a:ln>
            <a:noFill/>
          </a:ln>
        </p:spPr>
      </p:pic>
      <p:sp>
        <p:nvSpPr>
          <p:cNvPr id="194" name="Google Shape;194;p11"/>
          <p:cNvSpPr/>
          <p:nvPr/>
        </p:nvSpPr>
        <p:spPr>
          <a:xfrm>
            <a:off x="823595" y="4376420"/>
            <a:ext cx="584200" cy="583565"/>
          </a:xfrm>
          <a:prstGeom prst="ellipse">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5" name="Google Shape;195;p11"/>
          <p:cNvSpPr/>
          <p:nvPr/>
        </p:nvSpPr>
        <p:spPr>
          <a:xfrm>
            <a:off x="828040" y="4295775"/>
            <a:ext cx="10965815" cy="64516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400">
                <a:solidFill>
                  <a:srgbClr val="7FC354"/>
                </a:solidFill>
                <a:latin typeface="Arial"/>
                <a:ea typeface="Arial"/>
                <a:cs typeface="Arial"/>
                <a:sym typeface="Arial"/>
              </a:rPr>
              <a:t>B.</a:t>
            </a:r>
            <a:r>
              <a:rPr lang="en-US" sz="2400">
                <a:solidFill>
                  <a:schemeClr val="dk1"/>
                </a:solidFill>
                <a:latin typeface="Arial"/>
                <a:ea typeface="Arial"/>
                <a:cs typeface="Arial"/>
                <a:sym typeface="Arial"/>
              </a:rPr>
              <a:t> </a:t>
            </a:r>
            <a:r>
              <a:rPr lang="en-US" sz="2000">
                <a:solidFill>
                  <a:schemeClr val="dk1"/>
                </a:solidFill>
                <a:latin typeface="Arial"/>
                <a:ea typeface="Arial"/>
                <a:cs typeface="Arial"/>
                <a:sym typeface="Arial"/>
              </a:rPr>
              <a:t>Nháy chuột vào nút Start,chọn nút Power rồi chọn lệnh ShutDown để tắt máy</a:t>
            </a:r>
            <a:r>
              <a:rPr lang="en-US" sz="2400">
                <a:solidFill>
                  <a:schemeClr val="dk1"/>
                </a:solidFill>
                <a:latin typeface="Arial"/>
                <a:ea typeface="Arial"/>
                <a:cs typeface="Arial"/>
                <a:sym typeface="Arial"/>
              </a:rPr>
              <a:t>.</a:t>
            </a:r>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2"/>
                                        </p:tgtEl>
                                        <p:attrNameLst>
                                          <p:attrName>style.visibility</p:attrName>
                                        </p:attrNameLst>
                                      </p:cBhvr>
                                      <p:to>
                                        <p:strVal val="visible"/>
                                      </p:to>
                                    </p:set>
                                    <p:anim calcmode="lin" valueType="num">
                                      <p:cBhvr additive="base">
                                        <p:cTn dur="500"/>
                                        <p:tgtEl>
                                          <p:spTgt spid="182"/>
                                        </p:tgtEl>
                                        <p:attrNameLst>
                                          <p:attrName>ppt_w</p:attrName>
                                        </p:attrNameLst>
                                      </p:cBhvr>
                                      <p:tavLst>
                                        <p:tav fmla="" tm="0">
                                          <p:val>
                                            <p:strVal val="0"/>
                                          </p:val>
                                        </p:tav>
                                        <p:tav fmla="" tm="100000">
                                          <p:val>
                                            <p:strVal val="#ppt_w"/>
                                          </p:val>
                                        </p:tav>
                                      </p:tavLst>
                                    </p:anim>
                                    <p:anim calcmode="lin" valueType="num">
                                      <p:cBhvr additive="base">
                                        <p:cTn dur="500"/>
                                        <p:tgtEl>
                                          <p:spTgt spid="18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2000"/>
                                        <p:tgtEl>
                                          <p:spTgt spid="189"/>
                                        </p:tgtEl>
                                      </p:cBhvr>
                                    </p:animEffect>
                                  </p:childTnLst>
                                </p:cTn>
                              </p:par>
                              <p:par>
                                <p:cTn fill="hold" nodeType="with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20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500"/>
                                        <p:tgtEl>
                                          <p:spTgt spid="190"/>
                                        </p:tgtEl>
                                      </p:cBhvr>
                                    </p:animEffect>
                                  </p:childTnLst>
                                </p:cTn>
                              </p:par>
                              <p:par>
                                <p:cTn fill="hold" nodeType="with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par>
                                <p:cTn fill="hold" nodeType="with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500"/>
                                        <p:tgtEl>
                                          <p:spTgt spid="191"/>
                                        </p:tgtEl>
                                      </p:cBhvr>
                                    </p:animEffect>
                                  </p:childTnLst>
                                </p:cTn>
                              </p:par>
                              <p:par>
                                <p:cTn fill="hold" nodeType="with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500"/>
                                        <p:tgtEl>
                                          <p:spTgt spid="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grpSp>
        <p:nvGrpSpPr>
          <p:cNvPr id="200" name="Google Shape;200;p12"/>
          <p:cNvGrpSpPr/>
          <p:nvPr/>
        </p:nvGrpSpPr>
        <p:grpSpPr>
          <a:xfrm>
            <a:off x="371924" y="467376"/>
            <a:ext cx="3761537" cy="1014929"/>
            <a:chOff x="371924" y="467376"/>
            <a:chExt cx="3761537" cy="1014929"/>
          </a:xfrm>
        </p:grpSpPr>
        <p:pic>
          <p:nvPicPr>
            <p:cNvPr id="201" name="Google Shape;201;p12"/>
            <p:cNvPicPr preferRelativeResize="0"/>
            <p:nvPr/>
          </p:nvPicPr>
          <p:blipFill rotWithShape="1">
            <a:blip r:embed="rId3">
              <a:alphaModFix/>
            </a:blip>
            <a:srcRect b="0" l="0" r="0" t="0"/>
            <a:stretch/>
          </p:blipFill>
          <p:spPr>
            <a:xfrm>
              <a:off x="371924" y="467376"/>
              <a:ext cx="1280271" cy="1014929"/>
            </a:xfrm>
            <a:prstGeom prst="rect">
              <a:avLst/>
            </a:prstGeom>
            <a:noFill/>
            <a:ln>
              <a:noFill/>
            </a:ln>
          </p:spPr>
        </p:pic>
        <p:sp>
          <p:nvSpPr>
            <p:cNvPr id="202" name="Google Shape;202;p12"/>
            <p:cNvSpPr/>
            <p:nvPr/>
          </p:nvSpPr>
          <p:spPr>
            <a:xfrm>
              <a:off x="1752860" y="653374"/>
              <a:ext cx="2380601" cy="64293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rgbClr val="0998D7"/>
                  </a:solidFill>
                  <a:latin typeface="Arial"/>
                  <a:ea typeface="Arial"/>
                  <a:cs typeface="Arial"/>
                  <a:sym typeface="Arial"/>
                </a:rPr>
                <a:t>LUYỆN TẬP</a:t>
              </a:r>
              <a:endParaRPr b="1" sz="2800">
                <a:solidFill>
                  <a:srgbClr val="0998D7"/>
                </a:solidFill>
                <a:latin typeface="Arial"/>
                <a:ea typeface="Arial"/>
                <a:cs typeface="Arial"/>
                <a:sym typeface="Arial"/>
              </a:endParaRPr>
            </a:p>
          </p:txBody>
        </p:sp>
      </p:grpSp>
      <p:sp>
        <p:nvSpPr>
          <p:cNvPr id="203" name="Google Shape;203;p12"/>
          <p:cNvSpPr/>
          <p:nvPr/>
        </p:nvSpPr>
        <p:spPr>
          <a:xfrm>
            <a:off x="1652195" y="1425059"/>
            <a:ext cx="9751340" cy="101473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000">
                <a:solidFill>
                  <a:schemeClr val="dk1"/>
                </a:solidFill>
                <a:latin typeface="Arial"/>
                <a:ea typeface="Arial"/>
                <a:cs typeface="Arial"/>
                <a:sym typeface="Arial"/>
              </a:rPr>
              <a:t>1. </a:t>
            </a:r>
            <a:r>
              <a:rPr lang="en-US" sz="2000">
                <a:solidFill>
                  <a:schemeClr val="dk1"/>
                </a:solidFill>
                <a:latin typeface="Arial"/>
                <a:ea typeface="Arial"/>
                <a:cs typeface="Arial"/>
                <a:sym typeface="Arial"/>
              </a:rPr>
              <a:t>Em hãy chỉ ra đâu là phần cứng, đâu là phần mềm trong các phương an sau:</a:t>
            </a:r>
            <a:endParaRPr/>
          </a:p>
        </p:txBody>
      </p:sp>
      <p:sp>
        <p:nvSpPr>
          <p:cNvPr id="204" name="Google Shape;204;p12"/>
          <p:cNvSpPr/>
          <p:nvPr/>
        </p:nvSpPr>
        <p:spPr>
          <a:xfrm>
            <a:off x="1843706" y="4399183"/>
            <a:ext cx="8505049" cy="55308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000">
                <a:solidFill>
                  <a:srgbClr val="7FC354"/>
                </a:solidFill>
                <a:latin typeface="Arial"/>
                <a:ea typeface="Arial"/>
                <a:cs typeface="Arial"/>
                <a:sym typeface="Arial"/>
              </a:rPr>
              <a:t>A.</a:t>
            </a:r>
            <a:r>
              <a:rPr lang="en-US" sz="2000">
                <a:solidFill>
                  <a:schemeClr val="dk1"/>
                </a:solidFill>
                <a:latin typeface="Arial"/>
                <a:ea typeface="Arial"/>
                <a:cs typeface="Arial"/>
                <a:sym typeface="Arial"/>
              </a:rPr>
              <a:t> Đặt máy tính ở nơi thoáng mát, khô ráo, sạch sẽ..</a:t>
            </a:r>
            <a:endParaRPr sz="2000">
              <a:solidFill>
                <a:schemeClr val="dk1"/>
              </a:solidFill>
              <a:latin typeface="Arial"/>
              <a:ea typeface="Arial"/>
              <a:cs typeface="Arial"/>
              <a:sym typeface="Arial"/>
            </a:endParaRPr>
          </a:p>
        </p:txBody>
      </p:sp>
      <p:sp>
        <p:nvSpPr>
          <p:cNvPr id="205" name="Google Shape;205;p12"/>
          <p:cNvSpPr/>
          <p:nvPr/>
        </p:nvSpPr>
        <p:spPr>
          <a:xfrm>
            <a:off x="1843405" y="5482590"/>
            <a:ext cx="10067290" cy="55308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000">
                <a:solidFill>
                  <a:srgbClr val="7FC354"/>
                </a:solidFill>
                <a:latin typeface="Arial"/>
                <a:ea typeface="Arial"/>
                <a:cs typeface="Arial"/>
                <a:sym typeface="Arial"/>
              </a:rPr>
              <a:t>C. </a:t>
            </a:r>
            <a:r>
              <a:rPr lang="en-US" sz="2000">
                <a:solidFill>
                  <a:schemeClr val="dk1"/>
                </a:solidFill>
                <a:latin typeface="Arial"/>
                <a:ea typeface="Arial"/>
                <a:cs typeface="Arial"/>
                <a:sym typeface="Arial"/>
              </a:rPr>
              <a:t>Sử dụng bút bi để viết lên bề mặt màn hình điện thoại thông minh.</a:t>
            </a:r>
            <a:endParaRPr/>
          </a:p>
        </p:txBody>
      </p:sp>
      <p:sp>
        <p:nvSpPr>
          <p:cNvPr id="206" name="Google Shape;206;p12"/>
          <p:cNvSpPr/>
          <p:nvPr/>
        </p:nvSpPr>
        <p:spPr>
          <a:xfrm>
            <a:off x="1652195" y="3816062"/>
            <a:ext cx="9751340" cy="55308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000">
                <a:solidFill>
                  <a:schemeClr val="dk1"/>
                </a:solidFill>
                <a:latin typeface="Arial"/>
                <a:ea typeface="Arial"/>
                <a:cs typeface="Arial"/>
                <a:sym typeface="Arial"/>
              </a:rPr>
              <a:t>2. </a:t>
            </a:r>
            <a:r>
              <a:rPr lang="en-US" sz="2000">
                <a:solidFill>
                  <a:schemeClr val="dk1"/>
                </a:solidFill>
                <a:latin typeface="Arial"/>
                <a:ea typeface="Arial"/>
                <a:cs typeface="Arial"/>
                <a:sym typeface="Arial"/>
              </a:rPr>
              <a:t>Việc nào sau đâyy là sử dụng máy tính đúng cách:</a:t>
            </a:r>
            <a:endParaRPr sz="2000">
              <a:solidFill>
                <a:schemeClr val="dk1"/>
              </a:solidFill>
              <a:latin typeface="Arial"/>
              <a:ea typeface="Arial"/>
              <a:cs typeface="Arial"/>
              <a:sym typeface="Arial"/>
            </a:endParaRPr>
          </a:p>
        </p:txBody>
      </p:sp>
      <p:sp>
        <p:nvSpPr>
          <p:cNvPr id="207" name="Google Shape;207;p12"/>
          <p:cNvSpPr/>
          <p:nvPr/>
        </p:nvSpPr>
        <p:spPr>
          <a:xfrm>
            <a:off x="1652270" y="2477770"/>
            <a:ext cx="4321175" cy="55308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000">
                <a:solidFill>
                  <a:schemeClr val="dk1"/>
                </a:solidFill>
                <a:latin typeface="Arial"/>
                <a:ea typeface="Arial"/>
                <a:cs typeface="Arial"/>
                <a:sym typeface="Arial"/>
              </a:rPr>
              <a:t>a) Màn hình máy tính xách tay</a:t>
            </a:r>
            <a:endParaRPr/>
          </a:p>
        </p:txBody>
      </p:sp>
      <p:sp>
        <p:nvSpPr>
          <p:cNvPr id="208" name="Google Shape;208;p12"/>
          <p:cNvSpPr/>
          <p:nvPr/>
        </p:nvSpPr>
        <p:spPr>
          <a:xfrm>
            <a:off x="1652270" y="3173095"/>
            <a:ext cx="4951730" cy="55308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000">
                <a:solidFill>
                  <a:schemeClr val="dk1"/>
                </a:solidFill>
                <a:latin typeface="Arial"/>
                <a:ea typeface="Arial"/>
                <a:cs typeface="Arial"/>
                <a:sym typeface="Arial"/>
              </a:rPr>
              <a:t>b) Ổ đĩa cứng nằm trong thân máy</a:t>
            </a:r>
            <a:endParaRPr/>
          </a:p>
        </p:txBody>
      </p:sp>
      <p:pic>
        <p:nvPicPr>
          <p:cNvPr descr="A picture containing text, vector graphics, businesscard&#10;&#10;Description automatically generated" id="209" name="Google Shape;209;p12"/>
          <p:cNvPicPr preferRelativeResize="0"/>
          <p:nvPr/>
        </p:nvPicPr>
        <p:blipFill rotWithShape="1">
          <a:blip r:embed="rId4">
            <a:alphaModFix/>
          </a:blip>
          <a:srcRect b="0" l="0" r="0" t="0"/>
          <a:stretch/>
        </p:blipFill>
        <p:spPr>
          <a:xfrm>
            <a:off x="-25877" y="5014728"/>
            <a:ext cx="1843272" cy="1843272"/>
          </a:xfrm>
          <a:prstGeom prst="rect">
            <a:avLst/>
          </a:prstGeom>
          <a:noFill/>
          <a:ln>
            <a:noFill/>
          </a:ln>
        </p:spPr>
      </p:pic>
      <p:sp>
        <p:nvSpPr>
          <p:cNvPr id="210" name="Google Shape;210;p12"/>
          <p:cNvSpPr/>
          <p:nvPr/>
        </p:nvSpPr>
        <p:spPr>
          <a:xfrm>
            <a:off x="6744335" y="2529840"/>
            <a:ext cx="4321175" cy="55308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000">
                <a:solidFill>
                  <a:schemeClr val="dk1"/>
                </a:solidFill>
                <a:latin typeface="Arial"/>
                <a:ea typeface="Arial"/>
                <a:cs typeface="Arial"/>
                <a:sym typeface="Arial"/>
              </a:rPr>
              <a:t>c) Máy in</a:t>
            </a:r>
            <a:endParaRPr/>
          </a:p>
        </p:txBody>
      </p:sp>
      <p:sp>
        <p:nvSpPr>
          <p:cNvPr id="211" name="Google Shape;211;p12"/>
          <p:cNvSpPr/>
          <p:nvPr/>
        </p:nvSpPr>
        <p:spPr>
          <a:xfrm>
            <a:off x="6744335" y="3173095"/>
            <a:ext cx="4321175" cy="55308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000">
                <a:solidFill>
                  <a:schemeClr val="dk1"/>
                </a:solidFill>
                <a:latin typeface="Arial"/>
                <a:ea typeface="Arial"/>
                <a:cs typeface="Arial"/>
                <a:sym typeface="Arial"/>
              </a:rPr>
              <a:t>d) Ứng dụng luyện gõ bàn phím</a:t>
            </a:r>
            <a:endParaRPr/>
          </a:p>
        </p:txBody>
      </p:sp>
      <p:sp>
        <p:nvSpPr>
          <p:cNvPr id="212" name="Google Shape;212;p12"/>
          <p:cNvSpPr/>
          <p:nvPr/>
        </p:nvSpPr>
        <p:spPr>
          <a:xfrm>
            <a:off x="1843405" y="4940935"/>
            <a:ext cx="9560560" cy="55308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000">
                <a:solidFill>
                  <a:srgbClr val="7FC354"/>
                </a:solidFill>
                <a:latin typeface="Arial"/>
                <a:ea typeface="Arial"/>
                <a:cs typeface="Arial"/>
                <a:sym typeface="Arial"/>
              </a:rPr>
              <a:t>B. </a:t>
            </a:r>
            <a:r>
              <a:rPr lang="en-US" sz="2000">
                <a:solidFill>
                  <a:schemeClr val="dk1"/>
                </a:solidFill>
                <a:latin typeface="Arial"/>
                <a:ea typeface="Arial"/>
                <a:cs typeface="Arial"/>
                <a:sym typeface="Arial"/>
              </a:rPr>
              <a:t>.Để cặp sách hoặc các đồ vật khác lên trên bàn phím.</a:t>
            </a:r>
            <a:endParaRPr sz="2000">
              <a:solidFill>
                <a:schemeClr val="dk1"/>
              </a:solidFill>
              <a:latin typeface="Arial"/>
              <a:ea typeface="Arial"/>
              <a:cs typeface="Arial"/>
              <a:sym typeface="Arial"/>
            </a:endParaRPr>
          </a:p>
        </p:txBody>
      </p:sp>
      <p:sp>
        <p:nvSpPr>
          <p:cNvPr id="213" name="Google Shape;213;p12"/>
          <p:cNvSpPr/>
          <p:nvPr/>
        </p:nvSpPr>
        <p:spPr>
          <a:xfrm>
            <a:off x="1843405" y="5934710"/>
            <a:ext cx="9222105" cy="55308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000">
                <a:solidFill>
                  <a:srgbClr val="7FC354"/>
                </a:solidFill>
                <a:latin typeface="Arial"/>
                <a:ea typeface="Arial"/>
                <a:cs typeface="Arial"/>
                <a:sym typeface="Arial"/>
              </a:rPr>
              <a:t>D. </a:t>
            </a:r>
            <a:r>
              <a:rPr lang="en-US" sz="2000">
                <a:solidFill>
                  <a:schemeClr val="dk1"/>
                </a:solidFill>
                <a:latin typeface="Arial"/>
                <a:ea typeface="Arial"/>
                <a:cs typeface="Arial"/>
                <a:sym typeface="Arial"/>
              </a:rPr>
              <a:t>.Truy cập tùy tiện vào bất kì trang thông tin nào trên Internet.</a:t>
            </a:r>
            <a:endParaRPr sz="2000">
              <a:solidFill>
                <a:schemeClr val="dk1"/>
              </a:solidFill>
              <a:latin typeface="Arial"/>
              <a:ea typeface="Arial"/>
              <a:cs typeface="Arial"/>
              <a:sym typeface="Arial"/>
            </a:endParaRPr>
          </a:p>
        </p:txBody>
      </p:sp>
      <p:sp>
        <p:nvSpPr>
          <p:cNvPr id="214" name="Google Shape;214;p12"/>
          <p:cNvSpPr/>
          <p:nvPr/>
        </p:nvSpPr>
        <p:spPr>
          <a:xfrm>
            <a:off x="1752600" y="4459605"/>
            <a:ext cx="584200" cy="583565"/>
          </a:xfrm>
          <a:prstGeom prst="ellipse">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2000"/>
                                        <p:tgtEl>
                                          <p:spTgt spid="203"/>
                                        </p:tgtEl>
                                      </p:cBhvr>
                                    </p:animEffect>
                                  </p:childTnLst>
                                </p:cTn>
                              </p:par>
                              <p:par>
                                <p:cTn fill="hold" nodeType="with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2000"/>
                                        <p:tgtEl>
                                          <p:spTgt spid="207"/>
                                        </p:tgtEl>
                                      </p:cBhvr>
                                    </p:animEffect>
                                  </p:childTnLst>
                                </p:cTn>
                              </p:par>
                              <p:par>
                                <p:cTn fill="hold" nodeType="with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2000"/>
                                        <p:tgtEl>
                                          <p:spTgt spid="208"/>
                                        </p:tgtEl>
                                      </p:cBhvr>
                                    </p:animEffect>
                                  </p:childTnLst>
                                </p:cTn>
                              </p:par>
                              <p:par>
                                <p:cTn fill="hold" nodeType="with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2000"/>
                                        <p:tgtEl>
                                          <p:spTgt spid="210"/>
                                        </p:tgtEl>
                                      </p:cBhvr>
                                    </p:animEffect>
                                  </p:childTnLst>
                                </p:cTn>
                              </p:par>
                              <p:par>
                                <p:cTn fill="hold" nodeType="with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2000"/>
                                        <p:tgtEl>
                                          <p:spTgt spid="2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2000"/>
                                        <p:tgtEl>
                                          <p:spTgt spid="204"/>
                                        </p:tgtEl>
                                      </p:cBhvr>
                                    </p:animEffect>
                                  </p:childTnLst>
                                </p:cTn>
                              </p:par>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2000"/>
                                        <p:tgtEl>
                                          <p:spTgt spid="212"/>
                                        </p:tgtEl>
                                      </p:cBhvr>
                                    </p:animEffect>
                                  </p:childTnLst>
                                </p:cTn>
                              </p:par>
                              <p:par>
                                <p:cTn fill="hold" nodeType="with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2000"/>
                                        <p:tgtEl>
                                          <p:spTgt spid="205"/>
                                        </p:tgtEl>
                                      </p:cBhvr>
                                    </p:animEffect>
                                  </p:childTnLst>
                                </p:cTn>
                              </p:par>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2000"/>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grpSp>
        <p:nvGrpSpPr>
          <p:cNvPr id="219" name="Google Shape;219;p13"/>
          <p:cNvGrpSpPr/>
          <p:nvPr/>
        </p:nvGrpSpPr>
        <p:grpSpPr>
          <a:xfrm>
            <a:off x="371924" y="384240"/>
            <a:ext cx="3761537" cy="1181202"/>
            <a:chOff x="371924" y="384240"/>
            <a:chExt cx="3761537" cy="1181202"/>
          </a:xfrm>
        </p:grpSpPr>
        <p:pic>
          <p:nvPicPr>
            <p:cNvPr id="220" name="Google Shape;220;p13"/>
            <p:cNvPicPr preferRelativeResize="0"/>
            <p:nvPr/>
          </p:nvPicPr>
          <p:blipFill rotWithShape="1">
            <a:blip r:embed="rId3">
              <a:alphaModFix/>
            </a:blip>
            <a:srcRect b="0" l="0" r="0" t="0"/>
            <a:stretch/>
          </p:blipFill>
          <p:spPr>
            <a:xfrm>
              <a:off x="371924" y="384240"/>
              <a:ext cx="1280271" cy="1181202"/>
            </a:xfrm>
            <a:prstGeom prst="rect">
              <a:avLst/>
            </a:prstGeom>
            <a:noFill/>
            <a:ln>
              <a:noFill/>
            </a:ln>
          </p:spPr>
        </p:pic>
        <p:sp>
          <p:nvSpPr>
            <p:cNvPr id="221" name="Google Shape;221;p13"/>
            <p:cNvSpPr/>
            <p:nvPr/>
          </p:nvSpPr>
          <p:spPr>
            <a:xfrm>
              <a:off x="1752860" y="653374"/>
              <a:ext cx="2380601" cy="64293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rgbClr val="0998D7"/>
                  </a:solidFill>
                  <a:latin typeface="Arial"/>
                  <a:ea typeface="Arial"/>
                  <a:cs typeface="Arial"/>
                  <a:sym typeface="Arial"/>
                </a:rPr>
                <a:t>VẬN DỤNG</a:t>
              </a:r>
              <a:endParaRPr b="1" sz="2800">
                <a:solidFill>
                  <a:srgbClr val="0998D7"/>
                </a:solidFill>
                <a:latin typeface="Arial"/>
                <a:ea typeface="Arial"/>
                <a:cs typeface="Arial"/>
                <a:sym typeface="Arial"/>
              </a:endParaRPr>
            </a:p>
          </p:txBody>
        </p:sp>
      </p:grpSp>
      <p:sp>
        <p:nvSpPr>
          <p:cNvPr id="222" name="Google Shape;222;p13"/>
          <p:cNvSpPr/>
          <p:nvPr/>
        </p:nvSpPr>
        <p:spPr>
          <a:xfrm>
            <a:off x="1652195" y="1425059"/>
            <a:ext cx="9751340" cy="55308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en-US" sz="2000">
                <a:solidFill>
                  <a:schemeClr val="dk1"/>
                </a:solidFill>
                <a:latin typeface="Arial"/>
                <a:ea typeface="Arial"/>
                <a:cs typeface="Arial"/>
                <a:sym typeface="Arial"/>
              </a:rPr>
              <a:t>1.Hãy kể tên một số phần cứng hỗ trợ việc học trực tuyến.</a:t>
            </a:r>
            <a:r>
              <a:rPr lang="en-US" sz="2000">
                <a:solidFill>
                  <a:schemeClr val="dk1"/>
                </a:solidFill>
                <a:latin typeface="Arial"/>
                <a:ea typeface="Arial"/>
                <a:cs typeface="Arial"/>
                <a:sym typeface="Arial"/>
              </a:rPr>
              <a:t> </a:t>
            </a:r>
            <a:endParaRPr/>
          </a:p>
        </p:txBody>
      </p:sp>
      <p:sp>
        <p:nvSpPr>
          <p:cNvPr id="223" name="Google Shape;223;p13"/>
          <p:cNvSpPr/>
          <p:nvPr/>
        </p:nvSpPr>
        <p:spPr>
          <a:xfrm>
            <a:off x="1652195" y="2504136"/>
            <a:ext cx="9751340" cy="55308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en-US" sz="2000">
                <a:solidFill>
                  <a:schemeClr val="dk1"/>
                </a:solidFill>
                <a:latin typeface="Arial"/>
                <a:ea typeface="Arial"/>
                <a:cs typeface="Arial"/>
                <a:sym typeface="Arial"/>
              </a:rPr>
              <a:t>2. Hãy kể tên một phần mềm giúp em học trực tuyến.</a:t>
            </a:r>
            <a:endParaRPr sz="2000">
              <a:solidFill>
                <a:schemeClr val="dk1"/>
              </a:solidFill>
              <a:latin typeface="Arial"/>
              <a:ea typeface="Arial"/>
              <a:cs typeface="Arial"/>
              <a:sym typeface="Arial"/>
            </a:endParaRPr>
          </a:p>
        </p:txBody>
      </p:sp>
      <p:pic>
        <p:nvPicPr>
          <p:cNvPr descr="A picture containing toy&#10;&#10;Description automatically generated" id="224" name="Google Shape;224;p13"/>
          <p:cNvPicPr preferRelativeResize="0"/>
          <p:nvPr/>
        </p:nvPicPr>
        <p:blipFill rotWithShape="1">
          <a:blip r:embed="rId4">
            <a:alphaModFix/>
          </a:blip>
          <a:srcRect b="0" l="0" r="0" t="0"/>
          <a:stretch/>
        </p:blipFill>
        <p:spPr>
          <a:xfrm>
            <a:off x="9092046" y="3860717"/>
            <a:ext cx="2975264" cy="2975264"/>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9" name="Shape 229"/>
        <p:cNvGrpSpPr/>
        <p:nvPr/>
      </p:nvGrpSpPr>
      <p:grpSpPr>
        <a:xfrm>
          <a:off x="0" y="0"/>
          <a:ext cx="0" cy="0"/>
          <a:chOff x="0" y="0"/>
          <a:chExt cx="0" cy="0"/>
        </a:xfrm>
      </p:grpSpPr>
      <p:grpSp>
        <p:nvGrpSpPr>
          <p:cNvPr id="230" name="Google Shape;230;p14"/>
          <p:cNvGrpSpPr/>
          <p:nvPr/>
        </p:nvGrpSpPr>
        <p:grpSpPr>
          <a:xfrm>
            <a:off x="2980607" y="1150453"/>
            <a:ext cx="5976143" cy="4679926"/>
            <a:chOff x="2424113" y="688975"/>
            <a:chExt cx="6713537" cy="5619751"/>
          </a:xfrm>
        </p:grpSpPr>
        <p:sp>
          <p:nvSpPr>
            <p:cNvPr id="231" name="Google Shape;231;p14"/>
            <p:cNvSpPr/>
            <p:nvPr/>
          </p:nvSpPr>
          <p:spPr>
            <a:xfrm>
              <a:off x="2424113" y="692150"/>
              <a:ext cx="6710362" cy="5613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32" name="Google Shape;232;p14"/>
            <p:cNvSpPr/>
            <p:nvPr/>
          </p:nvSpPr>
          <p:spPr>
            <a:xfrm>
              <a:off x="2427288" y="1592263"/>
              <a:ext cx="800100" cy="1198563"/>
            </a:xfrm>
            <a:custGeom>
              <a:rect b="b" l="l" r="r" t="t"/>
              <a:pathLst>
                <a:path extrusionOk="0" h="452" w="30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3" name="Google Shape;233;p14"/>
            <p:cNvSpPr/>
            <p:nvPr/>
          </p:nvSpPr>
          <p:spPr>
            <a:xfrm>
              <a:off x="3355975" y="703263"/>
              <a:ext cx="800100" cy="1198563"/>
            </a:xfrm>
            <a:custGeom>
              <a:rect b="b" l="l" r="r" t="t"/>
              <a:pathLst>
                <a:path extrusionOk="0" h="452" w="30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4" name="Google Shape;234;p14"/>
            <p:cNvSpPr/>
            <p:nvPr/>
          </p:nvSpPr>
          <p:spPr>
            <a:xfrm>
              <a:off x="4254500" y="1127125"/>
              <a:ext cx="801687" cy="1200150"/>
            </a:xfrm>
            <a:custGeom>
              <a:rect b="b" l="l" r="r" t="t"/>
              <a:pathLst>
                <a:path extrusionOk="0" h="452" w="30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5" name="Google Shape;235;p14"/>
            <p:cNvSpPr/>
            <p:nvPr/>
          </p:nvSpPr>
          <p:spPr>
            <a:xfrm>
              <a:off x="4254500" y="2419350"/>
              <a:ext cx="801687" cy="800100"/>
            </a:xfrm>
            <a:custGeom>
              <a:rect b="b" l="l" r="r" t="t"/>
              <a:pathLst>
                <a:path extrusionOk="0" h="301" w="302">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6" name="Google Shape;236;p14"/>
            <p:cNvSpPr/>
            <p:nvPr/>
          </p:nvSpPr>
          <p:spPr>
            <a:xfrm>
              <a:off x="2427288" y="2847975"/>
              <a:ext cx="800100" cy="798513"/>
            </a:xfrm>
            <a:custGeom>
              <a:rect b="b" l="l" r="r" t="t"/>
              <a:pathLst>
                <a:path extrusionOk="0" h="301" w="302">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7" name="Google Shape;237;p14"/>
            <p:cNvSpPr/>
            <p:nvPr/>
          </p:nvSpPr>
          <p:spPr>
            <a:xfrm>
              <a:off x="2854325" y="1165225"/>
              <a:ext cx="381000" cy="379413"/>
            </a:xfrm>
            <a:custGeom>
              <a:rect b="b" l="l" r="r" t="t"/>
              <a:pathLst>
                <a:path extrusionOk="0" h="143" w="144">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8" name="Google Shape;238;p14"/>
            <p:cNvSpPr/>
            <p:nvPr/>
          </p:nvSpPr>
          <p:spPr>
            <a:xfrm>
              <a:off x="4254500" y="703263"/>
              <a:ext cx="382587" cy="376238"/>
            </a:xfrm>
            <a:custGeom>
              <a:rect b="b" l="l" r="r" t="t"/>
              <a:pathLst>
                <a:path extrusionOk="0" h="142" w="144">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9" name="Google Shape;239;p14"/>
            <p:cNvSpPr/>
            <p:nvPr/>
          </p:nvSpPr>
          <p:spPr>
            <a:xfrm>
              <a:off x="6948488" y="688975"/>
              <a:ext cx="382587" cy="379413"/>
            </a:xfrm>
            <a:custGeom>
              <a:rect b="b" l="l" r="r" t="t"/>
              <a:pathLst>
                <a:path extrusionOk="0" h="143" w="144">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0" name="Google Shape;240;p14"/>
            <p:cNvSpPr/>
            <p:nvPr/>
          </p:nvSpPr>
          <p:spPr>
            <a:xfrm>
              <a:off x="8320088" y="1157288"/>
              <a:ext cx="382587" cy="376238"/>
            </a:xfrm>
            <a:custGeom>
              <a:rect b="b" l="l" r="r" t="t"/>
              <a:pathLst>
                <a:path extrusionOk="0" h="142" w="144">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1" name="Google Shape;241;p14"/>
            <p:cNvSpPr/>
            <p:nvPr/>
          </p:nvSpPr>
          <p:spPr>
            <a:xfrm>
              <a:off x="7845425" y="1976438"/>
              <a:ext cx="381000" cy="377825"/>
            </a:xfrm>
            <a:custGeom>
              <a:rect b="b" l="l" r="r" t="t"/>
              <a:pathLst>
                <a:path extrusionOk="0" h="142" w="144">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2" name="Google Shape;242;p14"/>
            <p:cNvSpPr/>
            <p:nvPr/>
          </p:nvSpPr>
          <p:spPr>
            <a:xfrm>
              <a:off x="8320088" y="3717925"/>
              <a:ext cx="382587" cy="376238"/>
            </a:xfrm>
            <a:custGeom>
              <a:rect b="b" l="l" r="r" t="t"/>
              <a:pathLst>
                <a:path extrusionOk="0" h="142" w="144">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3" name="Google Shape;243;p14"/>
            <p:cNvSpPr/>
            <p:nvPr/>
          </p:nvSpPr>
          <p:spPr>
            <a:xfrm>
              <a:off x="8320088" y="2425700"/>
              <a:ext cx="817562" cy="790575"/>
            </a:xfrm>
            <a:custGeom>
              <a:rect b="b" l="l" r="r" t="t"/>
              <a:pathLst>
                <a:path extrusionOk="0" h="298" w="30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4" name="Google Shape;244;p14"/>
            <p:cNvSpPr/>
            <p:nvPr/>
          </p:nvSpPr>
          <p:spPr>
            <a:xfrm>
              <a:off x="7418388" y="2411413"/>
              <a:ext cx="815975" cy="792163"/>
            </a:xfrm>
            <a:custGeom>
              <a:rect b="b" l="l" r="r" t="t"/>
              <a:pathLst>
                <a:path extrusionOk="0" h="298" w="30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5" name="Google Shape;245;p14"/>
            <p:cNvSpPr/>
            <p:nvPr/>
          </p:nvSpPr>
          <p:spPr>
            <a:xfrm>
              <a:off x="6534150" y="1562100"/>
              <a:ext cx="817562" cy="792163"/>
            </a:xfrm>
            <a:custGeom>
              <a:rect b="b" l="l" r="r" t="t"/>
              <a:pathLst>
                <a:path extrusionOk="0" h="298" w="30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68D91"/>
                </a:solidFill>
                <a:latin typeface="Arial"/>
                <a:ea typeface="Arial"/>
                <a:cs typeface="Arial"/>
                <a:sym typeface="Arial"/>
              </a:endParaRPr>
            </a:p>
          </p:txBody>
        </p:sp>
        <p:sp>
          <p:nvSpPr>
            <p:cNvPr id="246" name="Google Shape;246;p14"/>
            <p:cNvSpPr/>
            <p:nvPr/>
          </p:nvSpPr>
          <p:spPr>
            <a:xfrm>
              <a:off x="8320088" y="1584325"/>
              <a:ext cx="817562" cy="790575"/>
            </a:xfrm>
            <a:custGeom>
              <a:rect b="b" l="l" r="r" t="t"/>
              <a:pathLst>
                <a:path extrusionOk="0" h="298" w="30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7" name="Google Shape;247;p14"/>
            <p:cNvSpPr/>
            <p:nvPr/>
          </p:nvSpPr>
          <p:spPr>
            <a:xfrm>
              <a:off x="7423150" y="4614863"/>
              <a:ext cx="382587" cy="379413"/>
            </a:xfrm>
            <a:custGeom>
              <a:rect b="b" l="l" r="r" t="t"/>
              <a:pathLst>
                <a:path extrusionOk="0" h="143" w="144">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68D91"/>
                </a:solidFill>
                <a:latin typeface="Arial"/>
                <a:ea typeface="Arial"/>
                <a:cs typeface="Arial"/>
                <a:sym typeface="Arial"/>
              </a:endParaRPr>
            </a:p>
          </p:txBody>
        </p:sp>
        <p:sp>
          <p:nvSpPr>
            <p:cNvPr id="248" name="Google Shape;248;p14"/>
            <p:cNvSpPr/>
            <p:nvPr/>
          </p:nvSpPr>
          <p:spPr>
            <a:xfrm>
              <a:off x="6486525" y="5483225"/>
              <a:ext cx="382587" cy="379413"/>
            </a:xfrm>
            <a:custGeom>
              <a:rect b="b" l="l" r="r" t="t"/>
              <a:pathLst>
                <a:path extrusionOk="0" h="143" w="144">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9" name="Google Shape;249;p14"/>
            <p:cNvSpPr/>
            <p:nvPr/>
          </p:nvSpPr>
          <p:spPr>
            <a:xfrm>
              <a:off x="5554663" y="5929313"/>
              <a:ext cx="722312" cy="379413"/>
            </a:xfrm>
            <a:custGeom>
              <a:rect b="b" l="l" r="r" t="t"/>
              <a:pathLst>
                <a:path extrusionOk="0" h="143" w="272">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0" name="Google Shape;250;p14"/>
            <p:cNvSpPr/>
            <p:nvPr/>
          </p:nvSpPr>
          <p:spPr>
            <a:xfrm>
              <a:off x="6510338" y="5026025"/>
              <a:ext cx="817562" cy="377825"/>
            </a:xfrm>
            <a:custGeom>
              <a:rect b="b" l="l" r="r" t="t"/>
              <a:pathLst>
                <a:path extrusionOk="0" h="142" w="308">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1" name="Google Shape;251;p14"/>
            <p:cNvSpPr/>
            <p:nvPr/>
          </p:nvSpPr>
          <p:spPr>
            <a:xfrm>
              <a:off x="6510338" y="1122363"/>
              <a:ext cx="817562" cy="379413"/>
            </a:xfrm>
            <a:custGeom>
              <a:rect b="b" l="l" r="r" t="t"/>
              <a:pathLst>
                <a:path extrusionOk="0" h="143" w="308">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2" name="Google Shape;252;p14"/>
            <p:cNvSpPr/>
            <p:nvPr/>
          </p:nvSpPr>
          <p:spPr>
            <a:xfrm>
              <a:off x="7418388" y="4181475"/>
              <a:ext cx="815975" cy="377825"/>
            </a:xfrm>
            <a:custGeom>
              <a:rect b="b" l="l" r="r" t="t"/>
              <a:pathLst>
                <a:path extrusionOk="0" h="142" w="308">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3" name="Google Shape;253;p14"/>
            <p:cNvSpPr/>
            <p:nvPr/>
          </p:nvSpPr>
          <p:spPr>
            <a:xfrm>
              <a:off x="7418388" y="3733800"/>
              <a:ext cx="815975" cy="379413"/>
            </a:xfrm>
            <a:custGeom>
              <a:rect b="b" l="l" r="r" t="t"/>
              <a:pathLst>
                <a:path extrusionOk="0" h="143" w="308">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4" name="Google Shape;254;p14"/>
            <p:cNvSpPr/>
            <p:nvPr/>
          </p:nvSpPr>
          <p:spPr>
            <a:xfrm>
              <a:off x="8320088" y="3268663"/>
              <a:ext cx="817562" cy="377825"/>
            </a:xfrm>
            <a:custGeom>
              <a:rect b="b" l="l" r="r" t="t"/>
              <a:pathLst>
                <a:path extrusionOk="0" h="142" w="308">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5" name="Google Shape;255;p14"/>
            <p:cNvSpPr/>
            <p:nvPr/>
          </p:nvSpPr>
          <p:spPr>
            <a:xfrm>
              <a:off x="6534150" y="3733800"/>
              <a:ext cx="817562" cy="379413"/>
            </a:xfrm>
            <a:custGeom>
              <a:rect b="b" l="l" r="r" t="t"/>
              <a:pathLst>
                <a:path extrusionOk="0" h="143" w="308">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6" name="Google Shape;256;p14"/>
            <p:cNvSpPr/>
            <p:nvPr/>
          </p:nvSpPr>
          <p:spPr>
            <a:xfrm>
              <a:off x="5159375" y="5483225"/>
              <a:ext cx="379412" cy="379413"/>
            </a:xfrm>
            <a:custGeom>
              <a:rect b="b" l="l" r="r" t="t"/>
              <a:pathLst>
                <a:path extrusionOk="0" h="143" w="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68D91"/>
                </a:solidFill>
                <a:latin typeface="Arial"/>
                <a:ea typeface="Arial"/>
                <a:cs typeface="Arial"/>
                <a:sym typeface="Arial"/>
              </a:endParaRPr>
            </a:p>
          </p:txBody>
        </p:sp>
        <p:sp>
          <p:nvSpPr>
            <p:cNvPr id="257" name="Google Shape;257;p14"/>
            <p:cNvSpPr/>
            <p:nvPr/>
          </p:nvSpPr>
          <p:spPr>
            <a:xfrm>
              <a:off x="3838575" y="4614863"/>
              <a:ext cx="382587" cy="379413"/>
            </a:xfrm>
            <a:custGeom>
              <a:rect b="b" l="l" r="r" t="t"/>
              <a:pathLst>
                <a:path extrusionOk="0" h="143" w="144">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8" name="Google Shape;258;p14"/>
            <p:cNvSpPr/>
            <p:nvPr/>
          </p:nvSpPr>
          <p:spPr>
            <a:xfrm>
              <a:off x="4284663" y="4614863"/>
              <a:ext cx="379412" cy="788988"/>
            </a:xfrm>
            <a:custGeom>
              <a:rect b="b" l="l" r="r" t="t"/>
              <a:pathLst>
                <a:path extrusionOk="0" h="297" w="143">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9" name="Google Shape;259;p14"/>
            <p:cNvSpPr/>
            <p:nvPr/>
          </p:nvSpPr>
          <p:spPr>
            <a:xfrm>
              <a:off x="6942138" y="4184650"/>
              <a:ext cx="382587" cy="788988"/>
            </a:xfrm>
            <a:custGeom>
              <a:rect b="b" l="l" r="r" t="t"/>
              <a:pathLst>
                <a:path extrusionOk="0" h="297" w="144">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0" name="Google Shape;260;p14"/>
            <p:cNvSpPr/>
            <p:nvPr/>
          </p:nvSpPr>
          <p:spPr>
            <a:xfrm>
              <a:off x="2854325" y="3697288"/>
              <a:ext cx="381000" cy="379413"/>
            </a:xfrm>
            <a:custGeom>
              <a:rect b="b" l="l" r="r" t="t"/>
              <a:pathLst>
                <a:path extrusionOk="0" h="143" w="144">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1" name="Google Shape;261;p14"/>
            <p:cNvSpPr/>
            <p:nvPr/>
          </p:nvSpPr>
          <p:spPr>
            <a:xfrm>
              <a:off x="5159375" y="4181475"/>
              <a:ext cx="379412" cy="377825"/>
            </a:xfrm>
            <a:custGeom>
              <a:rect b="b" l="l" r="r" t="t"/>
              <a:pathLst>
                <a:path extrusionOk="0" h="142" w="143">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68D91"/>
                </a:solidFill>
                <a:latin typeface="Arial"/>
                <a:ea typeface="Arial"/>
                <a:cs typeface="Arial"/>
                <a:sym typeface="Arial"/>
              </a:endParaRPr>
            </a:p>
          </p:txBody>
        </p:sp>
        <p:sp>
          <p:nvSpPr>
            <p:cNvPr id="262" name="Google Shape;262;p14"/>
            <p:cNvSpPr/>
            <p:nvPr/>
          </p:nvSpPr>
          <p:spPr>
            <a:xfrm>
              <a:off x="7426325" y="1976438"/>
              <a:ext cx="381000" cy="377825"/>
            </a:xfrm>
            <a:custGeom>
              <a:rect b="b" l="l" r="r" t="t"/>
              <a:pathLst>
                <a:path extrusionOk="0" h="142" w="144">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3" name="Google Shape;263;p14"/>
            <p:cNvSpPr/>
            <p:nvPr/>
          </p:nvSpPr>
          <p:spPr>
            <a:xfrm>
              <a:off x="7845425" y="3268663"/>
              <a:ext cx="381000" cy="377825"/>
            </a:xfrm>
            <a:custGeom>
              <a:rect b="b" l="l" r="r" t="t"/>
              <a:pathLst>
                <a:path extrusionOk="0" h="142" w="144">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4" name="Google Shape;264;p14"/>
            <p:cNvSpPr/>
            <p:nvPr/>
          </p:nvSpPr>
          <p:spPr>
            <a:xfrm>
              <a:off x="7426325" y="3268663"/>
              <a:ext cx="381000" cy="377825"/>
            </a:xfrm>
            <a:custGeom>
              <a:rect b="b" l="l" r="r" t="t"/>
              <a:pathLst>
                <a:path extrusionOk="0" h="142" w="144">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5" name="Google Shape;265;p14"/>
            <p:cNvSpPr/>
            <p:nvPr/>
          </p:nvSpPr>
          <p:spPr>
            <a:xfrm>
              <a:off x="6027738" y="3268663"/>
              <a:ext cx="379412" cy="377825"/>
            </a:xfrm>
            <a:custGeom>
              <a:rect b="b" l="l" r="r" t="t"/>
              <a:pathLst>
                <a:path extrusionOk="0" h="142" w="143">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6" name="Google Shape;266;p14"/>
            <p:cNvSpPr/>
            <p:nvPr/>
          </p:nvSpPr>
          <p:spPr>
            <a:xfrm>
              <a:off x="6035675" y="3733800"/>
              <a:ext cx="382587" cy="379413"/>
            </a:xfrm>
            <a:custGeom>
              <a:rect b="b" l="l" r="r" t="t"/>
              <a:pathLst>
                <a:path extrusionOk="0" h="143" w="144">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7" name="Google Shape;267;p14"/>
            <p:cNvSpPr/>
            <p:nvPr/>
          </p:nvSpPr>
          <p:spPr>
            <a:xfrm>
              <a:off x="5170488" y="1562100"/>
              <a:ext cx="1230312" cy="1643063"/>
            </a:xfrm>
            <a:custGeom>
              <a:rect b="b" l="l" r="r" t="t"/>
              <a:pathLst>
                <a:path extrusionOk="0" h="619" w="464">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8" name="Google Shape;268;p14"/>
            <p:cNvSpPr/>
            <p:nvPr/>
          </p:nvSpPr>
          <p:spPr>
            <a:xfrm>
              <a:off x="4703763" y="4625975"/>
              <a:ext cx="835025" cy="777875"/>
            </a:xfrm>
            <a:custGeom>
              <a:rect b="b" l="l" r="r" t="t"/>
              <a:pathLst>
                <a:path extrusionOk="0" h="293" w="315">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9" name="Google Shape;269;p14"/>
            <p:cNvSpPr/>
            <p:nvPr/>
          </p:nvSpPr>
          <p:spPr>
            <a:xfrm>
              <a:off x="5605463" y="5068888"/>
              <a:ext cx="817562" cy="779463"/>
            </a:xfrm>
            <a:custGeom>
              <a:rect b="b" l="l" r="r" t="t"/>
              <a:pathLst>
                <a:path extrusionOk="0" h="294" w="308">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0" name="Google Shape;270;p14"/>
            <p:cNvSpPr/>
            <p:nvPr/>
          </p:nvSpPr>
          <p:spPr>
            <a:xfrm>
              <a:off x="5167313" y="3316288"/>
              <a:ext cx="809625" cy="777875"/>
            </a:xfrm>
            <a:custGeom>
              <a:rect b="b" l="l" r="r" t="t"/>
              <a:pathLst>
                <a:path extrusionOk="0" h="293" w="305">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1" name="Google Shape;271;p14"/>
            <p:cNvSpPr/>
            <p:nvPr/>
          </p:nvSpPr>
          <p:spPr>
            <a:xfrm>
              <a:off x="7426325" y="703263"/>
              <a:ext cx="800100" cy="1198563"/>
            </a:xfrm>
            <a:custGeom>
              <a:rect b="b" l="l" r="r" t="t"/>
              <a:pathLst>
                <a:path extrusionOk="0" h="452" w="30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2" name="Google Shape;272;p14"/>
            <p:cNvSpPr/>
            <p:nvPr/>
          </p:nvSpPr>
          <p:spPr>
            <a:xfrm>
              <a:off x="6546850" y="2419350"/>
              <a:ext cx="801687" cy="1200150"/>
            </a:xfrm>
            <a:custGeom>
              <a:rect b="b" l="l" r="r" t="t"/>
              <a:pathLst>
                <a:path extrusionOk="0" h="452" w="30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3" name="Google Shape;273;p14"/>
            <p:cNvSpPr/>
            <p:nvPr/>
          </p:nvSpPr>
          <p:spPr>
            <a:xfrm>
              <a:off x="5605463" y="4206875"/>
              <a:ext cx="1223962" cy="766763"/>
            </a:xfrm>
            <a:custGeom>
              <a:rect b="b" l="l" r="r" t="t"/>
              <a:pathLst>
                <a:path extrusionOk="0" h="289" w="461">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4" name="Google Shape;274;p14"/>
            <p:cNvSpPr/>
            <p:nvPr/>
          </p:nvSpPr>
          <p:spPr>
            <a:xfrm>
              <a:off x="3352800" y="3322638"/>
              <a:ext cx="1716087" cy="1201738"/>
            </a:xfrm>
            <a:custGeom>
              <a:rect b="b" l="l" r="r" t="t"/>
              <a:pathLst>
                <a:path extrusionOk="0" h="453" w="647">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5" name="Google Shape;275;p14"/>
            <p:cNvSpPr/>
            <p:nvPr/>
          </p:nvSpPr>
          <p:spPr>
            <a:xfrm>
              <a:off x="3355975" y="2014538"/>
              <a:ext cx="800100" cy="1209675"/>
            </a:xfrm>
            <a:custGeom>
              <a:rect b="b" l="l" r="r" t="t"/>
              <a:pathLst>
                <a:path extrusionOk="0" h="456" w="302">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6" name="Google Shape;276;p14"/>
            <p:cNvSpPr/>
            <p:nvPr/>
          </p:nvSpPr>
          <p:spPr>
            <a:xfrm>
              <a:off x="7464697" y="1984678"/>
              <a:ext cx="606005" cy="36958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Arial"/>
                  <a:ea typeface="Arial"/>
                  <a:cs typeface="Arial"/>
                  <a:sym typeface="Arial"/>
                </a:rPr>
                <a:t>LOVE</a:t>
              </a:r>
              <a:endParaRPr b="0" i="0" sz="1600" u="none" cap="none" strike="noStrike">
                <a:solidFill>
                  <a:schemeClr val="dk1"/>
                </a:solidFill>
                <a:latin typeface="Arial"/>
                <a:ea typeface="Arial"/>
                <a:cs typeface="Arial"/>
                <a:sym typeface="Arial"/>
              </a:endParaRPr>
            </a:p>
          </p:txBody>
        </p:sp>
        <p:sp>
          <p:nvSpPr>
            <p:cNvPr id="277" name="Google Shape;277;p14"/>
            <p:cNvSpPr/>
            <p:nvPr/>
          </p:nvSpPr>
          <p:spPr>
            <a:xfrm>
              <a:off x="2908300" y="1149350"/>
              <a:ext cx="138662" cy="42502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2300"/>
                <a:buFont typeface="Arial"/>
                <a:buNone/>
              </a:pPr>
              <a:r>
                <a:rPr lang="en-US" sz="2300">
                  <a:solidFill>
                    <a:srgbClr val="FFFFFF"/>
                  </a:solidFill>
                  <a:latin typeface="Arial"/>
                  <a:ea typeface="Arial"/>
                  <a:cs typeface="Arial"/>
                  <a:sym typeface="Arial"/>
                </a:rPr>
                <a:t>L</a:t>
              </a:r>
              <a:endParaRPr b="0" i="0" sz="1800" u="none" cap="none" strike="noStrike">
                <a:solidFill>
                  <a:schemeClr val="dk1"/>
                </a:solidFill>
                <a:latin typeface="Arial"/>
                <a:ea typeface="Arial"/>
                <a:cs typeface="Arial"/>
                <a:sym typeface="Arial"/>
              </a:endParaRPr>
            </a:p>
          </p:txBody>
        </p:sp>
        <p:sp>
          <p:nvSpPr>
            <p:cNvPr id="278" name="Google Shape;278;p14"/>
            <p:cNvSpPr/>
            <p:nvPr/>
          </p:nvSpPr>
          <p:spPr>
            <a:xfrm>
              <a:off x="2908300" y="3684587"/>
              <a:ext cx="145865" cy="443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L</a:t>
              </a:r>
              <a:endParaRPr b="0" i="0" sz="1800" u="none" cap="none" strike="noStrike">
                <a:solidFill>
                  <a:schemeClr val="dk1"/>
                </a:solidFill>
                <a:latin typeface="Arial"/>
                <a:ea typeface="Arial"/>
                <a:cs typeface="Arial"/>
                <a:sym typeface="Arial"/>
              </a:endParaRPr>
            </a:p>
          </p:txBody>
        </p:sp>
        <p:sp>
          <p:nvSpPr>
            <p:cNvPr id="279" name="Google Shape;279;p14"/>
            <p:cNvSpPr/>
            <p:nvPr/>
          </p:nvSpPr>
          <p:spPr>
            <a:xfrm>
              <a:off x="8366125" y="1149350"/>
              <a:ext cx="260350" cy="42502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2300"/>
                <a:buFont typeface="Arial"/>
                <a:buNone/>
              </a:pPr>
              <a:r>
                <a:rPr b="0" i="0" lang="en-US" sz="2300" u="none" cap="none" strike="noStrike">
                  <a:solidFill>
                    <a:schemeClr val="lt1"/>
                  </a:solidFill>
                  <a:latin typeface="Arial"/>
                  <a:ea typeface="Arial"/>
                  <a:cs typeface="Arial"/>
                  <a:sym typeface="Arial"/>
                </a:rPr>
                <a:t>L</a:t>
              </a:r>
              <a:endParaRPr b="0" i="0" sz="1800" u="none" cap="none" strike="noStrike">
                <a:solidFill>
                  <a:schemeClr val="lt1"/>
                </a:solidFill>
                <a:latin typeface="Arial"/>
                <a:ea typeface="Arial"/>
                <a:cs typeface="Arial"/>
                <a:sym typeface="Arial"/>
              </a:endParaRPr>
            </a:p>
          </p:txBody>
        </p:sp>
        <p:sp>
          <p:nvSpPr>
            <p:cNvPr id="280" name="Google Shape;280;p14"/>
            <p:cNvSpPr/>
            <p:nvPr/>
          </p:nvSpPr>
          <p:spPr>
            <a:xfrm>
              <a:off x="6526213" y="5449888"/>
              <a:ext cx="145865" cy="443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L</a:t>
              </a:r>
              <a:endParaRPr b="0" i="0" sz="1800" u="none" cap="none" strike="noStrike">
                <a:solidFill>
                  <a:schemeClr val="dk1"/>
                </a:solidFill>
                <a:latin typeface="Arial"/>
                <a:ea typeface="Arial"/>
                <a:cs typeface="Arial"/>
                <a:sym typeface="Arial"/>
              </a:endParaRPr>
            </a:p>
          </p:txBody>
        </p:sp>
        <p:sp>
          <p:nvSpPr>
            <p:cNvPr id="281" name="Google Shape;281;p14"/>
            <p:cNvSpPr/>
            <p:nvPr/>
          </p:nvSpPr>
          <p:spPr>
            <a:xfrm>
              <a:off x="7436353" y="3302375"/>
              <a:ext cx="600963" cy="33262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PIRCE</a:t>
              </a:r>
              <a:endParaRPr b="0" i="0" sz="1400" u="none" cap="none" strike="noStrike">
                <a:solidFill>
                  <a:schemeClr val="lt1"/>
                </a:solidFill>
                <a:latin typeface="Arial"/>
                <a:ea typeface="Arial"/>
                <a:cs typeface="Arial"/>
                <a:sym typeface="Arial"/>
              </a:endParaRPr>
            </a:p>
          </p:txBody>
        </p:sp>
        <p:sp>
          <p:nvSpPr>
            <p:cNvPr id="282" name="Google Shape;282;p14"/>
            <p:cNvSpPr/>
            <p:nvPr/>
          </p:nvSpPr>
          <p:spPr>
            <a:xfrm>
              <a:off x="6073774" y="3275013"/>
              <a:ext cx="217897" cy="443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G</a:t>
              </a:r>
              <a:endParaRPr b="0" i="0" sz="1800" u="none" cap="none" strike="noStrike">
                <a:solidFill>
                  <a:schemeClr val="dk1"/>
                </a:solidFill>
                <a:latin typeface="Arial"/>
                <a:ea typeface="Arial"/>
                <a:cs typeface="Arial"/>
                <a:sym typeface="Arial"/>
              </a:endParaRPr>
            </a:p>
          </p:txBody>
        </p:sp>
        <p:sp>
          <p:nvSpPr>
            <p:cNvPr id="283" name="Google Shape;283;p14"/>
            <p:cNvSpPr/>
            <p:nvPr/>
          </p:nvSpPr>
          <p:spPr>
            <a:xfrm>
              <a:off x="6073774" y="3709988"/>
              <a:ext cx="158470" cy="443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S</a:t>
              </a:r>
              <a:endParaRPr b="0" i="0" sz="1800" u="none" cap="none" strike="noStrike">
                <a:solidFill>
                  <a:schemeClr val="dk1"/>
                </a:solidFill>
                <a:latin typeface="Arial"/>
                <a:ea typeface="Arial"/>
                <a:cs typeface="Arial"/>
                <a:sym typeface="Arial"/>
              </a:endParaRPr>
            </a:p>
          </p:txBody>
        </p:sp>
        <p:sp>
          <p:nvSpPr>
            <p:cNvPr id="284" name="Google Shape;284;p14"/>
            <p:cNvSpPr/>
            <p:nvPr/>
          </p:nvSpPr>
          <p:spPr>
            <a:xfrm>
              <a:off x="4335463" y="4602163"/>
              <a:ext cx="169275" cy="443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T</a:t>
              </a:r>
              <a:endParaRPr b="0" i="0" sz="1800" u="none" cap="none" strike="noStrike">
                <a:solidFill>
                  <a:schemeClr val="dk1"/>
                </a:solidFill>
                <a:latin typeface="Arial"/>
                <a:ea typeface="Arial"/>
                <a:cs typeface="Arial"/>
                <a:sym typeface="Arial"/>
              </a:endParaRPr>
            </a:p>
          </p:txBody>
        </p:sp>
        <p:sp>
          <p:nvSpPr>
            <p:cNvPr id="285" name="Google Shape;285;p14"/>
            <p:cNvSpPr/>
            <p:nvPr/>
          </p:nvSpPr>
          <p:spPr>
            <a:xfrm>
              <a:off x="4335463" y="4948238"/>
              <a:ext cx="216095" cy="443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H</a:t>
              </a:r>
              <a:endParaRPr b="0" i="0" sz="1800" u="none" cap="none" strike="noStrike">
                <a:solidFill>
                  <a:schemeClr val="dk1"/>
                </a:solidFill>
                <a:latin typeface="Arial"/>
                <a:ea typeface="Arial"/>
                <a:cs typeface="Arial"/>
                <a:sym typeface="Arial"/>
              </a:endParaRPr>
            </a:p>
          </p:txBody>
        </p:sp>
      </p:grpSp>
      <p:sp>
        <p:nvSpPr>
          <p:cNvPr id="286" name="Google Shape;286;p14"/>
          <p:cNvSpPr/>
          <p:nvPr/>
        </p:nvSpPr>
        <p:spPr>
          <a:xfrm>
            <a:off x="1967602" y="3249041"/>
            <a:ext cx="8417625" cy="83099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rgbClr val="1D9FFF"/>
                </a:solidFill>
                <a:latin typeface="Times New Roman"/>
                <a:ea typeface="Times New Roman"/>
                <a:cs typeface="Times New Roman"/>
                <a:sym typeface="Times New Roman"/>
              </a:rPr>
              <a:t>TẠM BIỆT VÀ HẸN GẶP LẠI</a:t>
            </a:r>
            <a:endParaRPr/>
          </a:p>
        </p:txBody>
      </p:sp>
      <p:pic>
        <p:nvPicPr>
          <p:cNvPr id="287" name="Google Shape;287;p14"/>
          <p:cNvPicPr preferRelativeResize="0"/>
          <p:nvPr/>
        </p:nvPicPr>
        <p:blipFill rotWithShape="1">
          <a:blip r:embed="rId4">
            <a:alphaModFix/>
          </a:blip>
          <a:srcRect b="0" l="0" r="0" t="0"/>
          <a:stretch/>
        </p:blipFill>
        <p:spPr>
          <a:xfrm>
            <a:off x="193687" y="4174670"/>
            <a:ext cx="4084635" cy="2041582"/>
          </a:xfrm>
          <a:prstGeom prst="rect">
            <a:avLst/>
          </a:prstGeom>
          <a:noFill/>
          <a:ln>
            <a:noFill/>
          </a:ln>
        </p:spPr>
      </p:pic>
      <p:pic>
        <p:nvPicPr>
          <p:cNvPr id="288" name="Google Shape;288;p14"/>
          <p:cNvPicPr preferRelativeResize="0"/>
          <p:nvPr/>
        </p:nvPicPr>
        <p:blipFill rotWithShape="1">
          <a:blip r:embed="rId5">
            <a:alphaModFix/>
          </a:blip>
          <a:srcRect b="0" l="0" r="0" t="0"/>
          <a:stretch/>
        </p:blipFill>
        <p:spPr>
          <a:xfrm flipH="1">
            <a:off x="9863874" y="-342891"/>
            <a:ext cx="2162083" cy="2588323"/>
          </a:xfrm>
          <a:prstGeom prst="rect">
            <a:avLst/>
          </a:prstGeom>
          <a:noFill/>
          <a:ln>
            <a:noFill/>
          </a:ln>
        </p:spPr>
      </p:pic>
      <p:pic>
        <p:nvPicPr>
          <p:cNvPr id="289" name="Google Shape;289;p14"/>
          <p:cNvPicPr preferRelativeResize="0"/>
          <p:nvPr/>
        </p:nvPicPr>
        <p:blipFill rotWithShape="1">
          <a:blip r:embed="rId6">
            <a:alphaModFix/>
          </a:blip>
          <a:srcRect b="0" l="0" r="0" t="0"/>
          <a:stretch/>
        </p:blipFill>
        <p:spPr>
          <a:xfrm>
            <a:off x="132402" y="2491800"/>
            <a:ext cx="589731" cy="520622"/>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 name="Shape 40"/>
        <p:cNvGrpSpPr/>
        <p:nvPr/>
      </p:nvGrpSpPr>
      <p:grpSpPr>
        <a:xfrm>
          <a:off x="0" y="0"/>
          <a:ext cx="0" cy="0"/>
          <a:chOff x="0" y="0"/>
          <a:chExt cx="0" cy="0"/>
        </a:xfrm>
      </p:grpSpPr>
      <p:grpSp>
        <p:nvGrpSpPr>
          <p:cNvPr id="41" name="Google Shape;41;p2"/>
          <p:cNvGrpSpPr/>
          <p:nvPr/>
        </p:nvGrpSpPr>
        <p:grpSpPr>
          <a:xfrm>
            <a:off x="376342" y="228637"/>
            <a:ext cx="4134561" cy="2508169"/>
            <a:chOff x="301091" y="301982"/>
            <a:chExt cx="4134561" cy="2508169"/>
          </a:xfrm>
        </p:grpSpPr>
        <p:pic>
          <p:nvPicPr>
            <p:cNvPr id="42" name="Google Shape;42;p2"/>
            <p:cNvPicPr preferRelativeResize="0"/>
            <p:nvPr/>
          </p:nvPicPr>
          <p:blipFill rotWithShape="1">
            <a:blip r:embed="rId3">
              <a:alphaModFix/>
            </a:blip>
            <a:srcRect b="0" l="0" r="0" t="0"/>
            <a:stretch/>
          </p:blipFill>
          <p:spPr>
            <a:xfrm>
              <a:off x="301091" y="301982"/>
              <a:ext cx="4134561" cy="2508169"/>
            </a:xfrm>
            <a:prstGeom prst="rect">
              <a:avLst/>
            </a:prstGeom>
            <a:noFill/>
            <a:ln>
              <a:noFill/>
            </a:ln>
          </p:spPr>
        </p:pic>
        <p:pic>
          <p:nvPicPr>
            <p:cNvPr id="43" name="Google Shape;43;p2"/>
            <p:cNvPicPr preferRelativeResize="0"/>
            <p:nvPr/>
          </p:nvPicPr>
          <p:blipFill rotWithShape="1">
            <a:blip r:embed="rId4">
              <a:alphaModFix/>
            </a:blip>
            <a:srcRect b="0" l="0" r="0" t="0"/>
            <a:stretch/>
          </p:blipFill>
          <p:spPr>
            <a:xfrm>
              <a:off x="386620" y="498387"/>
              <a:ext cx="1158339" cy="914479"/>
            </a:xfrm>
            <a:prstGeom prst="rect">
              <a:avLst/>
            </a:prstGeom>
            <a:noFill/>
            <a:ln>
              <a:noFill/>
            </a:ln>
          </p:spPr>
        </p:pic>
      </p:grpSp>
      <p:grpSp>
        <p:nvGrpSpPr>
          <p:cNvPr id="44" name="Google Shape;44;p2"/>
          <p:cNvGrpSpPr/>
          <p:nvPr/>
        </p:nvGrpSpPr>
        <p:grpSpPr>
          <a:xfrm>
            <a:off x="4642112" y="1760793"/>
            <a:ext cx="6618519" cy="2638955"/>
            <a:chOff x="1768766" y="4552258"/>
            <a:chExt cx="7300588" cy="2237383"/>
          </a:xfrm>
        </p:grpSpPr>
        <p:sp>
          <p:nvSpPr>
            <p:cNvPr id="45" name="Google Shape;45;p2"/>
            <p:cNvSpPr/>
            <p:nvPr/>
          </p:nvSpPr>
          <p:spPr>
            <a:xfrm>
              <a:off x="1768766" y="4644318"/>
              <a:ext cx="7212563" cy="2145323"/>
            </a:xfrm>
            <a:prstGeom prst="wedgeRoundRectCallout">
              <a:avLst>
                <a:gd fmla="val 32336" name="adj1"/>
                <a:gd fmla="val 14223" name="adj2"/>
                <a:gd fmla="val 16667" name="adj3"/>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46" name="Google Shape;46;p2"/>
            <p:cNvSpPr/>
            <p:nvPr/>
          </p:nvSpPr>
          <p:spPr>
            <a:xfrm>
              <a:off x="1856791" y="4552258"/>
              <a:ext cx="7212563" cy="2145323"/>
            </a:xfrm>
            <a:prstGeom prst="wedgeRoundRectCallout">
              <a:avLst>
                <a:gd fmla="val -57056" name="adj1"/>
                <a:gd fmla="val 42928" name="adj2"/>
                <a:gd fmla="val 16667" name="adj3"/>
              </a:avLst>
            </a:prstGeom>
            <a:solidFill>
              <a:schemeClr val="lt1"/>
            </a:solidFill>
            <a:ln cap="flat" cmpd="sng" w="19050">
              <a:solidFill>
                <a:srgbClr val="BFBFBF"/>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pSp>
      <p:sp>
        <p:nvSpPr>
          <p:cNvPr id="47" name="Google Shape;47;p2"/>
          <p:cNvSpPr/>
          <p:nvPr/>
        </p:nvSpPr>
        <p:spPr>
          <a:xfrm>
            <a:off x="4837023" y="1852853"/>
            <a:ext cx="6507108" cy="2399665"/>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en-US" sz="2000">
                <a:solidFill>
                  <a:schemeClr val="dk1"/>
                </a:solidFill>
                <a:latin typeface="Arial"/>
                <a:ea typeface="Arial"/>
                <a:cs typeface="Arial"/>
                <a:sym typeface="Arial"/>
              </a:rPr>
              <a:t>Mình mượn điện thoại của mẹ để dịch một bài hát tiếng anh sang tiếng việt.Nhưng trên điện thoại của mẹ không có từ điển như trên điện thoại của bố.Tại sao hai chiếc điện thoại trông giống nhau mà khi sử dụng lại khác nhau nhỉ ?</a:t>
            </a:r>
            <a:endParaRPr sz="2000">
              <a:solidFill>
                <a:schemeClr val="dk1"/>
              </a:solidFill>
              <a:latin typeface="Arial"/>
              <a:ea typeface="Arial"/>
              <a:cs typeface="Arial"/>
              <a:sym typeface="Arial"/>
            </a:endParaRPr>
          </a:p>
        </p:txBody>
      </p:sp>
      <p:grpSp>
        <p:nvGrpSpPr>
          <p:cNvPr id="48" name="Google Shape;48;p2"/>
          <p:cNvGrpSpPr/>
          <p:nvPr/>
        </p:nvGrpSpPr>
        <p:grpSpPr>
          <a:xfrm>
            <a:off x="6311309" y="4665518"/>
            <a:ext cx="5032822" cy="1664072"/>
            <a:chOff x="1856791" y="4401655"/>
            <a:chExt cx="7212563" cy="2295926"/>
          </a:xfrm>
        </p:grpSpPr>
        <p:sp>
          <p:nvSpPr>
            <p:cNvPr id="49" name="Google Shape;49;p2"/>
            <p:cNvSpPr/>
            <p:nvPr/>
          </p:nvSpPr>
          <p:spPr>
            <a:xfrm>
              <a:off x="1856791" y="4401655"/>
              <a:ext cx="7212563" cy="2145323"/>
            </a:xfrm>
            <a:prstGeom prst="wedgeEllipseCallout">
              <a:avLst>
                <a:gd fmla="val -10080" name="adj1"/>
                <a:gd fmla="val 19948" name="adj2"/>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50" name="Google Shape;50;p2"/>
            <p:cNvSpPr/>
            <p:nvPr/>
          </p:nvSpPr>
          <p:spPr>
            <a:xfrm>
              <a:off x="1856791" y="4552258"/>
              <a:ext cx="7212563" cy="2145323"/>
            </a:xfrm>
            <a:prstGeom prst="wedgeEllipseCallout">
              <a:avLst>
                <a:gd fmla="val -50463" name="adj1"/>
                <a:gd fmla="val 55913" name="adj2"/>
              </a:avLst>
            </a:prstGeom>
            <a:solidFill>
              <a:schemeClr val="lt1"/>
            </a:solidFill>
            <a:ln cap="flat" cmpd="sng" w="19050">
              <a:solidFill>
                <a:srgbClr val="BFBFBF"/>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pSp>
      <p:pic>
        <p:nvPicPr>
          <p:cNvPr id="51" name="Google Shape;51;p2"/>
          <p:cNvPicPr preferRelativeResize="0"/>
          <p:nvPr/>
        </p:nvPicPr>
        <p:blipFill rotWithShape="1">
          <a:blip r:embed="rId5">
            <a:alphaModFix/>
          </a:blip>
          <a:srcRect b="0" l="0" r="0" t="0"/>
          <a:stretch/>
        </p:blipFill>
        <p:spPr>
          <a:xfrm>
            <a:off x="5074967" y="5918417"/>
            <a:ext cx="1156754" cy="822347"/>
          </a:xfrm>
          <a:prstGeom prst="rect">
            <a:avLst/>
          </a:prstGeom>
          <a:noFill/>
          <a:ln>
            <a:noFill/>
          </a:ln>
        </p:spPr>
      </p:pic>
      <p:sp>
        <p:nvSpPr>
          <p:cNvPr id="52" name="Google Shape;52;p2"/>
          <p:cNvSpPr/>
          <p:nvPr/>
        </p:nvSpPr>
        <p:spPr>
          <a:xfrm>
            <a:off x="6503133" y="5314860"/>
            <a:ext cx="4677697" cy="101473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en-US" sz="2000">
                <a:solidFill>
                  <a:schemeClr val="dk1"/>
                </a:solidFill>
                <a:latin typeface="Arial"/>
                <a:ea typeface="Arial"/>
                <a:cs typeface="Arial"/>
                <a:sym typeface="Arial"/>
              </a:rPr>
              <a:t>Vậy sau đây chúng ta cùng đi tìm hiểu nhé .</a:t>
            </a:r>
            <a:endParaRPr/>
          </a:p>
        </p:txBody>
      </p:sp>
      <p:sp>
        <p:nvSpPr>
          <p:cNvPr id="53" name="Google Shape;53;p2"/>
          <p:cNvSpPr/>
          <p:nvPr/>
        </p:nvSpPr>
        <p:spPr>
          <a:xfrm>
            <a:off x="846455" y="854710"/>
            <a:ext cx="3533140" cy="101473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4000">
                <a:solidFill>
                  <a:srgbClr val="0998D7"/>
                </a:solidFill>
                <a:latin typeface="Arial"/>
                <a:ea typeface="Arial"/>
                <a:cs typeface="Arial"/>
                <a:sym typeface="Arial"/>
              </a:rPr>
              <a:t>KHỞI ĐỘNG</a:t>
            </a:r>
            <a:endParaRPr b="1" sz="4000">
              <a:solidFill>
                <a:srgbClr val="0998D7"/>
              </a:solidFill>
              <a:latin typeface="Arial"/>
              <a:ea typeface="Arial"/>
              <a:cs typeface="Arial"/>
              <a:sym typeface="Arial"/>
            </a:endParaRPr>
          </a:p>
        </p:txBody>
      </p:sp>
      <p:pic>
        <p:nvPicPr>
          <p:cNvPr id="54" name="Google Shape;54;p2"/>
          <p:cNvPicPr preferRelativeResize="0"/>
          <p:nvPr/>
        </p:nvPicPr>
        <p:blipFill rotWithShape="1">
          <a:blip r:embed="rId6">
            <a:alphaModFix/>
          </a:blip>
          <a:srcRect b="0" l="0" r="0" t="0"/>
          <a:stretch/>
        </p:blipFill>
        <p:spPr>
          <a:xfrm>
            <a:off x="11340432" y="1339064"/>
            <a:ext cx="521581" cy="460458"/>
          </a:xfrm>
          <a:prstGeom prst="rect">
            <a:avLst/>
          </a:prstGeom>
          <a:noFill/>
          <a:ln>
            <a:noFill/>
          </a:ln>
        </p:spPr>
      </p:pic>
      <p:pic>
        <p:nvPicPr>
          <p:cNvPr descr="Khởi  1" id="55" name="Google Shape;55;p2"/>
          <p:cNvPicPr preferRelativeResize="0"/>
          <p:nvPr/>
        </p:nvPicPr>
        <p:blipFill rotWithShape="1">
          <a:blip r:embed="rId7">
            <a:alphaModFix/>
          </a:blip>
          <a:srcRect b="-487" l="0" r="19601" t="0"/>
          <a:stretch/>
        </p:blipFill>
        <p:spPr>
          <a:xfrm flipH="1">
            <a:off x="2132965" y="3556635"/>
            <a:ext cx="1976755" cy="2470785"/>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
                                        </p:tgtEl>
                                        <p:attrNameLst>
                                          <p:attrName>style.visibility</p:attrName>
                                        </p:attrNameLst>
                                      </p:cBhvr>
                                      <p:to>
                                        <p:strVal val="visible"/>
                                      </p:to>
                                    </p:set>
                                    <p:animEffect filter="fade" transition="in">
                                      <p:cBhvr>
                                        <p:cTn dur="500"/>
                                        <p:tgtEl>
                                          <p:spTgt spid="41"/>
                                        </p:tgtEl>
                                      </p:cBhvr>
                                    </p:animEffect>
                                  </p:childTnLst>
                                </p:cTn>
                              </p:par>
                              <p:par>
                                <p:cTn fill="hold" nodeType="withEffect" presetClass="entr" presetID="10" presetSubtype="0">
                                  <p:stCondLst>
                                    <p:cond delay="0"/>
                                  </p:stCondLst>
                                  <p:childTnLst>
                                    <p:set>
                                      <p:cBhvr>
                                        <p:cTn dur="1" fill="hold">
                                          <p:stCondLst>
                                            <p:cond delay="0"/>
                                          </p:stCondLst>
                                        </p:cTn>
                                        <p:tgtEl>
                                          <p:spTgt spid="53"/>
                                        </p:tgtEl>
                                        <p:attrNameLst>
                                          <p:attrName>style.visibility</p:attrName>
                                        </p:attrNameLst>
                                      </p:cBhvr>
                                      <p:to>
                                        <p:strVal val="visible"/>
                                      </p:to>
                                    </p:set>
                                    <p:animEffect filter="fade" transition="in">
                                      <p:cBhvr>
                                        <p:cTn dur="500"/>
                                        <p:tgtEl>
                                          <p:spTgt spid="5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7"/>
                                        </p:tgtEl>
                                        <p:attrNameLst>
                                          <p:attrName>style.visibility</p:attrName>
                                        </p:attrNameLst>
                                      </p:cBhvr>
                                      <p:to>
                                        <p:strVal val="visible"/>
                                      </p:to>
                                    </p:set>
                                    <p:animEffect filter="fade" transition="in">
                                      <p:cBhvr>
                                        <p:cTn dur="1000"/>
                                        <p:tgtEl>
                                          <p:spTgt spid="47"/>
                                        </p:tgtEl>
                                      </p:cBhvr>
                                    </p:animEffect>
                                  </p:childTnLst>
                                </p:cTn>
                              </p:par>
                              <p:par>
                                <p:cTn fill="hold" nodeType="withEffect" presetClass="entr" presetID="10" presetSubtype="0">
                                  <p:stCondLst>
                                    <p:cond delay="0"/>
                                  </p:stCondLst>
                                  <p:childTnLst>
                                    <p:set>
                                      <p:cBhvr>
                                        <p:cTn dur="1" fill="hold">
                                          <p:stCondLst>
                                            <p:cond delay="0"/>
                                          </p:stCondLst>
                                        </p:cTn>
                                        <p:tgtEl>
                                          <p:spTgt spid="44"/>
                                        </p:tgtEl>
                                        <p:attrNameLst>
                                          <p:attrName>style.visibility</p:attrName>
                                        </p:attrNameLst>
                                      </p:cBhvr>
                                      <p:to>
                                        <p:strVal val="visible"/>
                                      </p:to>
                                    </p:set>
                                    <p:animEffect filter="fade" transition="in">
                                      <p:cBhvr>
                                        <p:cTn dur="1000"/>
                                        <p:tgtEl>
                                          <p:spTgt spid="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
                                        </p:tgtEl>
                                        <p:attrNameLst>
                                          <p:attrName>style.visibility</p:attrName>
                                        </p:attrNameLst>
                                      </p:cBhvr>
                                      <p:to>
                                        <p:strVal val="visible"/>
                                      </p:to>
                                    </p:set>
                                    <p:animEffect filter="fade" transition="in">
                                      <p:cBhvr>
                                        <p:cTn dur="500"/>
                                        <p:tgtEl>
                                          <p:spTgt spid="5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2"/>
                                        </p:tgtEl>
                                        <p:attrNameLst>
                                          <p:attrName>style.visibility</p:attrName>
                                        </p:attrNameLst>
                                      </p:cBhvr>
                                      <p:to>
                                        <p:strVal val="visible"/>
                                      </p:to>
                                    </p:set>
                                    <p:animEffect filter="fade" transition="in">
                                      <p:cBhvr>
                                        <p:cTn dur="500"/>
                                        <p:tgtEl>
                                          <p:spTgt spid="52"/>
                                        </p:tgtEl>
                                      </p:cBhvr>
                                    </p:animEffect>
                                  </p:childTnLst>
                                </p:cTn>
                              </p:par>
                              <p:par>
                                <p:cTn fill="hold" nodeType="withEffect" presetClass="entr" presetID="10" presetSubtype="0">
                                  <p:stCondLst>
                                    <p:cond delay="0"/>
                                  </p:stCondLst>
                                  <p:childTnLst>
                                    <p:set>
                                      <p:cBhvr>
                                        <p:cTn dur="1" fill="hold">
                                          <p:stCondLst>
                                            <p:cond delay="0"/>
                                          </p:stCondLst>
                                        </p:cTn>
                                        <p:tgtEl>
                                          <p:spTgt spid="48"/>
                                        </p:tgtEl>
                                        <p:attrNameLst>
                                          <p:attrName>style.visibility</p:attrName>
                                        </p:attrNameLst>
                                      </p:cBhvr>
                                      <p:to>
                                        <p:strVal val="visible"/>
                                      </p:to>
                                    </p:set>
                                    <p:animEffect filter="fade" transition="in">
                                      <p:cBhvr>
                                        <p:cTn dur="500"/>
                                        <p:tgtEl>
                                          <p:spTgt spid="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3"/>
          <p:cNvSpPr/>
          <p:nvPr/>
        </p:nvSpPr>
        <p:spPr>
          <a:xfrm>
            <a:off x="684376" y="284700"/>
            <a:ext cx="8211146" cy="7372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rgbClr val="F03C69"/>
                </a:solidFill>
                <a:latin typeface="Arial"/>
                <a:ea typeface="Arial"/>
                <a:cs typeface="Arial"/>
                <a:sym typeface="Arial"/>
              </a:rPr>
              <a:t>1. Phần cứng và phần mềm</a:t>
            </a:r>
            <a:endParaRPr b="1" sz="2800">
              <a:solidFill>
                <a:srgbClr val="F03C69"/>
              </a:solidFill>
              <a:latin typeface="Quattrocento Sans"/>
              <a:ea typeface="Quattrocento Sans"/>
              <a:cs typeface="Quattrocento Sans"/>
              <a:sym typeface="Quattrocento Sans"/>
            </a:endParaRPr>
          </a:p>
        </p:txBody>
      </p:sp>
      <p:grpSp>
        <p:nvGrpSpPr>
          <p:cNvPr id="61" name="Google Shape;61;p3"/>
          <p:cNvGrpSpPr/>
          <p:nvPr/>
        </p:nvGrpSpPr>
        <p:grpSpPr>
          <a:xfrm>
            <a:off x="684530" y="983439"/>
            <a:ext cx="10962640" cy="2490141"/>
            <a:chOff x="522612" y="765365"/>
            <a:chExt cx="10962947" cy="3084900"/>
          </a:xfrm>
        </p:grpSpPr>
        <p:sp>
          <p:nvSpPr>
            <p:cNvPr id="62" name="Google Shape;62;p3"/>
            <p:cNvSpPr/>
            <p:nvPr/>
          </p:nvSpPr>
          <p:spPr>
            <a:xfrm>
              <a:off x="3305494" y="973351"/>
              <a:ext cx="7173355" cy="91332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rgbClr val="7FC354"/>
                  </a:solidFill>
                  <a:latin typeface="Arial"/>
                  <a:ea typeface="Arial"/>
                  <a:cs typeface="Arial"/>
                  <a:sym typeface="Arial"/>
                </a:rPr>
                <a:t>Phần cứng hay phần mềm ?</a:t>
              </a:r>
              <a:endParaRPr/>
            </a:p>
          </p:txBody>
        </p:sp>
        <p:sp>
          <p:nvSpPr>
            <p:cNvPr id="63" name="Google Shape;63;p3"/>
            <p:cNvSpPr/>
            <p:nvPr/>
          </p:nvSpPr>
          <p:spPr>
            <a:xfrm>
              <a:off x="522612" y="1036931"/>
              <a:ext cx="10962947" cy="2813172"/>
            </a:xfrm>
            <a:prstGeom prst="roundRect">
              <a:avLst>
                <a:gd fmla="val 5722" name="adj"/>
              </a:avLst>
            </a:prstGeom>
            <a:noFill/>
            <a:ln cap="flat" cmpd="sng" w="381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64" name="Google Shape;64;p3"/>
            <p:cNvSpPr/>
            <p:nvPr/>
          </p:nvSpPr>
          <p:spPr>
            <a:xfrm>
              <a:off x="1528714" y="2046742"/>
              <a:ext cx="9134572" cy="119914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000">
                  <a:solidFill>
                    <a:schemeClr val="dk1"/>
                  </a:solidFill>
                  <a:latin typeface="Arial"/>
                  <a:ea typeface="Arial"/>
                  <a:cs typeface="Arial"/>
                  <a:sym typeface="Arial"/>
                </a:rPr>
                <a:t>Em hãy quan sát những hình ảnh sau đây và chia chúng thành 2 nhóm.Và giải thích vì sao em lại chia nhóm như vậy ?</a:t>
              </a:r>
              <a:endParaRPr/>
            </a:p>
          </p:txBody>
        </p:sp>
        <p:grpSp>
          <p:nvGrpSpPr>
            <p:cNvPr id="65" name="Google Shape;65;p3"/>
            <p:cNvGrpSpPr/>
            <p:nvPr/>
          </p:nvGrpSpPr>
          <p:grpSpPr>
            <a:xfrm>
              <a:off x="522612" y="765365"/>
              <a:ext cx="3019125" cy="1150278"/>
              <a:chOff x="522612" y="765365"/>
              <a:chExt cx="3019125" cy="1150278"/>
            </a:xfrm>
          </p:grpSpPr>
          <p:grpSp>
            <p:nvGrpSpPr>
              <p:cNvPr id="66" name="Google Shape;66;p3"/>
              <p:cNvGrpSpPr/>
              <p:nvPr/>
            </p:nvGrpSpPr>
            <p:grpSpPr>
              <a:xfrm>
                <a:off x="522612" y="969483"/>
                <a:ext cx="2372989" cy="787756"/>
                <a:chOff x="5906375" y="1278622"/>
                <a:chExt cx="2372989" cy="787756"/>
              </a:xfrm>
            </p:grpSpPr>
            <p:sp>
              <p:nvSpPr>
                <p:cNvPr id="67" name="Google Shape;67;p3"/>
                <p:cNvSpPr/>
                <p:nvPr/>
              </p:nvSpPr>
              <p:spPr>
                <a:xfrm>
                  <a:off x="5981023" y="1404722"/>
                  <a:ext cx="2298341" cy="661656"/>
                </a:xfrm>
                <a:prstGeom prst="round2SameRect">
                  <a:avLst>
                    <a:gd fmla="val 16667" name="adj1"/>
                    <a:gd fmla="val 0" name="adj2"/>
                  </a:avLst>
                </a:prstGeom>
                <a:solidFill>
                  <a:srgbClr val="7FC35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68" name="Google Shape;68;p3"/>
                <p:cNvSpPr/>
                <p:nvPr/>
              </p:nvSpPr>
              <p:spPr>
                <a:xfrm>
                  <a:off x="5906375" y="1278622"/>
                  <a:ext cx="2135017" cy="741827"/>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2200">
                      <a:solidFill>
                        <a:schemeClr val="lt1"/>
                      </a:solidFill>
                      <a:latin typeface="Arial"/>
                      <a:ea typeface="Arial"/>
                      <a:cs typeface="Arial"/>
                      <a:sym typeface="Arial"/>
                    </a:rPr>
                    <a:t>HOẠT ĐỘNG </a:t>
                  </a:r>
                  <a:endParaRPr b="1" sz="2200">
                    <a:solidFill>
                      <a:schemeClr val="lt1"/>
                    </a:solidFill>
                    <a:latin typeface="Arial"/>
                    <a:ea typeface="Arial"/>
                    <a:cs typeface="Arial"/>
                    <a:sym typeface="Arial"/>
                  </a:endParaRPr>
                </a:p>
              </p:txBody>
            </p:sp>
          </p:grpSp>
          <p:grpSp>
            <p:nvGrpSpPr>
              <p:cNvPr id="69" name="Google Shape;69;p3"/>
              <p:cNvGrpSpPr/>
              <p:nvPr/>
            </p:nvGrpSpPr>
            <p:grpSpPr>
              <a:xfrm rot="-1180807">
                <a:off x="2468303" y="900102"/>
                <a:ext cx="952953" cy="880803"/>
                <a:chOff x="8974078" y="279854"/>
                <a:chExt cx="3397172" cy="3224225"/>
              </a:xfrm>
            </p:grpSpPr>
            <p:pic>
              <p:nvPicPr>
                <p:cNvPr id="70" name="Google Shape;70;p3"/>
                <p:cNvPicPr preferRelativeResize="0"/>
                <p:nvPr/>
              </p:nvPicPr>
              <p:blipFill rotWithShape="1">
                <a:blip r:embed="rId3">
                  <a:alphaModFix/>
                </a:blip>
                <a:srcRect b="0" l="0" r="0" t="0"/>
                <a:stretch/>
              </p:blipFill>
              <p:spPr>
                <a:xfrm>
                  <a:off x="8974078" y="279854"/>
                  <a:ext cx="3397172" cy="3224225"/>
                </a:xfrm>
                <a:prstGeom prst="rect">
                  <a:avLst/>
                </a:prstGeom>
                <a:noFill/>
                <a:ln>
                  <a:noFill/>
                </a:ln>
              </p:spPr>
            </p:pic>
            <p:pic>
              <p:nvPicPr>
                <p:cNvPr id="71" name="Google Shape;71;p3"/>
                <p:cNvPicPr preferRelativeResize="0"/>
                <p:nvPr/>
              </p:nvPicPr>
              <p:blipFill rotWithShape="1">
                <a:blip r:embed="rId4">
                  <a:alphaModFix/>
                </a:blip>
                <a:srcRect b="0" l="0" r="0" t="0"/>
                <a:stretch/>
              </p:blipFill>
              <p:spPr>
                <a:xfrm>
                  <a:off x="9264793" y="565916"/>
                  <a:ext cx="2916628" cy="2768146"/>
                </a:xfrm>
                <a:prstGeom prst="rect">
                  <a:avLst/>
                </a:prstGeom>
                <a:noFill/>
                <a:ln>
                  <a:noFill/>
                </a:ln>
              </p:spPr>
            </p:pic>
          </p:grpSp>
          <p:sp>
            <p:nvSpPr>
              <p:cNvPr id="72" name="Google Shape;72;p3"/>
              <p:cNvSpPr/>
              <p:nvPr/>
            </p:nvSpPr>
            <p:spPr>
              <a:xfrm>
                <a:off x="2583880" y="813568"/>
                <a:ext cx="721380" cy="91332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2800">
                    <a:solidFill>
                      <a:schemeClr val="lt1"/>
                    </a:solidFill>
                    <a:latin typeface="Helvetica Neue"/>
                    <a:ea typeface="Helvetica Neue"/>
                    <a:cs typeface="Helvetica Neue"/>
                    <a:sym typeface="Helvetica Neue"/>
                  </a:rPr>
                  <a:t>1</a:t>
                </a:r>
                <a:endParaRPr b="1" sz="2800">
                  <a:solidFill>
                    <a:schemeClr val="lt1"/>
                  </a:solidFill>
                  <a:latin typeface="Arial"/>
                  <a:ea typeface="Arial"/>
                  <a:cs typeface="Arial"/>
                  <a:sym typeface="Arial"/>
                </a:endParaRPr>
              </a:p>
            </p:txBody>
          </p:sp>
        </p:grpSp>
        <p:sp>
          <p:nvSpPr>
            <p:cNvPr id="73" name="Google Shape;73;p3"/>
            <p:cNvSpPr/>
            <p:nvPr/>
          </p:nvSpPr>
          <p:spPr>
            <a:xfrm>
              <a:off x="1528714" y="3297180"/>
              <a:ext cx="9134572" cy="55308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t/>
              </a:r>
              <a:endParaRPr sz="2000">
                <a:solidFill>
                  <a:schemeClr val="dk1"/>
                </a:solidFill>
                <a:latin typeface="Arial"/>
                <a:ea typeface="Arial"/>
                <a:cs typeface="Arial"/>
                <a:sym typeface="Arial"/>
              </a:endParaRPr>
            </a:p>
          </p:txBody>
        </p:sp>
      </p:grpSp>
      <p:pic>
        <p:nvPicPr>
          <p:cNvPr descr="new" id="74" name="Google Shape;74;p3"/>
          <p:cNvPicPr preferRelativeResize="0"/>
          <p:nvPr/>
        </p:nvPicPr>
        <p:blipFill rotWithShape="1">
          <a:blip r:embed="rId5">
            <a:alphaModFix/>
          </a:blip>
          <a:srcRect b="0" l="0" r="0" t="0"/>
          <a:stretch/>
        </p:blipFill>
        <p:spPr>
          <a:xfrm>
            <a:off x="1690370" y="3646170"/>
            <a:ext cx="9090025" cy="2908935"/>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0">
                                            <p:txEl>
                                              <p:pRg end="0" st="0"/>
                                            </p:txEl>
                                          </p:spTgt>
                                        </p:tgtEl>
                                        <p:attrNameLst>
                                          <p:attrName>style.visibility</p:attrName>
                                        </p:attrNameLst>
                                      </p:cBhvr>
                                      <p:to>
                                        <p:strVal val="visible"/>
                                      </p:to>
                                    </p:set>
                                    <p:animEffect filter="fade" transition="in">
                                      <p:cBhvr>
                                        <p:cTn dur="500"/>
                                        <p:tgtEl>
                                          <p:spTgt spid="6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500"/>
                                        <p:tgtEl>
                                          <p:spTgt spid="6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500"/>
                                        <p:tgtEl>
                                          <p:spTgt spid="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4"/>
          <p:cNvSpPr/>
          <p:nvPr/>
        </p:nvSpPr>
        <p:spPr>
          <a:xfrm>
            <a:off x="689174" y="642457"/>
            <a:ext cx="10875909" cy="239966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2000">
                <a:solidFill>
                  <a:schemeClr val="dk1"/>
                </a:solidFill>
                <a:latin typeface="Arial"/>
                <a:ea typeface="Arial"/>
                <a:cs typeface="Arial"/>
                <a:sym typeface="Arial"/>
              </a:rPr>
              <a:t>	Phần cứng là những bộ phận của máy tính mà em có thể nhận ra qua hình dạng của chúng (Ví dụ về phần cứng như : Chuột , bàn phím, màn hình, ổ đĩa, loa, máy in,.... ) Còn phần mềm là những thứ không có hình dạng mà em chỉ thấy kết quả hoạt động của chúng thông qua phần cứng.(Ví dụ về phần mềm như : Trò chơi hay phần mềm trình chiếu,...)</a:t>
            </a:r>
            <a:endParaRPr sz="2000">
              <a:solidFill>
                <a:schemeClr val="dk1"/>
              </a:solidFill>
              <a:latin typeface="Arial"/>
              <a:ea typeface="Arial"/>
              <a:cs typeface="Arial"/>
              <a:sym typeface="Arial"/>
            </a:endParaRPr>
          </a:p>
        </p:txBody>
      </p:sp>
      <p:grpSp>
        <p:nvGrpSpPr>
          <p:cNvPr id="80" name="Google Shape;80;p4"/>
          <p:cNvGrpSpPr/>
          <p:nvPr/>
        </p:nvGrpSpPr>
        <p:grpSpPr>
          <a:xfrm>
            <a:off x="1057275" y="5080000"/>
            <a:ext cx="9895205" cy="1007940"/>
            <a:chOff x="1329714" y="458216"/>
            <a:chExt cx="9895012" cy="1952276"/>
          </a:xfrm>
        </p:grpSpPr>
        <p:grpSp>
          <p:nvGrpSpPr>
            <p:cNvPr id="81" name="Google Shape;81;p4"/>
            <p:cNvGrpSpPr/>
            <p:nvPr/>
          </p:nvGrpSpPr>
          <p:grpSpPr>
            <a:xfrm>
              <a:off x="1329714" y="458216"/>
              <a:ext cx="9895012" cy="1952276"/>
              <a:chOff x="1329714" y="458216"/>
              <a:chExt cx="9895012" cy="1952276"/>
            </a:xfrm>
          </p:grpSpPr>
          <p:grpSp>
            <p:nvGrpSpPr>
              <p:cNvPr id="82" name="Google Shape;82;p4"/>
              <p:cNvGrpSpPr/>
              <p:nvPr/>
            </p:nvGrpSpPr>
            <p:grpSpPr>
              <a:xfrm>
                <a:off x="1924387" y="993101"/>
                <a:ext cx="9300339" cy="1417391"/>
                <a:chOff x="2572151" y="1054359"/>
                <a:chExt cx="8366990" cy="2091041"/>
              </a:xfrm>
            </p:grpSpPr>
            <p:sp>
              <p:nvSpPr>
                <p:cNvPr id="83" name="Google Shape;83;p4"/>
                <p:cNvSpPr/>
                <p:nvPr/>
              </p:nvSpPr>
              <p:spPr>
                <a:xfrm>
                  <a:off x="2659224" y="1054359"/>
                  <a:ext cx="8279917" cy="2090057"/>
                </a:xfrm>
                <a:prstGeom prst="roundRect">
                  <a:avLst>
                    <a:gd fmla="val 16667" name="adj"/>
                  </a:avLst>
                </a:prstGeom>
                <a:solidFill>
                  <a:srgbClr val="C1BFC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84" name="Google Shape;84;p4"/>
                <p:cNvSpPr/>
                <p:nvPr/>
              </p:nvSpPr>
              <p:spPr>
                <a:xfrm>
                  <a:off x="2572151" y="1055331"/>
                  <a:ext cx="8279879" cy="2090069"/>
                </a:xfrm>
                <a:prstGeom prst="roundRect">
                  <a:avLst>
                    <a:gd fmla="val 16667" name="adj"/>
                  </a:avLst>
                </a:prstGeom>
                <a:solidFill>
                  <a:srgbClr val="F2E9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pSp>
          <p:pic>
            <p:nvPicPr>
              <p:cNvPr id="85" name="Google Shape;85;p4"/>
              <p:cNvPicPr preferRelativeResize="0"/>
              <p:nvPr/>
            </p:nvPicPr>
            <p:blipFill rotWithShape="1">
              <a:blip r:embed="rId3">
                <a:alphaModFix/>
              </a:blip>
              <a:srcRect b="0" l="0" r="0" t="0"/>
              <a:stretch/>
            </p:blipFill>
            <p:spPr>
              <a:xfrm>
                <a:off x="1329714" y="458216"/>
                <a:ext cx="998307" cy="883997"/>
              </a:xfrm>
              <a:prstGeom prst="rect">
                <a:avLst/>
              </a:prstGeom>
              <a:noFill/>
              <a:ln>
                <a:noFill/>
              </a:ln>
            </p:spPr>
          </p:pic>
        </p:grpSp>
        <p:sp>
          <p:nvSpPr>
            <p:cNvPr id="86" name="Google Shape;86;p4"/>
            <p:cNvSpPr/>
            <p:nvPr/>
          </p:nvSpPr>
          <p:spPr>
            <a:xfrm>
              <a:off x="2296058" y="993243"/>
              <a:ext cx="8832174" cy="1137245"/>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2400">
                  <a:solidFill>
                    <a:srgbClr val="F03C69"/>
                  </a:solidFill>
                  <a:latin typeface="Arial"/>
                  <a:ea typeface="Arial"/>
                  <a:cs typeface="Arial"/>
                  <a:sym typeface="Arial"/>
                </a:rPr>
                <a:t>Máy tính gồm phần cứng và phần mềm</a:t>
              </a:r>
              <a:r>
                <a:rPr b="1" lang="en-US" sz="2400">
                  <a:solidFill>
                    <a:srgbClr val="F03C69"/>
                  </a:solidFill>
                  <a:latin typeface="Times New Roman"/>
                  <a:ea typeface="Times New Roman"/>
                  <a:cs typeface="Times New Roman"/>
                  <a:sym typeface="Times New Roman"/>
                </a:rPr>
                <a:t>.</a:t>
              </a:r>
              <a:endParaRPr/>
            </a:p>
          </p:txBody>
        </p:sp>
      </p:grpSp>
      <p:pic>
        <p:nvPicPr>
          <p:cNvPr id="87" name="Google Shape;87;p4"/>
          <p:cNvPicPr preferRelativeResize="0"/>
          <p:nvPr/>
        </p:nvPicPr>
        <p:blipFill rotWithShape="1">
          <a:blip r:embed="rId4">
            <a:alphaModFix/>
          </a:blip>
          <a:srcRect b="0" l="0" r="0" t="0"/>
          <a:stretch/>
        </p:blipFill>
        <p:spPr>
          <a:xfrm>
            <a:off x="344565" y="475160"/>
            <a:ext cx="689218" cy="653278"/>
          </a:xfrm>
          <a:prstGeom prst="rect">
            <a:avLst/>
          </a:prstGeom>
          <a:noFill/>
          <a:ln>
            <a:noFill/>
          </a:ln>
        </p:spPr>
      </p:pic>
      <p:sp>
        <p:nvSpPr>
          <p:cNvPr id="88" name="Google Shape;88;p4"/>
          <p:cNvSpPr txBox="1"/>
          <p:nvPr/>
        </p:nvSpPr>
        <p:spPr>
          <a:xfrm>
            <a:off x="980440" y="3136265"/>
            <a:ext cx="10299700" cy="1545038"/>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lang="en-US" sz="2000">
                <a:solidFill>
                  <a:schemeClr val="dk1"/>
                </a:solidFill>
                <a:latin typeface="Arial"/>
                <a:ea typeface="Arial"/>
                <a:cs typeface="Arial"/>
                <a:sym typeface="Arial"/>
              </a:rPr>
              <a:t>Màn hình , ống kính, loa, ... của chiếc điện thoại thông minh là phần cứng . Còn từ điển, trò chơi, đồng hồ,.... hiển thị trên màn hình dưới dạng biểu tượng là phần mềm., có thể bổ sung hoặc xóa bớt phần mềm trên điện thoại hay máy tính. Chính vì vậy trên máy bố Minh có phần mềm từ điển còn trên máy mẹ Minh thì không có.</a:t>
            </a:r>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500"/>
                                        <p:tgtEl>
                                          <p:spTgt spid="79"/>
                                        </p:tgtEl>
                                      </p:cBhvr>
                                    </p:animEffect>
                                  </p:childTnLst>
                                </p:cTn>
                              </p:par>
                              <p:par>
                                <p:cTn fill="hold" nodeType="with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500"/>
                                        <p:tgtEl>
                                          <p:spTgt spid="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0" st="0"/>
                                            </p:txEl>
                                          </p:spTgt>
                                        </p:tgtEl>
                                        <p:attrNameLst>
                                          <p:attrName>style.visibility</p:attrName>
                                        </p:attrNameLst>
                                      </p:cBhvr>
                                      <p:to>
                                        <p:strVal val="visible"/>
                                      </p:to>
                                    </p:set>
                                    <p:animEffect filter="fade" transition="in">
                                      <p:cBhvr>
                                        <p:cTn dur="500"/>
                                        <p:tgtEl>
                                          <p:spTgt spid="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5"/>
          <p:cNvSpPr/>
          <p:nvPr/>
        </p:nvSpPr>
        <p:spPr>
          <a:xfrm>
            <a:off x="1333427" y="566317"/>
            <a:ext cx="9751340" cy="7372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1. Phát biểu nào sau đây là</a:t>
            </a:r>
            <a:r>
              <a:rPr b="1" lang="en-US" sz="2800">
                <a:solidFill>
                  <a:schemeClr val="dk1"/>
                </a:solidFill>
                <a:latin typeface="Arial"/>
                <a:ea typeface="Arial"/>
                <a:cs typeface="Arial"/>
                <a:sym typeface="Arial"/>
              </a:rPr>
              <a:t> sai</a:t>
            </a:r>
            <a:r>
              <a:rPr lang="en-US" sz="2800">
                <a:solidFill>
                  <a:schemeClr val="dk1"/>
                </a:solidFill>
                <a:latin typeface="Arial"/>
                <a:ea typeface="Arial"/>
                <a:cs typeface="Arial"/>
                <a:sym typeface="Arial"/>
              </a:rPr>
              <a:t> ?</a:t>
            </a:r>
            <a:endParaRPr sz="2800">
              <a:solidFill>
                <a:schemeClr val="dk1"/>
              </a:solidFill>
              <a:latin typeface="Arial"/>
              <a:ea typeface="Arial"/>
              <a:cs typeface="Arial"/>
              <a:sym typeface="Arial"/>
            </a:endParaRPr>
          </a:p>
        </p:txBody>
      </p:sp>
      <p:pic>
        <p:nvPicPr>
          <p:cNvPr id="94" name="Google Shape;94;p5"/>
          <p:cNvPicPr preferRelativeResize="0"/>
          <p:nvPr/>
        </p:nvPicPr>
        <p:blipFill rotWithShape="1">
          <a:blip r:embed="rId3">
            <a:alphaModFix/>
          </a:blip>
          <a:srcRect b="0" l="0" r="0" t="0"/>
          <a:stretch/>
        </p:blipFill>
        <p:spPr>
          <a:xfrm>
            <a:off x="350362" y="366329"/>
            <a:ext cx="983065" cy="967824"/>
          </a:xfrm>
          <a:prstGeom prst="rect">
            <a:avLst/>
          </a:prstGeom>
          <a:noFill/>
          <a:ln>
            <a:noFill/>
          </a:ln>
        </p:spPr>
      </p:pic>
      <p:sp>
        <p:nvSpPr>
          <p:cNvPr id="95" name="Google Shape;95;p5"/>
          <p:cNvSpPr/>
          <p:nvPr/>
        </p:nvSpPr>
        <p:spPr>
          <a:xfrm>
            <a:off x="1333386" y="1334081"/>
            <a:ext cx="7310526" cy="64516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400">
                <a:solidFill>
                  <a:srgbClr val="7FC354"/>
                </a:solidFill>
                <a:latin typeface="Arial"/>
                <a:ea typeface="Arial"/>
                <a:cs typeface="Arial"/>
                <a:sym typeface="Arial"/>
              </a:rPr>
              <a:t>A.</a:t>
            </a:r>
            <a:r>
              <a:rPr lang="en-US" sz="2400">
                <a:solidFill>
                  <a:schemeClr val="dk1"/>
                </a:solidFill>
                <a:latin typeface="Arial"/>
                <a:ea typeface="Arial"/>
                <a:cs typeface="Arial"/>
                <a:sym typeface="Arial"/>
              </a:rPr>
              <a:t> Trò chơi trên máy tính là phần mềm.</a:t>
            </a:r>
            <a:endParaRPr sz="2400">
              <a:solidFill>
                <a:schemeClr val="dk1"/>
              </a:solidFill>
              <a:latin typeface="Arial"/>
              <a:ea typeface="Arial"/>
              <a:cs typeface="Arial"/>
              <a:sym typeface="Arial"/>
            </a:endParaRPr>
          </a:p>
        </p:txBody>
      </p:sp>
      <p:sp>
        <p:nvSpPr>
          <p:cNvPr id="96" name="Google Shape;96;p5"/>
          <p:cNvSpPr/>
          <p:nvPr/>
        </p:nvSpPr>
        <p:spPr>
          <a:xfrm>
            <a:off x="1332751" y="2264067"/>
            <a:ext cx="7310526" cy="64516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400">
                <a:solidFill>
                  <a:srgbClr val="7FC354"/>
                </a:solidFill>
                <a:latin typeface="Arial"/>
                <a:ea typeface="Arial"/>
                <a:cs typeface="Arial"/>
                <a:sym typeface="Arial"/>
              </a:rPr>
              <a:t>B</a:t>
            </a:r>
            <a:r>
              <a:rPr b="1" lang="en-US" sz="2400">
                <a:solidFill>
                  <a:schemeClr val="dk1"/>
                </a:solidFill>
                <a:latin typeface="Arial"/>
                <a:ea typeface="Arial"/>
                <a:cs typeface="Arial"/>
                <a:sym typeface="Arial"/>
              </a:rPr>
              <a:t>.</a:t>
            </a:r>
            <a:r>
              <a:rPr lang="en-US" sz="2400">
                <a:solidFill>
                  <a:schemeClr val="dk1"/>
                </a:solidFill>
                <a:latin typeface="Arial"/>
                <a:ea typeface="Arial"/>
                <a:cs typeface="Arial"/>
                <a:sym typeface="Arial"/>
              </a:rPr>
              <a:t> Thân máy của máy tính là phần cứng.</a:t>
            </a:r>
            <a:r>
              <a:rPr b="1" lang="en-US" sz="2400">
                <a:solidFill>
                  <a:schemeClr val="dk1"/>
                </a:solidFill>
                <a:latin typeface="Arial"/>
                <a:ea typeface="Arial"/>
                <a:cs typeface="Arial"/>
                <a:sym typeface="Arial"/>
              </a:rPr>
              <a:t> </a:t>
            </a:r>
            <a:endParaRPr/>
          </a:p>
        </p:txBody>
      </p:sp>
      <p:sp>
        <p:nvSpPr>
          <p:cNvPr id="97" name="Google Shape;97;p5"/>
          <p:cNvSpPr/>
          <p:nvPr/>
        </p:nvSpPr>
        <p:spPr>
          <a:xfrm>
            <a:off x="1333427" y="5040411"/>
            <a:ext cx="10138137" cy="64516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400">
                <a:solidFill>
                  <a:schemeClr val="dk1"/>
                </a:solidFill>
                <a:latin typeface="Arial"/>
                <a:ea typeface="Arial"/>
                <a:cs typeface="Arial"/>
                <a:sym typeface="Arial"/>
              </a:rPr>
              <a:t>2. </a:t>
            </a:r>
            <a:r>
              <a:rPr lang="en-US" sz="2400">
                <a:solidFill>
                  <a:schemeClr val="dk1"/>
                </a:solidFill>
                <a:latin typeface="Arial"/>
                <a:ea typeface="Arial"/>
                <a:cs typeface="Arial"/>
                <a:sym typeface="Arial"/>
              </a:rPr>
              <a:t>Hãy kể tên hai phần mềm mà em đã sử dụng.</a:t>
            </a:r>
            <a:endParaRPr/>
          </a:p>
        </p:txBody>
      </p:sp>
      <p:sp>
        <p:nvSpPr>
          <p:cNvPr id="98" name="Google Shape;98;p5"/>
          <p:cNvSpPr/>
          <p:nvPr/>
        </p:nvSpPr>
        <p:spPr>
          <a:xfrm>
            <a:off x="1332230" y="3123565"/>
            <a:ext cx="8688070" cy="64516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400">
                <a:solidFill>
                  <a:srgbClr val="7FC354"/>
                </a:solidFill>
                <a:latin typeface="Arial"/>
                <a:ea typeface="Arial"/>
                <a:cs typeface="Arial"/>
                <a:sym typeface="Arial"/>
              </a:rPr>
              <a:t>C. </a:t>
            </a:r>
            <a:r>
              <a:rPr lang="en-US" sz="2400">
                <a:solidFill>
                  <a:schemeClr val="dk1"/>
                </a:solidFill>
                <a:latin typeface="Arial"/>
                <a:ea typeface="Arial"/>
                <a:cs typeface="Arial"/>
                <a:sym typeface="Arial"/>
              </a:rPr>
              <a:t>Chương trình luyện tập gõ bàn phím là phần cứng.</a:t>
            </a:r>
            <a:endParaRPr/>
          </a:p>
        </p:txBody>
      </p:sp>
      <p:sp>
        <p:nvSpPr>
          <p:cNvPr id="99" name="Google Shape;99;p5"/>
          <p:cNvSpPr/>
          <p:nvPr/>
        </p:nvSpPr>
        <p:spPr>
          <a:xfrm>
            <a:off x="1333500" y="3983355"/>
            <a:ext cx="8431530" cy="64516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400">
                <a:solidFill>
                  <a:srgbClr val="7FC354"/>
                </a:solidFill>
                <a:latin typeface="Arial"/>
                <a:ea typeface="Arial"/>
                <a:cs typeface="Arial"/>
                <a:sym typeface="Arial"/>
              </a:rPr>
              <a:t>D. </a:t>
            </a:r>
            <a:r>
              <a:rPr lang="en-US" sz="2400">
                <a:solidFill>
                  <a:schemeClr val="dk1"/>
                </a:solidFill>
                <a:latin typeface="Arial"/>
                <a:ea typeface="Arial"/>
                <a:cs typeface="Arial"/>
                <a:sym typeface="Arial"/>
              </a:rPr>
              <a:t>Ứng dụng xem video trên máy tính là phần mềm.</a:t>
            </a:r>
            <a:endParaRPr sz="2400">
              <a:solidFill>
                <a:schemeClr val="dk1"/>
              </a:solidFill>
              <a:latin typeface="Arial"/>
              <a:ea typeface="Arial"/>
              <a:cs typeface="Arial"/>
              <a:sym typeface="Arial"/>
            </a:endParaRPr>
          </a:p>
        </p:txBody>
      </p:sp>
      <p:sp>
        <p:nvSpPr>
          <p:cNvPr id="100" name="Google Shape;100;p5"/>
          <p:cNvSpPr/>
          <p:nvPr/>
        </p:nvSpPr>
        <p:spPr>
          <a:xfrm>
            <a:off x="1213485" y="3112770"/>
            <a:ext cx="630555" cy="794385"/>
          </a:xfrm>
          <a:prstGeom prst="ellipse">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2000"/>
                                        <p:tgtEl>
                                          <p:spTgt spid="93"/>
                                        </p:tgtEl>
                                      </p:cBhvr>
                                    </p:animEffect>
                                  </p:childTnLst>
                                </p:cTn>
                              </p:par>
                              <p:par>
                                <p:cTn fill="hold" nodeType="with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2000"/>
                                        <p:tgtEl>
                                          <p:spTgt spid="95"/>
                                        </p:tgtEl>
                                      </p:cBhvr>
                                    </p:animEffect>
                                  </p:childTnLst>
                                </p:cTn>
                              </p:par>
                              <p:par>
                                <p:cTn fill="hold" nodeType="with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2000"/>
                                        <p:tgtEl>
                                          <p:spTgt spid="96"/>
                                        </p:tgtEl>
                                      </p:cBhvr>
                                    </p:animEffect>
                                  </p:childTnLst>
                                </p:cTn>
                              </p:par>
                              <p:par>
                                <p:cTn fill="hold" nodeType="with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2000"/>
                                        <p:tgtEl>
                                          <p:spTgt spid="98"/>
                                        </p:tgtEl>
                                      </p:cBhvr>
                                    </p:animEffect>
                                  </p:childTnLst>
                                </p:cTn>
                              </p:par>
                              <p:par>
                                <p:cTn fill="hold" nodeType="with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2000"/>
                                        <p:tgtEl>
                                          <p:spTgt spid="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20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6"/>
          <p:cNvSpPr/>
          <p:nvPr/>
        </p:nvSpPr>
        <p:spPr>
          <a:xfrm>
            <a:off x="614680" y="292735"/>
            <a:ext cx="8538210" cy="7372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rgbClr val="F03C69"/>
                </a:solidFill>
                <a:latin typeface="Arial"/>
                <a:ea typeface="Arial"/>
                <a:cs typeface="Arial"/>
                <a:sym typeface="Arial"/>
              </a:rPr>
              <a:t>2. Mối quan hệ giữa phần cứng và phần mềm</a:t>
            </a:r>
            <a:endParaRPr b="1" sz="2800">
              <a:solidFill>
                <a:srgbClr val="F03C69"/>
              </a:solidFill>
              <a:latin typeface="Quattrocento Sans"/>
              <a:ea typeface="Quattrocento Sans"/>
              <a:cs typeface="Quattrocento Sans"/>
              <a:sym typeface="Quattrocento Sans"/>
            </a:endParaRPr>
          </a:p>
        </p:txBody>
      </p:sp>
      <p:grpSp>
        <p:nvGrpSpPr>
          <p:cNvPr id="106" name="Google Shape;106;p6"/>
          <p:cNvGrpSpPr/>
          <p:nvPr/>
        </p:nvGrpSpPr>
        <p:grpSpPr>
          <a:xfrm>
            <a:off x="614680" y="578969"/>
            <a:ext cx="10962640" cy="5954546"/>
            <a:chOff x="522612" y="791697"/>
            <a:chExt cx="10962947" cy="3058406"/>
          </a:xfrm>
        </p:grpSpPr>
        <p:sp>
          <p:nvSpPr>
            <p:cNvPr id="107" name="Google Shape;107;p6"/>
            <p:cNvSpPr/>
            <p:nvPr/>
          </p:nvSpPr>
          <p:spPr>
            <a:xfrm>
              <a:off x="3823434" y="1131044"/>
              <a:ext cx="7394147" cy="33137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400">
                  <a:solidFill>
                    <a:srgbClr val="7FC354"/>
                  </a:solidFill>
                  <a:latin typeface="Arial"/>
                  <a:ea typeface="Arial"/>
                  <a:cs typeface="Arial"/>
                  <a:sym typeface="Arial"/>
                </a:rPr>
                <a:t> Ống kính điện thoại và phần mềm chụp ảnh </a:t>
              </a:r>
              <a:endParaRPr b="1" sz="2400">
                <a:solidFill>
                  <a:srgbClr val="7FC354"/>
                </a:solidFill>
                <a:latin typeface="Arial"/>
                <a:ea typeface="Arial"/>
                <a:cs typeface="Arial"/>
                <a:sym typeface="Arial"/>
              </a:endParaRPr>
            </a:p>
          </p:txBody>
        </p:sp>
        <p:sp>
          <p:nvSpPr>
            <p:cNvPr id="108" name="Google Shape;108;p6"/>
            <p:cNvSpPr/>
            <p:nvPr/>
          </p:nvSpPr>
          <p:spPr>
            <a:xfrm>
              <a:off x="522612" y="1036931"/>
              <a:ext cx="10962947" cy="2813172"/>
            </a:xfrm>
            <a:prstGeom prst="roundRect">
              <a:avLst>
                <a:gd fmla="val 5722" name="adj"/>
              </a:avLst>
            </a:prstGeom>
            <a:noFill/>
            <a:ln cap="flat" cmpd="sng" w="381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09" name="Google Shape;109;p6"/>
            <p:cNvSpPr/>
            <p:nvPr/>
          </p:nvSpPr>
          <p:spPr>
            <a:xfrm>
              <a:off x="744868" y="1628842"/>
              <a:ext cx="4703577" cy="52119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2000">
                  <a:solidFill>
                    <a:schemeClr val="dk1"/>
                  </a:solidFill>
                  <a:latin typeface="Arial"/>
                  <a:ea typeface="Arial"/>
                  <a:cs typeface="Arial"/>
                  <a:sym typeface="Arial"/>
                </a:rPr>
                <a:t>Em hãy quan sát Hình 1 và trả lời các câu hỏi sau: 	 </a:t>
              </a:r>
              <a:endParaRPr/>
            </a:p>
          </p:txBody>
        </p:sp>
        <p:grpSp>
          <p:nvGrpSpPr>
            <p:cNvPr id="110" name="Google Shape;110;p6"/>
            <p:cNvGrpSpPr/>
            <p:nvPr/>
          </p:nvGrpSpPr>
          <p:grpSpPr>
            <a:xfrm>
              <a:off x="522612" y="791697"/>
              <a:ext cx="6126017" cy="2263395"/>
              <a:chOff x="522612" y="791697"/>
              <a:chExt cx="6126017" cy="2263395"/>
            </a:xfrm>
          </p:grpSpPr>
          <p:grpSp>
            <p:nvGrpSpPr>
              <p:cNvPr id="111" name="Google Shape;111;p6"/>
              <p:cNvGrpSpPr/>
              <p:nvPr/>
            </p:nvGrpSpPr>
            <p:grpSpPr>
              <a:xfrm>
                <a:off x="522612" y="1081832"/>
                <a:ext cx="2693745" cy="473045"/>
                <a:chOff x="5906375" y="1390971"/>
                <a:chExt cx="2693745" cy="473045"/>
              </a:xfrm>
            </p:grpSpPr>
            <p:sp>
              <p:nvSpPr>
                <p:cNvPr id="112" name="Google Shape;112;p6"/>
                <p:cNvSpPr/>
                <p:nvPr/>
              </p:nvSpPr>
              <p:spPr>
                <a:xfrm>
                  <a:off x="6021948" y="1390971"/>
                  <a:ext cx="2578172" cy="473045"/>
                </a:xfrm>
                <a:prstGeom prst="round2SameRect">
                  <a:avLst>
                    <a:gd fmla="val 16667" name="adj1"/>
                    <a:gd fmla="val 0" name="adj2"/>
                  </a:avLst>
                </a:prstGeom>
                <a:solidFill>
                  <a:srgbClr val="7FC35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113" name="Google Shape;113;p6"/>
                <p:cNvSpPr/>
                <p:nvPr/>
              </p:nvSpPr>
              <p:spPr>
                <a:xfrm>
                  <a:off x="5906375" y="1465228"/>
                  <a:ext cx="2202877" cy="307561"/>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2200">
                      <a:solidFill>
                        <a:schemeClr val="lt1"/>
                      </a:solidFill>
                      <a:latin typeface="Arial"/>
                      <a:ea typeface="Arial"/>
                      <a:cs typeface="Arial"/>
                      <a:sym typeface="Arial"/>
                    </a:rPr>
                    <a:t>HOẠT ĐỘNG </a:t>
                  </a:r>
                  <a:endParaRPr b="1" sz="2200">
                    <a:solidFill>
                      <a:schemeClr val="lt1"/>
                    </a:solidFill>
                    <a:latin typeface="Arial"/>
                    <a:ea typeface="Arial"/>
                    <a:cs typeface="Arial"/>
                    <a:sym typeface="Arial"/>
                  </a:endParaRPr>
                </a:p>
              </p:txBody>
            </p:sp>
          </p:grpSp>
          <p:grpSp>
            <p:nvGrpSpPr>
              <p:cNvPr id="114" name="Google Shape;114;p6"/>
              <p:cNvGrpSpPr/>
              <p:nvPr/>
            </p:nvGrpSpPr>
            <p:grpSpPr>
              <a:xfrm rot="-1180807">
                <a:off x="2884314" y="951589"/>
                <a:ext cx="1060537" cy="639780"/>
                <a:chOff x="10442150" y="1062239"/>
                <a:chExt cx="3780698" cy="2341948"/>
              </a:xfrm>
            </p:grpSpPr>
            <p:pic>
              <p:nvPicPr>
                <p:cNvPr id="115" name="Google Shape;115;p6"/>
                <p:cNvPicPr preferRelativeResize="0"/>
                <p:nvPr/>
              </p:nvPicPr>
              <p:blipFill rotWithShape="1">
                <a:blip r:embed="rId3">
                  <a:alphaModFix/>
                </a:blip>
                <a:srcRect b="0" l="0" r="0" t="0"/>
                <a:stretch/>
              </p:blipFill>
              <p:spPr>
                <a:xfrm>
                  <a:off x="10442150" y="1062239"/>
                  <a:ext cx="3497522" cy="2341948"/>
                </a:xfrm>
                <a:prstGeom prst="rect">
                  <a:avLst/>
                </a:prstGeom>
                <a:noFill/>
                <a:ln>
                  <a:noFill/>
                </a:ln>
              </p:spPr>
            </p:pic>
            <p:pic>
              <p:nvPicPr>
                <p:cNvPr id="116" name="Google Shape;116;p6"/>
                <p:cNvPicPr preferRelativeResize="0"/>
                <p:nvPr/>
              </p:nvPicPr>
              <p:blipFill rotWithShape="1">
                <a:blip r:embed="rId4">
                  <a:alphaModFix/>
                </a:blip>
                <a:srcRect b="0" l="0" r="0" t="0"/>
                <a:stretch/>
              </p:blipFill>
              <p:spPr>
                <a:xfrm>
                  <a:off x="10451410" y="1118613"/>
                  <a:ext cx="3771438" cy="2265183"/>
                </a:xfrm>
                <a:prstGeom prst="rect">
                  <a:avLst/>
                </a:prstGeom>
                <a:noFill/>
                <a:ln>
                  <a:noFill/>
                </a:ln>
              </p:spPr>
            </p:pic>
          </p:grpSp>
          <p:sp>
            <p:nvSpPr>
              <p:cNvPr id="117" name="Google Shape;117;p6"/>
              <p:cNvSpPr/>
              <p:nvPr/>
            </p:nvSpPr>
            <p:spPr>
              <a:xfrm>
                <a:off x="6061873" y="2676429"/>
                <a:ext cx="586756" cy="378663"/>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2800">
                    <a:solidFill>
                      <a:schemeClr val="lt1"/>
                    </a:solidFill>
                    <a:latin typeface="Helvetica Neue"/>
                    <a:ea typeface="Helvetica Neue"/>
                    <a:cs typeface="Helvetica Neue"/>
                    <a:sym typeface="Helvetica Neue"/>
                  </a:rPr>
                  <a:t>2</a:t>
                </a:r>
                <a:endParaRPr b="1" sz="2800">
                  <a:solidFill>
                    <a:schemeClr val="lt1"/>
                  </a:solidFill>
                  <a:latin typeface="Arial"/>
                  <a:ea typeface="Arial"/>
                  <a:cs typeface="Arial"/>
                  <a:sym typeface="Arial"/>
                </a:endParaRPr>
              </a:p>
            </p:txBody>
          </p:sp>
        </p:grpSp>
      </p:grpSp>
      <p:sp>
        <p:nvSpPr>
          <p:cNvPr id="118" name="Google Shape;118;p6"/>
          <p:cNvSpPr/>
          <p:nvPr/>
        </p:nvSpPr>
        <p:spPr>
          <a:xfrm>
            <a:off x="3335655" y="1083310"/>
            <a:ext cx="911860" cy="7372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lt1"/>
                </a:solidFill>
                <a:latin typeface="Arial"/>
                <a:ea typeface="Arial"/>
                <a:cs typeface="Arial"/>
                <a:sym typeface="Arial"/>
              </a:rPr>
              <a:t>2</a:t>
            </a:r>
            <a:endParaRPr/>
          </a:p>
        </p:txBody>
      </p:sp>
      <p:pic>
        <p:nvPicPr>
          <p:cNvPr descr="new" id="119" name="Google Shape;119;p6"/>
          <p:cNvPicPr preferRelativeResize="0"/>
          <p:nvPr/>
        </p:nvPicPr>
        <p:blipFill rotWithShape="1">
          <a:blip r:embed="rId5">
            <a:alphaModFix/>
          </a:blip>
          <a:srcRect b="0" l="0" r="0" t="0"/>
          <a:stretch/>
        </p:blipFill>
        <p:spPr>
          <a:xfrm>
            <a:off x="5854700" y="1903095"/>
            <a:ext cx="4752975" cy="1754505"/>
          </a:xfrm>
          <a:prstGeom prst="rect">
            <a:avLst/>
          </a:prstGeom>
          <a:noFill/>
          <a:ln>
            <a:noFill/>
          </a:ln>
        </p:spPr>
      </p:pic>
      <p:sp>
        <p:nvSpPr>
          <p:cNvPr id="120" name="Google Shape;120;p6"/>
          <p:cNvSpPr txBox="1"/>
          <p:nvPr/>
        </p:nvSpPr>
        <p:spPr>
          <a:xfrm>
            <a:off x="6720840" y="3657600"/>
            <a:ext cx="3020695" cy="6451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Hình 1:</a:t>
            </a:r>
            <a:r>
              <a:rPr lang="en-US" sz="1800">
                <a:solidFill>
                  <a:schemeClr val="dk1"/>
                </a:solidFill>
                <a:latin typeface="Arial"/>
                <a:ea typeface="Arial"/>
                <a:cs typeface="Arial"/>
                <a:sym typeface="Arial"/>
              </a:rPr>
              <a:t>Chụp ảnh bằng điện thoại thông minh</a:t>
            </a:r>
            <a:endParaRPr sz="1800">
              <a:solidFill>
                <a:schemeClr val="dk1"/>
              </a:solidFill>
              <a:latin typeface="Quattrocento Sans"/>
              <a:ea typeface="Quattrocento Sans"/>
              <a:cs typeface="Quattrocento Sans"/>
              <a:sym typeface="Quattrocento Sans"/>
            </a:endParaRPr>
          </a:p>
        </p:txBody>
      </p:sp>
      <p:sp>
        <p:nvSpPr>
          <p:cNvPr id="121" name="Google Shape;121;p6"/>
          <p:cNvSpPr txBox="1"/>
          <p:nvPr/>
        </p:nvSpPr>
        <p:spPr>
          <a:xfrm>
            <a:off x="1196340" y="3423920"/>
            <a:ext cx="4638675" cy="8299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1</a:t>
            </a:r>
            <a:r>
              <a:rPr lang="en-US" sz="2400">
                <a:solidFill>
                  <a:schemeClr val="dk1"/>
                </a:solidFill>
                <a:latin typeface="Arial"/>
                <a:ea typeface="Arial"/>
                <a:cs typeface="Arial"/>
                <a:sym typeface="Arial"/>
              </a:rPr>
              <a:t>.Ghép mục ở cột A vào cột B sao cho phù hợp:</a:t>
            </a:r>
            <a:endParaRPr/>
          </a:p>
        </p:txBody>
      </p:sp>
      <p:graphicFrame>
        <p:nvGraphicFramePr>
          <p:cNvPr id="122" name="Google Shape;122;p6"/>
          <p:cNvGraphicFramePr/>
          <p:nvPr/>
        </p:nvGraphicFramePr>
        <p:xfrm>
          <a:off x="1478915" y="4390390"/>
          <a:ext cx="3000000" cy="3000000"/>
        </p:xfrm>
        <a:graphic>
          <a:graphicData uri="http://schemas.openxmlformats.org/drawingml/2006/table">
            <a:tbl>
              <a:tblPr bandRow="1" firstRow="1">
                <a:noFill/>
                <a:tableStyleId>{C60C7964-87D9-4CF6-88D0-2D680050748D}</a:tableStyleId>
              </a:tblPr>
              <a:tblGrid>
                <a:gridCol w="4266575"/>
                <a:gridCol w="4266575"/>
              </a:tblGrid>
              <a:tr h="457200">
                <a:tc>
                  <a:txBody>
                    <a:bodyPr/>
                    <a:lstStyle/>
                    <a:p>
                      <a:pPr indent="0" lvl="0" marL="0" marR="0" rtl="0" algn="ctr">
                        <a:spcBef>
                          <a:spcPts val="0"/>
                        </a:spcBef>
                        <a:spcAft>
                          <a:spcPts val="0"/>
                        </a:spcAft>
                        <a:buClr>
                          <a:schemeClr val="dk1"/>
                        </a:buClr>
                        <a:buSzPts val="2400"/>
                        <a:buFont typeface="Arial"/>
                        <a:buNone/>
                      </a:pPr>
                      <a:r>
                        <a:rPr lang="en-US" sz="2400" u="none" cap="none" strike="noStrike">
                          <a:solidFill>
                            <a:schemeClr val="dk1"/>
                          </a:solidFill>
                          <a:latin typeface="Arial"/>
                          <a:ea typeface="Arial"/>
                          <a:cs typeface="Arial"/>
                          <a:sym typeface="Arial"/>
                        </a:rPr>
                        <a:t>A</a:t>
                      </a:r>
                      <a:endParaRPr/>
                    </a:p>
                  </a:txBody>
                  <a:tcPr marT="45725" marB="45725" marR="91450" marL="91450">
                    <a:solidFill>
                      <a:srgbClr val="AEABAB"/>
                    </a:solidFill>
                  </a:tcPr>
                </a:tc>
                <a:tc>
                  <a:txBody>
                    <a:bodyPr/>
                    <a:lstStyle/>
                    <a:p>
                      <a:pPr indent="0" lvl="0" marL="0" marR="0" rtl="0" algn="ctr">
                        <a:spcBef>
                          <a:spcPts val="0"/>
                        </a:spcBef>
                        <a:spcAft>
                          <a:spcPts val="0"/>
                        </a:spcAft>
                        <a:buClr>
                          <a:schemeClr val="dk1"/>
                        </a:buClr>
                        <a:buSzPts val="2400"/>
                        <a:buFont typeface="Arial"/>
                        <a:buNone/>
                      </a:pPr>
                      <a:r>
                        <a:rPr lang="en-US" sz="2400" u="none" cap="none" strike="noStrike">
                          <a:solidFill>
                            <a:schemeClr val="dk1"/>
                          </a:solidFill>
                          <a:latin typeface="Arial"/>
                          <a:ea typeface="Arial"/>
                          <a:cs typeface="Arial"/>
                          <a:sym typeface="Arial"/>
                        </a:rPr>
                        <a:t>B</a:t>
                      </a:r>
                      <a:endParaRPr/>
                    </a:p>
                  </a:txBody>
                  <a:tcPr marT="45725" marB="45725" marR="91450" marL="91450">
                    <a:solidFill>
                      <a:srgbClr val="AEABAB"/>
                    </a:solidFill>
                  </a:tcPr>
                </a:tc>
              </a:tr>
              <a:tr h="381000">
                <a:tc>
                  <a:txBody>
                    <a:bodyPr/>
                    <a:lstStyle/>
                    <a:p>
                      <a:pPr indent="0" lvl="0" marL="0" marR="0" rtl="0" algn="ctr">
                        <a:spcBef>
                          <a:spcPts val="0"/>
                        </a:spcBef>
                        <a:spcAft>
                          <a:spcPts val="0"/>
                        </a:spcAft>
                        <a:buClr>
                          <a:schemeClr val="dk1"/>
                        </a:buClr>
                        <a:buSzPts val="1800"/>
                        <a:buFont typeface="Arial"/>
                        <a:buNone/>
                      </a:pPr>
                      <a:r>
                        <a:rPr lang="en-US" sz="1800" u="none" cap="none" strike="noStrike">
                          <a:latin typeface="Arial"/>
                          <a:ea typeface="Arial"/>
                          <a:cs typeface="Arial"/>
                          <a:sym typeface="Arial"/>
                        </a:rPr>
                        <a:t>1) Ống kính điện thoại</a:t>
                      </a:r>
                      <a:endParaRPr/>
                    </a:p>
                  </a:txBody>
                  <a:tcPr marT="45725" marB="45725" marR="91450" marL="91450">
                    <a:solidFill>
                      <a:srgbClr val="AEABAB"/>
                    </a:solidFill>
                  </a:tcPr>
                </a:tc>
                <a:tc>
                  <a:txBody>
                    <a:bodyPr/>
                    <a:lstStyle/>
                    <a:p>
                      <a:pPr indent="0" lvl="0" marL="0" marR="0" rtl="0" algn="ctr">
                        <a:spcBef>
                          <a:spcPts val="0"/>
                        </a:spcBef>
                        <a:spcAft>
                          <a:spcPts val="0"/>
                        </a:spcAft>
                        <a:buClr>
                          <a:schemeClr val="dk1"/>
                        </a:buClr>
                        <a:buSzPts val="1800"/>
                        <a:buFont typeface="Arial"/>
                        <a:buNone/>
                      </a:pPr>
                      <a:r>
                        <a:rPr lang="en-US" sz="1800" u="none" cap="none" strike="noStrike">
                          <a:latin typeface="Arial"/>
                          <a:ea typeface="Arial"/>
                          <a:cs typeface="Arial"/>
                          <a:sym typeface="Arial"/>
                        </a:rPr>
                        <a:t>a) Phần mềm</a:t>
                      </a:r>
                      <a:endParaRPr/>
                    </a:p>
                  </a:txBody>
                  <a:tcPr marT="45725" marB="45725" marR="91450" marL="91450">
                    <a:solidFill>
                      <a:srgbClr val="AEABAB"/>
                    </a:solidFill>
                  </a:tcPr>
                </a:tc>
              </a:tr>
              <a:tr h="381000">
                <a:tc>
                  <a:txBody>
                    <a:bodyPr/>
                    <a:lstStyle/>
                    <a:p>
                      <a:pPr indent="0" lvl="0" marL="0" marR="0" rtl="0" algn="ctr">
                        <a:spcBef>
                          <a:spcPts val="0"/>
                        </a:spcBef>
                        <a:spcAft>
                          <a:spcPts val="0"/>
                        </a:spcAft>
                        <a:buClr>
                          <a:schemeClr val="dk1"/>
                        </a:buClr>
                        <a:buSzPts val="1800"/>
                        <a:buFont typeface="Arial"/>
                        <a:buNone/>
                      </a:pPr>
                      <a:r>
                        <a:rPr lang="en-US" sz="1800" u="none" cap="none" strike="noStrike">
                          <a:latin typeface="Arial"/>
                          <a:ea typeface="Arial"/>
                          <a:cs typeface="Arial"/>
                          <a:sym typeface="Arial"/>
                        </a:rPr>
                        <a:t>2) Ứng dụng chụp ảnh </a:t>
                      </a:r>
                      <a:endParaRPr/>
                    </a:p>
                  </a:txBody>
                  <a:tcPr marT="45725" marB="45725" marR="91450" marL="91450">
                    <a:solidFill>
                      <a:srgbClr val="AEABAB"/>
                    </a:solidFill>
                  </a:tcPr>
                </a:tc>
                <a:tc>
                  <a:txBody>
                    <a:bodyPr/>
                    <a:lstStyle/>
                    <a:p>
                      <a:pPr indent="0" lvl="0" marL="0" marR="0" rtl="0" algn="ctr">
                        <a:spcBef>
                          <a:spcPts val="0"/>
                        </a:spcBef>
                        <a:spcAft>
                          <a:spcPts val="0"/>
                        </a:spcAft>
                        <a:buClr>
                          <a:schemeClr val="dk1"/>
                        </a:buClr>
                        <a:buSzPts val="1800"/>
                        <a:buFont typeface="Arial"/>
                        <a:buNone/>
                      </a:pPr>
                      <a:r>
                        <a:rPr lang="en-US" sz="1800" u="none" cap="none" strike="noStrike">
                          <a:latin typeface="Arial"/>
                          <a:ea typeface="Arial"/>
                          <a:cs typeface="Arial"/>
                          <a:sym typeface="Arial"/>
                        </a:rPr>
                        <a:t>b) Phần cứng</a:t>
                      </a:r>
                      <a:endParaRPr/>
                    </a:p>
                  </a:txBody>
                  <a:tcPr marT="45725" marB="45725" marR="91450" marL="91450">
                    <a:solidFill>
                      <a:srgbClr val="AEABAB"/>
                    </a:solidFill>
                  </a:tcPr>
                </a:tc>
              </a:tr>
            </a:tbl>
          </a:graphicData>
        </a:graphic>
      </p:graphicFrame>
      <p:sp>
        <p:nvSpPr>
          <p:cNvPr id="123" name="Google Shape;123;p6"/>
          <p:cNvSpPr txBox="1"/>
          <p:nvPr/>
        </p:nvSpPr>
        <p:spPr>
          <a:xfrm>
            <a:off x="1196340" y="5697220"/>
            <a:ext cx="1038161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2.</a:t>
            </a:r>
            <a:r>
              <a:rPr lang="en-US" sz="2400">
                <a:solidFill>
                  <a:schemeClr val="dk1"/>
                </a:solidFill>
                <a:latin typeface="Arial"/>
                <a:ea typeface="Arial"/>
                <a:cs typeface="Arial"/>
                <a:sym typeface="Arial"/>
              </a:rPr>
              <a:t>Nếu thiếu ống kính hoặc ứng dụng chụp thì máy còn chụp được không? Tại sao?</a:t>
            </a:r>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5">
                                            <p:txEl>
                                              <p:pRg end="0" st="0"/>
                                            </p:txEl>
                                          </p:spTgt>
                                        </p:tgtEl>
                                        <p:attrNameLst>
                                          <p:attrName>style.visibility</p:attrName>
                                        </p:attrNameLst>
                                      </p:cBhvr>
                                      <p:to>
                                        <p:strVal val="visible"/>
                                      </p:to>
                                    </p:set>
                                    <p:animEffect filter="fade" transition="in">
                                      <p:cBhvr>
                                        <p:cTn dur="500"/>
                                        <p:tgtEl>
                                          <p:spTgt spid="1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par>
                                <p:cTn fill="hold" nodeType="with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500"/>
                                        <p:tgtEl>
                                          <p:spTgt spid="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5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20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20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2000"/>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20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7"/>
          <p:cNvSpPr/>
          <p:nvPr/>
        </p:nvSpPr>
        <p:spPr>
          <a:xfrm>
            <a:off x="1333427" y="566317"/>
            <a:ext cx="9751340" cy="225106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2400">
                <a:solidFill>
                  <a:schemeClr val="dk1"/>
                </a:solidFill>
                <a:latin typeface="Arial"/>
                <a:ea typeface="Arial"/>
                <a:cs typeface="Arial"/>
                <a:sym typeface="Arial"/>
              </a:rPr>
              <a:t>    Ống kính của điện thoại là phần cứng. Ứng dụng chụp ảnh trên điện thoại là phần mềm.Nếu không có ống kính điện thoại sẽ không nhận ra hình ảnh.Nếu không có ứng dụng chụp ảnh, ống kính sẽ không được điều khiển để thu nhận hình ảnh đó. </a:t>
            </a:r>
            <a:endParaRPr/>
          </a:p>
        </p:txBody>
      </p:sp>
      <p:sp>
        <p:nvSpPr>
          <p:cNvPr id="129" name="Google Shape;129;p7"/>
          <p:cNvSpPr/>
          <p:nvPr/>
        </p:nvSpPr>
        <p:spPr>
          <a:xfrm>
            <a:off x="1374775" y="3809672"/>
            <a:ext cx="10358120" cy="17532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400">
                <a:solidFill>
                  <a:schemeClr val="dk1"/>
                </a:solidFill>
                <a:latin typeface="Arial"/>
                <a:ea typeface="Arial"/>
                <a:cs typeface="Arial"/>
                <a:sym typeface="Arial"/>
              </a:rPr>
              <a:t>Điện thoại hay máy tính không hoạt động được nếu không có phần mềm. Phần mềm được lưu trữ trong phần cứng để diều khiển phần cứng hoạt động.</a:t>
            </a:r>
            <a:endParaRPr/>
          </a:p>
        </p:txBody>
      </p:sp>
      <p:pic>
        <p:nvPicPr>
          <p:cNvPr id="130" name="Google Shape;130;p7"/>
          <p:cNvPicPr preferRelativeResize="0"/>
          <p:nvPr/>
        </p:nvPicPr>
        <p:blipFill rotWithShape="1">
          <a:blip r:embed="rId3">
            <a:alphaModFix/>
          </a:blip>
          <a:srcRect b="0" l="0" r="0" t="0"/>
          <a:stretch/>
        </p:blipFill>
        <p:spPr>
          <a:xfrm>
            <a:off x="858520" y="264795"/>
            <a:ext cx="1032510" cy="979805"/>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5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grpSp>
        <p:nvGrpSpPr>
          <p:cNvPr id="135" name="Google Shape;135;p8"/>
          <p:cNvGrpSpPr/>
          <p:nvPr/>
        </p:nvGrpSpPr>
        <p:grpSpPr>
          <a:xfrm>
            <a:off x="825500" y="281940"/>
            <a:ext cx="10353675" cy="2630170"/>
            <a:chOff x="3206525" y="469579"/>
            <a:chExt cx="8018202" cy="1392692"/>
          </a:xfrm>
        </p:grpSpPr>
        <p:grpSp>
          <p:nvGrpSpPr>
            <p:cNvPr id="136" name="Google Shape;136;p8"/>
            <p:cNvGrpSpPr/>
            <p:nvPr/>
          </p:nvGrpSpPr>
          <p:grpSpPr>
            <a:xfrm>
              <a:off x="3206525" y="469579"/>
              <a:ext cx="8018202" cy="1392692"/>
              <a:chOff x="3206525" y="469579"/>
              <a:chExt cx="8018202" cy="1392692"/>
            </a:xfrm>
          </p:grpSpPr>
          <p:grpSp>
            <p:nvGrpSpPr>
              <p:cNvPr id="137" name="Google Shape;137;p8"/>
              <p:cNvGrpSpPr/>
              <p:nvPr/>
            </p:nvGrpSpPr>
            <p:grpSpPr>
              <a:xfrm>
                <a:off x="3657601" y="911578"/>
                <a:ext cx="7567126" cy="950693"/>
                <a:chOff x="4131425" y="934090"/>
                <a:chExt cx="6807716" cy="1402534"/>
              </a:xfrm>
            </p:grpSpPr>
            <p:sp>
              <p:nvSpPr>
                <p:cNvPr id="138" name="Google Shape;138;p8"/>
                <p:cNvSpPr/>
                <p:nvPr/>
              </p:nvSpPr>
              <p:spPr>
                <a:xfrm>
                  <a:off x="4217929" y="1054359"/>
                  <a:ext cx="6721212" cy="1282265"/>
                </a:xfrm>
                <a:prstGeom prst="roundRect">
                  <a:avLst>
                    <a:gd fmla="val 16667" name="adj"/>
                  </a:avLst>
                </a:prstGeom>
                <a:solidFill>
                  <a:srgbClr val="C1BFC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39" name="Google Shape;139;p8"/>
                <p:cNvSpPr/>
                <p:nvPr/>
              </p:nvSpPr>
              <p:spPr>
                <a:xfrm>
                  <a:off x="4131425" y="934090"/>
                  <a:ext cx="6721212" cy="1282264"/>
                </a:xfrm>
                <a:prstGeom prst="roundRect">
                  <a:avLst>
                    <a:gd fmla="val 16667" name="adj"/>
                  </a:avLst>
                </a:prstGeom>
                <a:solidFill>
                  <a:srgbClr val="F2E9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pSp>
          <p:pic>
            <p:nvPicPr>
              <p:cNvPr id="140" name="Google Shape;140;p8"/>
              <p:cNvPicPr preferRelativeResize="0"/>
              <p:nvPr/>
            </p:nvPicPr>
            <p:blipFill rotWithShape="1">
              <a:blip r:embed="rId3">
                <a:alphaModFix/>
              </a:blip>
              <a:srcRect b="0" l="0" r="0" t="0"/>
              <a:stretch/>
            </p:blipFill>
            <p:spPr>
              <a:xfrm>
                <a:off x="3206525" y="469579"/>
                <a:ext cx="998307" cy="883997"/>
              </a:xfrm>
              <a:prstGeom prst="rect">
                <a:avLst/>
              </a:prstGeom>
              <a:noFill/>
              <a:ln>
                <a:noFill/>
              </a:ln>
            </p:spPr>
          </p:pic>
        </p:grpSp>
        <p:sp>
          <p:nvSpPr>
            <p:cNvPr id="141" name="Google Shape;141;p8"/>
            <p:cNvSpPr/>
            <p:nvPr/>
          </p:nvSpPr>
          <p:spPr>
            <a:xfrm>
              <a:off x="3742184" y="911615"/>
              <a:ext cx="7301692" cy="928349"/>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50000"/>
                </a:lnSpc>
                <a:spcBef>
                  <a:spcPts val="0"/>
                </a:spcBef>
                <a:spcAft>
                  <a:spcPts val="0"/>
                </a:spcAft>
                <a:buClr>
                  <a:srgbClr val="F03C69"/>
                </a:buClr>
                <a:buSzPts val="2400"/>
                <a:buFont typeface="Arial"/>
                <a:buChar char="•"/>
              </a:pPr>
              <a:r>
                <a:rPr b="1" lang="en-US" sz="2400">
                  <a:solidFill>
                    <a:srgbClr val="F03C69"/>
                  </a:solidFill>
                  <a:latin typeface="Times New Roman"/>
                  <a:ea typeface="Times New Roman"/>
                  <a:cs typeface="Times New Roman"/>
                  <a:sym typeface="Times New Roman"/>
                </a:rPr>
                <a:t>Phần mềm được lưu trữ trong phần cứng và điều khiển phần cứng hoạt động.</a:t>
              </a:r>
              <a:endParaRPr/>
            </a:p>
            <a:p>
              <a:pPr indent="-342900" lvl="0" marL="342900" marR="0" rtl="0" algn="just">
                <a:lnSpc>
                  <a:spcPct val="150000"/>
                </a:lnSpc>
                <a:spcBef>
                  <a:spcPts val="0"/>
                </a:spcBef>
                <a:spcAft>
                  <a:spcPts val="0"/>
                </a:spcAft>
                <a:buClr>
                  <a:srgbClr val="F03C69"/>
                </a:buClr>
                <a:buSzPts val="2400"/>
                <a:buFont typeface="Arial"/>
                <a:buChar char="•"/>
              </a:pPr>
              <a:r>
                <a:rPr b="1" lang="en-US" sz="2400">
                  <a:solidFill>
                    <a:srgbClr val="F03C69"/>
                  </a:solidFill>
                  <a:latin typeface="Times New Roman"/>
                  <a:ea typeface="Times New Roman"/>
                  <a:cs typeface="Times New Roman"/>
                  <a:sym typeface="Times New Roman"/>
                </a:rPr>
                <a:t>Máy tính cần có cả phần cứng và phần mềm để hoạt động.</a:t>
              </a:r>
              <a:endParaRPr/>
            </a:p>
          </p:txBody>
        </p:sp>
      </p:grpSp>
      <p:sp>
        <p:nvSpPr>
          <p:cNvPr id="142" name="Google Shape;142;p8"/>
          <p:cNvSpPr txBox="1"/>
          <p:nvPr/>
        </p:nvSpPr>
        <p:spPr>
          <a:xfrm>
            <a:off x="1339850" y="3722370"/>
            <a:ext cx="9202420" cy="52197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Phát biểu nào sau đây là đúng ?</a:t>
            </a:r>
            <a:endParaRPr/>
          </a:p>
        </p:txBody>
      </p:sp>
      <p:sp>
        <p:nvSpPr>
          <p:cNvPr id="143" name="Google Shape;143;p8"/>
          <p:cNvSpPr/>
          <p:nvPr/>
        </p:nvSpPr>
        <p:spPr>
          <a:xfrm>
            <a:off x="828040" y="4551680"/>
            <a:ext cx="10241915" cy="64516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400">
                <a:solidFill>
                  <a:srgbClr val="7FC354"/>
                </a:solidFill>
                <a:latin typeface="Arial"/>
                <a:ea typeface="Arial"/>
                <a:cs typeface="Arial"/>
                <a:sym typeface="Arial"/>
              </a:rPr>
              <a:t>A.</a:t>
            </a:r>
            <a:r>
              <a:rPr lang="en-US" sz="2400">
                <a:solidFill>
                  <a:schemeClr val="dk1"/>
                </a:solidFill>
                <a:latin typeface="Arial"/>
                <a:ea typeface="Arial"/>
                <a:cs typeface="Arial"/>
                <a:sym typeface="Arial"/>
              </a:rPr>
              <a:t> Phần cứng có thể làm việc độc lập, không cần đến phần mềm.</a:t>
            </a:r>
            <a:endParaRPr/>
          </a:p>
        </p:txBody>
      </p:sp>
      <p:sp>
        <p:nvSpPr>
          <p:cNvPr id="144" name="Google Shape;144;p8"/>
          <p:cNvSpPr/>
          <p:nvPr/>
        </p:nvSpPr>
        <p:spPr>
          <a:xfrm>
            <a:off x="828040" y="5208270"/>
            <a:ext cx="10226675" cy="64516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400">
                <a:solidFill>
                  <a:srgbClr val="7FC354"/>
                </a:solidFill>
                <a:latin typeface="Arial"/>
                <a:ea typeface="Arial"/>
                <a:cs typeface="Arial"/>
                <a:sym typeface="Arial"/>
              </a:rPr>
              <a:t>B.</a:t>
            </a:r>
            <a:r>
              <a:rPr lang="en-US" sz="2400">
                <a:solidFill>
                  <a:schemeClr val="dk1"/>
                </a:solidFill>
                <a:latin typeface="Arial"/>
                <a:ea typeface="Arial"/>
                <a:cs typeface="Arial"/>
                <a:sym typeface="Arial"/>
              </a:rPr>
              <a:t> Phần mềm có thể tự làm mọi việc, không cần đến phần cứng.</a:t>
            </a:r>
            <a:endParaRPr sz="2400">
              <a:solidFill>
                <a:schemeClr val="dk1"/>
              </a:solidFill>
              <a:latin typeface="Arial"/>
              <a:ea typeface="Arial"/>
              <a:cs typeface="Arial"/>
              <a:sym typeface="Arial"/>
            </a:endParaRPr>
          </a:p>
        </p:txBody>
      </p:sp>
      <p:sp>
        <p:nvSpPr>
          <p:cNvPr id="145" name="Google Shape;145;p8"/>
          <p:cNvSpPr/>
          <p:nvPr/>
        </p:nvSpPr>
        <p:spPr>
          <a:xfrm>
            <a:off x="828040" y="5864860"/>
            <a:ext cx="11182350" cy="64516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400">
                <a:solidFill>
                  <a:srgbClr val="7FC354"/>
                </a:solidFill>
                <a:latin typeface="Arial"/>
                <a:ea typeface="Arial"/>
                <a:cs typeface="Arial"/>
                <a:sym typeface="Arial"/>
              </a:rPr>
              <a:t>C.</a:t>
            </a:r>
            <a:r>
              <a:rPr lang="en-US" sz="2400">
                <a:solidFill>
                  <a:schemeClr val="dk1"/>
                </a:solidFill>
                <a:latin typeface="Arial"/>
                <a:ea typeface="Arial"/>
                <a:cs typeface="Arial"/>
                <a:sym typeface="Arial"/>
              </a:rPr>
              <a:t> Cả phần cứng và phần mềm đều cần thiết để máy tính hoạt động</a:t>
            </a:r>
            <a:r>
              <a:rPr lang="en-US" sz="2000">
                <a:solidFill>
                  <a:schemeClr val="dk1"/>
                </a:solidFill>
                <a:latin typeface="Arial"/>
                <a:ea typeface="Arial"/>
                <a:cs typeface="Arial"/>
                <a:sym typeface="Arial"/>
              </a:rPr>
              <a:t>.</a:t>
            </a:r>
            <a:endParaRPr sz="2000">
              <a:solidFill>
                <a:schemeClr val="dk1"/>
              </a:solidFill>
              <a:latin typeface="Arial"/>
              <a:ea typeface="Arial"/>
              <a:cs typeface="Arial"/>
              <a:sym typeface="Arial"/>
            </a:endParaRPr>
          </a:p>
        </p:txBody>
      </p:sp>
      <p:pic>
        <p:nvPicPr>
          <p:cNvPr id="146" name="Google Shape;146;p8"/>
          <p:cNvPicPr preferRelativeResize="0"/>
          <p:nvPr/>
        </p:nvPicPr>
        <p:blipFill rotWithShape="1">
          <a:blip r:embed="rId4">
            <a:alphaModFix/>
          </a:blip>
          <a:srcRect b="0" l="0" r="0" t="0"/>
          <a:stretch/>
        </p:blipFill>
        <p:spPr>
          <a:xfrm>
            <a:off x="424657" y="3276534"/>
            <a:ext cx="983065" cy="967824"/>
          </a:xfrm>
          <a:prstGeom prst="rect">
            <a:avLst/>
          </a:prstGeom>
          <a:noFill/>
          <a:ln>
            <a:noFill/>
          </a:ln>
        </p:spPr>
      </p:pic>
      <p:sp>
        <p:nvSpPr>
          <p:cNvPr id="147" name="Google Shape;147;p8"/>
          <p:cNvSpPr/>
          <p:nvPr/>
        </p:nvSpPr>
        <p:spPr>
          <a:xfrm>
            <a:off x="769620" y="6009005"/>
            <a:ext cx="584200" cy="583565"/>
          </a:xfrm>
          <a:prstGeom prst="ellipse">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5"/>
                                        </p:tgtEl>
                                        <p:attrNameLst>
                                          <p:attrName>style.visibility</p:attrName>
                                        </p:attrNameLst>
                                      </p:cBhvr>
                                      <p:to>
                                        <p:strVal val="visible"/>
                                      </p:to>
                                    </p:set>
                                    <p:anim calcmode="lin" valueType="num">
                                      <p:cBhvr additive="base">
                                        <p:cTn dur="500"/>
                                        <p:tgtEl>
                                          <p:spTgt spid="135"/>
                                        </p:tgtEl>
                                        <p:attrNameLst>
                                          <p:attrName>ppt_w</p:attrName>
                                        </p:attrNameLst>
                                      </p:cBhvr>
                                      <p:tavLst>
                                        <p:tav fmla="" tm="0">
                                          <p:val>
                                            <p:strVal val="0"/>
                                          </p:val>
                                        </p:tav>
                                        <p:tav fmla="" tm="100000">
                                          <p:val>
                                            <p:strVal val="#ppt_w"/>
                                          </p:val>
                                        </p:tav>
                                      </p:tavLst>
                                    </p:anim>
                                    <p:anim calcmode="lin" valueType="num">
                                      <p:cBhvr additive="base">
                                        <p:cTn dur="500"/>
                                        <p:tgtEl>
                                          <p:spTgt spid="13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2000"/>
                                        <p:tgtEl>
                                          <p:spTgt spid="142"/>
                                        </p:tgtEl>
                                      </p:cBhvr>
                                    </p:animEffect>
                                  </p:childTnLst>
                                </p:cTn>
                              </p:par>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20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500"/>
                                        <p:tgtEl>
                                          <p:spTgt spid="143"/>
                                        </p:tgtEl>
                                      </p:cBhvr>
                                    </p:animEffect>
                                  </p:childTnLst>
                                </p:cTn>
                              </p:par>
                              <p:par>
                                <p:cTn fill="hold" nodeType="with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500"/>
                                        <p:tgtEl>
                                          <p:spTgt spid="144"/>
                                        </p:tgtEl>
                                      </p:cBhvr>
                                    </p:animEffect>
                                  </p:childTnLst>
                                </p:cTn>
                              </p:par>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5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5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9"/>
          <p:cNvSpPr/>
          <p:nvPr/>
        </p:nvSpPr>
        <p:spPr>
          <a:xfrm>
            <a:off x="614526" y="292955"/>
            <a:ext cx="8211146" cy="7372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rgbClr val="F03C69"/>
                </a:solidFill>
                <a:latin typeface="Arial"/>
                <a:ea typeface="Arial"/>
                <a:cs typeface="Arial"/>
                <a:sym typeface="Arial"/>
              </a:rPr>
              <a:t>3. Sử dụng máy tinh đúng cách</a:t>
            </a:r>
            <a:endParaRPr/>
          </a:p>
        </p:txBody>
      </p:sp>
      <p:grpSp>
        <p:nvGrpSpPr>
          <p:cNvPr id="153" name="Google Shape;153;p9"/>
          <p:cNvGrpSpPr/>
          <p:nvPr/>
        </p:nvGrpSpPr>
        <p:grpSpPr>
          <a:xfrm>
            <a:off x="592936" y="833984"/>
            <a:ext cx="10962640" cy="5488422"/>
            <a:chOff x="501022" y="765365"/>
            <a:chExt cx="10962640" cy="5488422"/>
          </a:xfrm>
        </p:grpSpPr>
        <p:sp>
          <p:nvSpPr>
            <p:cNvPr id="154" name="Google Shape;154;p9"/>
            <p:cNvSpPr/>
            <p:nvPr/>
          </p:nvSpPr>
          <p:spPr>
            <a:xfrm>
              <a:off x="3379791" y="1086631"/>
              <a:ext cx="7173355" cy="7372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rgbClr val="7FC354"/>
                  </a:solidFill>
                  <a:latin typeface="Arial"/>
                  <a:ea typeface="Arial"/>
                  <a:cs typeface="Arial"/>
                  <a:sym typeface="Arial"/>
                </a:rPr>
                <a:t>An toan cho máy tính</a:t>
              </a:r>
              <a:endParaRPr b="1" sz="2800">
                <a:solidFill>
                  <a:srgbClr val="7FC354"/>
                </a:solidFill>
                <a:latin typeface="Arial"/>
                <a:ea typeface="Arial"/>
                <a:cs typeface="Arial"/>
                <a:sym typeface="Arial"/>
              </a:endParaRPr>
            </a:p>
          </p:txBody>
        </p:sp>
        <p:sp>
          <p:nvSpPr>
            <p:cNvPr id="155" name="Google Shape;155;p9"/>
            <p:cNvSpPr/>
            <p:nvPr/>
          </p:nvSpPr>
          <p:spPr>
            <a:xfrm>
              <a:off x="501022" y="1086157"/>
              <a:ext cx="10962640" cy="5167630"/>
            </a:xfrm>
            <a:prstGeom prst="roundRect">
              <a:avLst>
                <a:gd fmla="val 5722" name="adj"/>
              </a:avLst>
            </a:prstGeom>
            <a:noFill/>
            <a:ln cap="flat" cmpd="sng" w="381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56" name="Google Shape;156;p9"/>
            <p:cNvSpPr/>
            <p:nvPr/>
          </p:nvSpPr>
          <p:spPr>
            <a:xfrm>
              <a:off x="791852" y="1829107"/>
              <a:ext cx="10074910" cy="64516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2400">
                  <a:solidFill>
                    <a:schemeClr val="dk1"/>
                  </a:solidFill>
                  <a:latin typeface="Arial"/>
                  <a:ea typeface="Arial"/>
                  <a:cs typeface="Arial"/>
                  <a:sym typeface="Arial"/>
                </a:rPr>
                <a:t>1. Chuyện gì xảy ra với máy tính của Minh và máy tính của An?</a:t>
              </a:r>
              <a:endParaRPr/>
            </a:p>
          </p:txBody>
        </p:sp>
        <p:grpSp>
          <p:nvGrpSpPr>
            <p:cNvPr id="157" name="Google Shape;157;p9"/>
            <p:cNvGrpSpPr/>
            <p:nvPr/>
          </p:nvGrpSpPr>
          <p:grpSpPr>
            <a:xfrm>
              <a:off x="522612" y="765365"/>
              <a:ext cx="3019125" cy="1150278"/>
              <a:chOff x="522612" y="765365"/>
              <a:chExt cx="3019125" cy="1150278"/>
            </a:xfrm>
          </p:grpSpPr>
          <p:grpSp>
            <p:nvGrpSpPr>
              <p:cNvPr id="158" name="Google Shape;158;p9"/>
              <p:cNvGrpSpPr/>
              <p:nvPr/>
            </p:nvGrpSpPr>
            <p:grpSpPr>
              <a:xfrm>
                <a:off x="522612" y="1095583"/>
                <a:ext cx="2372989" cy="661656"/>
                <a:chOff x="5906375" y="1404722"/>
                <a:chExt cx="2372989" cy="661656"/>
              </a:xfrm>
            </p:grpSpPr>
            <p:sp>
              <p:nvSpPr>
                <p:cNvPr id="159" name="Google Shape;159;p9"/>
                <p:cNvSpPr/>
                <p:nvPr/>
              </p:nvSpPr>
              <p:spPr>
                <a:xfrm>
                  <a:off x="5981023" y="1404722"/>
                  <a:ext cx="2298341" cy="661656"/>
                </a:xfrm>
                <a:prstGeom prst="round2SameRect">
                  <a:avLst>
                    <a:gd fmla="val 16667" name="adj1"/>
                    <a:gd fmla="val 0" name="adj2"/>
                  </a:avLst>
                </a:prstGeom>
                <a:solidFill>
                  <a:srgbClr val="7FC35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160" name="Google Shape;160;p9"/>
                <p:cNvSpPr/>
                <p:nvPr/>
              </p:nvSpPr>
              <p:spPr>
                <a:xfrm>
                  <a:off x="5906375" y="1465062"/>
                  <a:ext cx="2135017" cy="533223"/>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2200">
                      <a:solidFill>
                        <a:schemeClr val="lt1"/>
                      </a:solidFill>
                      <a:latin typeface="Arial"/>
                      <a:ea typeface="Arial"/>
                      <a:cs typeface="Arial"/>
                      <a:sym typeface="Arial"/>
                    </a:rPr>
                    <a:t>HOẠT ĐỘNG </a:t>
                  </a:r>
                  <a:endParaRPr b="1" sz="2200">
                    <a:solidFill>
                      <a:schemeClr val="lt1"/>
                    </a:solidFill>
                    <a:latin typeface="Arial"/>
                    <a:ea typeface="Arial"/>
                    <a:cs typeface="Arial"/>
                    <a:sym typeface="Arial"/>
                  </a:endParaRPr>
                </a:p>
              </p:txBody>
            </p:sp>
          </p:grpSp>
          <p:grpSp>
            <p:nvGrpSpPr>
              <p:cNvPr id="161" name="Google Shape;161;p9"/>
              <p:cNvGrpSpPr/>
              <p:nvPr/>
            </p:nvGrpSpPr>
            <p:grpSpPr>
              <a:xfrm rot="-1180807">
                <a:off x="2468303" y="900102"/>
                <a:ext cx="952953" cy="880803"/>
                <a:chOff x="8974078" y="279854"/>
                <a:chExt cx="3397172" cy="3224225"/>
              </a:xfrm>
            </p:grpSpPr>
            <p:pic>
              <p:nvPicPr>
                <p:cNvPr id="162" name="Google Shape;162;p9"/>
                <p:cNvPicPr preferRelativeResize="0"/>
                <p:nvPr/>
              </p:nvPicPr>
              <p:blipFill rotWithShape="1">
                <a:blip r:embed="rId3">
                  <a:alphaModFix/>
                </a:blip>
                <a:srcRect b="0" l="0" r="0" t="0"/>
                <a:stretch/>
              </p:blipFill>
              <p:spPr>
                <a:xfrm>
                  <a:off x="8974078" y="279854"/>
                  <a:ext cx="3397172" cy="3224225"/>
                </a:xfrm>
                <a:prstGeom prst="rect">
                  <a:avLst/>
                </a:prstGeom>
                <a:noFill/>
                <a:ln>
                  <a:noFill/>
                </a:ln>
              </p:spPr>
            </p:pic>
            <p:pic>
              <p:nvPicPr>
                <p:cNvPr id="163" name="Google Shape;163;p9"/>
                <p:cNvPicPr preferRelativeResize="0"/>
                <p:nvPr/>
              </p:nvPicPr>
              <p:blipFill rotWithShape="1">
                <a:blip r:embed="rId4">
                  <a:alphaModFix/>
                </a:blip>
                <a:srcRect b="0" l="0" r="0" t="0"/>
                <a:stretch/>
              </p:blipFill>
              <p:spPr>
                <a:xfrm>
                  <a:off x="9264793" y="565916"/>
                  <a:ext cx="2916628" cy="2768146"/>
                </a:xfrm>
                <a:prstGeom prst="rect">
                  <a:avLst/>
                </a:prstGeom>
                <a:noFill/>
                <a:ln>
                  <a:noFill/>
                </a:ln>
              </p:spPr>
            </p:pic>
          </p:grpSp>
          <p:sp>
            <p:nvSpPr>
              <p:cNvPr id="164" name="Google Shape;164;p9"/>
              <p:cNvSpPr/>
              <p:nvPr/>
            </p:nvSpPr>
            <p:spPr>
              <a:xfrm>
                <a:off x="2792351" y="1002361"/>
                <a:ext cx="363894" cy="661656"/>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2800">
                    <a:solidFill>
                      <a:schemeClr val="lt1"/>
                    </a:solidFill>
                    <a:latin typeface="Helvetica Neue"/>
                    <a:ea typeface="Helvetica Neue"/>
                    <a:cs typeface="Helvetica Neue"/>
                    <a:sym typeface="Helvetica Neue"/>
                  </a:rPr>
                  <a:t>3</a:t>
                </a:r>
                <a:endParaRPr b="1" sz="2800">
                  <a:solidFill>
                    <a:schemeClr val="lt1"/>
                  </a:solidFill>
                  <a:latin typeface="Arial"/>
                  <a:ea typeface="Arial"/>
                  <a:cs typeface="Arial"/>
                  <a:sym typeface="Arial"/>
                </a:endParaRPr>
              </a:p>
            </p:txBody>
          </p:sp>
        </p:grpSp>
      </p:grpSp>
      <p:pic>
        <p:nvPicPr>
          <p:cNvPr descr="new" id="165" name="Google Shape;165;p9"/>
          <p:cNvPicPr preferRelativeResize="0"/>
          <p:nvPr/>
        </p:nvPicPr>
        <p:blipFill rotWithShape="1">
          <a:blip r:embed="rId5">
            <a:alphaModFix/>
          </a:blip>
          <a:srcRect b="0" l="0" r="0" t="0"/>
          <a:stretch/>
        </p:blipFill>
        <p:spPr>
          <a:xfrm>
            <a:off x="1503680" y="2413635"/>
            <a:ext cx="9140825" cy="2198370"/>
          </a:xfrm>
          <a:prstGeom prst="rect">
            <a:avLst/>
          </a:prstGeom>
          <a:noFill/>
          <a:ln>
            <a:noFill/>
          </a:ln>
        </p:spPr>
      </p:pic>
      <p:sp>
        <p:nvSpPr>
          <p:cNvPr id="166" name="Google Shape;166;p9"/>
          <p:cNvSpPr txBox="1"/>
          <p:nvPr/>
        </p:nvSpPr>
        <p:spPr>
          <a:xfrm>
            <a:off x="3036693" y="4676812"/>
            <a:ext cx="7124065" cy="39878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Hình 2:</a:t>
            </a:r>
            <a:r>
              <a:rPr lang="en-US" sz="2000">
                <a:solidFill>
                  <a:schemeClr val="dk1"/>
                </a:solidFill>
                <a:latin typeface="Arial"/>
                <a:ea typeface="Arial"/>
                <a:cs typeface="Arial"/>
                <a:sym typeface="Arial"/>
              </a:rPr>
              <a:t> Hành động gây mất an toàn cho máy tính</a:t>
            </a:r>
            <a:endParaRPr/>
          </a:p>
        </p:txBody>
      </p:sp>
      <p:sp>
        <p:nvSpPr>
          <p:cNvPr id="167" name="Google Shape;167;p9"/>
          <p:cNvSpPr txBox="1"/>
          <p:nvPr/>
        </p:nvSpPr>
        <p:spPr>
          <a:xfrm>
            <a:off x="761365" y="5040630"/>
            <a:ext cx="10626090" cy="8299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2. Em hãy nhắc lại những điều đã học ở lớp 3 về việc nên và không nên làm khi sử dụng máy tính để đảm bảo an toàn về điện</a:t>
            </a:r>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2">
                                            <p:txEl>
                                              <p:pRg end="0" st="0"/>
                                            </p:txEl>
                                          </p:spTgt>
                                        </p:tgtEl>
                                        <p:attrNameLst>
                                          <p:attrName>style.visibility</p:attrName>
                                        </p:attrNameLst>
                                      </p:cBhvr>
                                      <p:to>
                                        <p:strVal val="visible"/>
                                      </p:to>
                                    </p:set>
                                    <p:animEffect filter="fade" transition="in">
                                      <p:cBhvr>
                                        <p:cTn dur="500"/>
                                        <p:tgtEl>
                                          <p:spTgt spid="15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2000"/>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2000"/>
                                        <p:tgtEl>
                                          <p:spTgt spid="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20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2021-11-14T08:33:00Z</dcterms:created>
  <dc:creator>Uyen Uyen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66D305AB9531430CA82F64AC33C83CE7</vt:lpwstr>
  </property>
  <property fmtid="{D5CDD505-2E9C-101B-9397-08002B2CF9AE}" pid="3" name="KSOProductBuildVer">
    <vt:lpwstr>1033-11.2.0.11440</vt:lpwstr>
  </property>
</Properties>
</file>