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09" r:id="rId2"/>
    <p:sldMasterId id="2147483723" r:id="rId3"/>
    <p:sldMasterId id="2147483736" r:id="rId4"/>
  </p:sldMasterIdLst>
  <p:notesMasterIdLst>
    <p:notesMasterId r:id="rId13"/>
  </p:notesMasterIdLst>
  <p:sldIdLst>
    <p:sldId id="272" r:id="rId5"/>
    <p:sldId id="273" r:id="rId6"/>
    <p:sldId id="343" r:id="rId7"/>
    <p:sldId id="344" r:id="rId8"/>
    <p:sldId id="345" r:id="rId9"/>
    <p:sldId id="319" r:id="rId10"/>
    <p:sldId id="390" r:id="rId11"/>
    <p:sldId id="5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87358" autoAdjust="0"/>
  </p:normalViewPr>
  <p:slideViewPr>
    <p:cSldViewPr snapToGrid="0" showGuides="1">
      <p:cViewPr varScale="1">
        <p:scale>
          <a:sx n="73" d="100"/>
          <a:sy n="73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03:35: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D2DD-19E4-450A-8DFF-5CDE42145533}" type="datetimeFigureOut">
              <a:rPr lang="vi-VN" smtClean="0"/>
              <a:t>27/11/2024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CD66-E9E3-4F4D-BEB1-732EBF80BAC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0F9FEC-21AD-448B-9A3B-35435B9560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B987C0-879C-4F9D-A901-627CF6C5F3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8785A6-1625-4F3F-9C46-D5397AF3AB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C3844E-1A9C-4D7F-BFD9-AF4BA6E5F2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CC1AC3-9F60-4060-8D84-5F0843F7E6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ECCC2-22A0-4AB9-97CC-07B9B96A73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0CEA3-2E04-4C05-87F7-730143EFC0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B49D-C3E7-497C-B161-1EA90245BB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634E-1617-4F6A-8BA8-02324176FA4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2867-EF9C-453B-A78B-97B8C43C8B8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6DD7A-A5F7-47F7-8D04-5093CE3AF6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84AB-0E52-4350-8995-EBFDFEAFDE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003B-405B-4427-9985-C4A66678B1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F934C-6CC0-4029-80A8-7CD46558F84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E0136-DF6D-4829-8681-890F34327FA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FE7C1-FC47-40D0-B468-B9CB133FF73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E895-D60B-4312-9734-05A637A4BD6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D5B6A-1353-49E0-8016-8C3552A433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FE797-046B-4242-9E74-70396E3CAE8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1726D-DEDB-473E-8948-74EA8176D3E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09787-9E26-43D2-9EA8-2B3676C6D21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282BA-BD02-4095-AA7B-EB9F7E8B8D0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45AB8-3486-444C-A0A5-062CC0C9443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AE208-1D79-4BE7-B0ED-556BAE0AF99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986DC-1832-4D9B-9B80-55299533245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9706D-B2BD-4A70-898B-6793AD9EFE4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D057B-5A50-4086-96EB-31F87C399F1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15322-3294-40EE-9264-89A61189830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69CAE-1203-4E8E-B35F-F4645A74F77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B371-0917-48A0-A202-559B416F212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18730-C0AE-4389-AF10-FBA6EC7747B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A1D91-64C4-4CFF-852D-0314A516A3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nyPPT.com" type="tx">
  <p:cSld name="tinyPPT.co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3E1F-7A75-4A7B-A0C0-7D25ACDED37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7CB2D-321C-40A2-BD5A-75343989CCC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354E-5FBA-4008-A8BA-53C84E10774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35876-314F-479B-A474-5B292740525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D1E90-329A-46E5-8AF8-30B8FD44E5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B5C1-76CE-42AA-919B-260F8EE3779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2F04E-365A-4131-9516-011EA47F610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C523A-4D00-4597-AA99-5A1BBE547BD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1EE3-38F4-4BD6-ACCF-9FA3E6E9BAB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BE83-A76A-48EB-B9C9-8A804B36D90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 lang="vi-V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E1618DA-6A47-4EFC-A101-99557BED2F8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FC9FEC-C2AF-4829-BC32-D0B80070468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3B9F253-AB9F-465C-B503-F1AE05B236CD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9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 descr="123RF - Millions of Creative Stock Photos, Vectors, Videos and Music Files  For Your Inspiration and Projects. | Desenhos bonitos, Pássaros fofos, Arte  infanti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6048" y="648949"/>
            <a:ext cx="3495350" cy="20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 descr="Hình ảnh dế mèn đẹp - Honda Anh Dũng"/>
          <p:cNvPicPr preferRelativeResize="0"/>
          <p:nvPr/>
        </p:nvPicPr>
        <p:blipFill rotWithShape="1">
          <a:blip r:embed="rId4"/>
          <a:srcRect t="5364"/>
          <a:stretch>
            <a:fillRect/>
          </a:stretch>
        </p:blipFill>
        <p:spPr>
          <a:xfrm>
            <a:off x="385010" y="2101516"/>
            <a:ext cx="11421979" cy="452373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/>
          <p:nvPr/>
        </p:nvSpPr>
        <p:spPr>
          <a:xfrm>
            <a:off x="672353" y="283739"/>
            <a:ext cx="1128208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(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Trích “Dế Mèn phiêu lưu kí” - Tô Hoài)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882140" y="118431"/>
            <a:ext cx="90678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016000" indent="-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54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5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5943600" y="41910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7840663" y="2438401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16" name="Group 40"/>
          <p:cNvGrpSpPr/>
          <p:nvPr/>
        </p:nvGrpSpPr>
        <p:grpSpPr bwMode="auto">
          <a:xfrm>
            <a:off x="7035483" y="2172494"/>
            <a:ext cx="4996496" cy="4037013"/>
            <a:chOff x="3152" y="1248"/>
            <a:chExt cx="2287" cy="2543"/>
          </a:xfrm>
        </p:grpSpPr>
        <p:pic>
          <p:nvPicPr>
            <p:cNvPr id="6156" name="Picture 7" descr="16_16_56_6_6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248"/>
              <a:ext cx="2287" cy="20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34"/>
            <p:cNvSpPr txBox="1">
              <a:spLocks noChangeArrowheads="1"/>
            </p:cNvSpPr>
            <p:nvPr/>
          </p:nvSpPr>
          <p:spPr bwMode="auto">
            <a:xfrm>
              <a:off x="3765" y="3423"/>
              <a:ext cx="9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Tô Hoài</a:t>
              </a:r>
            </a:p>
          </p:txBody>
        </p:sp>
      </p:grp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1965960"/>
            <a:ext cx="6505894" cy="48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6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b23a360d6084fad31eb3760dacac9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0129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91490" y="152400"/>
            <a:ext cx="11464290" cy="1905000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99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6699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I :</a:t>
            </a:r>
            <a:r>
              <a:rPr lang="en-US" altLang="en-US" sz="4000" i="1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/>
              <a:t>    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lai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2" name="Picture 9" descr="chi c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2610" r="7500" b="13870"/>
          <a:stretch>
            <a:fillRect/>
          </a:stretch>
        </p:blipFill>
        <p:spPr bwMode="auto">
          <a:xfrm>
            <a:off x="6172200" y="2209800"/>
            <a:ext cx="5417820" cy="46482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0" descr="Bai hoc duong doi dau tien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8"/>
          <a:stretch>
            <a:fillRect/>
          </a:stretch>
        </p:blipFill>
        <p:spPr bwMode="auto">
          <a:xfrm>
            <a:off x="308610" y="2358390"/>
            <a:ext cx="5787390" cy="434721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0b23a360d6084fad31eb3760dacac99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" y="0"/>
            <a:ext cx="1196721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3855" y="76199"/>
            <a:ext cx="11612880" cy="3276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II, III: </a:t>
            </a:r>
          </a:p>
          <a:p>
            <a:pPr algn="just" eaLnBrk="1" hangingPunct="1">
              <a:buFontTx/>
              <a:buNone/>
            </a:pPr>
            <a:r>
              <a:rPr lang="en-US" altLang="en-US" sz="4000" dirty="0"/>
              <a:t>   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bọn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chọi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bọn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Nhện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ác.Mèn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bọn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nhện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ớt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14" descr="ap_200908170208054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3505201"/>
            <a:ext cx="3657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DSC_22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" y="3429000"/>
            <a:ext cx="395859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De Men phieu luu 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501390" cy="32766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0b23a360d6084fad31eb3760dacac9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1207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1460" y="152399"/>
            <a:ext cx="11826240" cy="279268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/>
              <a:t>   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phiêu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Trũi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vất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vả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6388" name="Picture 12" descr="Untitled-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3097479"/>
            <a:ext cx="11706992" cy="37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" y="31750"/>
            <a:ext cx="12092939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-102870" y="-160338"/>
            <a:ext cx="12092940" cy="7178675"/>
          </a:xfrm>
          <a:prstGeom prst="round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69"/>
          <p:cNvGrpSpPr/>
          <p:nvPr/>
        </p:nvGrpSpPr>
        <p:grpSpPr bwMode="auto">
          <a:xfrm>
            <a:off x="1981200" y="228600"/>
            <a:ext cx="8305800" cy="2590800"/>
            <a:chOff x="288" y="576"/>
            <a:chExt cx="5472" cy="1200"/>
          </a:xfrm>
        </p:grpSpPr>
        <p:grpSp>
          <p:nvGrpSpPr>
            <p:cNvPr id="45066" name="Group 52"/>
            <p:cNvGrpSpPr/>
            <p:nvPr/>
          </p:nvGrpSpPr>
          <p:grpSpPr bwMode="auto">
            <a:xfrm>
              <a:off x="3120" y="576"/>
              <a:ext cx="2640" cy="1200"/>
              <a:chOff x="2112" y="720"/>
              <a:chExt cx="3072" cy="1200"/>
            </a:xfrm>
          </p:grpSpPr>
          <p:sp>
            <p:nvSpPr>
              <p:cNvPr id="45069" name="AutoShape 40"/>
              <p:cNvSpPr>
                <a:spLocks noChangeArrowheads="1"/>
              </p:cNvSpPr>
              <p:nvPr/>
            </p:nvSpPr>
            <p:spPr bwMode="auto">
              <a:xfrm>
                <a:off x="2112" y="720"/>
                <a:ext cx="3072" cy="1200"/>
              </a:xfrm>
              <a:prstGeom prst="cloudCallout">
                <a:avLst>
                  <a:gd name="adj1" fmla="val -24218"/>
                  <a:gd name="adj2" fmla="val 6758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FF"/>
                  </a:gs>
                </a:gsLst>
                <a:lin ang="18900000" scaled="1"/>
              </a:gradFill>
              <a:ln w="12700">
                <a:solidFill>
                  <a:srgbClr val="666699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70" name="Text Box 28"/>
              <p:cNvSpPr txBox="1">
                <a:spLocks noChangeArrowheads="1"/>
              </p:cNvSpPr>
              <p:nvPr/>
            </p:nvSpPr>
            <p:spPr bwMode="auto">
              <a:xfrm>
                <a:off x="2548" y="1056"/>
                <a:ext cx="2359" cy="64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khỏe đẹp, cường tráng, mạnh mẽ, tự tin</a:t>
                </a:r>
              </a:p>
            </p:txBody>
          </p:sp>
        </p:grpSp>
        <p:sp>
          <p:nvSpPr>
            <p:cNvPr id="45067" name="AutoShape 61"/>
            <p:cNvSpPr>
              <a:spLocks noChangeArrowheads="1"/>
            </p:cNvSpPr>
            <p:nvPr/>
          </p:nvSpPr>
          <p:spPr bwMode="auto">
            <a:xfrm>
              <a:off x="288" y="624"/>
              <a:ext cx="1920" cy="1104"/>
            </a:xfrm>
            <a:prstGeom prst="star16">
              <a:avLst>
                <a:gd name="adj" fmla="val 37500"/>
              </a:avLst>
            </a:prstGeom>
            <a:solidFill>
              <a:srgbClr val="FF99CC"/>
            </a:solidFill>
            <a:ln w="12700" algn="ctr">
              <a:solidFill>
                <a:srgbClr val="FFCC99"/>
              </a:solidFill>
              <a:miter lim="800000"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nét đẹp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68" name="Line 67"/>
            <p:cNvSpPr>
              <a:spLocks noChangeShapeType="1"/>
            </p:cNvSpPr>
            <p:nvPr/>
          </p:nvSpPr>
          <p:spPr bwMode="auto">
            <a:xfrm flipV="1">
              <a:off x="1920" y="1488"/>
              <a:ext cx="1298" cy="0"/>
            </a:xfrm>
            <a:prstGeom prst="line">
              <a:avLst/>
            </a:prstGeom>
            <a:noFill/>
            <a:ln w="50800">
              <a:solidFill>
                <a:srgbClr val="CC99FF"/>
              </a:solidFill>
              <a:round/>
              <a:tailEnd type="triangle" w="med" len="med"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70"/>
          <p:cNvGrpSpPr/>
          <p:nvPr/>
        </p:nvGrpSpPr>
        <p:grpSpPr bwMode="auto">
          <a:xfrm>
            <a:off x="651161" y="3822698"/>
            <a:ext cx="11464628" cy="2786945"/>
            <a:chOff x="-931" y="2229"/>
            <a:chExt cx="8025" cy="1975"/>
          </a:xfrm>
        </p:grpSpPr>
        <p:sp>
          <p:nvSpPr>
            <p:cNvPr id="45063" name="AutoShape 49"/>
            <p:cNvSpPr>
              <a:spLocks noChangeArrowheads="1"/>
            </p:cNvSpPr>
            <p:nvPr/>
          </p:nvSpPr>
          <p:spPr bwMode="auto">
            <a:xfrm>
              <a:off x="2537" y="2229"/>
              <a:ext cx="4557" cy="1975"/>
            </a:xfrm>
            <a:prstGeom prst="cloudCallout">
              <a:avLst>
                <a:gd name="adj1" fmla="val 23250"/>
                <a:gd name="adj2" fmla="val 8238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kiêu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căng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phụ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xốc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nổi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hung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hăng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hống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hách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064" name="AutoShape 60"/>
            <p:cNvSpPr>
              <a:spLocks noChangeArrowheads="1"/>
            </p:cNvSpPr>
            <p:nvPr/>
          </p:nvSpPr>
          <p:spPr bwMode="auto">
            <a:xfrm>
              <a:off x="-931" y="2252"/>
              <a:ext cx="2851" cy="1677"/>
            </a:xfrm>
            <a:prstGeom prst="star16">
              <a:avLst>
                <a:gd name="adj" fmla="val 375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chưa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đẹp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065" name="Line 68"/>
            <p:cNvSpPr>
              <a:spLocks noChangeShapeType="1"/>
            </p:cNvSpPr>
            <p:nvPr/>
          </p:nvSpPr>
          <p:spPr bwMode="auto">
            <a:xfrm flipV="1">
              <a:off x="1776" y="3120"/>
              <a:ext cx="1392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tailEnd type="triangle" w="med" len="med"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234" name="AutoShape 74"/>
          <p:cNvSpPr>
            <a:spLocks noChangeArrowheads="1"/>
          </p:cNvSpPr>
          <p:nvPr/>
        </p:nvSpPr>
        <p:spPr bwMode="auto">
          <a:xfrm>
            <a:off x="3810000" y="2286000"/>
            <a:ext cx="4267200" cy="1905000"/>
          </a:xfrm>
          <a:prstGeom prst="cloudCallout">
            <a:avLst>
              <a:gd name="adj1" fmla="val -36495"/>
              <a:gd name="adj2" fmla="val 66833"/>
            </a:avLst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12700">
            <a:solidFill>
              <a:srgbClr val="666699"/>
            </a:solidFill>
            <a:rou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em hình ảnh Dế Mèn đẹp ở chỗ nào và chưa đẹp ở điểm nào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4724400" y="1600200"/>
            <a:ext cx="1905000" cy="0"/>
          </a:xfrm>
          <a:prstGeom prst="line">
            <a:avLst/>
          </a:prstGeom>
          <a:noFill/>
          <a:ln w="38100">
            <a:solidFill>
              <a:srgbClr val="666699"/>
            </a:solidFill>
            <a:round/>
            <a:tailEnd type="triangle" w="med" len="med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4" grpId="0" animBg="1"/>
      <p:bldP spid="922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750"/>
            <a:ext cx="92202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0" y="31750"/>
            <a:ext cx="9093200" cy="6794500"/>
          </a:xfrm>
          <a:prstGeom prst="round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2" name="Group 69"/>
          <p:cNvGrpSpPr/>
          <p:nvPr/>
        </p:nvGrpSpPr>
        <p:grpSpPr bwMode="auto">
          <a:xfrm>
            <a:off x="1981201" y="331789"/>
            <a:ext cx="8412163" cy="5348287"/>
            <a:chOff x="288" y="624"/>
            <a:chExt cx="4906" cy="2313"/>
          </a:xfrm>
        </p:grpSpPr>
        <p:sp>
          <p:nvSpPr>
            <p:cNvPr id="50181" name="AutoShape 40"/>
            <p:cNvSpPr>
              <a:spLocks noChangeArrowheads="1"/>
            </p:cNvSpPr>
            <p:nvPr/>
          </p:nvSpPr>
          <p:spPr bwMode="auto">
            <a:xfrm>
              <a:off x="2554" y="1737"/>
              <a:ext cx="2640" cy="1200"/>
            </a:xfrm>
            <a:prstGeom prst="cloudCallout">
              <a:avLst>
                <a:gd name="adj1" fmla="val -43931"/>
                <a:gd name="adj2" fmla="val 8783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18900000" scaled="1"/>
            </a:gradFill>
            <a:ln w="12700">
              <a:solidFill>
                <a:srgbClr val="666699"/>
              </a:solidFill>
              <a:rou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82" name="AutoShape 61"/>
            <p:cNvSpPr>
              <a:spLocks noChangeArrowheads="1"/>
            </p:cNvSpPr>
            <p:nvPr/>
          </p:nvSpPr>
          <p:spPr bwMode="auto">
            <a:xfrm>
              <a:off x="288" y="624"/>
              <a:ext cx="2977" cy="1104"/>
            </a:xfrm>
            <a:prstGeom prst="star16">
              <a:avLst>
                <a:gd name="adj" fmla="val 37500"/>
              </a:avLst>
            </a:prstGeom>
            <a:solidFill>
              <a:srgbClr val="FF99CC"/>
            </a:solidFill>
            <a:ln w="12700" algn="ctr">
              <a:solidFill>
                <a:srgbClr val="FFCC99"/>
              </a:solidFill>
              <a:miter lim="800000"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Những bài học sâu sắc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em rút ra từ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nhân vật Dế Mèn?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63984" y="3934313"/>
              <a:ext cx="360" cy="36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3763984" y="393431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256824" y="4515353"/>
              <a:ext cx="360" cy="360"/>
            </p14:xfrm>
          </p:contentPart>
        </mc:Choice>
        <mc:Fallback xmlns="">
          <p:pic>
            <p:nvPicPr>
              <p:cNvPr id="5" name="Ink 4"/>
            </p:nvPicPr>
            <p:blipFill>
              <a:blip r:embed="rId3"/>
            </p:blipFill>
            <p:spPr>
              <a:xfrm>
                <a:off x="4256824" y="4515353"/>
                <a:ext cx="360" cy="360"/>
              </a:xfrm>
              <a:prstGeom prst="rect"/>
            </p:spPr>
          </p:pic>
        </mc:Fallback>
      </mc:AlternateContent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34341" y="381001"/>
            <a:ext cx="1162431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Mèn: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dung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dung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925830" y="4722673"/>
            <a:ext cx="993267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Bài học rút ra cho bản thân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Tôn trọng sự khác biệt của bạn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Sẵn sàng chia sẻ, giúp đỡ khi bạn cần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FF99FF"/>
            </a:gs>
          </a:gsLst>
          <a:lin ang="18900000" scaled="1"/>
        </a:gradFill>
        <a:ln w="12700" cap="flat" cmpd="sng" algn="ctr">
          <a:solidFill>
            <a:srgbClr val="6666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FF99FF"/>
            </a:gs>
          </a:gsLst>
          <a:lin ang="18900000" scaled="1"/>
        </a:gradFill>
        <a:ln w="12700" cap="flat" cmpd="sng" algn="ctr">
          <a:solidFill>
            <a:srgbClr val="6666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298</Words>
  <Application>Microsoft Office PowerPoint</Application>
  <PresentationFormat>Widescreen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Default Design</vt:lpstr>
      <vt:lpstr>3_Office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120</cp:revision>
  <dcterms:created xsi:type="dcterms:W3CDTF">2018-09-09T12:41:00Z</dcterms:created>
  <dcterms:modified xsi:type="dcterms:W3CDTF">2024-11-27T10:06:27Z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B89256204AF34810A9320FE46F97A63E_13</vt:lpwstr>
  </property>
  <property fmtid="{D5CDD505-2E9C-101B-9397-08002B2CF9AE}" pid="3" name="KSOProductBuildVer">
    <vt:lpwstr>1033-12.2.0.18165</vt:lpwstr>
  </property>
</Properties>
</file>