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0" r:id="rId2"/>
    <p:sldId id="2007577378" r:id="rId3"/>
    <p:sldId id="331" r:id="rId4"/>
    <p:sldId id="2007577380" r:id="rId5"/>
    <p:sldId id="2007577382" r:id="rId6"/>
    <p:sldId id="2007577381" r:id="rId7"/>
    <p:sldId id="2007577384" r:id="rId8"/>
    <p:sldId id="2007577402" r:id="rId9"/>
    <p:sldId id="2007577403" r:id="rId10"/>
    <p:sldId id="2007577404" r:id="rId11"/>
    <p:sldId id="2007577405" r:id="rId12"/>
    <p:sldId id="2007577389" r:id="rId13"/>
    <p:sldId id="2007577383" r:id="rId14"/>
    <p:sldId id="2007577406" r:id="rId15"/>
    <p:sldId id="2007577407" r:id="rId16"/>
    <p:sldId id="2007577408" r:id="rId17"/>
    <p:sldId id="2007577409" r:id="rId18"/>
    <p:sldId id="2007577410" r:id="rId19"/>
    <p:sldId id="2007577411" r:id="rId20"/>
    <p:sldId id="2007577412" r:id="rId21"/>
    <p:sldId id="2007577414" r:id="rId22"/>
    <p:sldId id="2007577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7F7"/>
    <a:srgbClr val="F9D7F2"/>
    <a:srgbClr val="E3FDCB"/>
    <a:srgbClr val="FCA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540" autoAdjust="0"/>
  </p:normalViewPr>
  <p:slideViewPr>
    <p:cSldViewPr snapToGrid="0">
      <p:cViewPr varScale="1">
        <p:scale>
          <a:sx n="63" d="100"/>
          <a:sy n="63" d="100"/>
        </p:scale>
        <p:origin x="157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A939-EDDC-454E-95D3-1907517DCAE1}" type="datetimeFigureOut">
              <a:rPr lang="en-US" smtClean="0"/>
              <a:t>13/10/2024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3AD0-4195-4F01-9162-A153DBFB8905}" type="slidenum">
              <a:rPr lang="en-US" smtClean="0"/>
              <a:t>‹#›</a:t>
            </a:fld>
            <a:endParaRPr lang="en-US"/>
          </a:p>
        </p:txBody>
      </p:sp>
    </p:spTree>
    <p:extLst>
      <p:ext uri="{BB962C8B-B14F-4D97-AF65-F5344CB8AC3E}">
        <p14:creationId xmlns:p14="http://schemas.microsoft.com/office/powerpoint/2010/main" val="10863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Tree>
    <p:extLst>
      <p:ext uri="{BB962C8B-B14F-4D97-AF65-F5344CB8AC3E}">
        <p14:creationId xmlns:p14="http://schemas.microsoft.com/office/powerpoint/2010/main" val="20794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22</a:t>
            </a:fld>
            <a:endParaRPr lang="en-US"/>
          </a:p>
        </p:txBody>
      </p:sp>
    </p:spTree>
    <p:extLst>
      <p:ext uri="{BB962C8B-B14F-4D97-AF65-F5344CB8AC3E}">
        <p14:creationId xmlns:p14="http://schemas.microsoft.com/office/powerpoint/2010/main" val="298905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573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1248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128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9614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28767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856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62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0800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629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132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5577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7743" y="1173049"/>
            <a:ext cx="4067743" cy="3972479"/>
          </a:xfrm>
          <a:prstGeom prst="rect">
            <a:avLst/>
          </a:prstGeom>
        </p:spPr>
      </p:pic>
    </p:spTree>
    <p:extLst>
      <p:ext uri="{BB962C8B-B14F-4D97-AF65-F5344CB8AC3E}">
        <p14:creationId xmlns:p14="http://schemas.microsoft.com/office/powerpoint/2010/main" val="57829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C6F5C7C-054D-4738-A5A8-90973CCAA3FD}"/>
              </a:ext>
            </a:extLst>
          </p:cNvPr>
          <p:cNvSpPr/>
          <p:nvPr/>
        </p:nvSpPr>
        <p:spPr>
          <a:xfrm>
            <a:off x="1439594" y="913554"/>
            <a:ext cx="9312812" cy="4798249"/>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34A617F2-A655-47D3-A69D-F170A9326A92}"/>
              </a:ext>
            </a:extLst>
          </p:cNvPr>
          <p:cNvSpPr txBox="1"/>
          <p:nvPr/>
        </p:nvSpPr>
        <p:spPr>
          <a:xfrm>
            <a:off x="2721639" y="902811"/>
            <a:ext cx="74422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ngày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năm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445701B3-D5EB-E45B-9D85-15162CE2B54A}"/>
              </a:ext>
            </a:extLst>
          </p:cNvPr>
          <p:cNvPicPr>
            <a:picLocks noChangeAspect="1"/>
          </p:cNvPicPr>
          <p:nvPr/>
        </p:nvPicPr>
        <p:blipFill>
          <a:blip r:embed="rId4"/>
          <a:stretch>
            <a:fillRect/>
          </a:stretch>
        </p:blipFill>
        <p:spPr>
          <a:xfrm>
            <a:off x="4717024" y="1818101"/>
            <a:ext cx="3158002" cy="707197"/>
          </a:xfrm>
          <a:prstGeom prst="rect">
            <a:avLst/>
          </a:prstGeom>
        </p:spPr>
      </p:pic>
      <p:pic>
        <p:nvPicPr>
          <p:cNvPr id="6" name="Picture 5">
            <a:extLst>
              <a:ext uri="{FF2B5EF4-FFF2-40B4-BE49-F238E27FC236}">
                <a16:creationId xmlns:a16="http://schemas.microsoft.com/office/drawing/2014/main" id="{63EDC863-DF05-86A4-DA92-BC0D98CFAE7C}"/>
              </a:ext>
            </a:extLst>
          </p:cNvPr>
          <p:cNvPicPr>
            <a:picLocks noChangeAspect="1"/>
          </p:cNvPicPr>
          <p:nvPr/>
        </p:nvPicPr>
        <p:blipFill>
          <a:blip r:embed="rId5"/>
          <a:stretch>
            <a:fillRect/>
          </a:stretch>
        </p:blipFill>
        <p:spPr>
          <a:xfrm>
            <a:off x="1439373" y="2388755"/>
            <a:ext cx="9827604" cy="2651990"/>
          </a:xfrm>
          <a:prstGeom prst="rect">
            <a:avLst/>
          </a:prstGeom>
        </p:spPr>
      </p:pic>
      <p:pic>
        <p:nvPicPr>
          <p:cNvPr id="10" name="Picture 9">
            <a:extLst>
              <a:ext uri="{FF2B5EF4-FFF2-40B4-BE49-F238E27FC236}">
                <a16:creationId xmlns:a16="http://schemas.microsoft.com/office/drawing/2014/main" id="{239B612B-221D-CD1E-90EE-C41E61BF7E18}"/>
              </a:ext>
            </a:extLst>
          </p:cNvPr>
          <p:cNvPicPr>
            <a:picLocks noChangeAspect="1"/>
          </p:cNvPicPr>
          <p:nvPr/>
        </p:nvPicPr>
        <p:blipFill>
          <a:blip r:embed="rId6"/>
          <a:stretch>
            <a:fillRect/>
          </a:stretch>
        </p:blipFill>
        <p:spPr>
          <a:xfrm>
            <a:off x="3128498" y="443938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a16="http://schemas.microsoft.com/office/drawing/2014/main" id="{B8383ED3-B78A-6CE3-5CAF-9E565990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89A63C4-B777-B3C6-15D9-65F82689164A}"/>
              </a:ext>
            </a:extLst>
          </p:cNvPr>
          <p:cNvSpPr/>
          <p:nvPr/>
        </p:nvSpPr>
        <p:spPr>
          <a:xfrm>
            <a:off x="657225"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cổ</a:t>
            </a:r>
            <a:r>
              <a:rPr lang="en-US" sz="4000" b="1" dirty="0">
                <a:solidFill>
                  <a:srgbClr val="002060"/>
                </a:solidFill>
                <a:latin typeface="Calibri" panose="020F0502020204030204" pitchFamily="34" charset="0"/>
                <a:cs typeface="Calibri" panose="020F0502020204030204" pitchFamily="34" charset="0"/>
              </a:rPr>
              <a:t> Sa Pa</a:t>
            </a:r>
          </a:p>
        </p:txBody>
      </p:sp>
      <p:pic>
        <p:nvPicPr>
          <p:cNvPr id="4102" name="Picture 6" descr="Ý nghĩa, tác dụng và cách trồng hoa hồng tỉ muội">
            <a:extLst>
              <a:ext uri="{FF2B5EF4-FFF2-40B4-BE49-F238E27FC236}">
                <a16:creationId xmlns:a16="http://schemas.microsoft.com/office/drawing/2014/main" id="{4172805C-FFD5-8BE6-44BD-9CD0794F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724C1FF-0641-B664-9D4F-607664464883}"/>
              </a:ext>
            </a:extLst>
          </p:cNvPr>
          <p:cNvSpPr/>
          <p:nvPr/>
        </p:nvSpPr>
        <p:spPr>
          <a:xfrm>
            <a:off x="4638675" y="49654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tỉ</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muội</a:t>
            </a:r>
            <a:endParaRPr lang="en-US" sz="4000" b="1" dirty="0">
              <a:solidFill>
                <a:srgbClr val="002060"/>
              </a:solidFill>
              <a:latin typeface="Calibri" panose="020F0502020204030204" pitchFamily="34" charset="0"/>
              <a:cs typeface="Calibri" panose="020F0502020204030204" pitchFamily="34" charset="0"/>
            </a:endParaRPr>
          </a:p>
        </p:txBody>
      </p:sp>
      <p:pic>
        <p:nvPicPr>
          <p:cNvPr id="4104" name="Picture 8" descr="Ý nghĩa của hoa hồng nhung và những thông tin về màu hoa này">
            <a:extLst>
              <a:ext uri="{FF2B5EF4-FFF2-40B4-BE49-F238E27FC236}">
                <a16:creationId xmlns:a16="http://schemas.microsoft.com/office/drawing/2014/main" id="{D5E7C261-A8DB-A97D-ACF0-D8484179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D693A9C-D9A0-8DFF-D222-D1A8B720190E}"/>
              </a:ext>
            </a:extLst>
          </p:cNvPr>
          <p:cNvSpPr/>
          <p:nvPr/>
        </p:nvSpPr>
        <p:spPr>
          <a:xfrm>
            <a:off x="8382000" y="50035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Hoa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hồng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nhung</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1000"/>
                                        <p:tgtEl>
                                          <p:spTgt spid="4102"/>
                                        </p:tgtEl>
                                      </p:cBhvr>
                                    </p:animEffect>
                                    <p:anim calcmode="lin" valueType="num">
                                      <p:cBhvr>
                                        <p:cTn id="25" dur="1000" fill="hold"/>
                                        <p:tgtEl>
                                          <p:spTgt spid="4102"/>
                                        </p:tgtEl>
                                        <p:attrNameLst>
                                          <p:attrName>ppt_x</p:attrName>
                                        </p:attrNameLst>
                                      </p:cBhvr>
                                      <p:tavLst>
                                        <p:tav tm="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a16="http://schemas.microsoft.com/office/drawing/2014/main" id="{927F2BEA-D2C4-1DAA-1BC6-07E30D13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bạch</a:t>
            </a:r>
            <a:endParaRPr lang="en-US" sz="4000" b="1" dirty="0">
              <a:solidFill>
                <a:srgbClr val="002060"/>
              </a:solidFill>
              <a:latin typeface="Calibri" panose="020F0502020204030204" pitchFamily="34" charset="0"/>
              <a:cs typeface="Calibri" panose="020F0502020204030204" pitchFamily="34" charset="0"/>
            </a:endParaRPr>
          </a:p>
        </p:txBody>
      </p:sp>
      <p:pic>
        <p:nvPicPr>
          <p:cNvPr id="5124" name="Picture 4" descr="7 loài hoa hồng leo tuyệt đẹp nên có mặt trong vườn của bạn">
            <a:extLst>
              <a:ext uri="{FF2B5EF4-FFF2-40B4-BE49-F238E27FC236}">
                <a16:creationId xmlns:a16="http://schemas.microsoft.com/office/drawing/2014/main" id="{35E6C6BE-9DF9-A8F1-CEEB-CAD5DEA04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leo</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a16="http://schemas.microsoft.com/office/drawing/2014/main" id="{00D74093-2753-4596-912C-591011679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042D116-E8AD-6663-2C8E-EE775EBFB82D}"/>
              </a:ext>
            </a:extLst>
          </p:cNvPr>
          <p:cNvGrpSpPr/>
          <p:nvPr/>
        </p:nvGrpSpPr>
        <p:grpSpPr>
          <a:xfrm>
            <a:off x="3171373" y="3007484"/>
            <a:ext cx="7401377" cy="584775"/>
            <a:chOff x="2738679" y="2402575"/>
            <a:chExt cx="7401377" cy="584775"/>
          </a:xfrm>
        </p:grpSpPr>
        <p:sp>
          <p:nvSpPr>
            <p:cNvPr id="31" name="TextBox 30">
              <a:extLst>
                <a:ext uri="{FF2B5EF4-FFF2-40B4-BE49-F238E27FC236}">
                  <a16:creationId xmlns:a16="http://schemas.microsoft.com/office/drawing/2014/main" id="{6E3171AD-3908-58BA-36B9-B92715834333}"/>
                </a:ext>
              </a:extLst>
            </p:cNvPr>
            <p:cNvSpPr txBox="1"/>
            <p:nvPr/>
          </p:nvSpPr>
          <p:spPr>
            <a:xfrm>
              <a:off x="3276590" y="2402575"/>
              <a:ext cx="6863466"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 Lá màu xanh, mép lá có hình răng cưa.</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2" name="Picture 4">
              <a:extLst>
                <a:ext uri="{FF2B5EF4-FFF2-40B4-BE49-F238E27FC236}">
                  <a16:creationId xmlns:a16="http://schemas.microsoft.com/office/drawing/2014/main" id="{9059A639-756C-4BD1-3431-AD45CCB09B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Hoa có nhiều màu sắc (đỏ, xanh, vàng, hồng, đen, trắng,...), mọc đơn lẻ</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chùm</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5" name="Picture 4">
              <a:extLst>
                <a:ext uri="{FF2B5EF4-FFF2-40B4-BE49-F238E27FC236}">
                  <a16:creationId xmlns:a16="http://schemas.microsoft.com/office/drawing/2014/main" id="{0A556E9F-2D51-DE96-5D09-3034FFC8517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Thân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cây</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có</a:t>
              </a:r>
              <a:r>
                <a:rPr lang="en-US" sz="3200" b="1" i="0" u="none" strike="noStrike" dirty="0">
                  <a:solidFill>
                    <a:srgbClr val="002060"/>
                  </a:solidFill>
                  <a:effectLst/>
                  <a:latin typeface="Calibri" panose="020F0502020204030204" pitchFamily="34" charset="0"/>
                  <a:cs typeface="Calibri" panose="020F0502020204030204" pitchFamily="34" charset="0"/>
                </a:rPr>
                <a:t> gai.</a:t>
              </a:r>
              <a:endParaRPr lang="en-US" sz="3200" b="1" dirty="0">
                <a:solidFill>
                  <a:srgbClr val="002060"/>
                </a:solidFill>
                <a:effectLst/>
                <a:latin typeface="Calibri" panose="020F0502020204030204" pitchFamily="34" charset="0"/>
                <a:cs typeface="Calibri" panose="020F0502020204030204" pitchFamily="34" charset="0"/>
              </a:endParaRPr>
            </a:p>
          </p:txBody>
        </p:sp>
        <p:pic>
          <p:nvPicPr>
            <p:cNvPr id="38" name="Picture 4">
              <a:extLst>
                <a:ext uri="{FF2B5EF4-FFF2-40B4-BE49-F238E27FC236}">
                  <a16:creationId xmlns:a16="http://schemas.microsoft.com/office/drawing/2014/main" id="{9394903B-9442-E98A-9988-BD3D38C8AD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a16="http://schemas.microsoft.com/office/drawing/2014/main" id="{F16F8795-FE0E-F86A-4AE3-DE1076E11534}"/>
              </a:ext>
            </a:extLst>
          </p:cNvPr>
          <p:cNvPicPr>
            <a:picLocks noChangeAspect="1"/>
          </p:cNvPicPr>
          <p:nvPr/>
        </p:nvPicPr>
        <p:blipFill>
          <a:blip r:embed="rId4"/>
          <a:stretch>
            <a:fillRect/>
          </a:stretch>
        </p:blipFill>
        <p:spPr>
          <a:xfrm>
            <a:off x="4639204" y="375998"/>
            <a:ext cx="5371042" cy="1133954"/>
          </a:xfrm>
          <a:prstGeom prst="rect">
            <a:avLst/>
          </a:prstGeom>
        </p:spPr>
      </p:pic>
      <p:sp>
        <p:nvSpPr>
          <p:cNvPr id="40" name="TextBox 39">
            <a:extLst>
              <a:ext uri="{FF2B5EF4-FFF2-40B4-BE49-F238E27FC236}">
                <a16:creationId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Cây hoa hồng có đặc điểm:</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a16="http://schemas.microsoft.com/office/drawing/2014/main" id="{7EFD4EBC-14E1-4490-9FF7-03336EA7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a16="http://schemas.microsoft.com/office/drawing/2014/main" id="{44D61497-3A70-0D6F-726E-86A3CADC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a16="http://schemas.microsoft.com/office/drawing/2014/main" id="{7F282ECA-064A-DD6F-ACB5-A46589F6FAFC}"/>
                </a:ext>
              </a:extLst>
            </p:cNvPr>
            <p:cNvSpPr txBox="1"/>
            <p:nvPr/>
          </p:nvSpPr>
          <p:spPr>
            <a:xfrm>
              <a:off x="3309156" y="1669496"/>
              <a:ext cx="6117462" cy="3842037"/>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Hoa 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a16="http://schemas.microsoft.com/office/drawing/2014/main" id="{03A64952-510B-D110-5DA8-770F99A71EE0}"/>
              </a:ext>
            </a:extLst>
          </p:cNvPr>
          <p:cNvPicPr>
            <a:picLocks noChangeAspect="1"/>
          </p:cNvPicPr>
          <p:nvPr/>
        </p:nvPicPr>
        <p:blipFill>
          <a:blip r:embed="rId5"/>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82656"/>
              <a:ext cx="865276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2060"/>
                  </a:solidFill>
                  <a:effectLst/>
                  <a:latin typeface="Calibri" panose="020F0502020204030204" pitchFamily="34" charset="0"/>
                  <a:cs typeface="Calibri" panose="020F0502020204030204" pitchFamily="34" charset="0"/>
                </a:rPr>
                <a:t>Em hãy quan sát Hình 2 và nêu đặc điểm khác nhau giữa hai loại hoa đào trong hình. Em có biết hoa đào thường nở vào mùa nào trong năm?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AA5AC89F-F761-2CA5-9C15-D340470C10D4}"/>
              </a:ext>
            </a:extLst>
          </p:cNvPr>
          <p:cNvPicPr>
            <a:picLocks noChangeAspect="1"/>
          </p:cNvPicPr>
          <p:nvPr/>
        </p:nvPicPr>
        <p:blipFill>
          <a:blip r:embed="rId3"/>
          <a:stretch>
            <a:fillRect/>
          </a:stretch>
        </p:blipFill>
        <p:spPr>
          <a:xfrm>
            <a:off x="1133474" y="1647825"/>
            <a:ext cx="9406355" cy="3714750"/>
          </a:xfrm>
          <a:prstGeom prst="rect">
            <a:avLst/>
          </a:prstGeom>
        </p:spPr>
      </p:pic>
    </p:spTree>
    <p:extLst>
      <p:ext uri="{BB962C8B-B14F-4D97-AF65-F5344CB8AC3E}">
        <p14:creationId xmlns:p14="http://schemas.microsoft.com/office/powerpoint/2010/main" val="418025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Picture 6">
            <a:extLst>
              <a:ext uri="{FF2B5EF4-FFF2-40B4-BE49-F238E27FC236}">
                <a16:creationId xmlns:a16="http://schemas.microsoft.com/office/drawing/2014/main" id="{0FFD0038-E6E8-9BEE-02C7-94B8EF8039DC}"/>
              </a:ext>
            </a:extLst>
          </p:cNvPr>
          <p:cNvPicPr>
            <a:picLocks noChangeAspect="1"/>
          </p:cNvPicPr>
          <p:nvPr/>
        </p:nvPicPr>
        <p:blipFill>
          <a:blip r:embed="rId3"/>
          <a:stretch>
            <a:fillRect/>
          </a:stretch>
        </p:blipFill>
        <p:spPr>
          <a:xfrm>
            <a:off x="695325" y="1023937"/>
            <a:ext cx="3867150" cy="2638425"/>
          </a:xfrm>
          <a:prstGeom prst="rect">
            <a:avLst/>
          </a:prstGeom>
        </p:spPr>
      </p:pic>
      <p:pic>
        <p:nvPicPr>
          <p:cNvPr id="10" name="Picture 9">
            <a:extLst>
              <a:ext uri="{FF2B5EF4-FFF2-40B4-BE49-F238E27FC236}">
                <a16:creationId xmlns:a16="http://schemas.microsoft.com/office/drawing/2014/main" id="{9E5D66C7-04EE-E61C-E6F4-8CF207BED81A}"/>
              </a:ext>
            </a:extLst>
          </p:cNvPr>
          <p:cNvPicPr>
            <a:picLocks noChangeAspect="1"/>
          </p:cNvPicPr>
          <p:nvPr/>
        </p:nvPicPr>
        <p:blipFill>
          <a:blip r:embed="rId4"/>
          <a:stretch>
            <a:fillRect/>
          </a:stretch>
        </p:blipFill>
        <p:spPr>
          <a:xfrm>
            <a:off x="666750" y="3967162"/>
            <a:ext cx="3790950" cy="2600325"/>
          </a:xfrm>
          <a:prstGeom prst="rect">
            <a:avLst/>
          </a:prstGeom>
        </p:spPr>
      </p:pic>
      <p:sp>
        <p:nvSpPr>
          <p:cNvPr id="14" name="TextBox 13">
            <a:extLst>
              <a:ext uri="{FF2B5EF4-FFF2-40B4-BE49-F238E27FC236}">
                <a16:creationId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2D996C4A-902F-E203-3BAE-00DB478B6F14}"/>
              </a:ext>
            </a:extLst>
          </p:cNvPr>
          <p:cNvSpPr/>
          <p:nvPr/>
        </p:nvSpPr>
        <p:spPr>
          <a:xfrm>
            <a:off x="1841396" y="33147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bích</a:t>
            </a:r>
            <a:endParaRPr lang="vi-VN" sz="3200" b="1" dirty="0">
              <a:solidFill>
                <a:srgbClr val="FF0000"/>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DFE8FA1A-E6F7-C9F7-4EDC-59428B8929E9}"/>
              </a:ext>
            </a:extLst>
          </p:cNvPr>
          <p:cNvSpPr/>
          <p:nvPr/>
        </p:nvSpPr>
        <p:spPr>
          <a:xfrm>
            <a:off x="1898546" y="61722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phai</a:t>
            </a:r>
            <a:endParaRPr lang="vi-VN" sz="3200" b="1" dirty="0">
              <a:solidFill>
                <a:srgbClr val="FF000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0D4EF250-0172-91C4-5104-8B8AB3CA91E6}"/>
              </a:ext>
            </a:extLst>
          </p:cNvPr>
          <p:cNvGrpSpPr/>
          <p:nvPr/>
        </p:nvGrpSpPr>
        <p:grpSpPr>
          <a:xfrm>
            <a:off x="4946469" y="1549746"/>
            <a:ext cx="6238240" cy="1917354"/>
            <a:chOff x="4191454" y="1049107"/>
            <a:chExt cx="6238240" cy="1943464"/>
          </a:xfrm>
        </p:grpSpPr>
        <p:sp>
          <p:nvSpPr>
            <p:cNvPr id="21" name="Rectangle: Rounded Corners 20">
              <a:extLst>
                <a:ext uri="{FF2B5EF4-FFF2-40B4-BE49-F238E27FC236}">
                  <a16:creationId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2" name="TextBox 21">
              <a:extLst>
                <a:ext uri="{FF2B5EF4-FFF2-40B4-BE49-F238E27FC236}">
                  <a16:creationId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Calibri" panose="020F0502020204030204" pitchFamily="34" charset="0"/>
                  <a:cs typeface="Calibri" panose="020F0502020204030204" pitchFamily="34" charset="0"/>
                </a:rPr>
                <a:t>Đào</a:t>
              </a:r>
              <a:r>
                <a:rPr lang="en-US" sz="2800" b="1" i="1" dirty="0">
                  <a:solidFill>
                    <a:srgbClr val="002060"/>
                  </a:solidFill>
                  <a:effectLst/>
                  <a:latin typeface="Calibri" panose="020F0502020204030204" pitchFamily="34" charset="0"/>
                  <a:cs typeface="Calibri" panose="020F0502020204030204" pitchFamily="34" charset="0"/>
                </a:rPr>
                <a:t> </a:t>
              </a:r>
              <a:r>
                <a:rPr lang="en-US" sz="2800" b="1" i="1" dirty="0" err="1">
                  <a:solidFill>
                    <a:srgbClr val="002060"/>
                  </a:solidFill>
                  <a:effectLst/>
                  <a:latin typeface="Calibri" panose="020F0502020204030204" pitchFamily="34" charset="0"/>
                  <a:cs typeface="Calibri" panose="020F0502020204030204" pitchFamily="34" charset="0"/>
                </a:rPr>
                <a:t>bích</a:t>
              </a:r>
              <a:r>
                <a:rPr lang="en-US" sz="2800" b="1" i="1" dirty="0">
                  <a:solidFill>
                    <a:srgbClr val="002060"/>
                  </a:solidFill>
                  <a:effectLst/>
                  <a:latin typeface="Calibri" panose="020F0502020204030204" pitchFamily="34" charset="0"/>
                  <a:cs typeface="Calibri" panose="020F0502020204030204" pitchFamily="34" charset="0"/>
                </a:rPr>
                <a:t>:</a:t>
              </a:r>
              <a:endParaRPr lang="en-US"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rải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khắp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tăm</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xíu</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kép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màu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thắm</a:t>
              </a:r>
              <a:r>
                <a:rPr lang="en-US" sz="2800" b="1" i="0" dirty="0">
                  <a:solidFill>
                    <a:srgbClr val="002060"/>
                  </a:solidFill>
                  <a:effectLst/>
                  <a:latin typeface="Calibri" panose="020F0502020204030204" pitchFamily="34" charset="0"/>
                  <a:cs typeface="Calibri" panose="020F0502020204030204" pitchFamily="34" charset="0"/>
                </a:rPr>
                <a:t>.</a:t>
              </a:r>
            </a:p>
          </p:txBody>
        </p:sp>
      </p:grpSp>
      <p:grpSp>
        <p:nvGrpSpPr>
          <p:cNvPr id="23" name="Group 22">
            <a:extLst>
              <a:ext uri="{FF2B5EF4-FFF2-40B4-BE49-F238E27FC236}">
                <a16:creationId xmlns:a16="http://schemas.microsoft.com/office/drawing/2014/main" id="{629B9C07-3A2A-1BAC-3C97-A47AED3F8766}"/>
              </a:ext>
            </a:extLst>
          </p:cNvPr>
          <p:cNvGrpSpPr/>
          <p:nvPr/>
        </p:nvGrpSpPr>
        <p:grpSpPr>
          <a:xfrm>
            <a:off x="4955994" y="3997671"/>
            <a:ext cx="6238240" cy="1917354"/>
            <a:chOff x="4191454" y="1049107"/>
            <a:chExt cx="6238240" cy="1943464"/>
          </a:xfrm>
        </p:grpSpPr>
        <p:sp>
          <p:nvSpPr>
            <p:cNvPr id="25" name="Rectangle: Rounded Corners 24">
              <a:extLst>
                <a:ext uri="{FF2B5EF4-FFF2-40B4-BE49-F238E27FC236}">
                  <a16:creationId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6" name="TextBox 25">
              <a:extLst>
                <a:ext uri="{FF2B5EF4-FFF2-40B4-BE49-F238E27FC236}">
                  <a16:creationId xmlns:a16="http://schemas.microsoft.com/office/drawing/2014/main" id="{90175CD0-4AD5-09D5-4063-B9A2FBB631C0}"/>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Calibri" panose="020F0502020204030204" pitchFamily="34" charset="0"/>
                  <a:cs typeface="Calibri" panose="020F0502020204030204" pitchFamily="34" charset="0"/>
                </a:rPr>
                <a:t>Đào phai:</a:t>
              </a:r>
              <a:endParaRPr lang="vi-VN"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Có loại cánh kép, có loại cánh đơn, trông mỏng manh và thanh nh</a:t>
              </a:r>
              <a:r>
                <a:rPr lang="en-US" sz="2800" b="1" dirty="0">
                  <a:solidFill>
                    <a:srgbClr val="002060"/>
                  </a:solidFill>
                  <a:latin typeface="Calibri" panose="020F0502020204030204" pitchFamily="34" charset="0"/>
                  <a:cs typeface="Calibri" panose="020F0502020204030204" pitchFamily="34" charset="0"/>
                </a:rPr>
                <a:t>ã</a:t>
              </a:r>
              <a:r>
                <a:rPr lang="vi-VN" sz="2800" b="1" i="0" dirty="0">
                  <a:solidFill>
                    <a:srgbClr val="002060"/>
                  </a:solidFill>
                  <a:effectLst/>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2BDC603C-06C6-211B-338F-1DB35B2369B3}"/>
              </a:ext>
            </a:extLst>
          </p:cNvPr>
          <p:cNvSpPr txBox="1"/>
          <p:nvPr/>
        </p:nvSpPr>
        <p:spPr>
          <a:xfrm>
            <a:off x="2238376" y="581025"/>
            <a:ext cx="85629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thường</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nở</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mùa</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xuân</a:t>
            </a:r>
            <a:endPar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oa đào: Nguồn gốc, ý nghĩa và cách chăm sóc hoa đào ngày Tết">
            <a:extLst>
              <a:ext uri="{FF2B5EF4-FFF2-40B4-BE49-F238E27FC236}">
                <a16:creationId xmlns:a16="http://schemas.microsoft.com/office/drawing/2014/main" id="{A11E1203-B0C5-FB7D-39FF-2A7879886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5" y="1752600"/>
            <a:ext cx="5863262"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Ý nghĩa và các loại hoa đào ngày Tết cổ truyền đẹp">
            <a:extLst>
              <a:ext uri="{FF2B5EF4-FFF2-40B4-BE49-F238E27FC236}">
                <a16:creationId xmlns:a16="http://schemas.microsoft.com/office/drawing/2014/main" id="{3715390C-24DD-C040-7C6D-39D421514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768475"/>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8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8" y="1695450"/>
            <a:ext cx="7771351"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C6BEFC22-53F5-F006-0218-C77F6B08ABB5}"/>
                </a:ext>
              </a:extLst>
            </p:cNvPr>
            <p:cNvSpPr/>
            <p:nvPr/>
          </p:nvSpPr>
          <p:spPr>
            <a:xfrm>
              <a:off x="5366977" y="2616297"/>
              <a:ext cx="395061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giới</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thiệu</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về</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hoặc</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cành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đào</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trưng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bày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dịp</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Tết</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đình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em</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456115" y="315531"/>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E0A1E296-147E-B125-9DBD-489451AE726B}"/>
              </a:ext>
            </a:extLst>
          </p:cNvPr>
          <p:cNvSpPr txBox="1"/>
          <p:nvPr/>
        </p:nvSpPr>
        <p:spPr>
          <a:xfrm>
            <a:off x="1047750" y="1933575"/>
            <a:ext cx="5381625" cy="459105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F2585B93-7847-ABCD-E270-971B18C949E2}"/>
              </a:ext>
            </a:extLst>
          </p:cNvPr>
          <p:cNvGrpSpPr/>
          <p:nvPr/>
        </p:nvGrpSpPr>
        <p:grpSpPr>
          <a:xfrm>
            <a:off x="2278140" y="1118398"/>
            <a:ext cx="7635719" cy="3085452"/>
            <a:chOff x="2278140" y="1118398"/>
            <a:chExt cx="7635719" cy="3085452"/>
          </a:xfrm>
        </p:grpSpPr>
        <p:sp>
          <p:nvSpPr>
            <p:cNvPr id="11" name="Google Shape;174;p4">
              <a:extLst>
                <a:ext uri="{FF2B5EF4-FFF2-40B4-BE49-F238E27FC236}">
                  <a16:creationId xmlns:a16="http://schemas.microsoft.com/office/drawing/2014/main" id="{C89FC370-85FB-F254-A3C2-B9908A2C1A88}"/>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673257CF-354C-81FD-33B4-CC2F7750AF7B}"/>
                </a:ext>
              </a:extLst>
            </p:cNvPr>
            <p:cNvSpPr txBox="1"/>
            <p:nvPr/>
          </p:nvSpPr>
          <p:spPr>
            <a:xfrm>
              <a:off x="2828926" y="1443978"/>
              <a:ext cx="6467474" cy="2492990"/>
            </a:xfrm>
            <a:prstGeom prst="rect">
              <a:avLst/>
            </a:prstGeom>
            <a:noFill/>
          </p:spPr>
          <p:txBody>
            <a:bodyPr wrap="square" rtlCol="0">
              <a:spAutoFit/>
            </a:bodyPr>
            <a:lstStyle/>
            <a:p>
              <a:pPr algn="just"/>
              <a:r>
                <a:rPr lang="vi-VN" sz="2600" b="0" i="0" dirty="0">
                  <a:effectLst/>
                  <a:latin typeface="Calibri" panose="020F0502020204030204" pitchFamily="34" charset="0"/>
                  <a:cs typeface="Calibri" panose="020F0502020204030204" pitchFamily="34" charset="0"/>
                </a:rPr>
                <a:t>Mỗi dịp Tết đến xuân về là nhà </a:t>
              </a:r>
              <a:r>
                <a:rPr lang="en-US" sz="2600" b="0" i="0" dirty="0" err="1">
                  <a:effectLst/>
                  <a:latin typeface="Calibri" panose="020F0502020204030204" pitchFamily="34" charset="0"/>
                  <a:cs typeface="Calibri" panose="020F0502020204030204" pitchFamily="34" charset="0"/>
                </a:rPr>
                <a:t>tớ</a:t>
              </a:r>
              <a:r>
                <a:rPr lang="vi-VN" sz="2600" b="0" i="0" dirty="0">
                  <a:effectLst/>
                  <a:latin typeface="Calibri" panose="020F0502020204030204" pitchFamily="34" charset="0"/>
                  <a:cs typeface="Calibri" panose="020F0502020204030204" pitchFamily="34" charset="0"/>
                </a:rPr>
                <a:t> lại mua một cây hoa đào để chơi xuân. </a:t>
              </a:r>
              <a:r>
                <a:rPr lang="en-US" sz="2600" b="0" i="0" dirty="0" err="1">
                  <a:effectLst/>
                  <a:latin typeface="Calibri" panose="020F0502020204030204" pitchFamily="34" charset="0"/>
                  <a:cs typeface="Calibri" panose="020F0502020204030204" pitchFamily="34" charset="0"/>
                </a:rPr>
                <a:t>Bông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đào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nhỏ</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nhắn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cánh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màu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về</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phía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nhạt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nhìn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chúm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đáng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yêu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làm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sao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tủa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ra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những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sợi</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óng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phớt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endParaRPr lang="vi-VN" sz="2600"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1EEEF713-DCAB-6896-9FF5-2BE021FDFEBC}"/>
              </a:ext>
            </a:extLst>
          </p:cNvPr>
          <p:cNvPicPr>
            <a:picLocks noChangeAspect="1"/>
          </p:cNvPicPr>
          <p:nvPr/>
        </p:nvPicPr>
        <p:blipFill>
          <a:blip r:embed="rId3"/>
          <a:stretch>
            <a:fillRect/>
          </a:stretch>
        </p:blipFill>
        <p:spPr>
          <a:xfrm>
            <a:off x="1090000" y="2426971"/>
            <a:ext cx="1751507" cy="376499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F8DED64-38EE-ADBC-19E1-D1750E8AC211}"/>
              </a:ext>
            </a:extLst>
          </p:cNvPr>
          <p:cNvPicPr>
            <a:picLocks noChangeAspect="1"/>
          </p:cNvPicPr>
          <p:nvPr/>
        </p:nvPicPr>
        <p:blipFill>
          <a:blip r:embed="rId4"/>
          <a:stretch>
            <a:fillRect/>
          </a:stretch>
        </p:blipFill>
        <p:spPr>
          <a:xfrm>
            <a:off x="9357978" y="2554133"/>
            <a:ext cx="1744021" cy="36901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66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Nhận</a:t>
            </a:r>
            <a:r>
              <a:rPr kumimoji="0" lang="nl-NL" sz="3600" b="0" i="0" u="none" strike="noStrike" kern="1200" cap="none" spc="0" normalizeH="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a16="http://schemas.microsoft.com/office/drawing/2014/main" id="{226DE52A-83EB-68FA-C696-A615B0EB6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a16="http://schemas.microsoft.com/office/drawing/2014/main" id="{3AF89B71-A59B-24A3-796A-F7CD2C360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5FE29010-0A10-4605-C042-1F0095A93E2C}"/>
              </a:ext>
            </a:extLst>
          </p:cNvPr>
          <p:cNvGrpSpPr/>
          <p:nvPr/>
        </p:nvGrpSpPr>
        <p:grpSpPr>
          <a:xfrm>
            <a:off x="581024" y="216246"/>
            <a:ext cx="11515725" cy="984885"/>
            <a:chOff x="4191454" y="1049107"/>
            <a:chExt cx="6238240" cy="998296"/>
          </a:xfrm>
        </p:grpSpPr>
        <p:sp>
          <p:nvSpPr>
            <p:cNvPr id="14" name="Rectangle: Rounded Corners 13">
              <a:extLst>
                <a:ext uri="{FF2B5EF4-FFF2-40B4-BE49-F238E27FC236}">
                  <a16:creationId xmlns:a16="http://schemas.microsoft.com/office/drawing/2014/main" id="{E595A2EA-B8B1-8CD2-E319-87C3871389BC}"/>
                </a:ext>
              </a:extLst>
            </p:cNvPr>
            <p:cNvSpPr/>
            <p:nvPr/>
          </p:nvSpPr>
          <p:spPr>
            <a:xfrm>
              <a:off x="4191454" y="1049107"/>
              <a:ext cx="6238240" cy="968338"/>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15" name="TextBox 14">
              <a:extLst>
                <a:ext uri="{FF2B5EF4-FFF2-40B4-BE49-F238E27FC236}">
                  <a16:creationId xmlns:a16="http://schemas.microsoft.com/office/drawing/2014/main" id="{533FBC05-468A-7899-D227-B471A145A26B}"/>
                </a:ext>
              </a:extLst>
            </p:cNvPr>
            <p:cNvSpPr txBox="1"/>
            <p:nvPr/>
          </p:nvSpPr>
          <p:spPr>
            <a:xfrm>
              <a:off x="4368189" y="1049107"/>
              <a:ext cx="5911870" cy="998296"/>
            </a:xfrm>
            <a:prstGeom prst="rect">
              <a:avLst/>
            </a:prstGeom>
            <a:noFill/>
            <a:ln>
              <a:noFill/>
            </a:ln>
          </p:spPr>
          <p:txBody>
            <a:bodyPr wrap="square" lIns="0" tIns="0" rIns="0" bIns="0" rtlCol="0">
              <a:spAutoFit/>
            </a:bodyPr>
            <a:lstStyle/>
            <a:p>
              <a:pPr algn="just"/>
              <a:r>
                <a:rPr lang="vi-VN" sz="3200" b="1" i="0" u="none" strike="noStrike" dirty="0">
                  <a:solidFill>
                    <a:srgbClr val="002060"/>
                  </a:solidFill>
                  <a:effectLst/>
                  <a:latin typeface="Calibri" panose="020F0502020204030204" pitchFamily="34" charset="0"/>
                  <a:cs typeface="Calibri" panose="020F0502020204030204" pitchFamily="34" charset="0"/>
                </a:rPr>
                <a:t>Cây hoa đào được trồng phổ biến ở miền Bắc; hoa thường có màu đỏ, màu trắng hoặc màu hồng nhạt, nở vào mùa xuân.</a:t>
              </a:r>
              <a:endParaRPr lang="en-US" sz="4400" b="1" i="0" dirty="0">
                <a:solidFill>
                  <a:srgbClr val="002060"/>
                </a:solidFill>
                <a:effectLst/>
                <a:latin typeface="Calibri" panose="020F0502020204030204" pitchFamily="34" charset="0"/>
                <a:cs typeface="Calibri" panose="020F0502020204030204" pitchFamily="34" charset="0"/>
              </a:endParaRPr>
            </a:p>
          </p:txBody>
        </p:sp>
      </p:grpSp>
      <p:pic>
        <p:nvPicPr>
          <p:cNvPr id="9218" name="Picture 2" descr="Kỹ Thuật Trồng và chăm sóc Cây Đào Phai, ky thuat trong va cham soc cay dao  phai">
            <a:extLst>
              <a:ext uri="{FF2B5EF4-FFF2-40B4-BE49-F238E27FC236}">
                <a16:creationId xmlns:a16="http://schemas.microsoft.com/office/drawing/2014/main" id="{7A9BD4DB-7B68-90DA-AE37-493AEAEA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719263"/>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Phân biệt đào bích và đào phai - KhoaHoc.tv">
            <a:extLst>
              <a:ext uri="{FF2B5EF4-FFF2-40B4-BE49-F238E27FC236}">
                <a16:creationId xmlns:a16="http://schemas.microsoft.com/office/drawing/2014/main" id="{ED55DB46-A846-BB8D-123B-12D29A95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1714501"/>
            <a:ext cx="5238750" cy="3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94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DBF63D9-A438-1886-99E8-B84527254F1B}"/>
              </a:ext>
            </a:extLst>
          </p:cNvPr>
          <p:cNvSpPr txBox="1"/>
          <p:nvPr/>
        </p:nvSpPr>
        <p:spPr>
          <a:xfrm>
            <a:off x="2156874" y="2057457"/>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 name="Picture 4">
            <a:extLst>
              <a:ext uri="{FF2B5EF4-FFF2-40B4-BE49-F238E27FC236}">
                <a16:creationId xmlns:a16="http://schemas.microsoft.com/office/drawing/2014/main" id="{27D5602D-4EAF-1F61-B1DD-C0FC650BF691}"/>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6" name="TextBox 5">
            <a:extLst>
              <a:ext uri="{FF2B5EF4-FFF2-40B4-BE49-F238E27FC236}">
                <a16:creationId xmlns:a16="http://schemas.microsoft.com/office/drawing/2014/main" id="{81FC5FDF-E504-397D-86BB-1DABD1074661}"/>
              </a:ext>
            </a:extLst>
          </p:cNvPr>
          <p:cNvSpPr txBox="1"/>
          <p:nvPr/>
        </p:nvSpPr>
        <p:spPr>
          <a:xfrm>
            <a:off x="2156874" y="3038469"/>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8" name="Picture 7">
            <a:extLst>
              <a:ext uri="{FF2B5EF4-FFF2-40B4-BE49-F238E27FC236}">
                <a16:creationId xmlns:a16="http://schemas.microsoft.com/office/drawing/2014/main" id="{25713135-16A5-0D84-C555-6F37D4CEDC85}"/>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9" name="TextBox 8">
            <a:extLst>
              <a:ext uri="{FF2B5EF4-FFF2-40B4-BE49-F238E27FC236}">
                <a16:creationId xmlns:a16="http://schemas.microsoft.com/office/drawing/2014/main" id="{6BFFA292-FA7C-146F-8313-937E45FB9FE9}"/>
              </a:ext>
            </a:extLst>
          </p:cNvPr>
          <p:cNvSpPr txBox="1"/>
          <p:nvPr/>
        </p:nvSpPr>
        <p:spPr>
          <a:xfrm>
            <a:off x="2156874" y="4019481"/>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0" name="Picture 9">
            <a:extLst>
              <a:ext uri="{FF2B5EF4-FFF2-40B4-BE49-F238E27FC236}">
                <a16:creationId xmlns:a16="http://schemas.microsoft.com/office/drawing/2014/main" id="{9BE7E492-9653-FE3E-6BFB-358A5C1C5C62}"/>
              </a:ext>
            </a:extLst>
          </p:cNvPr>
          <p:cNvPicPr>
            <a:picLocks noChangeAspect="1"/>
          </p:cNvPicPr>
          <p:nvPr/>
        </p:nvPicPr>
        <p:blipFill>
          <a:blip r:embed="rId3"/>
          <a:stretch>
            <a:fillRect/>
          </a:stretch>
        </p:blipFill>
        <p:spPr>
          <a:xfrm rot="737208" flipH="1">
            <a:off x="964760" y="3936830"/>
            <a:ext cx="919996" cy="919996"/>
          </a:xfrm>
          <a:prstGeom prst="rect">
            <a:avLst/>
          </a:prstGeom>
        </p:spPr>
      </p:pic>
      <p:pic>
        <p:nvPicPr>
          <p:cNvPr id="11" name="Picture 10">
            <a:extLst>
              <a:ext uri="{FF2B5EF4-FFF2-40B4-BE49-F238E27FC236}">
                <a16:creationId xmlns:a16="http://schemas.microsoft.com/office/drawing/2014/main" id="{A4BEA5C8-E08C-CA9C-1160-8619BE78C75D}"/>
              </a:ext>
            </a:extLst>
          </p:cNvPr>
          <p:cNvPicPr>
            <a:picLocks noChangeAspect="1"/>
          </p:cNvPicPr>
          <p:nvPr/>
        </p:nvPicPr>
        <p:blipFill>
          <a:blip r:embed="rId4"/>
          <a:stretch>
            <a:fillRect/>
          </a:stretch>
        </p:blipFill>
        <p:spPr>
          <a:xfrm>
            <a:off x="3165084" y="681565"/>
            <a:ext cx="6090432" cy="1018120"/>
          </a:xfrm>
          <a:prstGeom prst="rect">
            <a:avLst/>
          </a:prstGeom>
        </p:spPr>
      </p:pic>
    </p:spTree>
    <p:extLst>
      <p:ext uri="{BB962C8B-B14F-4D97-AF65-F5344CB8AC3E}">
        <p14:creationId xmlns:p14="http://schemas.microsoft.com/office/powerpoint/2010/main" val="93413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8"/>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88A3769B-7801-FA2B-CE59-D518F1261BC1}"/>
              </a:ext>
            </a:extLst>
          </p:cNvPr>
          <p:cNvPicPr>
            <a:picLocks noChangeAspect="1"/>
          </p:cNvPicPr>
          <p:nvPr/>
        </p:nvPicPr>
        <p:blipFill>
          <a:blip r:embed="rId5"/>
          <a:stretch>
            <a:fillRect/>
          </a:stretch>
        </p:blipFill>
        <p:spPr>
          <a:xfrm>
            <a:off x="2779468" y="2017293"/>
            <a:ext cx="7090263" cy="2347163"/>
          </a:xfrm>
          <a:prstGeom prst="rect">
            <a:avLst/>
          </a:prstGeom>
        </p:spPr>
      </p:pic>
    </p:spTree>
    <p:extLst>
      <p:ext uri="{BB962C8B-B14F-4D97-AF65-F5344CB8AC3E}">
        <p14:creationId xmlns:p14="http://schemas.microsoft.com/office/powerpoint/2010/main" val="11507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4632FA7B-6F59-FD7A-84EB-79431947BA34}"/>
              </a:ext>
            </a:extLst>
          </p:cNvPr>
          <p:cNvPicPr>
            <a:picLocks noChangeAspect="1"/>
          </p:cNvPicPr>
          <p:nvPr/>
        </p:nvPicPr>
        <p:blipFill>
          <a:blip r:embed="rId4"/>
          <a:stretch>
            <a:fillRect/>
          </a:stretch>
        </p:blipFill>
        <p:spPr>
          <a:xfrm>
            <a:off x="2721538" y="1571493"/>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Graphic 17">
            <a:extLst>
              <a:ext uri="{FF2B5EF4-FFF2-40B4-BE49-F238E27FC236}">
                <a16:creationId xmlns:a16="http://schemas.microsoft.com/office/drawing/2014/main" id="{C45BB913-CF40-3C45-C94F-DE19FE05E7C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7725" y="3009900"/>
            <a:ext cx="3162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6B76BEA8-F573-6463-667C-0ECAA558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2575" y="669925"/>
            <a:ext cx="78311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EF43B9-F76C-F716-D1E1-0D91FE810164}"/>
              </a:ext>
            </a:extLst>
          </p:cNvPr>
          <p:cNvSpPr txBox="1">
            <a:spLocks noChangeArrowheads="1"/>
          </p:cNvSpPr>
          <p:nvPr/>
        </p:nvSpPr>
        <p:spPr bwMode="auto">
          <a:xfrm>
            <a:off x="2381251" y="1945960"/>
            <a:ext cx="62579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bài</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hát</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nhắc</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đến</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tên</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những</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loài</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hoa</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nào</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vi-VN"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Flowchart: Alternate Process 9">
            <a:extLst>
              <a:ext uri="{FF2B5EF4-FFF2-40B4-BE49-F238E27FC236}">
                <a16:creationId xmlns:a16="http://schemas.microsoft.com/office/drawing/2014/main" id="{37088CBF-45C3-12BB-B6A5-320725BBFE72}"/>
              </a:ext>
            </a:extLst>
          </p:cNvPr>
          <p:cNvSpPr/>
          <p:nvPr/>
        </p:nvSpPr>
        <p:spPr>
          <a:xfrm>
            <a:off x="819151" y="4900740"/>
            <a:ext cx="8248650" cy="938085"/>
          </a:xfrm>
          <a:custGeom>
            <a:avLst/>
            <a:gdLst>
              <a:gd name="connsiteX0" fmla="*/ 0 w 8248650"/>
              <a:gd name="connsiteY0" fmla="*/ 156348 h 938085"/>
              <a:gd name="connsiteX1" fmla="*/ 156348 w 8248650"/>
              <a:gd name="connsiteY1" fmla="*/ 0 h 938085"/>
              <a:gd name="connsiteX2" fmla="*/ 643842 w 8248650"/>
              <a:gd name="connsiteY2" fmla="*/ 0 h 938085"/>
              <a:gd name="connsiteX3" fmla="*/ 1369415 w 8248650"/>
              <a:gd name="connsiteY3" fmla="*/ 0 h 938085"/>
              <a:gd name="connsiteX4" fmla="*/ 2015629 w 8248650"/>
              <a:gd name="connsiteY4" fmla="*/ 0 h 938085"/>
              <a:gd name="connsiteX5" fmla="*/ 2423764 w 8248650"/>
              <a:gd name="connsiteY5" fmla="*/ 0 h 938085"/>
              <a:gd name="connsiteX6" fmla="*/ 2831899 w 8248650"/>
              <a:gd name="connsiteY6" fmla="*/ 0 h 938085"/>
              <a:gd name="connsiteX7" fmla="*/ 3160674 w 8248650"/>
              <a:gd name="connsiteY7" fmla="*/ 0 h 938085"/>
              <a:gd name="connsiteX8" fmla="*/ 3648168 w 8248650"/>
              <a:gd name="connsiteY8" fmla="*/ 0 h 938085"/>
              <a:gd name="connsiteX9" fmla="*/ 3976943 w 8248650"/>
              <a:gd name="connsiteY9" fmla="*/ 0 h 938085"/>
              <a:gd name="connsiteX10" fmla="*/ 4305719 w 8248650"/>
              <a:gd name="connsiteY10" fmla="*/ 0 h 938085"/>
              <a:gd name="connsiteX11" fmla="*/ 4793213 w 8248650"/>
              <a:gd name="connsiteY11" fmla="*/ 0 h 938085"/>
              <a:gd name="connsiteX12" fmla="*/ 5280708 w 8248650"/>
              <a:gd name="connsiteY12" fmla="*/ 0 h 938085"/>
              <a:gd name="connsiteX13" fmla="*/ 5926921 w 8248650"/>
              <a:gd name="connsiteY13" fmla="*/ 0 h 938085"/>
              <a:gd name="connsiteX14" fmla="*/ 6493775 w 8248650"/>
              <a:gd name="connsiteY14" fmla="*/ 0 h 938085"/>
              <a:gd name="connsiteX15" fmla="*/ 7060629 w 8248650"/>
              <a:gd name="connsiteY15" fmla="*/ 0 h 938085"/>
              <a:gd name="connsiteX16" fmla="*/ 8092303 w 8248650"/>
              <a:gd name="connsiteY16" fmla="*/ 0 h 938085"/>
              <a:gd name="connsiteX17" fmla="*/ 8248651 w 8248650"/>
              <a:gd name="connsiteY17" fmla="*/ 156348 h 938085"/>
              <a:gd name="connsiteX18" fmla="*/ 8248650 w 8248650"/>
              <a:gd name="connsiteY18" fmla="*/ 781738 h 938085"/>
              <a:gd name="connsiteX19" fmla="*/ 8092302 w 8248650"/>
              <a:gd name="connsiteY19" fmla="*/ 938086 h 938085"/>
              <a:gd name="connsiteX20" fmla="*/ 7684167 w 8248650"/>
              <a:gd name="connsiteY20" fmla="*/ 938086 h 938085"/>
              <a:gd name="connsiteX21" fmla="*/ 7196673 w 8248650"/>
              <a:gd name="connsiteY21" fmla="*/ 938086 h 938085"/>
              <a:gd name="connsiteX22" fmla="*/ 6629819 w 8248650"/>
              <a:gd name="connsiteY22" fmla="*/ 938086 h 938085"/>
              <a:gd name="connsiteX23" fmla="*/ 6221684 w 8248650"/>
              <a:gd name="connsiteY23" fmla="*/ 938086 h 938085"/>
              <a:gd name="connsiteX24" fmla="*/ 5496111 w 8248650"/>
              <a:gd name="connsiteY24" fmla="*/ 938086 h 938085"/>
              <a:gd name="connsiteX25" fmla="*/ 5008617 w 8248650"/>
              <a:gd name="connsiteY25" fmla="*/ 938086 h 938085"/>
              <a:gd name="connsiteX26" fmla="*/ 4600482 w 8248650"/>
              <a:gd name="connsiteY26" fmla="*/ 938086 h 938085"/>
              <a:gd name="connsiteX27" fmla="*/ 3874909 w 8248650"/>
              <a:gd name="connsiteY27" fmla="*/ 938085 h 938085"/>
              <a:gd name="connsiteX28" fmla="*/ 3466775 w 8248650"/>
              <a:gd name="connsiteY28" fmla="*/ 938085 h 938085"/>
              <a:gd name="connsiteX29" fmla="*/ 3058640 w 8248650"/>
              <a:gd name="connsiteY29" fmla="*/ 938085 h 938085"/>
              <a:gd name="connsiteX30" fmla="*/ 2333067 w 8248650"/>
              <a:gd name="connsiteY30" fmla="*/ 938085 h 938085"/>
              <a:gd name="connsiteX31" fmla="*/ 1924932 w 8248650"/>
              <a:gd name="connsiteY31" fmla="*/ 938085 h 938085"/>
              <a:gd name="connsiteX32" fmla="*/ 1358078 w 8248650"/>
              <a:gd name="connsiteY32" fmla="*/ 938085 h 938085"/>
              <a:gd name="connsiteX33" fmla="*/ 156348 w 8248650"/>
              <a:gd name="connsiteY33" fmla="*/ 938085 h 938085"/>
              <a:gd name="connsiteX34" fmla="*/ 0 w 8248650"/>
              <a:gd name="connsiteY34" fmla="*/ 781737 h 938085"/>
              <a:gd name="connsiteX35" fmla="*/ 0 w 8248650"/>
              <a:gd name="connsiteY35" fmla="*/ 481550 h 938085"/>
              <a:gd name="connsiteX36" fmla="*/ 0 w 8248650"/>
              <a:gd name="connsiteY36" fmla="*/ 156348 h 9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48650" h="938085" fill="none" extrusionOk="0">
                <a:moveTo>
                  <a:pt x="0" y="156348"/>
                </a:moveTo>
                <a:cubicBezTo>
                  <a:pt x="-3199" y="71720"/>
                  <a:pt x="44210" y="613"/>
                  <a:pt x="156348" y="0"/>
                </a:cubicBezTo>
                <a:cubicBezTo>
                  <a:pt x="352831" y="-55064"/>
                  <a:pt x="524893" y="45212"/>
                  <a:pt x="643842" y="0"/>
                </a:cubicBezTo>
                <a:cubicBezTo>
                  <a:pt x="762791" y="-45212"/>
                  <a:pt x="1104456" y="58724"/>
                  <a:pt x="1369415" y="0"/>
                </a:cubicBezTo>
                <a:cubicBezTo>
                  <a:pt x="1634374" y="-58724"/>
                  <a:pt x="1767916" y="58263"/>
                  <a:pt x="2015629" y="0"/>
                </a:cubicBezTo>
                <a:cubicBezTo>
                  <a:pt x="2263342" y="-58263"/>
                  <a:pt x="2256739" y="36787"/>
                  <a:pt x="2423764" y="0"/>
                </a:cubicBezTo>
                <a:cubicBezTo>
                  <a:pt x="2590789" y="-36787"/>
                  <a:pt x="2632506" y="15479"/>
                  <a:pt x="2831899" y="0"/>
                </a:cubicBezTo>
                <a:cubicBezTo>
                  <a:pt x="3031292" y="-15479"/>
                  <a:pt x="3014350" y="29877"/>
                  <a:pt x="3160674" y="0"/>
                </a:cubicBezTo>
                <a:cubicBezTo>
                  <a:pt x="3306998" y="-29877"/>
                  <a:pt x="3465225" y="39304"/>
                  <a:pt x="3648168" y="0"/>
                </a:cubicBezTo>
                <a:cubicBezTo>
                  <a:pt x="3831111" y="-39304"/>
                  <a:pt x="3817436" y="19039"/>
                  <a:pt x="3976943" y="0"/>
                </a:cubicBezTo>
                <a:cubicBezTo>
                  <a:pt x="4136451" y="-19039"/>
                  <a:pt x="4204700" y="12415"/>
                  <a:pt x="4305719" y="0"/>
                </a:cubicBezTo>
                <a:cubicBezTo>
                  <a:pt x="4406738" y="-12415"/>
                  <a:pt x="4641172" y="15484"/>
                  <a:pt x="4793213" y="0"/>
                </a:cubicBezTo>
                <a:cubicBezTo>
                  <a:pt x="4945254" y="-15484"/>
                  <a:pt x="5179621" y="50836"/>
                  <a:pt x="5280708" y="0"/>
                </a:cubicBezTo>
                <a:cubicBezTo>
                  <a:pt x="5381795" y="-50836"/>
                  <a:pt x="5725182" y="77020"/>
                  <a:pt x="5926921" y="0"/>
                </a:cubicBezTo>
                <a:cubicBezTo>
                  <a:pt x="6128660" y="-77020"/>
                  <a:pt x="6344047" y="63119"/>
                  <a:pt x="6493775" y="0"/>
                </a:cubicBezTo>
                <a:cubicBezTo>
                  <a:pt x="6643503" y="-63119"/>
                  <a:pt x="6811289" y="42487"/>
                  <a:pt x="7060629" y="0"/>
                </a:cubicBezTo>
                <a:cubicBezTo>
                  <a:pt x="7309969" y="-42487"/>
                  <a:pt x="7812793" y="111700"/>
                  <a:pt x="8092303" y="0"/>
                </a:cubicBezTo>
                <a:cubicBezTo>
                  <a:pt x="8183608" y="-16647"/>
                  <a:pt x="8245339" y="56823"/>
                  <a:pt x="8248651" y="156348"/>
                </a:cubicBezTo>
                <a:cubicBezTo>
                  <a:pt x="8227690" y="306225"/>
                  <a:pt x="8278977" y="577046"/>
                  <a:pt x="8248650" y="781738"/>
                </a:cubicBezTo>
                <a:cubicBezTo>
                  <a:pt x="8231815" y="869823"/>
                  <a:pt x="8182078" y="936258"/>
                  <a:pt x="8092302" y="938086"/>
                </a:cubicBezTo>
                <a:cubicBezTo>
                  <a:pt x="7998684" y="941648"/>
                  <a:pt x="7853586" y="928828"/>
                  <a:pt x="7684167" y="938086"/>
                </a:cubicBezTo>
                <a:cubicBezTo>
                  <a:pt x="7514749" y="947344"/>
                  <a:pt x="7329061" y="900452"/>
                  <a:pt x="7196673" y="938086"/>
                </a:cubicBezTo>
                <a:cubicBezTo>
                  <a:pt x="7064285" y="975720"/>
                  <a:pt x="6783380" y="910869"/>
                  <a:pt x="6629819" y="938086"/>
                </a:cubicBezTo>
                <a:cubicBezTo>
                  <a:pt x="6476258" y="965303"/>
                  <a:pt x="6391029" y="934803"/>
                  <a:pt x="6221684" y="938086"/>
                </a:cubicBezTo>
                <a:cubicBezTo>
                  <a:pt x="6052339" y="941369"/>
                  <a:pt x="5797737" y="922489"/>
                  <a:pt x="5496111" y="938086"/>
                </a:cubicBezTo>
                <a:cubicBezTo>
                  <a:pt x="5194485" y="953683"/>
                  <a:pt x="5158965" y="927503"/>
                  <a:pt x="5008617" y="938086"/>
                </a:cubicBezTo>
                <a:cubicBezTo>
                  <a:pt x="4858269" y="948669"/>
                  <a:pt x="4684395" y="919221"/>
                  <a:pt x="4600482" y="938086"/>
                </a:cubicBezTo>
                <a:cubicBezTo>
                  <a:pt x="4516569" y="956950"/>
                  <a:pt x="4086465" y="883965"/>
                  <a:pt x="3874909" y="938085"/>
                </a:cubicBezTo>
                <a:cubicBezTo>
                  <a:pt x="3663353" y="992206"/>
                  <a:pt x="3556037" y="914406"/>
                  <a:pt x="3466775" y="938085"/>
                </a:cubicBezTo>
                <a:cubicBezTo>
                  <a:pt x="3377513" y="961764"/>
                  <a:pt x="3252680" y="924044"/>
                  <a:pt x="3058640" y="938085"/>
                </a:cubicBezTo>
                <a:cubicBezTo>
                  <a:pt x="2864601" y="952126"/>
                  <a:pt x="2516073" y="927316"/>
                  <a:pt x="2333067" y="938085"/>
                </a:cubicBezTo>
                <a:cubicBezTo>
                  <a:pt x="2150061" y="948854"/>
                  <a:pt x="2115242" y="930244"/>
                  <a:pt x="1924932" y="938085"/>
                </a:cubicBezTo>
                <a:cubicBezTo>
                  <a:pt x="1734622" y="945926"/>
                  <a:pt x="1626070" y="889607"/>
                  <a:pt x="1358078" y="938085"/>
                </a:cubicBezTo>
                <a:cubicBezTo>
                  <a:pt x="1090086" y="986563"/>
                  <a:pt x="494945" y="820251"/>
                  <a:pt x="156348" y="938085"/>
                </a:cubicBezTo>
                <a:cubicBezTo>
                  <a:pt x="63660" y="928686"/>
                  <a:pt x="2010" y="887951"/>
                  <a:pt x="0" y="781737"/>
                </a:cubicBezTo>
                <a:cubicBezTo>
                  <a:pt x="-1936" y="716761"/>
                  <a:pt x="11964" y="568120"/>
                  <a:pt x="0" y="481550"/>
                </a:cubicBezTo>
                <a:cubicBezTo>
                  <a:pt x="-11964" y="394980"/>
                  <a:pt x="34348" y="286489"/>
                  <a:pt x="0" y="156348"/>
                </a:cubicBezTo>
                <a:close/>
              </a:path>
              <a:path w="8248650" h="938085" stroke="0" extrusionOk="0">
                <a:moveTo>
                  <a:pt x="0" y="156348"/>
                </a:moveTo>
                <a:cubicBezTo>
                  <a:pt x="716" y="86500"/>
                  <a:pt x="75686" y="-8314"/>
                  <a:pt x="156348" y="0"/>
                </a:cubicBezTo>
                <a:cubicBezTo>
                  <a:pt x="334644" y="-67311"/>
                  <a:pt x="572547" y="65215"/>
                  <a:pt x="723202" y="0"/>
                </a:cubicBezTo>
                <a:cubicBezTo>
                  <a:pt x="873857" y="-65215"/>
                  <a:pt x="1000842" y="21075"/>
                  <a:pt x="1210696" y="0"/>
                </a:cubicBezTo>
                <a:cubicBezTo>
                  <a:pt x="1420550" y="-21075"/>
                  <a:pt x="1601601" y="60940"/>
                  <a:pt x="1777550" y="0"/>
                </a:cubicBezTo>
                <a:cubicBezTo>
                  <a:pt x="1953499" y="-60940"/>
                  <a:pt x="2081367" y="16683"/>
                  <a:pt x="2265045" y="0"/>
                </a:cubicBezTo>
                <a:cubicBezTo>
                  <a:pt x="2448724" y="-16683"/>
                  <a:pt x="2677722" y="27073"/>
                  <a:pt x="2990618" y="0"/>
                </a:cubicBezTo>
                <a:cubicBezTo>
                  <a:pt x="3303514" y="-27073"/>
                  <a:pt x="3202574" y="26966"/>
                  <a:pt x="3319393" y="0"/>
                </a:cubicBezTo>
                <a:cubicBezTo>
                  <a:pt x="3436212" y="-26966"/>
                  <a:pt x="3634938" y="8546"/>
                  <a:pt x="3727528" y="0"/>
                </a:cubicBezTo>
                <a:cubicBezTo>
                  <a:pt x="3820119" y="-8546"/>
                  <a:pt x="4103014" y="31037"/>
                  <a:pt x="4215022" y="0"/>
                </a:cubicBezTo>
                <a:cubicBezTo>
                  <a:pt x="4327030" y="-31037"/>
                  <a:pt x="4705644" y="33707"/>
                  <a:pt x="4861236" y="0"/>
                </a:cubicBezTo>
                <a:cubicBezTo>
                  <a:pt x="5016828" y="-33707"/>
                  <a:pt x="5213484" y="38294"/>
                  <a:pt x="5348730" y="0"/>
                </a:cubicBezTo>
                <a:cubicBezTo>
                  <a:pt x="5483976" y="-38294"/>
                  <a:pt x="5755378" y="22578"/>
                  <a:pt x="5994943" y="0"/>
                </a:cubicBezTo>
                <a:cubicBezTo>
                  <a:pt x="6234508" y="-22578"/>
                  <a:pt x="6207967" y="9810"/>
                  <a:pt x="6403078" y="0"/>
                </a:cubicBezTo>
                <a:cubicBezTo>
                  <a:pt x="6598189" y="-9810"/>
                  <a:pt x="6789975" y="15351"/>
                  <a:pt x="6890573" y="0"/>
                </a:cubicBezTo>
                <a:cubicBezTo>
                  <a:pt x="6991171" y="-15351"/>
                  <a:pt x="7362458" y="57206"/>
                  <a:pt x="7536786" y="0"/>
                </a:cubicBezTo>
                <a:cubicBezTo>
                  <a:pt x="7711114" y="-57206"/>
                  <a:pt x="7894564" y="31763"/>
                  <a:pt x="8092303" y="0"/>
                </a:cubicBezTo>
                <a:cubicBezTo>
                  <a:pt x="8202796" y="-101"/>
                  <a:pt x="8229963" y="82959"/>
                  <a:pt x="8248651" y="156348"/>
                </a:cubicBezTo>
                <a:cubicBezTo>
                  <a:pt x="8250044" y="380719"/>
                  <a:pt x="8248058" y="598071"/>
                  <a:pt x="8248650" y="781738"/>
                </a:cubicBezTo>
                <a:cubicBezTo>
                  <a:pt x="8250562" y="868848"/>
                  <a:pt x="8168678" y="923585"/>
                  <a:pt x="8092302" y="938086"/>
                </a:cubicBezTo>
                <a:cubicBezTo>
                  <a:pt x="7991403" y="962708"/>
                  <a:pt x="7843319" y="932557"/>
                  <a:pt x="7763527" y="938086"/>
                </a:cubicBezTo>
                <a:cubicBezTo>
                  <a:pt x="7683736" y="943615"/>
                  <a:pt x="7365393" y="937050"/>
                  <a:pt x="7037954" y="938086"/>
                </a:cubicBezTo>
                <a:cubicBezTo>
                  <a:pt x="6710515" y="939122"/>
                  <a:pt x="6864948" y="925780"/>
                  <a:pt x="6709179" y="938086"/>
                </a:cubicBezTo>
                <a:cubicBezTo>
                  <a:pt x="6553410" y="950392"/>
                  <a:pt x="6342227" y="880477"/>
                  <a:pt x="6062965" y="938086"/>
                </a:cubicBezTo>
                <a:cubicBezTo>
                  <a:pt x="5783703" y="995695"/>
                  <a:pt x="5883261" y="934607"/>
                  <a:pt x="5734190" y="938086"/>
                </a:cubicBezTo>
                <a:cubicBezTo>
                  <a:pt x="5585119" y="941565"/>
                  <a:pt x="5441972" y="923186"/>
                  <a:pt x="5326055" y="938086"/>
                </a:cubicBezTo>
                <a:cubicBezTo>
                  <a:pt x="5210138" y="952986"/>
                  <a:pt x="5132318" y="903283"/>
                  <a:pt x="4997280" y="938086"/>
                </a:cubicBezTo>
                <a:cubicBezTo>
                  <a:pt x="4862242" y="972889"/>
                  <a:pt x="4678338" y="898293"/>
                  <a:pt x="4589145" y="938086"/>
                </a:cubicBezTo>
                <a:cubicBezTo>
                  <a:pt x="4499952" y="977878"/>
                  <a:pt x="4024795" y="906830"/>
                  <a:pt x="3863572" y="938085"/>
                </a:cubicBezTo>
                <a:cubicBezTo>
                  <a:pt x="3702349" y="969340"/>
                  <a:pt x="3448164" y="912911"/>
                  <a:pt x="3217359" y="938085"/>
                </a:cubicBezTo>
                <a:cubicBezTo>
                  <a:pt x="2986554" y="963259"/>
                  <a:pt x="2846759" y="930655"/>
                  <a:pt x="2729865" y="938085"/>
                </a:cubicBezTo>
                <a:cubicBezTo>
                  <a:pt x="2612971" y="945515"/>
                  <a:pt x="2564345" y="914479"/>
                  <a:pt x="2401089" y="938085"/>
                </a:cubicBezTo>
                <a:cubicBezTo>
                  <a:pt x="2237833" y="961691"/>
                  <a:pt x="2082633" y="899159"/>
                  <a:pt x="1992954" y="938085"/>
                </a:cubicBezTo>
                <a:cubicBezTo>
                  <a:pt x="1903276" y="977011"/>
                  <a:pt x="1552244" y="885630"/>
                  <a:pt x="1426101" y="938085"/>
                </a:cubicBezTo>
                <a:cubicBezTo>
                  <a:pt x="1299958" y="990540"/>
                  <a:pt x="1061227" y="930955"/>
                  <a:pt x="859247" y="938085"/>
                </a:cubicBezTo>
                <a:cubicBezTo>
                  <a:pt x="657267" y="945215"/>
                  <a:pt x="499809" y="910738"/>
                  <a:pt x="156348" y="938085"/>
                </a:cubicBezTo>
                <a:cubicBezTo>
                  <a:pt x="86292" y="930075"/>
                  <a:pt x="-24116" y="873303"/>
                  <a:pt x="0" y="781737"/>
                </a:cubicBezTo>
                <a:cubicBezTo>
                  <a:pt x="-34643" y="707987"/>
                  <a:pt x="30188" y="605478"/>
                  <a:pt x="0" y="475296"/>
                </a:cubicBezTo>
                <a:cubicBezTo>
                  <a:pt x="-30188" y="345114"/>
                  <a:pt x="29429" y="312464"/>
                  <a:pt x="0" y="156348"/>
                </a:cubicBezTo>
                <a:close/>
              </a:path>
            </a:pathLst>
          </a:custGeom>
          <a:solidFill>
            <a:srgbClr val="FFFF99"/>
          </a:solidFill>
          <a:ln>
            <a:solidFill>
              <a:schemeClr val="tx1"/>
            </a:solidFill>
            <a:extLst>
              <a:ext uri="{C807C97D-BFC1-408E-A445-0C87EB9F89A2}">
                <ask:lineSketchStyleProps xmlns:ask="http://schemas.microsoft.com/office/drawing/2018/sketchyshapes" sd="3439341930">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sen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cúc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hướng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dương</a:t>
            </a:r>
            <a:r>
              <a:rPr lang="en-US" sz="3200" b="1" dirty="0">
                <a:solidFill>
                  <a:srgbClr val="FF0000"/>
                </a:solidFill>
                <a:latin typeface="Calibri" panose="020F0502020204030204" pitchFamily="34" charset="0"/>
                <a:cs typeface="Calibri" panose="020F0502020204030204" pitchFamily="34" charset="0"/>
              </a:rPr>
              <a:t>   </a:t>
            </a:r>
            <a:endParaRPr lang="en-US" sz="4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89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a16="http://schemas.microsoft.com/office/drawing/2014/main" id="{F7598056-47E8-265A-19B2-C8D4F4F483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Calibri" panose="020F0502020204030204" pitchFamily="34" charset="0"/>
                  <a:cs typeface="Calibri" panose="020F0502020204030204" pitchFamily="34" charset="0"/>
                </a:rPr>
                <a:t>Em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hãy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quan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sát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mô</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tả</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lá</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loại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Hình</a:t>
              </a:r>
              <a:r>
                <a:rPr lang="en-US" sz="3200" b="1" dirty="0">
                  <a:solidFill>
                    <a:srgbClr val="002060"/>
                  </a:solidFill>
                  <a:latin typeface="Calibri" panose="020F0502020204030204" pitchFamily="34" charset="0"/>
                  <a:cs typeface="Calibri" panose="020F0502020204030204" pitchFamily="34" charset="0"/>
                </a:rPr>
                <a:t> 1 </a:t>
              </a:r>
              <a:r>
                <a:rPr lang="en-US" sz="3200" b="1" dirty="0" err="1">
                  <a:solidFill>
                    <a:srgbClr val="002060"/>
                  </a:solidFill>
                  <a:latin typeface="Calibri" panose="020F0502020204030204" pitchFamily="34" charset="0"/>
                  <a:cs typeface="Calibri" panose="020F0502020204030204" pitchFamily="34" charset="0"/>
                </a:rPr>
                <a:t>bằng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sử</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dụng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gợi</a:t>
              </a:r>
              <a:r>
                <a:rPr lang="en-US" sz="3200" b="1" dirty="0">
                  <a:solidFill>
                    <a:srgbClr val="002060"/>
                  </a:solidFill>
                  <a:latin typeface="Calibri" panose="020F0502020204030204" pitchFamily="34" charset="0"/>
                  <a:cs typeface="Calibri" panose="020F0502020204030204" pitchFamily="34" charset="0"/>
                </a:rPr>
                <a:t> ý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sp>
        <p:nvSpPr>
          <p:cNvPr id="9" name="Rectangle: Rounded Corners 8">
            <a:extLst>
              <a:ext uri="{FF2B5EF4-FFF2-40B4-BE49-F238E27FC236}">
                <a16:creationId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cs typeface="Calibri" panose="020F0502020204030204" pitchFamily="34" charset="0"/>
              </a:rPr>
              <a:t>1.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xanh</a:t>
            </a:r>
            <a:endParaRPr lang="en-US" sz="2800" b="1"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2. </a:t>
            </a:r>
            <a:r>
              <a:rPr lang="en-US" sz="2800" b="1" dirty="0" err="1">
                <a:solidFill>
                  <a:schemeClr val="tx1"/>
                </a:solidFill>
                <a:latin typeface="Calibri" panose="020F0502020204030204" pitchFamily="34" charset="0"/>
                <a:cs typeface="Calibri" panose="020F0502020204030204" pitchFamily="34" charset="0"/>
              </a:rPr>
              <a:t>Mép</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răng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cưa</a:t>
            </a:r>
            <a:endParaRPr lang="en-US" sz="2800" b="1" dirty="0">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3.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đơn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lẻ</a:t>
            </a:r>
            <a:endParaRPr lang="en-US" sz="2800" b="1"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4.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chùm</a:t>
            </a:r>
            <a:endParaRPr lang="en-US" sz="2800" b="1"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5.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đỏ</a:t>
            </a:r>
            <a:endParaRPr lang="en-US" sz="2800" b="1"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6.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hồng</a:t>
            </a:r>
            <a:endParaRPr lang="en-US" sz="2800" b="1" dirty="0">
              <a:solidFill>
                <a:schemeClr val="tx1"/>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7.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trắng</a:t>
            </a:r>
            <a:endParaRPr lang="en-US" sz="2800" b="1" dirty="0">
              <a:solidFill>
                <a:schemeClr val="tx1"/>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8.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gai</a:t>
            </a:r>
          </a:p>
        </p:txBody>
      </p:sp>
      <p:pic>
        <p:nvPicPr>
          <p:cNvPr id="17" name="Picture 16">
            <a:extLst>
              <a:ext uri="{FF2B5EF4-FFF2-40B4-BE49-F238E27FC236}">
                <a16:creationId xmlns:a16="http://schemas.microsoft.com/office/drawing/2014/main" id="{8F25BF52-458B-9C0E-EB91-CC6C97A81490}"/>
              </a:ext>
            </a:extLst>
          </p:cNvPr>
          <p:cNvPicPr>
            <a:picLocks noChangeAspect="1"/>
          </p:cNvPicPr>
          <p:nvPr/>
        </p:nvPicPr>
        <p:blipFill>
          <a:blip r:embed="rId3"/>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a16="http://schemas.microsoft.com/office/drawing/2014/main" id="{984E896C-693F-6167-195F-054BDB2FD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F065370-05B2-D455-3754-1660FDF75970}"/>
              </a:ext>
            </a:extLst>
          </p:cNvPr>
          <p:cNvPicPr>
            <a:picLocks noChangeAspect="1"/>
          </p:cNvPicPr>
          <p:nvPr/>
        </p:nvPicPr>
        <p:blipFill>
          <a:blip r:embed="rId5"/>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E93B320-971A-FF98-71B5-4B551D3B33BA}"/>
              </a:ext>
            </a:extLst>
          </p:cNvPr>
          <p:cNvPicPr>
            <a:picLocks noChangeAspect="1"/>
          </p:cNvPicPr>
          <p:nvPr/>
        </p:nvPicPr>
        <p:blipFill>
          <a:blip r:embed="rId6"/>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a16="http://schemas.microsoft.com/office/drawing/2014/main" id="{2F427F27-FEEC-365A-8A69-743F267CF61B}"/>
              </a:ext>
            </a:extLst>
          </p:cNvPr>
          <p:cNvSpPr txBox="1"/>
          <p:nvPr/>
        </p:nvSpPr>
        <p:spPr>
          <a:xfrm>
            <a:off x="3629025" y="6086475"/>
            <a:ext cx="7248525" cy="584775"/>
          </a:xfrm>
          <a:prstGeom prst="rect">
            <a:avLst/>
          </a:prstGeom>
          <a:noFill/>
        </p:spPr>
        <p:txBody>
          <a:bodyPr wrap="square" rtlCol="0">
            <a:spAutoFit/>
          </a:bodyPr>
          <a:lstStyle/>
          <a:p>
            <a:r>
              <a:rPr lang="en-US" sz="3200" b="1" dirty="0" err="1">
                <a:latin typeface="Calibri" panose="020F0502020204030204" pitchFamily="34" charset="0"/>
                <a:cs typeface="Calibri" panose="020F0502020204030204" pitchFamily="34" charset="0"/>
              </a:rPr>
              <a:t>Hình</a:t>
            </a:r>
            <a:r>
              <a:rPr lang="en-US" sz="3200" b="1" dirty="0">
                <a:latin typeface="Calibri" panose="020F0502020204030204" pitchFamily="34" charset="0"/>
                <a:cs typeface="Calibri" panose="020F0502020204030204" pitchFamily="34" charset="0"/>
              </a:rPr>
              <a:t> 1: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hồng</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mbria" panose="02040503050406030204" pitchFamily="18" charset="0"/>
                    <a:ea typeface="Cambria" panose="02040503050406030204" pitchFamily="18" charset="0"/>
                  </a:rPr>
                  <a:t>Đặc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điểm</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lá</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của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các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loại</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hồng</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là</a:t>
                </a:r>
                <a:r>
                  <a:rPr lang="en-US" sz="3600" b="1" i="0" dirty="0">
                    <a:solidFill>
                      <a:srgbClr val="333333"/>
                    </a:solidFill>
                    <a:effectLst/>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3905129" y="2065179"/>
            <a:ext cx="6986727" cy="928610"/>
            <a:chOff x="5018682" y="1308564"/>
            <a:chExt cx="6986727"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ED4534D1-E38A-A8C1-3D38-C4D263E361F8}"/>
                </a:ext>
              </a:extLst>
            </p:cNvPr>
            <p:cNvSpPr txBox="1"/>
            <p:nvPr/>
          </p:nvSpPr>
          <p:spPr>
            <a:xfrm>
              <a:off x="5075833" y="1379839"/>
              <a:ext cx="6770864" cy="783193"/>
            </a:xfrm>
            <a:prstGeom prst="roundRect">
              <a:avLst/>
            </a:prstGeom>
            <a:noFill/>
          </p:spPr>
          <p:txBody>
            <a:bodyPr wrap="square" rtlCol="0">
              <a:spAutoFit/>
            </a:bodyPr>
            <a:lstStyle/>
            <a:p>
              <a:pPr algn="just"/>
              <a:r>
                <a:rPr lang="en-US" sz="4000" b="1" dirty="0" err="1">
                  <a:solidFill>
                    <a:schemeClr val="accent6">
                      <a:lumMod val="50000"/>
                    </a:schemeClr>
                  </a:solidFill>
                  <a:latin typeface="Calibri" panose="020F0502020204030204" pitchFamily="34" charset="0"/>
                  <a:cs typeface="Calibri" panose="020F0502020204030204" pitchFamily="34" charset="0"/>
                </a:rPr>
                <a:t>Lá</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màu</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xanh</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mép</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có</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răng</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cưa</a:t>
              </a:r>
              <a:endParaRPr lang="en-US" sz="4000"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2050" name="Picture 2" descr="Nhìn Lá Đoán Bệnh Hoa Hồng Dễ Dàng Ai Cũng Nên Biết">
            <a:extLst>
              <a:ext uri="{FF2B5EF4-FFF2-40B4-BE49-F238E27FC236}">
                <a16:creationId xmlns:a16="http://schemas.microsoft.com/office/drawing/2014/main" id="{170D8857-6CFE-46F4-C6FF-22F585D97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9AFC3469-89E8-A6AA-8383-527CFF0397B8}"/>
                </a:ext>
              </a:extLst>
            </p:cNvPr>
            <p:cNvSpPr txBox="1"/>
            <p:nvPr/>
          </p:nvSpPr>
          <p:spPr>
            <a:xfrm>
              <a:off x="5171083" y="1327376"/>
              <a:ext cx="6770863" cy="914324"/>
            </a:xfrm>
            <a:prstGeom prst="roundRect">
              <a:avLst/>
            </a:prstGeom>
            <a:noFill/>
          </p:spPr>
          <p:txBody>
            <a:bodyPr wrap="square" rtlCol="0">
              <a:spAutoFit/>
            </a:bodyPr>
            <a:lstStyle/>
            <a:p>
              <a:pPr algn="just"/>
              <a:r>
                <a:rPr lang="vi-VN" sz="3600" b="1" i="0" dirty="0">
                  <a:solidFill>
                    <a:schemeClr val="accent6">
                      <a:lumMod val="50000"/>
                    </a:schemeClr>
                  </a:solidFill>
                  <a:effectLst/>
                  <a:latin typeface="Calibri" panose="020F0502020204030204" pitchFamily="34" charset="0"/>
                  <a:cs typeface="Calibri" panose="020F0502020204030204" pitchFamily="34" charset="0"/>
                </a:rPr>
                <a:t>Hoa có nhiều màu sắc như trắng, hồng, đỏ,... </a:t>
              </a:r>
            </a:p>
          </p:txBody>
        </p:sp>
      </p:grpSp>
      <p:pic>
        <p:nvPicPr>
          <p:cNvPr id="22" name="Picture 2" descr="Hoa hồng nhung | Chậu trồng cây - cây cảnh văn phòng">
            <a:extLst>
              <a:ext uri="{FF2B5EF4-FFF2-40B4-BE49-F238E27FC236}">
                <a16:creationId xmlns:a16="http://schemas.microsoft.com/office/drawing/2014/main" id="{F09A88C7-BFAB-15F6-93E8-7AC5A464A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365A85D-2218-38C4-05D2-608E9E6543E8}"/>
              </a:ext>
            </a:extLst>
          </p:cNvPr>
          <p:cNvPicPr>
            <a:picLocks noChangeAspect="1"/>
          </p:cNvPicPr>
          <p:nvPr/>
        </p:nvPicPr>
        <p:blipFill>
          <a:blip r:embed="rId6"/>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lá</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405337" y="1379839"/>
              <a:ext cx="6770864" cy="78319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Thân</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hồng</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gai</a:t>
              </a:r>
            </a:p>
          </p:txBody>
        </p:sp>
      </p:grpSp>
      <p:pic>
        <p:nvPicPr>
          <p:cNvPr id="7" name="Picture 6">
            <a:extLst>
              <a:ext uri="{FF2B5EF4-FFF2-40B4-BE49-F238E27FC236}">
                <a16:creationId xmlns:a16="http://schemas.microsoft.com/office/drawing/2014/main" id="{1A625266-47DF-E0FD-827D-AB4700ABEA1B}"/>
              </a:ext>
            </a:extLst>
          </p:cNvPr>
          <p:cNvPicPr>
            <a:picLocks noChangeAspect="1"/>
          </p:cNvPicPr>
          <p:nvPr/>
        </p:nvPicPr>
        <p:blipFill>
          <a:blip r:embed="rId4"/>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libri" panose="020F0502020204030204" pitchFamily="34" charset="0"/>
                  <a:cs typeface="Calibri" panose="020F0502020204030204" pitchFamily="34" charset="0"/>
                </a:rPr>
                <a:t>Hoa</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hồng</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thường</a:t>
              </a:r>
              <a:r>
                <a:rPr lang="en-US" sz="3600" b="1" i="0" dirty="0">
                  <a:solidFill>
                    <a:srgbClr val="333333"/>
                  </a:solidFill>
                  <a:effectLst/>
                  <a:latin typeface="Calibri" panose="020F0502020204030204" pitchFamily="34" charset="0"/>
                  <a:cs typeface="Calibri" panose="020F0502020204030204" pitchFamily="34" charset="0"/>
                </a:rPr>
                <a:t> </a:t>
              </a:r>
              <a:r>
                <a:rPr lang="vi-VN" sz="3600" b="1" i="0" dirty="0">
                  <a:solidFill>
                    <a:srgbClr val="333333"/>
                  </a:solidFill>
                  <a:effectLst/>
                  <a:latin typeface="Calibri" panose="020F0502020204030204" pitchFamily="34" charset="0"/>
                  <a:cs typeface="Calibri" panose="020F0502020204030204" pitchFamily="34"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pitchFamily="34" charset="0"/>
                <a:cs typeface="Calibri" panose="020F0502020204030204" pitchFamily="34" charset="0"/>
              </a:endParaRPr>
            </a:p>
          </p:txBody>
        </p:sp>
      </p:grpSp>
      <p:pic>
        <p:nvPicPr>
          <p:cNvPr id="3076" name="Picture 4" descr="Hoa hồng nhung: Ý nghĩa, hình ảnh, cách trồng, chăm sóc tại nhà">
            <a:extLst>
              <a:ext uri="{FF2B5EF4-FFF2-40B4-BE49-F238E27FC236}">
                <a16:creationId xmlns:a16="http://schemas.microsoft.com/office/drawing/2014/main" id="{21D61609-FC69-7EE2-896D-21B913383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a16="http://schemas.microsoft.com/office/drawing/2014/main" id="{510F8A0D-0787-E414-EC5E-655B0114E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par>
                                <p:cTn id="11" presetID="2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Calibri" panose="020F0502020204030204" pitchFamily="34" charset="0"/>
                  <a:cs typeface="Calibri" panose="020F0502020204030204" pitchFamily="34" charset="0"/>
                </a:rPr>
                <a:t>Hãy</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giới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thiệu</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với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các</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bạn</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một</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loại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hoa</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hồng</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mà</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em</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biết</a:t>
              </a:r>
              <a:r>
                <a:rPr lang="en-US" sz="4000" b="1" i="0" dirty="0">
                  <a:solidFill>
                    <a:srgbClr val="333333"/>
                  </a:solidFill>
                  <a:effectLst/>
                  <a:latin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554</TotalTime>
  <Words>569</Words>
  <Application>Microsoft Office PowerPoint</Application>
  <PresentationFormat>Widescreen</PresentationFormat>
  <Paragraphs>56</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等线</vt:lpstr>
      <vt:lpstr>等线 Light</vt:lpstr>
      <vt:lpstr>Arial</vt:lpstr>
      <vt:lpstr>Calibri</vt:lpstr>
      <vt:lpstr>Cambria</vt:lpstr>
      <vt:lpstr>Rammetto One</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Administrator</cp:lastModifiedBy>
  <cp:revision>41</cp:revision>
  <dcterms:created xsi:type="dcterms:W3CDTF">2023-07-14T13:57:59Z</dcterms:created>
  <dcterms:modified xsi:type="dcterms:W3CDTF">2024-10-13T02:38:42Z</dcterms:modified>
  <cp:category>9Slide.vn</cp:category>
</cp:coreProperties>
</file>