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27" r:id="rId3"/>
    <p:sldId id="428" r:id="rId4"/>
    <p:sldId id="429" r:id="rId5"/>
    <p:sldId id="430" r:id="rId6"/>
    <p:sldId id="426" r:id="rId7"/>
    <p:sldId id="431"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0066"/>
    <a:srgbClr val="FF7C80"/>
    <a:srgbClr val="FF6600"/>
    <a:srgbClr val="66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58" d="100"/>
          <a:sy n="58" d="100"/>
        </p:scale>
        <p:origin x="402" y="84"/>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HỌC </a:t>
            </a:r>
            <a:r>
              <a:rPr lang="vi-VN" altLang="en-US" sz="3500" b="1">
                <a:solidFill>
                  <a:srgbClr val="FF0066"/>
                </a:solidFill>
                <a:latin typeface="Times New Roman" pitchFamily="18" charset="0"/>
              </a:rPr>
              <a:t>HÙNG TIẾN</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633738" y="4345293"/>
            <a:ext cx="13009161"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1: </a:t>
            </a:r>
            <a:r>
              <a:rPr lang="vi-VN"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II</a:t>
            </a: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(T1,2)</a:t>
            </a: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a:solidFill>
                  <a:srgbClr val="0000CC"/>
                </a:solidFill>
                <a:effectLst>
                  <a:outerShdw blurRad="38100" dist="38100" dir="2700000" algn="tl">
                    <a:srgbClr val="000000">
                      <a:alpha val="43137"/>
                    </a:srgbClr>
                  </a:outerShdw>
                </a:effectLst>
                <a:latin typeface="Times New Roman" pitchFamily="18" charset="0"/>
              </a:rPr>
              <a:t>Bài 1: </a:t>
            </a:r>
            <a:r>
              <a:rPr lang="vi-VN" sz="3200" b="1">
                <a:solidFill>
                  <a:srgbClr val="0000CC"/>
                </a:solidFill>
                <a:effectLst>
                  <a:outerShdw blurRad="38100" dist="38100" dir="2700000" algn="tl">
                    <a:srgbClr val="000000">
                      <a:alpha val="43137"/>
                    </a:srgbClr>
                  </a:outerShdw>
                </a:effectLst>
                <a:latin typeface="Times New Roman" pitchFamily="18" charset="0"/>
              </a:rPr>
              <a:t>ÔN TẬP GIỮA HỌC KÌ II</a:t>
            </a:r>
            <a:endParaRPr lang="en-US" sz="3200" b="1">
              <a:solidFill>
                <a:srgbClr val="0000CC"/>
              </a:solidFill>
              <a:effectLst>
                <a:outerShdw blurRad="38100" dist="38100" dir="2700000" algn="tl">
                  <a:srgbClr val="000000">
                    <a:alpha val="43137"/>
                  </a:srgbClr>
                </a:outerShdw>
              </a:effectLst>
              <a:latin typeface="Times New Roman" pitchFamily="18" charset="0"/>
            </a:endParaRPr>
          </a:p>
        </p:txBody>
      </p:sp>
      <p:sp>
        <p:nvSpPr>
          <p:cNvPr id="2" name="Rectangle 1"/>
          <p:cNvSpPr/>
          <p:nvPr/>
        </p:nvSpPr>
        <p:spPr>
          <a:xfrm>
            <a:off x="1849154" y="2833518"/>
            <a:ext cx="12868048" cy="1261884"/>
          </a:xfrm>
          <a:prstGeom prst="rect">
            <a:avLst/>
          </a:prstGeom>
        </p:spPr>
        <p:txBody>
          <a:bodyPr wrap="square">
            <a:spAutoFit/>
          </a:bodyPr>
          <a:lstStyle/>
          <a:p>
            <a:pPr algn="just"/>
            <a:r>
              <a:rPr lang="vi-VN" sz="3800" b="1" dirty="0">
                <a:solidFill>
                  <a:srgbClr val="0000CC"/>
                </a:solidFill>
                <a:latin typeface="Times New Roman" pitchFamily="18" charset="0"/>
                <a:cs typeface="Times New Roman" pitchFamily="18" charset="0"/>
              </a:rPr>
              <a:t>Kể đ</a:t>
            </a:r>
            <a:r>
              <a:rPr lang="en-US" sz="3800" b="1" dirty="0" err="1">
                <a:solidFill>
                  <a:srgbClr val="0000CC"/>
                </a:solidFill>
                <a:latin typeface="Times New Roman" pitchFamily="18" charset="0"/>
                <a:cs typeface="Times New Roman" pitchFamily="18" charset="0"/>
              </a:rPr>
              <a:t>úng</a:t>
            </a:r>
            <a:r>
              <a:rPr lang="vi-VN" sz="3800" b="1" dirty="0">
                <a:solidFill>
                  <a:srgbClr val="0000CC"/>
                </a:solidFill>
                <a:latin typeface="Times New Roman" pitchFamily="18" charset="0"/>
                <a:cs typeface="Times New Roman" pitchFamily="18" charset="0"/>
              </a:rPr>
              <a:t> tên bài tập đọc đã học. Nêu ngắn gọn và chính xác nội dung của bài tập đọc đó. </a:t>
            </a:r>
            <a:endParaRPr lang="en-US" sz="3800" b="1" dirty="0">
              <a:solidFill>
                <a:srgbClr val="0000CC"/>
              </a:solidFill>
              <a:latin typeface="Times New Roman" pitchFamily="18" charset="0"/>
              <a:cs typeface="Times New Roman" pitchFamily="18" charset="0"/>
            </a:endParaRPr>
          </a:p>
        </p:txBody>
      </p:sp>
      <p:sp>
        <p:nvSpPr>
          <p:cNvPr id="3" name="Rectangle 2"/>
          <p:cNvSpPr/>
          <p:nvPr/>
        </p:nvSpPr>
        <p:spPr>
          <a:xfrm>
            <a:off x="1493838" y="5399452"/>
            <a:ext cx="13578681" cy="1846659"/>
          </a:xfrm>
          <a:prstGeom prst="rect">
            <a:avLst/>
          </a:prstGeom>
        </p:spPr>
        <p:txBody>
          <a:bodyPr wrap="square">
            <a:spAutoFit/>
          </a:bodyPr>
          <a:lstStyle/>
          <a:p>
            <a:r>
              <a:rPr lang="en-US" sz="3800" b="1" dirty="0">
                <a:solidFill>
                  <a:srgbClr val="0000CC"/>
                </a:solidFill>
                <a:latin typeface="Times New Roman" pitchFamily="18" charset="0"/>
                <a:cs typeface="Times New Roman" pitchFamily="18" charset="0"/>
              </a:rPr>
              <a:t>a, </a:t>
            </a:r>
            <a:r>
              <a:rPr lang="vi-VN" sz="3800" b="1" dirty="0">
                <a:solidFill>
                  <a:srgbClr val="0000CC"/>
                </a:solidFill>
                <a:latin typeface="Times New Roman" pitchFamily="18" charset="0"/>
                <a:cs typeface="Times New Roman" pitchFamily="18" charset="0"/>
              </a:rPr>
              <a:t>Bài đọc viết về ai hoặc viết về sự vật gì?</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b, </a:t>
            </a:r>
            <a:r>
              <a:rPr lang="vi-VN" sz="3800" b="1" dirty="0">
                <a:solidFill>
                  <a:srgbClr val="0000CC"/>
                </a:solidFill>
                <a:latin typeface="Times New Roman" pitchFamily="18" charset="0"/>
                <a:cs typeface="Times New Roman" pitchFamily="18" charset="0"/>
              </a:rPr>
              <a:t>Em nhớ nhất chi tiết nào trong bài đọc?</a:t>
            </a:r>
            <a:endParaRPr lang="en-US" sz="3800" b="1" dirty="0">
              <a:solidFill>
                <a:srgbClr val="0000CC"/>
              </a:solidFill>
              <a:latin typeface="Times New Roman" pitchFamily="18" charset="0"/>
              <a:cs typeface="Times New Roman" pitchFamily="18" charset="0"/>
            </a:endParaRPr>
          </a:p>
          <a:p>
            <a:r>
              <a:rPr lang="en-US" sz="3800" b="1" dirty="0">
                <a:solidFill>
                  <a:srgbClr val="0000CC"/>
                </a:solidFill>
                <a:latin typeface="Times New Roman" pitchFamily="18" charset="0"/>
                <a:cs typeface="Times New Roman" pitchFamily="18" charset="0"/>
              </a:rPr>
              <a:t>c,</a:t>
            </a:r>
            <a:r>
              <a:rPr lang="vi-VN" sz="3800" b="1" dirty="0">
                <a:solidFill>
                  <a:srgbClr val="0000CC"/>
                </a:solidFill>
                <a:latin typeface="Times New Roman" pitchFamily="18" charset="0"/>
                <a:cs typeface="Times New Roman" pitchFamily="18" charset="0"/>
              </a:rPr>
              <a:t> Em học được gì từ bài đọc?</a:t>
            </a:r>
            <a:endParaRPr lang="en-US" sz="38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8" y="1981200"/>
            <a:ext cx="13578681" cy="677108"/>
            <a:chOff x="1508918" y="1888664"/>
            <a:chExt cx="12097370" cy="677108"/>
          </a:xfrm>
        </p:grpSpPr>
        <p:sp>
          <p:nvSpPr>
            <p:cNvPr id="20" name="Rectangle 19"/>
            <p:cNvSpPr/>
            <p:nvPr/>
          </p:nvSpPr>
          <p:spPr>
            <a:xfrm>
              <a:off x="1508918" y="1888664"/>
              <a:ext cx="12097370" cy="677108"/>
            </a:xfrm>
            <a:prstGeom prst="rect">
              <a:avLst/>
            </a:prstGeom>
          </p:spPr>
          <p:txBody>
            <a:bodyPr wrap="square">
              <a:spAutoFit/>
            </a:bodyPr>
            <a:lstStyle/>
            <a:p>
              <a:r>
                <a:rPr lang="vi-VN" sz="3800" b="1" dirty="0">
                  <a:solidFill>
                    <a:srgbClr val="FF0066"/>
                  </a:solidFill>
                  <a:latin typeface="Times New Roman" pitchFamily="18" charset="0"/>
                  <a:cs typeface="Times New Roman" pitchFamily="18" charset="0"/>
                </a:rPr>
                <a:t>Hoạt động 1. Kể tên và nêu nội dung của 3 bài tập đọc đã học</a:t>
              </a:r>
              <a:endParaRPr lang="en-US" sz="38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flipV="1">
              <a:off x="1618922" y="2526726"/>
              <a:ext cx="2226701" cy="21491"/>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12039600" cy="677108"/>
            <a:chOff x="1508919" y="1888664"/>
            <a:chExt cx="10726189" cy="677108"/>
          </a:xfrm>
        </p:grpSpPr>
        <p:sp>
          <p:nvSpPr>
            <p:cNvPr id="23" name="Rectangle 22"/>
            <p:cNvSpPr/>
            <p:nvPr/>
          </p:nvSpPr>
          <p:spPr>
            <a:xfrm>
              <a:off x="1508919" y="1888664"/>
              <a:ext cx="10726189" cy="677108"/>
            </a:xfrm>
            <a:prstGeom prst="rect">
              <a:avLst/>
            </a:prstGeom>
          </p:spPr>
          <p:txBody>
            <a:bodyPr wrap="square">
              <a:spAutoFit/>
            </a:bodyPr>
            <a:lstStyle/>
            <a:p>
              <a:r>
                <a:rPr lang="vi-VN" sz="3800" b="1">
                  <a:solidFill>
                    <a:srgbClr val="FF0066"/>
                  </a:solidFill>
                  <a:latin typeface="Times New Roman" pitchFamily="18" charset="0"/>
                  <a:cs typeface="Times New Roman" pitchFamily="18" charset="0"/>
                </a:rPr>
                <a:t>Hoạt động 2. Đọc một bài yêu thích và trả lời câu hỏi </a:t>
              </a:r>
              <a:endParaRPr lang="en-US" sz="3800" b="1">
                <a:solidFill>
                  <a:srgbClr val="FF0066"/>
                </a:solidFill>
                <a:latin typeface="Times New Roman" pitchFamily="18" charset="0"/>
                <a:cs typeface="Times New Roman" pitchFamily="18" charset="0"/>
              </a:endParaRP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5" name="Group 4"/>
          <p:cNvGrpSpPr/>
          <p:nvPr/>
        </p:nvGrpSpPr>
        <p:grpSpPr>
          <a:xfrm>
            <a:off x="1508919" y="1953419"/>
            <a:ext cx="11532005" cy="743063"/>
            <a:chOff x="1508918" y="1888664"/>
            <a:chExt cx="10495420" cy="1245153"/>
          </a:xfrm>
        </p:grpSpPr>
        <p:sp>
          <p:nvSpPr>
            <p:cNvPr id="10" name="Rectangle 9"/>
            <p:cNvSpPr/>
            <p:nvPr/>
          </p:nvSpPr>
          <p:spPr>
            <a:xfrm>
              <a:off x="1508918" y="1888664"/>
              <a:ext cx="10495420" cy="1186207"/>
            </a:xfrm>
            <a:prstGeom prst="rect">
              <a:avLst/>
            </a:prstGeom>
          </p:spPr>
          <p:txBody>
            <a:bodyPr wrap="square">
              <a:spAutoFit/>
            </a:bodyPr>
            <a:lstStyle/>
            <a:p>
              <a:r>
                <a:rPr lang="vi-VN" sz="4000" b="1" dirty="0">
                  <a:solidFill>
                    <a:srgbClr val="FF0000"/>
                  </a:solidFill>
                  <a:latin typeface="Times New Roman" pitchFamily="18" charset="0"/>
                  <a:cs typeface="Times New Roman" pitchFamily="18" charset="0"/>
                </a:rPr>
                <a:t>Hoạt động 3. Đọc bài thơ và trả lời câu hỏi</a:t>
              </a:r>
              <a:endParaRPr lang="en-US" sz="4000" b="1" dirty="0">
                <a:solidFill>
                  <a:srgbClr val="FF0000"/>
                </a:solidFill>
                <a:latin typeface="Times New Roman" pitchFamily="18" charset="0"/>
                <a:cs typeface="Times New Roman" pitchFamily="18" charset="0"/>
              </a:endParaRPr>
            </a:p>
          </p:txBody>
        </p:sp>
        <p:cxnSp>
          <p:nvCxnSpPr>
            <p:cNvPr id="4" name="Straight Connector 3"/>
            <p:cNvCxnSpPr/>
            <p:nvPr/>
          </p:nvCxnSpPr>
          <p:spPr>
            <a:xfrm flipV="1">
              <a:off x="1508918" y="3077036"/>
              <a:ext cx="2635321" cy="56781"/>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19" name="Text Box 14">
            <a:extLst>
              <a:ext uri="{FF2B5EF4-FFF2-40B4-BE49-F238E27FC236}">
                <a16:creationId xmlns:a16="http://schemas.microsoft.com/office/drawing/2014/main" id="{4EBEBBAC-153E-7FA0-AABD-6DDE6CA135FD}"/>
              </a:ext>
            </a:extLst>
          </p:cNvPr>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a:solidFill>
                  <a:srgbClr val="0000CC"/>
                </a:solidFill>
                <a:effectLst>
                  <a:outerShdw blurRad="38100" dist="38100" dir="2700000" algn="tl">
                    <a:srgbClr val="000000">
                      <a:alpha val="43137"/>
                    </a:srgbClr>
                  </a:outerShdw>
                </a:effectLst>
                <a:latin typeface="Times New Roman" pitchFamily="18" charset="0"/>
              </a:rPr>
              <a:t>Bài 1: </a:t>
            </a:r>
            <a:r>
              <a:rPr lang="vi-VN" sz="3200" b="1">
                <a:solidFill>
                  <a:srgbClr val="0000CC"/>
                </a:solidFill>
                <a:effectLst>
                  <a:outerShdw blurRad="38100" dist="38100" dir="2700000" algn="tl">
                    <a:srgbClr val="000000">
                      <a:alpha val="43137"/>
                    </a:srgbClr>
                  </a:outerShdw>
                </a:effectLst>
                <a:latin typeface="Times New Roman" pitchFamily="18" charset="0"/>
              </a:rPr>
              <a:t>ÔN TẬP GIỮA HỌC KÌ II</a:t>
            </a:r>
            <a:endParaRPr lang="en-US" sz="3200" b="1">
              <a:solidFill>
                <a:srgbClr val="0000CC"/>
              </a:solidFill>
              <a:effectLst>
                <a:outerShdw blurRad="38100" dist="38100" dir="2700000" algn="tl">
                  <a:srgbClr val="000000">
                    <a:alpha val="43137"/>
                  </a:srgbClr>
                </a:outerShdw>
              </a:effectLst>
              <a:latin typeface="Times New Roman" pitchFamily="18" charset="0"/>
            </a:endParaRPr>
          </a:p>
        </p:txBody>
      </p:sp>
      <p:sp>
        <p:nvSpPr>
          <p:cNvPr id="27" name="Rectangle 26">
            <a:extLst>
              <a:ext uri="{FF2B5EF4-FFF2-40B4-BE49-F238E27FC236}">
                <a16:creationId xmlns:a16="http://schemas.microsoft.com/office/drawing/2014/main" id="{38315CE6-0379-8B3D-79CC-DAE03D861FE4}"/>
              </a:ext>
            </a:extLst>
          </p:cNvPr>
          <p:cNvSpPr/>
          <p:nvPr/>
        </p:nvSpPr>
        <p:spPr>
          <a:xfrm>
            <a:off x="2042319" y="3622122"/>
            <a:ext cx="13578681" cy="7478970"/>
          </a:xfrm>
          <a:prstGeom prst="rect">
            <a:avLst/>
          </a:prstGeom>
        </p:spPr>
        <p:txBody>
          <a:bodyPr wrap="square" numCol="2">
            <a:spAutoFit/>
          </a:bodyPr>
          <a:lstStyle/>
          <a:p>
            <a:r>
              <a:rPr lang="vi-VN" sz="3200" b="1" dirty="0">
                <a:solidFill>
                  <a:srgbClr val="0000CC"/>
                </a:solidFill>
                <a:latin typeface="Times New Roman" pitchFamily="18" charset="0"/>
                <a:cs typeface="Times New Roman" pitchFamily="18" charset="0"/>
              </a:rPr>
              <a:t>Trăng ơi… từ đâu đến?</a:t>
            </a:r>
          </a:p>
          <a:p>
            <a:r>
              <a:rPr lang="vi-VN" sz="3200" b="1" dirty="0">
                <a:solidFill>
                  <a:srgbClr val="0000CC"/>
                </a:solidFill>
                <a:latin typeface="Times New Roman" pitchFamily="18" charset="0"/>
                <a:cs typeface="Times New Roman" pitchFamily="18" charset="0"/>
              </a:rPr>
              <a:t>Hay từ cánh rừng xa</a:t>
            </a:r>
          </a:p>
          <a:p>
            <a:r>
              <a:rPr lang="vi-VN" sz="3200" b="1" dirty="0">
                <a:solidFill>
                  <a:srgbClr val="0000CC"/>
                </a:solidFill>
                <a:latin typeface="Times New Roman" pitchFamily="18" charset="0"/>
                <a:cs typeface="Times New Roman" pitchFamily="18" charset="0"/>
              </a:rPr>
              <a:t>Trăng hồng như quả chín</a:t>
            </a:r>
          </a:p>
          <a:p>
            <a:r>
              <a:rPr lang="vi-VN" sz="3200" b="1" dirty="0">
                <a:solidFill>
                  <a:srgbClr val="0000CC"/>
                </a:solidFill>
                <a:latin typeface="Times New Roman" pitchFamily="18" charset="0"/>
                <a:cs typeface="Times New Roman" pitchFamily="18" charset="0"/>
              </a:rPr>
              <a:t>Lửng lơ lên trước nhà</a:t>
            </a:r>
            <a:r>
              <a:rPr lang="en-US" sz="3200" b="1" dirty="0">
                <a:solidFill>
                  <a:srgbClr val="0000CC"/>
                </a:solidFill>
                <a:latin typeface="Times New Roman" pitchFamily="18" charset="0"/>
                <a:cs typeface="Times New Roman" pitchFamily="18" charset="0"/>
              </a:rPr>
              <a:t>.</a:t>
            </a:r>
            <a:endParaRPr lang="vi-VN" sz="3200" b="1" dirty="0">
              <a:solidFill>
                <a:srgbClr val="0000CC"/>
              </a:solidFill>
              <a:latin typeface="Times New Roman" pitchFamily="18" charset="0"/>
              <a:cs typeface="Times New Roman" pitchFamily="18" charset="0"/>
            </a:endParaRPr>
          </a:p>
          <a:p>
            <a:endParaRPr lang="vi-VN" sz="3200" b="1" dirty="0">
              <a:solidFill>
                <a:srgbClr val="0000CC"/>
              </a:solidFill>
              <a:latin typeface="Times New Roman" pitchFamily="18" charset="0"/>
              <a:cs typeface="Times New Roman" pitchFamily="18" charset="0"/>
            </a:endParaRPr>
          </a:p>
          <a:p>
            <a:r>
              <a:rPr lang="vi-VN" sz="3200" b="1" dirty="0">
                <a:solidFill>
                  <a:srgbClr val="0000CC"/>
                </a:solidFill>
                <a:latin typeface="Times New Roman" pitchFamily="18" charset="0"/>
                <a:cs typeface="Times New Roman" pitchFamily="18" charset="0"/>
              </a:rPr>
              <a:t>Trăng ơi… từ đâu đến?</a:t>
            </a:r>
          </a:p>
          <a:p>
            <a:r>
              <a:rPr lang="vi-VN" sz="3200" b="1" dirty="0">
                <a:solidFill>
                  <a:srgbClr val="0000CC"/>
                </a:solidFill>
                <a:latin typeface="Times New Roman" pitchFamily="18" charset="0"/>
                <a:cs typeface="Times New Roman" pitchFamily="18" charset="0"/>
              </a:rPr>
              <a:t>Hay biển xanh diệu kỳ</a:t>
            </a:r>
          </a:p>
          <a:p>
            <a:r>
              <a:rPr lang="vi-VN" sz="3200" b="1" dirty="0">
                <a:solidFill>
                  <a:srgbClr val="0000CC"/>
                </a:solidFill>
                <a:latin typeface="Times New Roman" pitchFamily="18" charset="0"/>
                <a:cs typeface="Times New Roman" pitchFamily="18" charset="0"/>
              </a:rPr>
              <a:t>Trăng tròn như mắt cá</a:t>
            </a:r>
          </a:p>
          <a:p>
            <a:r>
              <a:rPr lang="vi-VN" sz="3200" b="1" dirty="0">
                <a:solidFill>
                  <a:srgbClr val="0000CC"/>
                </a:solidFill>
                <a:latin typeface="Times New Roman" pitchFamily="18" charset="0"/>
                <a:cs typeface="Times New Roman" pitchFamily="18" charset="0"/>
              </a:rPr>
              <a:t>Chẳng bao giờ chớp mi</a:t>
            </a:r>
            <a:r>
              <a:rPr lang="en-US" sz="3200" b="1" dirty="0">
                <a:solidFill>
                  <a:srgbClr val="0000CC"/>
                </a:solidFill>
                <a:latin typeface="Times New Roman" pitchFamily="18" charset="0"/>
                <a:cs typeface="Times New Roman" pitchFamily="18" charset="0"/>
              </a:rPr>
              <a:t>.</a:t>
            </a:r>
            <a:endParaRPr lang="vi-VN"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vi-VN" sz="3200" b="1" dirty="0">
              <a:solidFill>
                <a:srgbClr val="0000CC"/>
              </a:solidFill>
              <a:latin typeface="Times New Roman" pitchFamily="18" charset="0"/>
              <a:cs typeface="Times New Roman" pitchFamily="18" charset="0"/>
            </a:endParaRPr>
          </a:p>
          <a:p>
            <a:r>
              <a:rPr lang="vi-VN" sz="3200" b="1" dirty="0">
                <a:solidFill>
                  <a:srgbClr val="0000CC"/>
                </a:solidFill>
                <a:latin typeface="Times New Roman" pitchFamily="18" charset="0"/>
                <a:cs typeface="Times New Roman" pitchFamily="18" charset="0"/>
              </a:rPr>
              <a:t>Trăng ơi… từ đâu đến?</a:t>
            </a:r>
          </a:p>
          <a:p>
            <a:r>
              <a:rPr lang="vi-VN" sz="3200" b="1" dirty="0">
                <a:solidFill>
                  <a:srgbClr val="0000CC"/>
                </a:solidFill>
                <a:latin typeface="Times New Roman" pitchFamily="18" charset="0"/>
                <a:cs typeface="Times New Roman" pitchFamily="18" charset="0"/>
              </a:rPr>
              <a:t>Hay từ một sân chơi</a:t>
            </a:r>
          </a:p>
          <a:p>
            <a:r>
              <a:rPr lang="vi-VN" sz="3200" b="1" dirty="0">
                <a:solidFill>
                  <a:srgbClr val="0000CC"/>
                </a:solidFill>
                <a:latin typeface="Times New Roman" pitchFamily="18" charset="0"/>
                <a:cs typeface="Times New Roman" pitchFamily="18" charset="0"/>
              </a:rPr>
              <a:t>Trăng bay như quả bóng</a:t>
            </a:r>
          </a:p>
          <a:p>
            <a:r>
              <a:rPr lang="en-US" sz="3200" b="1" dirty="0" err="1">
                <a:solidFill>
                  <a:srgbClr val="0000CC"/>
                </a:solidFill>
                <a:latin typeface="Times New Roman" pitchFamily="18" charset="0"/>
                <a:cs typeface="Times New Roman" pitchFamily="18" charset="0"/>
              </a:rPr>
              <a:t>Bạn</a:t>
            </a:r>
            <a:r>
              <a:rPr lang="vi-VN" sz="3200" b="1" dirty="0">
                <a:solidFill>
                  <a:srgbClr val="0000CC"/>
                </a:solidFill>
                <a:latin typeface="Times New Roman" pitchFamily="18" charset="0"/>
                <a:cs typeface="Times New Roman" pitchFamily="18" charset="0"/>
              </a:rPr>
              <a:t> nào đá lên trời</a:t>
            </a:r>
            <a:r>
              <a:rPr lang="en-US" sz="3200" b="1">
                <a:solidFill>
                  <a:srgbClr val="0000CC"/>
                </a:solidFill>
                <a:latin typeface="Times New Roman" pitchFamily="18" charset="0"/>
                <a:cs typeface="Times New Roman" pitchFamily="18" charset="0"/>
              </a:rPr>
              <a:t>.</a:t>
            </a:r>
            <a:endParaRPr lang="en-US" sz="3200" b="1" dirty="0">
              <a:solidFill>
                <a:srgbClr val="0000CC"/>
              </a:solidFill>
              <a:latin typeface="Times New Roman" pitchFamily="18" charset="0"/>
              <a:cs typeface="Times New Roman" pitchFamily="18" charset="0"/>
            </a:endParaRPr>
          </a:p>
          <a:p>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Trần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Đăng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Khoa</a:t>
            </a:r>
            <a:r>
              <a:rPr lang="en-US" sz="3200" b="1" dirty="0">
                <a:solidFill>
                  <a:srgbClr val="0000CC"/>
                </a:solidFill>
                <a:latin typeface="Times New Roman" pitchFamily="18" charset="0"/>
                <a:cs typeface="Times New Roman" pitchFamily="18" charset="0"/>
              </a:rPr>
              <a:t>)</a:t>
            </a: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p:txBody>
      </p:sp>
      <p:sp>
        <p:nvSpPr>
          <p:cNvPr id="21" name="Rectangle 20"/>
          <p:cNvSpPr/>
          <p:nvPr/>
        </p:nvSpPr>
        <p:spPr>
          <a:xfrm>
            <a:off x="5088165" y="2818548"/>
            <a:ext cx="5566905" cy="646331"/>
          </a:xfrm>
          <a:prstGeom prst="rect">
            <a:avLst/>
          </a:prstGeom>
        </p:spPr>
        <p:txBody>
          <a:bodyPr wrap="square">
            <a:spAutoFit/>
          </a:bodyPr>
          <a:lstStyle/>
          <a:p>
            <a:r>
              <a:rPr lang="en-US" sz="3600" b="1" dirty="0" err="1">
                <a:solidFill>
                  <a:srgbClr val="FF0000"/>
                </a:solidFill>
                <a:latin typeface="Times New Roman" pitchFamily="18" charset="0"/>
                <a:cs typeface="Times New Roman" pitchFamily="18" charset="0"/>
              </a:rPr>
              <a:t>Trăng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ơi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đến</a:t>
            </a:r>
            <a:r>
              <a:rPr lang="en-US" sz="3600" b="1" dirty="0">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a:ln>
                      <a:noFill/>
                    </a:ln>
                    <a:solidFill>
                      <a:srgbClr val="0000CC"/>
                    </a:solidFill>
                    <a:effectLst/>
                    <a:uLnTx/>
                    <a:uFillTx/>
                    <a:latin typeface="Times New Roman" pitchFamily="18" charset="0"/>
                    <a:ea typeface="+mn-ea"/>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0066"/>
                    </a:solidFill>
                    <a:effectLst/>
                    <a:uLnTx/>
                    <a:uFillTx/>
                    <a:latin typeface="Times New Roman" pitchFamily="18" charset="0"/>
                    <a:ea typeface="+mn-ea"/>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5" name="Group 4"/>
          <p:cNvGrpSpPr/>
          <p:nvPr/>
        </p:nvGrpSpPr>
        <p:grpSpPr>
          <a:xfrm>
            <a:off x="899319" y="1815126"/>
            <a:ext cx="11532005" cy="743063"/>
            <a:chOff x="1508918" y="1888664"/>
            <a:chExt cx="10495420" cy="1245153"/>
          </a:xfrm>
        </p:grpSpPr>
        <p:sp>
          <p:nvSpPr>
            <p:cNvPr id="10" name="Rectangle 9"/>
            <p:cNvSpPr/>
            <p:nvPr/>
          </p:nvSpPr>
          <p:spPr>
            <a:xfrm>
              <a:off x="1508918" y="1888664"/>
              <a:ext cx="10495420" cy="11862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Hoạt động 3. Đọc bài thơ và trả lời câu hỏi</a:t>
              </a:r>
              <a:endParaRPr kumimoji="0" lang="en-US"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cxnSp>
          <p:nvCxnSpPr>
            <p:cNvPr id="4" name="Straight Connector 3"/>
            <p:cNvCxnSpPr/>
            <p:nvPr/>
          </p:nvCxnSpPr>
          <p:spPr>
            <a:xfrm flipV="1">
              <a:off x="1508918" y="3077036"/>
              <a:ext cx="2635321" cy="56781"/>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19" name="Text Box 14">
            <a:extLst>
              <a:ext uri="{FF2B5EF4-FFF2-40B4-BE49-F238E27FC236}">
                <a16:creationId xmlns:a16="http://schemas.microsoft.com/office/drawing/2014/main" id="{4EBEBBAC-153E-7FA0-AABD-6DDE6CA135FD}"/>
              </a:ext>
            </a:extLst>
          </p:cNvPr>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Bài 1: </a:t>
            </a:r>
            <a:r>
              <a:rPr kumimoji="0" lang="vi-VN"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ÔN TẬP GIỮA HỌC KÌ II</a:t>
            </a:r>
            <a:endPar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endParaRPr>
          </a:p>
        </p:txBody>
      </p:sp>
      <p:sp>
        <p:nvSpPr>
          <p:cNvPr id="27" name="Rectangle 26">
            <a:extLst>
              <a:ext uri="{FF2B5EF4-FFF2-40B4-BE49-F238E27FC236}">
                <a16:creationId xmlns:a16="http://schemas.microsoft.com/office/drawing/2014/main" id="{38315CE6-0379-8B3D-79CC-DAE03D861FE4}"/>
              </a:ext>
            </a:extLst>
          </p:cNvPr>
          <p:cNvSpPr/>
          <p:nvPr/>
        </p:nvSpPr>
        <p:spPr>
          <a:xfrm>
            <a:off x="823119" y="2619497"/>
            <a:ext cx="13578681"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3600" b="1" dirty="0" err="1">
                <a:solidFill>
                  <a:srgbClr val="FF0000"/>
                </a:solidFill>
                <a:latin typeface="Times New Roman" pitchFamily="18" charset="0"/>
                <a:cs typeface="Times New Roman" pitchFamily="18" charset="0"/>
              </a:rPr>
              <a:t>Tìm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ngữ</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chỉ</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sự</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vật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ngữ</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chỉ</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đặc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điểm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bài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thơ</a:t>
            </a:r>
            <a:r>
              <a:rPr lang="en-US" sz="3600" b="1" dirty="0">
                <a:solidFill>
                  <a:srgbClr val="FF0000"/>
                </a:solidFill>
                <a:latin typeface="Times New Roman" pitchFamily="18" charset="0"/>
                <a:cs typeface="Times New Roman" pitchFamily="18" charset="0"/>
              </a:rPr>
              <a:t>. </a:t>
            </a:r>
            <a:endParaRPr kumimoji="0" lang="en-US" sz="36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graphicFrame>
        <p:nvGraphicFramePr>
          <p:cNvPr id="6" name="Table 5">
            <a:extLst>
              <a:ext uri="{FF2B5EF4-FFF2-40B4-BE49-F238E27FC236}">
                <a16:creationId xmlns:a16="http://schemas.microsoft.com/office/drawing/2014/main" id="{B38AB6A2-B75F-B971-BED5-96AB5B55D0F0}"/>
              </a:ext>
            </a:extLst>
          </p:cNvPr>
          <p:cNvGraphicFramePr>
            <a:graphicFrameLocks noGrp="1"/>
          </p:cNvGraphicFramePr>
          <p:nvPr>
            <p:extLst>
              <p:ext uri="{D42A27DB-BD31-4B8C-83A1-F6EECF244321}">
                <p14:modId xmlns:p14="http://schemas.microsoft.com/office/powerpoint/2010/main" val="852758056"/>
              </p:ext>
            </p:extLst>
          </p:nvPr>
        </p:nvGraphicFramePr>
        <p:xfrm>
          <a:off x="3185317" y="3362317"/>
          <a:ext cx="9372601" cy="5705482"/>
        </p:xfrm>
        <a:graphic>
          <a:graphicData uri="http://schemas.openxmlformats.org/drawingml/2006/table">
            <a:tbl>
              <a:tblPr firstRow="1" firstCol="1" bandRow="1">
                <a:tableStyleId>{5C22544A-7EE6-4342-B048-85BDC9FD1C3A}</a:tableStyleId>
              </a:tblPr>
              <a:tblGrid>
                <a:gridCol w="3962402">
                  <a:extLst>
                    <a:ext uri="{9D8B030D-6E8A-4147-A177-3AD203B41FA5}">
                      <a16:colId xmlns:a16="http://schemas.microsoft.com/office/drawing/2014/main" val="2698706383"/>
                    </a:ext>
                  </a:extLst>
                </a:gridCol>
                <a:gridCol w="5410199">
                  <a:extLst>
                    <a:ext uri="{9D8B030D-6E8A-4147-A177-3AD203B41FA5}">
                      <a16:colId xmlns:a16="http://schemas.microsoft.com/office/drawing/2014/main" val="753318260"/>
                    </a:ext>
                  </a:extLst>
                </a:gridCol>
              </a:tblGrid>
              <a:tr h="438883">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Từ ngữ chỉ sự  vật</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Từ ngữ chỉ đặc điểm sự vật</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2601193"/>
                  </a:ext>
                </a:extLst>
              </a:tr>
              <a:tr h="877769">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Trăng</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hồng như quả chín, lửng lơ</a:t>
                      </a:r>
                      <a:endParaRPr lang="en-US" sz="2800" b="1" dirty="0">
                        <a:solidFill>
                          <a:srgbClr val="0000CC"/>
                        </a:solidFill>
                        <a:effectLst/>
                        <a:latin typeface="Times New Roman" panose="02020603050405020304" pitchFamily="18" charset="0"/>
                        <a:cs typeface="Times New Roman" panose="02020603050405020304" pitchFamily="18" charset="0"/>
                      </a:endParaRPr>
                    </a:p>
                    <a:p>
                      <a:pPr algn="ctr"/>
                      <a:r>
                        <a:rPr lang="vi-VN" sz="2800" b="1" dirty="0">
                          <a:solidFill>
                            <a:srgbClr val="0000CC"/>
                          </a:solidFill>
                          <a:effectLst/>
                          <a:latin typeface="Times New Roman" panose="02020603050405020304" pitchFamily="18" charset="0"/>
                          <a:cs typeface="Times New Roman" panose="02020603050405020304" pitchFamily="18" charset="0"/>
                        </a:rPr>
                        <a:t>- tròn như mắt cá</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8794068"/>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Cánh rừng</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Xa</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456213"/>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Quả chín</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2276739"/>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Nhà</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8067752"/>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Biển</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Xanh diệu kì</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071880"/>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Mắt cá</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Tròn</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2681995"/>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Mi</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4667006"/>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Sân chơi</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1870859"/>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Quả bóng</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5787740"/>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Bạn</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9430883"/>
                  </a:ext>
                </a:extLst>
              </a:tr>
              <a:tr h="438883">
                <a:tc>
                  <a:txBody>
                    <a:bodyPr/>
                    <a:lstStyle/>
                    <a:p>
                      <a:pPr algn="ctr"/>
                      <a:r>
                        <a:rPr lang="vi-VN" sz="2800" b="1">
                          <a:solidFill>
                            <a:srgbClr val="0000CC"/>
                          </a:solidFill>
                          <a:effectLst/>
                          <a:latin typeface="Times New Roman" panose="02020603050405020304" pitchFamily="18" charset="0"/>
                          <a:cs typeface="Times New Roman" panose="02020603050405020304" pitchFamily="18" charset="0"/>
                        </a:rPr>
                        <a:t>Trời</a:t>
                      </a:r>
                      <a:endParaRPr lang="en-US" sz="2800" b="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2800" b="1" dirty="0">
                          <a:solidFill>
                            <a:srgbClr val="0000CC"/>
                          </a:solidFill>
                          <a:effectLst/>
                          <a:latin typeface="Times New Roman" panose="02020603050405020304" pitchFamily="18" charset="0"/>
                          <a:cs typeface="Times New Roman" panose="02020603050405020304" pitchFamily="18" charset="0"/>
                        </a:rPr>
                        <a:t> </a:t>
                      </a:r>
                      <a:endParaRPr lang="en-US" sz="28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2638131"/>
                  </a:ext>
                </a:extLst>
              </a:tr>
            </a:tbl>
          </a:graphicData>
        </a:graphic>
      </p:graphicFrame>
    </p:spTree>
    <p:extLst>
      <p:ext uri="{BB962C8B-B14F-4D97-AF65-F5344CB8AC3E}">
        <p14:creationId xmlns:p14="http://schemas.microsoft.com/office/powerpoint/2010/main" val="359544216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a:ln>
                      <a:noFill/>
                    </a:ln>
                    <a:solidFill>
                      <a:srgbClr val="0000CC"/>
                    </a:solidFill>
                    <a:effectLst/>
                    <a:uLnTx/>
                    <a:uFillTx/>
                    <a:latin typeface="Times New Roman" pitchFamily="18" charset="0"/>
                    <a:ea typeface="+mn-ea"/>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0066"/>
                    </a:solidFill>
                    <a:effectLst/>
                    <a:uLnTx/>
                    <a:uFillTx/>
                    <a:latin typeface="Times New Roman" pitchFamily="18" charset="0"/>
                    <a:ea typeface="+mn-ea"/>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5" name="Group 4"/>
          <p:cNvGrpSpPr/>
          <p:nvPr/>
        </p:nvGrpSpPr>
        <p:grpSpPr>
          <a:xfrm>
            <a:off x="1508919" y="1953419"/>
            <a:ext cx="11532005" cy="743063"/>
            <a:chOff x="1508918" y="1888664"/>
            <a:chExt cx="10495420" cy="1245153"/>
          </a:xfrm>
        </p:grpSpPr>
        <p:sp>
          <p:nvSpPr>
            <p:cNvPr id="10" name="Rectangle 9"/>
            <p:cNvSpPr/>
            <p:nvPr/>
          </p:nvSpPr>
          <p:spPr>
            <a:xfrm>
              <a:off x="1508918" y="1888664"/>
              <a:ext cx="10495420" cy="11862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Hoạt động 3. Đọc bài thơ và trả lời câu hỏi</a:t>
              </a:r>
              <a:endParaRPr kumimoji="0" lang="en-US"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cxnSp>
          <p:nvCxnSpPr>
            <p:cNvPr id="4" name="Straight Connector 3"/>
            <p:cNvCxnSpPr/>
            <p:nvPr/>
          </p:nvCxnSpPr>
          <p:spPr>
            <a:xfrm flipV="1">
              <a:off x="1508918" y="3077036"/>
              <a:ext cx="2635321" cy="56781"/>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19" name="Text Box 14">
            <a:extLst>
              <a:ext uri="{FF2B5EF4-FFF2-40B4-BE49-F238E27FC236}">
                <a16:creationId xmlns:a16="http://schemas.microsoft.com/office/drawing/2014/main" id="{4EBEBBAC-153E-7FA0-AABD-6DDE6CA135FD}"/>
              </a:ext>
            </a:extLst>
          </p:cNvPr>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Bài 1: </a:t>
            </a:r>
            <a:r>
              <a:rPr kumimoji="0" lang="vi-VN"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ÔN TẬP GIỮA HỌC KÌ II</a:t>
            </a:r>
            <a:endPar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endParaRPr>
          </a:p>
        </p:txBody>
      </p:sp>
      <p:sp>
        <p:nvSpPr>
          <p:cNvPr id="27" name="Rectangle 26">
            <a:extLst>
              <a:ext uri="{FF2B5EF4-FFF2-40B4-BE49-F238E27FC236}">
                <a16:creationId xmlns:a16="http://schemas.microsoft.com/office/drawing/2014/main" id="{38315CE6-0379-8B3D-79CC-DAE03D861FE4}"/>
              </a:ext>
            </a:extLst>
          </p:cNvPr>
          <p:cNvSpPr/>
          <p:nvPr/>
        </p:nvSpPr>
        <p:spPr>
          <a:xfrm>
            <a:off x="1680661" y="3085738"/>
            <a:ext cx="13578681" cy="70788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4000" b="1" dirty="0">
                <a:solidFill>
                  <a:srgbClr val="FF0000"/>
                </a:solidFill>
                <a:latin typeface="Times New Roman" pitchFamily="18" charset="0"/>
                <a:cs typeface="Times New Roman" pitchFamily="18" charset="0"/>
              </a:rPr>
              <a:t>? </a:t>
            </a:r>
            <a:r>
              <a:rPr kumimoji="0" lang="vi-VN" sz="4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Trong bài thơ trăng được so sánh với những gì?</a:t>
            </a:r>
            <a:endParaRPr kumimoji="0" lang="en-US" sz="40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3" name="Rectangle 2"/>
          <p:cNvSpPr/>
          <p:nvPr/>
        </p:nvSpPr>
        <p:spPr>
          <a:xfrm>
            <a:off x="1860613" y="6400800"/>
            <a:ext cx="11916505" cy="707886"/>
          </a:xfrm>
          <a:prstGeom prst="rect">
            <a:avLst/>
          </a:prstGeom>
        </p:spPr>
        <p:txBody>
          <a:bodyPr wrap="square">
            <a:spAutoFit/>
          </a:bodyPr>
          <a:lstStyle/>
          <a:p>
            <a:pPr lvl="0">
              <a:defRPr/>
            </a:pPr>
            <a:r>
              <a:rPr lang="en-US" sz="4000" b="1" dirty="0">
                <a:solidFill>
                  <a:srgbClr val="FF0000"/>
                </a:solidFill>
                <a:latin typeface="Times New Roman" pitchFamily="18" charset="0"/>
                <a:cs typeface="Times New Roman" pitchFamily="18" charset="0"/>
              </a:rPr>
              <a:t>? </a:t>
            </a:r>
            <a:r>
              <a:rPr lang="vi-VN" sz="4000" b="1" dirty="0">
                <a:solidFill>
                  <a:srgbClr val="FF0000"/>
                </a:solidFill>
                <a:latin typeface="Times New Roman" pitchFamily="18" charset="0"/>
                <a:cs typeface="Times New Roman" pitchFamily="18" charset="0"/>
              </a:rPr>
              <a:t>Em thích hình ảnh so sánh nào nhất? Vì sao?</a:t>
            </a:r>
            <a:endParaRPr lang="en-US" sz="4000" b="1" dirty="0">
              <a:solidFill>
                <a:srgbClr val="FF0000"/>
              </a:solidFill>
              <a:latin typeface="Times New Roman" pitchFamily="18" charset="0"/>
              <a:cs typeface="Times New Roman" pitchFamily="18" charset="0"/>
            </a:endParaRPr>
          </a:p>
        </p:txBody>
      </p:sp>
      <p:sp>
        <p:nvSpPr>
          <p:cNvPr id="20" name="Rectangle 19"/>
          <p:cNvSpPr/>
          <p:nvPr/>
        </p:nvSpPr>
        <p:spPr>
          <a:xfrm>
            <a:off x="3041085" y="3793624"/>
            <a:ext cx="10165556" cy="2554545"/>
          </a:xfrm>
          <a:prstGeom prst="rect">
            <a:avLst/>
          </a:prstGeom>
        </p:spPr>
        <p:txBody>
          <a:bodyPr wrap="square">
            <a:spAutoFit/>
          </a:bodyPr>
          <a:lstStyle/>
          <a:p>
            <a:pPr>
              <a:spcAft>
                <a:spcPts val="0"/>
              </a:spcAft>
            </a:pPr>
            <a:r>
              <a:rPr lang="vi-VN" sz="4000" b="1" dirty="0">
                <a:solidFill>
                  <a:srgbClr val="0000CC"/>
                </a:solidFill>
                <a:latin typeface="Times New Roman" panose="02020603050405020304" pitchFamily="18" charset="0"/>
                <a:ea typeface="Calibri" panose="020F0502020204030204" pitchFamily="34" charset="0"/>
              </a:rPr>
              <a:t>Trăng được so sánh với các sự vật sau: </a:t>
            </a:r>
          </a:p>
          <a:p>
            <a:pPr lvl="3" algn="just">
              <a:spcAft>
                <a:spcPts val="0"/>
              </a:spcAft>
            </a:pPr>
            <a:r>
              <a:rPr lang="en-US" sz="4000" b="1" dirty="0">
                <a:solidFill>
                  <a:srgbClr val="0000CC"/>
                </a:solidFill>
                <a:latin typeface="Times New Roman" panose="02020603050405020304" pitchFamily="18" charset="0"/>
                <a:ea typeface="Calibri" panose="020F0502020204030204" pitchFamily="34" charset="0"/>
              </a:rPr>
              <a:t>T</a:t>
            </a:r>
            <a:r>
              <a:rPr lang="vi-VN" sz="4000" b="1" dirty="0">
                <a:solidFill>
                  <a:srgbClr val="0000CC"/>
                </a:solidFill>
                <a:latin typeface="Times New Roman" panose="02020603050405020304" pitchFamily="18" charset="0"/>
                <a:ea typeface="Calibri" panose="020F0502020204030204" pitchFamily="34" charset="0"/>
              </a:rPr>
              <a:t>răng - hồng như quả </a:t>
            </a:r>
            <a:r>
              <a:rPr lang="en-US" sz="4000" b="1" dirty="0" err="1">
                <a:solidFill>
                  <a:srgbClr val="0000CC"/>
                </a:solidFill>
                <a:latin typeface="Times New Roman" panose="02020603050405020304" pitchFamily="18" charset="0"/>
                <a:ea typeface="Calibri" panose="020F0502020204030204" pitchFamily="34" charset="0"/>
              </a:rPr>
              <a:t>ch</a:t>
            </a:r>
            <a:r>
              <a:rPr lang="vi-VN" sz="4000" b="1" dirty="0">
                <a:solidFill>
                  <a:srgbClr val="0000CC"/>
                </a:solidFill>
                <a:latin typeface="Times New Roman" panose="02020603050405020304" pitchFamily="18" charset="0"/>
                <a:ea typeface="Calibri" panose="020F0502020204030204" pitchFamily="34" charset="0"/>
              </a:rPr>
              <a:t>ín</a:t>
            </a:r>
            <a:endParaRPr lang="en-US" sz="3600" b="1" dirty="0">
              <a:solidFill>
                <a:srgbClr val="0000CC"/>
              </a:solidFill>
              <a:latin typeface="Times New Roman" panose="02020603050405020304" pitchFamily="18" charset="0"/>
              <a:ea typeface="Calibri" panose="020F0502020204030204" pitchFamily="34" charset="0"/>
            </a:endParaRPr>
          </a:p>
          <a:p>
            <a:pPr lvl="3" algn="just">
              <a:spcAft>
                <a:spcPts val="0"/>
              </a:spcAft>
            </a:pPr>
            <a:r>
              <a:rPr lang="vi-VN" sz="4000" b="1" dirty="0">
                <a:solidFill>
                  <a:srgbClr val="0000CC"/>
                </a:solidFill>
                <a:latin typeface="Times New Roman" panose="02020603050405020304" pitchFamily="18" charset="0"/>
                <a:ea typeface="Calibri" panose="020F0502020204030204" pitchFamily="34" charset="0"/>
              </a:rPr>
              <a:t>Trăng - tròn như mắt cá</a:t>
            </a:r>
            <a:endParaRPr lang="en-US" sz="3600" b="1" dirty="0">
              <a:solidFill>
                <a:srgbClr val="0000CC"/>
              </a:solidFill>
              <a:latin typeface="Times New Roman" panose="02020603050405020304" pitchFamily="18" charset="0"/>
              <a:ea typeface="Times New Roman" panose="02020603050405020304" pitchFamily="18" charset="0"/>
            </a:endParaRPr>
          </a:p>
          <a:p>
            <a:pPr lvl="3" algn="just">
              <a:spcAft>
                <a:spcPts val="0"/>
              </a:spcAft>
            </a:pPr>
            <a:r>
              <a:rPr lang="vi-VN" sz="4000" b="1" dirty="0">
                <a:solidFill>
                  <a:srgbClr val="0000CC"/>
                </a:solidFill>
                <a:latin typeface="Times New Roman" panose="02020603050405020304" pitchFamily="18" charset="0"/>
                <a:ea typeface="Calibri" panose="020F0502020204030204" pitchFamily="34" charset="0"/>
              </a:rPr>
              <a:t>Trăng - bay như quả bóng</a:t>
            </a:r>
            <a:endParaRPr lang="en-US" sz="3600" b="1" dirty="0">
              <a:solidFill>
                <a:srgbClr val="0000CC"/>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35414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8" name="Rectangle 27"/>
          <p:cNvSpPr/>
          <p:nvPr/>
        </p:nvSpPr>
        <p:spPr>
          <a:xfrm>
            <a:off x="1424892" y="2106155"/>
            <a:ext cx="13639800" cy="1239382"/>
          </a:xfrm>
          <a:prstGeom prst="rect">
            <a:avLst/>
          </a:prstGeom>
          <a:noFill/>
        </p:spPr>
        <p:txBody>
          <a:bodyPr wrap="squar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r>
              <a:rPr lang="vi-VN" sz="3800" b="1" dirty="0">
                <a:ln w="11430"/>
                <a:solidFill>
                  <a:srgbClr val="FF0000"/>
                </a:solidFill>
                <a:latin typeface="Times New Roman" pitchFamily="18" charset="0"/>
                <a:cs typeface="Times New Roman" pitchFamily="18" charset="0"/>
              </a:rPr>
              <a:t>Bài 4. Chọn dấu </a:t>
            </a:r>
            <a:r>
              <a:rPr lang="vi-VN" sz="3800" b="1" i="1" dirty="0">
                <a:ln w="11430"/>
                <a:solidFill>
                  <a:srgbClr val="FF0000"/>
                </a:solidFill>
                <a:latin typeface="Times New Roman" pitchFamily="18" charset="0"/>
                <a:cs typeface="Times New Roman" pitchFamily="18" charset="0"/>
              </a:rPr>
              <a:t>hai chấm </a:t>
            </a:r>
            <a:r>
              <a:rPr lang="vi-VN" sz="3800" b="1" dirty="0">
                <a:ln w="11430"/>
                <a:solidFill>
                  <a:srgbClr val="FF0000"/>
                </a:solidFill>
                <a:latin typeface="Times New Roman" pitchFamily="18" charset="0"/>
                <a:cs typeface="Times New Roman" pitchFamily="18" charset="0"/>
              </a:rPr>
              <a:t>hoặc </a:t>
            </a:r>
            <a:r>
              <a:rPr lang="vi-VN" sz="3800" b="1" i="1" dirty="0">
                <a:ln w="11430"/>
                <a:solidFill>
                  <a:srgbClr val="FF0000"/>
                </a:solidFill>
                <a:latin typeface="Times New Roman" pitchFamily="18" charset="0"/>
                <a:cs typeface="Times New Roman" pitchFamily="18" charset="0"/>
              </a:rPr>
              <a:t>dấu phẩy </a:t>
            </a:r>
            <a:r>
              <a:rPr lang="vi-VN" sz="3800" b="1" dirty="0">
                <a:ln w="11430"/>
                <a:solidFill>
                  <a:srgbClr val="FF0000"/>
                </a:solidFill>
                <a:latin typeface="Times New Roman" pitchFamily="18" charset="0"/>
                <a:cs typeface="Times New Roman" pitchFamily="18" charset="0"/>
              </a:rPr>
              <a:t>thay cho ô vuông trong đoạn văn dưới đây: </a:t>
            </a:r>
            <a:endParaRPr lang="en-US" sz="3800" b="1" dirty="0">
              <a:ln w="11430"/>
              <a:solidFill>
                <a:srgbClr val="FF0000"/>
              </a:solidFill>
              <a:latin typeface="Times New Roman" pitchFamily="18" charset="0"/>
              <a:cs typeface="Times New Roman" pitchFamily="18" charset="0"/>
            </a:endParaRPr>
          </a:p>
        </p:txBody>
      </p:sp>
      <p:sp>
        <p:nvSpPr>
          <p:cNvPr id="43" name="Text Box 14">
            <a:extLst>
              <a:ext uri="{FF2B5EF4-FFF2-40B4-BE49-F238E27FC236}">
                <a16:creationId xmlns:a16="http://schemas.microsoft.com/office/drawing/2014/main" id="{3465F57C-8294-807A-96D2-1037F136C56E}"/>
              </a:ext>
            </a:extLst>
          </p:cNvPr>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a:solidFill>
                  <a:srgbClr val="0000CC"/>
                </a:solidFill>
                <a:effectLst>
                  <a:outerShdw blurRad="38100" dist="38100" dir="2700000" algn="tl">
                    <a:srgbClr val="000000">
                      <a:alpha val="43137"/>
                    </a:srgbClr>
                  </a:outerShdw>
                </a:effectLst>
                <a:latin typeface="Times New Roman" pitchFamily="18" charset="0"/>
              </a:rPr>
              <a:t>Bài</a:t>
            </a:r>
            <a:r>
              <a:rPr lang="en-US" sz="3200" b="1" dirty="0">
                <a:solidFill>
                  <a:srgbClr val="0000CC"/>
                </a:solidFill>
                <a:effectLst>
                  <a:outerShdw blurRad="38100" dist="38100" dir="2700000" algn="tl">
                    <a:srgbClr val="000000">
                      <a:alpha val="43137"/>
                    </a:srgbClr>
                  </a:outerShdw>
                </a:effectLst>
                <a:latin typeface="Times New Roman" pitchFamily="18" charset="0"/>
              </a:rPr>
              <a:t> 1: </a:t>
            </a:r>
            <a:r>
              <a:rPr lang="vi-VN" sz="3200" b="1" dirty="0">
                <a:solidFill>
                  <a:srgbClr val="0000CC"/>
                </a:solidFill>
                <a:effectLst>
                  <a:outerShdw blurRad="38100" dist="38100" dir="2700000" algn="tl">
                    <a:srgbClr val="000000">
                      <a:alpha val="43137"/>
                    </a:srgbClr>
                  </a:outerShdw>
                </a:effectLst>
                <a:latin typeface="Times New Roman" pitchFamily="18" charset="0"/>
              </a:rPr>
              <a:t>ÔN TẬP GIỮA HỌC KÌ II</a:t>
            </a:r>
            <a:endParaRPr lang="en-US" sz="3200" b="1" dirty="0">
              <a:solidFill>
                <a:srgbClr val="0000CC"/>
              </a:solidFill>
              <a:effectLst>
                <a:outerShdw blurRad="38100" dist="38100" dir="2700000" algn="tl">
                  <a:srgbClr val="000000">
                    <a:alpha val="43137"/>
                  </a:srgbClr>
                </a:outerShdw>
              </a:effectLst>
              <a:latin typeface="Times New Roman" pitchFamily="18" charset="0"/>
            </a:endParaRPr>
          </a:p>
        </p:txBody>
      </p:sp>
      <p:sp>
        <p:nvSpPr>
          <p:cNvPr id="19" name="Rectangle 18"/>
          <p:cNvSpPr/>
          <p:nvPr/>
        </p:nvSpPr>
        <p:spPr>
          <a:xfrm>
            <a:off x="1424892" y="3649587"/>
            <a:ext cx="13289735" cy="2408933"/>
          </a:xfrm>
          <a:prstGeom prst="rect">
            <a:avLst/>
          </a:prstGeom>
          <a:noFill/>
        </p:spPr>
        <p:txBody>
          <a:bodyPr wrap="squar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just"/>
            <a:r>
              <a:rPr lang="vi-VN" sz="3800" b="1" dirty="0">
                <a:ln w="11430"/>
                <a:solidFill>
                  <a:srgbClr val="0000FF"/>
                </a:solidFill>
                <a:latin typeface="Times New Roman" pitchFamily="18" charset="0"/>
                <a:cs typeface="Times New Roman" pitchFamily="18" charset="0"/>
              </a:rPr>
              <a:t>     Không sao đếm hết được các loài cá với đủ màu sắc     cá kim bé nhỏ như que diêm màu tím      cá ót mặc áo vàng có sọc đen     cá khoai trong suốt như miếng nước đá     cá song lực lưỡng    da đen trũi     cá hồng đỏ như lửa,...  </a:t>
            </a:r>
            <a:endParaRPr lang="en-US" sz="3800" b="1" dirty="0">
              <a:ln w="11430"/>
              <a:solidFill>
                <a:srgbClr val="0000FF"/>
              </a:solidFill>
              <a:latin typeface="Times New Roman" pitchFamily="18" charset="0"/>
              <a:cs typeface="Times New Roman" pitchFamily="18" charset="0"/>
            </a:endParaRPr>
          </a:p>
        </p:txBody>
      </p:sp>
      <p:sp>
        <p:nvSpPr>
          <p:cNvPr id="4" name="Rectangle 3"/>
          <p:cNvSpPr/>
          <p:nvPr/>
        </p:nvSpPr>
        <p:spPr>
          <a:xfrm>
            <a:off x="12786519" y="3718795"/>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ectangle 20"/>
          <p:cNvSpPr/>
          <p:nvPr/>
        </p:nvSpPr>
        <p:spPr>
          <a:xfrm>
            <a:off x="8054292" y="4354026"/>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Rectangle 21"/>
          <p:cNvSpPr/>
          <p:nvPr/>
        </p:nvSpPr>
        <p:spPr>
          <a:xfrm>
            <a:off x="14714627" y="4340768"/>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Rectangle 22"/>
          <p:cNvSpPr/>
          <p:nvPr/>
        </p:nvSpPr>
        <p:spPr>
          <a:xfrm>
            <a:off x="10214769" y="5008160"/>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p:cNvSpPr/>
          <p:nvPr/>
        </p:nvSpPr>
        <p:spPr>
          <a:xfrm>
            <a:off x="3871119" y="5486400"/>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Rectangle 24"/>
          <p:cNvSpPr/>
          <p:nvPr/>
        </p:nvSpPr>
        <p:spPr>
          <a:xfrm>
            <a:off x="14714627" y="5017258"/>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p:cNvSpPr txBox="1"/>
          <p:nvPr/>
        </p:nvSpPr>
        <p:spPr>
          <a:xfrm>
            <a:off x="12780116" y="3516508"/>
            <a:ext cx="393806"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8084951" y="4099795"/>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14710885" y="4099795"/>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5" name="TextBox 34"/>
          <p:cNvSpPr txBox="1"/>
          <p:nvPr/>
        </p:nvSpPr>
        <p:spPr>
          <a:xfrm>
            <a:off x="10216541" y="4727235"/>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6" name="TextBox 35"/>
          <p:cNvSpPr txBox="1"/>
          <p:nvPr/>
        </p:nvSpPr>
        <p:spPr>
          <a:xfrm>
            <a:off x="14745286" y="4748316"/>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3931407" y="5207758"/>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500" fill="hold"/>
                                        <p:tgtEl>
                                          <p:spTgt spid="34"/>
                                        </p:tgtEl>
                                        <p:attrNameLst>
                                          <p:attrName>ppt_x</p:attrName>
                                        </p:attrNameLst>
                                      </p:cBhvr>
                                      <p:tavLst>
                                        <p:tav tm="0">
                                          <p:val>
                                            <p:strVal val="#ppt_x"/>
                                          </p:val>
                                        </p:tav>
                                        <p:tav tm="100000">
                                          <p:val>
                                            <p:strVal val="#ppt_x"/>
                                          </p:val>
                                        </p:tav>
                                      </p:tavLst>
                                    </p:anim>
                                    <p:anim calcmode="lin" valueType="num">
                                      <p:cBhvr additive="base">
                                        <p:cTn id="2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ppt_x"/>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ppt_x"/>
                                          </p:val>
                                        </p:tav>
                                        <p:tav tm="100000">
                                          <p:val>
                                            <p:strVal val="#ppt_x"/>
                                          </p:val>
                                        </p:tav>
                                      </p:tavLst>
                                    </p:anim>
                                    <p:anim calcmode="lin" valueType="num">
                                      <p:cBhvr additive="base">
                                        <p:cTn id="3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3" grpId="0"/>
      <p:bldP spid="34" grpId="0"/>
      <p:bldP spid="35" grpId="0"/>
      <p:bldP spid="36" grpId="0"/>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a:ln>
                      <a:noFill/>
                    </a:ln>
                    <a:solidFill>
                      <a:srgbClr val="0000CC"/>
                    </a:solidFill>
                    <a:effectLst/>
                    <a:uLnTx/>
                    <a:uFillTx/>
                    <a:latin typeface="Times New Roman" pitchFamily="18" charset="0"/>
                    <a:ea typeface="+mn-ea"/>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0066"/>
                    </a:solidFill>
                    <a:effectLst/>
                    <a:uLnTx/>
                    <a:uFillTx/>
                    <a:latin typeface="Times New Roman" pitchFamily="18" charset="0"/>
                    <a:ea typeface="+mn-ea"/>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Rectangle 30"/>
          <p:cNvSpPr/>
          <p:nvPr/>
        </p:nvSpPr>
        <p:spPr>
          <a:xfrm>
            <a:off x="1143146" y="2283352"/>
            <a:ext cx="14533668" cy="1270160"/>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kumimoji="0" lang="vi-VN" sz="4000" b="1" i="0" u="none" strike="noStrike" kern="1200" cap="none" spc="0" normalizeH="0" baseline="0" noProof="0" dirty="0">
                <a:ln w="11430"/>
                <a:solidFill>
                  <a:srgbClr val="FF0000"/>
                </a:solidFill>
                <a:effectLst/>
                <a:uLnTx/>
                <a:uFillTx/>
                <a:latin typeface="Times New Roman" pitchFamily="18" charset="0"/>
                <a:cs typeface="Times New Roman" pitchFamily="18" charset="0"/>
              </a:rPr>
              <a:t>Bài 5. </a:t>
            </a:r>
            <a:r>
              <a:rPr lang="vi-VN" sz="4000" b="1" dirty="0">
                <a:solidFill>
                  <a:srgbClr val="FF0000"/>
                </a:solidFill>
                <a:latin typeface="Times New Roman" pitchFamily="18" charset="0"/>
                <a:cs typeface="Times New Roman" pitchFamily="18" charset="0"/>
              </a:rPr>
              <a:t>Tìm các sự vật được so sánh với nhau trong đoạn văn trên: </a:t>
            </a:r>
            <a:endParaRPr lang="en-US" sz="4000" b="1" dirty="0">
              <a:solidFill>
                <a:srgbClr val="FF000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800" b="1" i="0" u="none" strike="noStrike" kern="1200" cap="none" spc="0" normalizeH="0" baseline="0" noProof="0" dirty="0">
              <a:ln w="11430"/>
              <a:solidFill>
                <a:srgbClr val="0000FF"/>
              </a:solidFill>
              <a:effectLst/>
              <a:uLnTx/>
              <a:uFillTx/>
              <a:latin typeface="Times New Roman" pitchFamily="18" charset="0"/>
              <a:ea typeface="+mn-ea"/>
              <a:cs typeface="Times New Roman" pitchFamily="18" charset="0"/>
            </a:endParaRPr>
          </a:p>
        </p:txBody>
      </p:sp>
      <p:sp>
        <p:nvSpPr>
          <p:cNvPr id="43" name="Text Box 14">
            <a:extLst>
              <a:ext uri="{FF2B5EF4-FFF2-40B4-BE49-F238E27FC236}">
                <a16:creationId xmlns:a16="http://schemas.microsoft.com/office/drawing/2014/main" id="{3465F57C-8294-807A-96D2-1037F136C56E}"/>
              </a:ext>
            </a:extLst>
          </p:cNvPr>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Bài 1: </a:t>
            </a:r>
            <a:r>
              <a:rPr kumimoji="0" lang="vi-VN"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ÔN TẬP GIỮA HỌC KÌ II</a:t>
            </a:r>
            <a:endParaRPr kumimoji="0" lang="en-US" sz="32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endParaRPr>
          </a:p>
        </p:txBody>
      </p:sp>
      <p:graphicFrame>
        <p:nvGraphicFramePr>
          <p:cNvPr id="2" name="Table 1">
            <a:extLst>
              <a:ext uri="{FF2B5EF4-FFF2-40B4-BE49-F238E27FC236}">
                <a16:creationId xmlns:a16="http://schemas.microsoft.com/office/drawing/2014/main" id="{234F1E88-5A7A-E3DA-3F31-1D86E76F509F}"/>
              </a:ext>
            </a:extLst>
          </p:cNvPr>
          <p:cNvGraphicFramePr>
            <a:graphicFrameLocks noGrp="1"/>
          </p:cNvGraphicFramePr>
          <p:nvPr>
            <p:extLst>
              <p:ext uri="{D42A27DB-BD31-4B8C-83A1-F6EECF244321}">
                <p14:modId xmlns:p14="http://schemas.microsoft.com/office/powerpoint/2010/main" val="1771192692"/>
              </p:ext>
            </p:extLst>
          </p:nvPr>
        </p:nvGraphicFramePr>
        <p:xfrm>
          <a:off x="2347119" y="3733800"/>
          <a:ext cx="11741716" cy="3093512"/>
        </p:xfrm>
        <a:graphic>
          <a:graphicData uri="http://schemas.openxmlformats.org/drawingml/2006/table">
            <a:tbl>
              <a:tblPr firstRow="1" firstCol="1" bandRow="1">
                <a:tableStyleId>{5C22544A-7EE6-4342-B048-85BDC9FD1C3A}</a:tableStyleId>
              </a:tblPr>
              <a:tblGrid>
                <a:gridCol w="2936146">
                  <a:extLst>
                    <a:ext uri="{9D8B030D-6E8A-4147-A177-3AD203B41FA5}">
                      <a16:colId xmlns:a16="http://schemas.microsoft.com/office/drawing/2014/main" val="2923303774"/>
                    </a:ext>
                  </a:extLst>
                </a:gridCol>
                <a:gridCol w="2939006">
                  <a:extLst>
                    <a:ext uri="{9D8B030D-6E8A-4147-A177-3AD203B41FA5}">
                      <a16:colId xmlns:a16="http://schemas.microsoft.com/office/drawing/2014/main" val="1990332540"/>
                    </a:ext>
                  </a:extLst>
                </a:gridCol>
                <a:gridCol w="2930418">
                  <a:extLst>
                    <a:ext uri="{9D8B030D-6E8A-4147-A177-3AD203B41FA5}">
                      <a16:colId xmlns:a16="http://schemas.microsoft.com/office/drawing/2014/main" val="1878141539"/>
                    </a:ext>
                  </a:extLst>
                </a:gridCol>
                <a:gridCol w="2936146">
                  <a:extLst>
                    <a:ext uri="{9D8B030D-6E8A-4147-A177-3AD203B41FA5}">
                      <a16:colId xmlns:a16="http://schemas.microsoft.com/office/drawing/2014/main" val="780500291"/>
                    </a:ext>
                  </a:extLst>
                </a:gridCol>
              </a:tblGrid>
              <a:tr h="1546756">
                <a:tc>
                  <a:txBody>
                    <a:bodyPr/>
                    <a:lstStyle/>
                    <a:p>
                      <a:pPr algn="ctr"/>
                      <a:r>
                        <a:rPr lang="vi-VN" sz="4000" b="1" dirty="0">
                          <a:solidFill>
                            <a:srgbClr val="0000CC"/>
                          </a:solidFill>
                          <a:effectLst/>
                          <a:latin typeface="Times New Roman" panose="02020603050405020304" pitchFamily="18" charset="0"/>
                          <a:cs typeface="Times New Roman" panose="02020603050405020304" pitchFamily="18" charset="0"/>
                        </a:rPr>
                        <a:t>Sự vật 1</a:t>
                      </a:r>
                      <a:endParaRPr lang="en-US" sz="4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0000CC"/>
                          </a:solidFill>
                          <a:effectLst/>
                          <a:latin typeface="Times New Roman" panose="02020603050405020304" pitchFamily="18" charset="0"/>
                          <a:cs typeface="Times New Roman" panose="02020603050405020304" pitchFamily="18" charset="0"/>
                        </a:rPr>
                        <a:t>Từ đem ra so sánh </a:t>
                      </a:r>
                      <a:endParaRPr lang="en-US" sz="4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0000CC"/>
                          </a:solidFill>
                          <a:effectLst/>
                          <a:latin typeface="Times New Roman" panose="02020603050405020304" pitchFamily="18" charset="0"/>
                          <a:cs typeface="Times New Roman" panose="02020603050405020304" pitchFamily="18" charset="0"/>
                        </a:rPr>
                        <a:t>Từ so sánh</a:t>
                      </a:r>
                      <a:endParaRPr lang="en-US" sz="4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0000CC"/>
                          </a:solidFill>
                          <a:effectLst/>
                          <a:latin typeface="Times New Roman" panose="02020603050405020304" pitchFamily="18" charset="0"/>
                          <a:cs typeface="Times New Roman" panose="02020603050405020304" pitchFamily="18" charset="0"/>
                        </a:rPr>
                        <a:t>Sự vật 2</a:t>
                      </a:r>
                      <a:endParaRPr lang="en-US" sz="4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542541"/>
                  </a:ext>
                </a:extLst>
              </a:tr>
              <a:tr h="773378">
                <a:tc>
                  <a:txBody>
                    <a:bodyPr/>
                    <a:lstStyle/>
                    <a:p>
                      <a:pPr algn="ctr"/>
                      <a:r>
                        <a:rPr lang="vi-VN" sz="4000" b="1">
                          <a:solidFill>
                            <a:srgbClr val="FF0000"/>
                          </a:solidFill>
                          <a:effectLst/>
                          <a:latin typeface="Times New Roman" panose="02020603050405020304" pitchFamily="18" charset="0"/>
                          <a:cs typeface="Times New Roman" panose="02020603050405020304" pitchFamily="18" charset="0"/>
                        </a:rPr>
                        <a:t>cá khoai</a:t>
                      </a:r>
                      <a:endParaRPr lang="en-US" sz="4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a:solidFill>
                            <a:srgbClr val="FF0000"/>
                          </a:solidFill>
                          <a:effectLst/>
                          <a:latin typeface="Times New Roman" panose="02020603050405020304" pitchFamily="18" charset="0"/>
                          <a:cs typeface="Times New Roman" panose="02020603050405020304" pitchFamily="18" charset="0"/>
                        </a:rPr>
                        <a:t>trong suốt</a:t>
                      </a:r>
                      <a:endParaRPr lang="en-US" sz="4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FF0000"/>
                          </a:solidFill>
                          <a:effectLst/>
                          <a:latin typeface="Times New Roman" panose="02020603050405020304" pitchFamily="18" charset="0"/>
                          <a:cs typeface="Times New Roman" panose="02020603050405020304" pitchFamily="18" charset="0"/>
                        </a:rPr>
                        <a:t>như</a:t>
                      </a:r>
                      <a:endParaRPr lang="en-US" sz="4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FF0000"/>
                          </a:solidFill>
                          <a:effectLst/>
                          <a:latin typeface="Times New Roman" panose="02020603050405020304" pitchFamily="18" charset="0"/>
                          <a:cs typeface="Times New Roman" panose="02020603050405020304" pitchFamily="18" charset="0"/>
                        </a:rPr>
                        <a:t>que diêm</a:t>
                      </a:r>
                      <a:endParaRPr lang="en-US" sz="4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0852468"/>
                  </a:ext>
                </a:extLst>
              </a:tr>
              <a:tr h="773378">
                <a:tc>
                  <a:txBody>
                    <a:bodyPr/>
                    <a:lstStyle/>
                    <a:p>
                      <a:pPr algn="ctr"/>
                      <a:r>
                        <a:rPr lang="vi-VN" sz="4000" b="1">
                          <a:solidFill>
                            <a:srgbClr val="FF0000"/>
                          </a:solidFill>
                          <a:effectLst/>
                          <a:latin typeface="Times New Roman" panose="02020603050405020304" pitchFamily="18" charset="0"/>
                          <a:cs typeface="Times New Roman" panose="02020603050405020304" pitchFamily="18" charset="0"/>
                        </a:rPr>
                        <a:t>cá hồng</a:t>
                      </a:r>
                      <a:endParaRPr lang="en-US" sz="4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a:solidFill>
                            <a:srgbClr val="FF0000"/>
                          </a:solidFill>
                          <a:effectLst/>
                          <a:latin typeface="Times New Roman" panose="02020603050405020304" pitchFamily="18" charset="0"/>
                          <a:cs typeface="Times New Roman" panose="02020603050405020304" pitchFamily="18" charset="0"/>
                        </a:rPr>
                        <a:t>đỏ</a:t>
                      </a:r>
                      <a:endParaRPr lang="en-US" sz="4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a:solidFill>
                            <a:srgbClr val="FF0000"/>
                          </a:solidFill>
                          <a:effectLst/>
                          <a:latin typeface="Times New Roman" panose="02020603050405020304" pitchFamily="18" charset="0"/>
                          <a:cs typeface="Times New Roman" panose="02020603050405020304" pitchFamily="18" charset="0"/>
                        </a:rPr>
                        <a:t>như</a:t>
                      </a:r>
                      <a:endParaRPr lang="en-US" sz="40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4000" b="1" dirty="0">
                          <a:solidFill>
                            <a:srgbClr val="FF0000"/>
                          </a:solidFill>
                          <a:effectLst/>
                          <a:latin typeface="Times New Roman" panose="02020603050405020304" pitchFamily="18" charset="0"/>
                          <a:cs typeface="Times New Roman" panose="02020603050405020304" pitchFamily="18" charset="0"/>
                        </a:rPr>
                        <a:t>lửa</a:t>
                      </a:r>
                      <a:endParaRPr lang="en-US" sz="4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1186989"/>
                  </a:ext>
                </a:extLst>
              </a:tr>
            </a:tbl>
          </a:graphicData>
        </a:graphic>
      </p:graphicFrame>
    </p:spTree>
    <p:extLst>
      <p:ext uri="{BB962C8B-B14F-4D97-AF65-F5344CB8AC3E}">
        <p14:creationId xmlns:p14="http://schemas.microsoft.com/office/powerpoint/2010/main" val="28930773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9518</TotalTime>
  <Words>619</Words>
  <Application>Microsoft Office PowerPoint</Application>
  <PresentationFormat>Custom</PresentationFormat>
  <Paragraphs>112</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Administrator</cp:lastModifiedBy>
  <cp:revision>1029</cp:revision>
  <dcterms:created xsi:type="dcterms:W3CDTF">2008-09-09T22:52:10Z</dcterms:created>
  <dcterms:modified xsi:type="dcterms:W3CDTF">2024-05-30T13:16:08Z</dcterms:modified>
</cp:coreProperties>
</file>