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57" r:id="rId3"/>
    <p:sldId id="258" r:id="rId4"/>
    <p:sldId id="276" r:id="rId5"/>
    <p:sldId id="277" r:id="rId6"/>
    <p:sldId id="279" r:id="rId7"/>
    <p:sldId id="28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3" d="100"/>
          <a:sy n="63" d="100"/>
        </p:scale>
        <p:origin x="-504" y="-8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6/8/2022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6/8/2022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hyperlink" Target="Cau%20hoi/Cau%202.ppt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Cau%20hoi/Cau%201.pptx" TargetMode="External"/><Relationship Id="rId5" Type="http://schemas.openxmlformats.org/officeDocument/2006/relationships/image" Target="../media/image7.jpeg"/><Relationship Id="rId10" Type="http://schemas.openxmlformats.org/officeDocument/2006/relationships/hyperlink" Target="Cau%20hoi/Cau%204.pptx"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r>
              <a:rPr lang="en-US" altLang="en-US" sz="3200" b="1" smtClean="0">
                <a:solidFill>
                  <a:srgbClr val="002060"/>
                </a:solidFill>
                <a:latin typeface="Times New Roman" pitchFamily="18" charset="0"/>
              </a:rPr>
              <a:t>……</a:t>
            </a:r>
            <a:endParaRPr lang="en-US" altLang="en-US" sz="3200" b="1">
              <a:solidFill>
                <a:srgbClr val="002060"/>
              </a:solidFill>
              <a:latin typeface="Times New Roman" pitchFamily="18" charset="0"/>
            </a:endParaRP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TỰ NHIÊN VÀ CÔNG NGHỆ (T2)</a:t>
            </a:r>
            <a:endPar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smtClean="0">
                <a:solidFill>
                  <a:srgbClr val="0000FF"/>
                </a:solidFill>
                <a:latin typeface="Times New Roman" pitchFamily="18" charset="0"/>
                <a:cs typeface="Times New Roman" pitchFamily="18" charset="0"/>
              </a:rPr>
              <a:t>Giáo viên</a:t>
            </a:r>
            <a:r>
              <a:rPr lang="en-US" sz="3600" i="1" smtClean="0">
                <a:solidFill>
                  <a:srgbClr val="0000FF"/>
                </a:solidFill>
                <a:latin typeface="Times New Roman" pitchFamily="18" charset="0"/>
                <a:cs typeface="Times New Roman" pitchFamily="18" charset="0"/>
              </a:rPr>
              <a:t>:……………………</a:t>
            </a:r>
          </a:p>
          <a:p>
            <a:pPr algn="ctr" eaLnBrk="1" hangingPunct="1">
              <a:spcBef>
                <a:spcPts val="600"/>
              </a:spcBef>
              <a:defRPr/>
            </a:pPr>
            <a:r>
              <a:rPr lang="en-US" sz="3600" b="1" i="1" smtClean="0">
                <a:solidFill>
                  <a:srgbClr val="0000FF"/>
                </a:solidFill>
                <a:latin typeface="Times New Roman" pitchFamily="18" charset="0"/>
                <a:cs typeface="Times New Roman" pitchFamily="18" charset="0"/>
              </a:rPr>
              <a:t>Lớp: </a:t>
            </a:r>
            <a:r>
              <a:rPr lang="en-US" sz="3600" i="1" smtClean="0">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95"/>
          <p:cNvSpPr>
            <a:spLocks noChangeArrowheads="1"/>
          </p:cNvSpPr>
          <p:nvPr/>
        </p:nvSpPr>
        <p:spPr bwMode="auto">
          <a:xfrm>
            <a:off x="4404810" y="9906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a:t>
            </a:r>
            <a:r>
              <a:rPr lang="en-GB" sz="3200" b="1" smtClean="0">
                <a:solidFill>
                  <a:srgbClr val="0000CC"/>
                </a:solidFill>
                <a:latin typeface="Times New Roman" pitchFamily="18" charset="0"/>
                <a:cs typeface="Times New Roman" pitchFamily="18" charset="0"/>
              </a:rPr>
              <a:t>CHƠI: LÁ LÀNH ĐÙM LÁ RÁCH</a:t>
            </a:r>
            <a:endParaRPr lang="en-GB" sz="3200" b="1">
              <a:solidFill>
                <a:srgbClr val="0000CC"/>
              </a:solidFill>
              <a:latin typeface="Times New Roman" pitchFamily="18" charset="0"/>
              <a:cs typeface="Times New Roman" pitchFamily="18" charset="0"/>
            </a:endParaRPr>
          </a:p>
        </p:txBody>
      </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a:t>
            </a:r>
            <a:r>
              <a:rPr lang="en-US" sz="2800" b="1" smtClean="0">
                <a:solidFill>
                  <a:srgbClr val="0000CC"/>
                </a:solidFill>
                <a:latin typeface="Times New Roman" pitchFamily="18" charset="0"/>
              </a:rPr>
              <a:t>T2)</a:t>
            </a:r>
            <a:endParaRPr lang="en-US" sz="2800" b="1" smtClean="0">
              <a:solidFill>
                <a:srgbClr val="0000CC"/>
              </a:solidFill>
              <a:latin typeface="Times New Roman" pitchFamily="18" charset="0"/>
            </a:endParaRP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3. </a:t>
            </a:r>
            <a:r>
              <a:rPr lang="nl-NL" sz="3600" b="1" u="sng" smtClean="0">
                <a:solidFill>
                  <a:srgbClr val="FF0000"/>
                </a:solidFill>
                <a:latin typeface="Times New Roman" pitchFamily="18" charset="0"/>
                <a:cs typeface="Times New Roman" pitchFamily="18" charset="0"/>
              </a:rPr>
              <a:t>Giữ gìn sản </a:t>
            </a:r>
            <a:r>
              <a:rPr lang="nl-NL" sz="3600" b="1" u="sng">
                <a:solidFill>
                  <a:srgbClr val="FF0000"/>
                </a:solidFill>
                <a:latin typeface="Times New Roman" pitchFamily="18" charset="0"/>
                <a:cs typeface="Times New Roman" pitchFamily="18" charset="0"/>
              </a:rPr>
              <a:t>phẩm công </a:t>
            </a:r>
            <a:r>
              <a:rPr lang="nl-NL" sz="3600" b="1" u="sng" smtClean="0">
                <a:solidFill>
                  <a:srgbClr val="FF0000"/>
                </a:solidFill>
                <a:latin typeface="Times New Roman" pitchFamily="18" charset="0"/>
                <a:cs typeface="Times New Roman" pitchFamily="18" charset="0"/>
              </a:rPr>
              <a:t>nghệ trong gia đình.</a:t>
            </a:r>
            <a:endParaRPr lang="en-US" sz="3600" b="1" u="sng"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25835" b="26980"/>
          <a:stretch/>
        </p:blipFill>
        <p:spPr bwMode="auto">
          <a:xfrm>
            <a:off x="1623219" y="3581400"/>
            <a:ext cx="13199936"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a:t>
            </a:r>
            <a:r>
              <a:rPr lang="en-US" sz="2800" b="1" smtClean="0">
                <a:solidFill>
                  <a:srgbClr val="0000CC"/>
                </a:solidFill>
                <a:latin typeface="Times New Roman" pitchFamily="18" charset="0"/>
              </a:rPr>
              <a:t>T2)</a:t>
            </a:r>
            <a:endParaRPr lang="en-US" sz="2800" b="1" smtClean="0">
              <a:solidFill>
                <a:srgbClr val="0000CC"/>
              </a:solidFill>
              <a:latin typeface="Times New Roman" pitchFamily="18" charset="0"/>
            </a:endParaRP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3. </a:t>
            </a:r>
            <a:r>
              <a:rPr lang="nl-NL" sz="3600" b="1" u="sng" smtClean="0">
                <a:solidFill>
                  <a:srgbClr val="FF0000"/>
                </a:solidFill>
                <a:latin typeface="Times New Roman" pitchFamily="18" charset="0"/>
                <a:cs typeface="Times New Roman" pitchFamily="18" charset="0"/>
              </a:rPr>
              <a:t>Giữ gìn sản </a:t>
            </a:r>
            <a:r>
              <a:rPr lang="nl-NL" sz="3600" b="1" u="sng">
                <a:solidFill>
                  <a:srgbClr val="FF0000"/>
                </a:solidFill>
                <a:latin typeface="Times New Roman" pitchFamily="18" charset="0"/>
                <a:cs typeface="Times New Roman" pitchFamily="18" charset="0"/>
              </a:rPr>
              <a:t>phẩm công </a:t>
            </a:r>
            <a:r>
              <a:rPr lang="nl-NL" sz="3600" b="1" u="sng" smtClean="0">
                <a:solidFill>
                  <a:srgbClr val="FF0000"/>
                </a:solidFill>
                <a:latin typeface="Times New Roman" pitchFamily="18" charset="0"/>
                <a:cs typeface="Times New Roman" pitchFamily="18" charset="0"/>
              </a:rPr>
              <a:t>nghệ trong gia đình.</a:t>
            </a:r>
            <a:endParaRPr lang="en-US" sz="3600" b="1" u="sng"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48852" b="26980"/>
          <a:stretch/>
        </p:blipFill>
        <p:spPr bwMode="auto">
          <a:xfrm>
            <a:off x="8671719" y="3597442"/>
            <a:ext cx="6738728" cy="48768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127919" y="4495800"/>
            <a:ext cx="7250070" cy="2308324"/>
          </a:xfrm>
          <a:prstGeom prst="rect">
            <a:avLst/>
          </a:prstGeom>
        </p:spPr>
        <p:txBody>
          <a:bodyPr wrap="square">
            <a:spAutoFit/>
          </a:bodyPr>
          <a:lstStyle/>
          <a:p>
            <a:pPr algn="just"/>
            <a:r>
              <a:rPr lang="nl-NL" sz="3600" b="1" smtClean="0">
                <a:solidFill>
                  <a:srgbClr val="0000FF"/>
                </a:solidFill>
                <a:latin typeface="Times New Roman" pitchFamily="18" charset="0"/>
                <a:cs typeface="Times New Roman" pitchFamily="18" charset="0"/>
              </a:rPr>
              <a:t>     Bạn </a:t>
            </a:r>
            <a:r>
              <a:rPr lang="nl-NL" sz="3600" b="1">
                <a:solidFill>
                  <a:srgbClr val="0000FF"/>
                </a:solidFill>
                <a:latin typeface="Times New Roman" pitchFamily="18" charset="0"/>
                <a:cs typeface="Times New Roman" pitchFamily="18" charset="0"/>
              </a:rPr>
              <a:t>nam đá bóng trong nhà. Hành động này không đúng vì có thể làm hỏng các sản phẩm công nghệ trong </a:t>
            </a:r>
            <a:r>
              <a:rPr lang="nl-NL" sz="3600" b="1" smtClean="0">
                <a:solidFill>
                  <a:srgbClr val="0000FF"/>
                </a:solidFill>
                <a:latin typeface="Times New Roman" pitchFamily="18" charset="0"/>
                <a:cs typeface="Times New Roman" pitchFamily="18" charset="0"/>
              </a:rPr>
              <a:t>gia đình.</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321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a:t>
            </a:r>
            <a:r>
              <a:rPr lang="en-US" sz="2800" b="1" smtClean="0">
                <a:solidFill>
                  <a:srgbClr val="0000CC"/>
                </a:solidFill>
                <a:latin typeface="Times New Roman" pitchFamily="18" charset="0"/>
              </a:rPr>
              <a:t>T2)</a:t>
            </a:r>
            <a:endParaRPr lang="en-US" sz="2800" b="1" smtClean="0">
              <a:solidFill>
                <a:srgbClr val="0000CC"/>
              </a:solidFill>
              <a:latin typeface="Times New Roman" pitchFamily="18" charset="0"/>
            </a:endParaRP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3. </a:t>
            </a:r>
            <a:r>
              <a:rPr lang="nl-NL" sz="3600" b="1" u="sng" smtClean="0">
                <a:solidFill>
                  <a:srgbClr val="FF0000"/>
                </a:solidFill>
                <a:latin typeface="Times New Roman" pitchFamily="18" charset="0"/>
                <a:cs typeface="Times New Roman" pitchFamily="18" charset="0"/>
              </a:rPr>
              <a:t>Giữ gìn sản </a:t>
            </a:r>
            <a:r>
              <a:rPr lang="nl-NL" sz="3600" b="1" u="sng">
                <a:solidFill>
                  <a:srgbClr val="FF0000"/>
                </a:solidFill>
                <a:latin typeface="Times New Roman" pitchFamily="18" charset="0"/>
                <a:cs typeface="Times New Roman" pitchFamily="18" charset="0"/>
              </a:rPr>
              <a:t>phẩm công </a:t>
            </a:r>
            <a:r>
              <a:rPr lang="nl-NL" sz="3600" b="1" u="sng" smtClean="0">
                <a:solidFill>
                  <a:srgbClr val="FF0000"/>
                </a:solidFill>
                <a:latin typeface="Times New Roman" pitchFamily="18" charset="0"/>
                <a:cs typeface="Times New Roman" pitchFamily="18" charset="0"/>
              </a:rPr>
              <a:t>nghệ trong gia đình.</a:t>
            </a:r>
            <a:endParaRPr lang="en-US" sz="3600" b="1" u="sng"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sp>
        <p:nvSpPr>
          <p:cNvPr id="7" name="Rectangle 6"/>
          <p:cNvSpPr/>
          <p:nvPr/>
        </p:nvSpPr>
        <p:spPr>
          <a:xfrm>
            <a:off x="1280319" y="4648200"/>
            <a:ext cx="7250070" cy="2308324"/>
          </a:xfrm>
          <a:prstGeom prst="rect">
            <a:avLst/>
          </a:prstGeom>
        </p:spPr>
        <p:txBody>
          <a:bodyPr wrap="square">
            <a:spAutoFit/>
          </a:bodyPr>
          <a:lstStyle/>
          <a:p>
            <a:pPr algn="just"/>
            <a:r>
              <a:rPr lang="nl-NL" sz="3600" b="1" smtClean="0">
                <a:solidFill>
                  <a:srgbClr val="0000FF"/>
                </a:solidFill>
                <a:latin typeface="Times New Roman" pitchFamily="18" charset="0"/>
                <a:cs typeface="Times New Roman" pitchFamily="18" charset="0"/>
              </a:rPr>
              <a:t>     Bạn </a:t>
            </a:r>
            <a:r>
              <a:rPr lang="nl-NL" sz="3600" b="1">
                <a:solidFill>
                  <a:srgbClr val="0000FF"/>
                </a:solidFill>
                <a:latin typeface="Times New Roman" pitchFamily="18" charset="0"/>
                <a:cs typeface="Times New Roman" pitchFamily="18" charset="0"/>
              </a:rPr>
              <a:t>nam cùng với bố lau chùi quạt điện. Đây là hành động đúng vì sẽ giúp bảo quản các sản phẩm công nghệ bền hơn.</a:t>
            </a:r>
            <a:endParaRPr lang="en-US" sz="3600" b="1">
              <a:solidFill>
                <a:srgbClr val="0000FF"/>
              </a:solidFill>
              <a:latin typeface="Times New Roman" pitchFamily="18" charset="0"/>
              <a:cs typeface="Times New Roman" pitchFamily="18" charset="0"/>
            </a:endParaRPr>
          </a:p>
        </p:txBody>
      </p:sp>
      <p:pic>
        <p:nvPicPr>
          <p:cNvPr id="12" name="Picture 11"/>
          <p:cNvPicPr/>
          <p:nvPr/>
        </p:nvPicPr>
        <p:blipFill rotWithShape="1">
          <a:blip r:embed="rId2"/>
          <a:srcRect l="50653" t="41542" r="25835" b="26980"/>
          <a:stretch/>
        </p:blipFill>
        <p:spPr bwMode="auto">
          <a:xfrm>
            <a:off x="9025579" y="3633537"/>
            <a:ext cx="6599968"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a:t>
            </a:r>
            <a:r>
              <a:rPr lang="en-US" sz="2800" b="1" smtClean="0">
                <a:solidFill>
                  <a:srgbClr val="0000CC"/>
                </a:solidFill>
                <a:latin typeface="Times New Roman" pitchFamily="18" charset="0"/>
              </a:rPr>
              <a:t>T2)</a:t>
            </a:r>
            <a:endParaRPr lang="en-US" sz="2800" b="1" smtClean="0">
              <a:solidFill>
                <a:srgbClr val="0000CC"/>
              </a:solidFill>
              <a:latin typeface="Times New Roman" pitchFamily="18" charset="0"/>
            </a:endParaRP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3. </a:t>
            </a:r>
            <a:r>
              <a:rPr lang="nl-NL" sz="3600" b="1" u="sng" smtClean="0">
                <a:solidFill>
                  <a:srgbClr val="FF0000"/>
                </a:solidFill>
                <a:latin typeface="Times New Roman" pitchFamily="18" charset="0"/>
                <a:cs typeface="Times New Roman" pitchFamily="18" charset="0"/>
              </a:rPr>
              <a:t>Giữ gìn sản </a:t>
            </a:r>
            <a:r>
              <a:rPr lang="nl-NL" sz="3600" b="1" u="sng">
                <a:solidFill>
                  <a:srgbClr val="FF0000"/>
                </a:solidFill>
                <a:latin typeface="Times New Roman" pitchFamily="18" charset="0"/>
                <a:cs typeface="Times New Roman" pitchFamily="18" charset="0"/>
              </a:rPr>
              <a:t>phẩm công </a:t>
            </a:r>
            <a:r>
              <a:rPr lang="nl-NL" sz="3600" b="1" u="sng" smtClean="0">
                <a:solidFill>
                  <a:srgbClr val="FF0000"/>
                </a:solidFill>
                <a:latin typeface="Times New Roman" pitchFamily="18" charset="0"/>
                <a:cs typeface="Times New Roman" pitchFamily="18" charset="0"/>
              </a:rPr>
              <a:t>nghệ trong gia đình.</a:t>
            </a:r>
            <a:endParaRPr lang="en-US" sz="3600" b="1" u="sng" smtClean="0">
              <a:solidFill>
                <a:srgbClr val="FF0000"/>
              </a:solidFill>
              <a:latin typeface="Times New Roman" pitchFamily="18" charset="0"/>
              <a:cs typeface="Times New Roman" pitchFamily="18" charset="0"/>
            </a:endParaRPr>
          </a:p>
        </p:txBody>
      </p:sp>
      <p:pic>
        <p:nvPicPr>
          <p:cNvPr id="13" name="Picture 12"/>
          <p:cNvPicPr/>
          <p:nvPr/>
        </p:nvPicPr>
        <p:blipFill rotWithShape="1">
          <a:blip r:embed="rId2"/>
          <a:srcRect l="27141" t="41542" r="25835" b="26980"/>
          <a:stretch/>
        </p:blipFill>
        <p:spPr bwMode="auto">
          <a:xfrm>
            <a:off x="2644859" y="3124200"/>
            <a:ext cx="11239500" cy="3124200"/>
          </a:xfrm>
          <a:prstGeom prst="rect">
            <a:avLst/>
          </a:prstGeom>
          <a:ln>
            <a:noFill/>
          </a:ln>
          <a:extLst>
            <a:ext uri="{53640926-AAD7-44D8-BBD7-CCE9431645EC}">
              <a14:shadowObscured xmlns:a14="http://schemas.microsoft.com/office/drawing/2010/main"/>
            </a:ext>
          </a:extLst>
        </p:spPr>
      </p:pic>
      <p:sp>
        <p:nvSpPr>
          <p:cNvPr id="9" name="Rounded Rectangle 8"/>
          <p:cNvSpPr/>
          <p:nvPr/>
        </p:nvSpPr>
        <p:spPr>
          <a:xfrm>
            <a:off x="1193737" y="6400800"/>
            <a:ext cx="14173200" cy="1905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i="1">
                <a:solidFill>
                  <a:srgbClr val="FF0000"/>
                </a:solidFill>
                <a:latin typeface="Times New Roman" pitchFamily="18" charset="0"/>
                <a:cs typeface="Times New Roman" pitchFamily="18" charset="0"/>
              </a:rPr>
              <a:t>Các sản phẩm công nghệ có trong gia đình là do công sức của mọi người trong nhà mua sắm để giúp mọi người trong công việc và sinh hoạt gia đình. Vì vậy cần có ý thức giữ gìn, bảo quản các sản phẩm đó</a:t>
            </a:r>
            <a:r>
              <a:rPr lang="nl-NL" sz="3600" b="1" i="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a:solidFill>
                  <a:srgbClr val="FF0000"/>
                </a:solidFill>
                <a:latin typeface="Times New Roman" pitchFamily="18" charset="0"/>
                <a:cs typeface="Times New Roman" pitchFamily="18" charset="0"/>
              </a:rPr>
              <a:t>Vì sao phải giữ gìn các sản phẩm công nghệ trong gia đình? </a:t>
            </a:r>
            <a:endParaRPr lang="en-US" sz="3600" i="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a:t>
            </a:r>
            <a:r>
              <a:rPr lang="en-US" sz="2800" b="1" smtClean="0">
                <a:solidFill>
                  <a:srgbClr val="0000CC"/>
                </a:solidFill>
                <a:latin typeface="Times New Roman" pitchFamily="18" charset="0"/>
              </a:rPr>
              <a:t>T2)</a:t>
            </a:r>
            <a:endParaRPr lang="en-US" sz="2800" b="1" smtClean="0">
              <a:solidFill>
                <a:srgbClr val="0000CC"/>
              </a:solidFill>
              <a:latin typeface="Times New Roman" pitchFamily="18" charset="0"/>
            </a:endParaRP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4. </a:t>
            </a:r>
            <a:r>
              <a:rPr lang="nl-NL" sz="3600" b="1" u="sng" smtClean="0">
                <a:solidFill>
                  <a:srgbClr val="FF0000"/>
                </a:solidFill>
                <a:latin typeface="Times New Roman" pitchFamily="18" charset="0"/>
                <a:cs typeface="Times New Roman" pitchFamily="18" charset="0"/>
              </a:rPr>
              <a:t>Vận dụng</a:t>
            </a:r>
            <a:endParaRPr lang="en-US" sz="3600" b="1" u="sng" smtClean="0">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smtClean="0">
                <a:solidFill>
                  <a:srgbClr val="FF0000"/>
                </a:solidFill>
                <a:latin typeface="Times New Roman" pitchFamily="18" charset="0"/>
                <a:cs typeface="Times New Roman" pitchFamily="18" charset="0"/>
              </a:rPr>
              <a:t>Hãy kể tên một số sản </a:t>
            </a:r>
            <a:r>
              <a:rPr lang="nl-NL" sz="3600" i="1">
                <a:solidFill>
                  <a:srgbClr val="FF0000"/>
                </a:solidFill>
                <a:latin typeface="Times New Roman" pitchFamily="18" charset="0"/>
                <a:cs typeface="Times New Roman" pitchFamily="18" charset="0"/>
              </a:rPr>
              <a:t>phẩm công nghệ </a:t>
            </a:r>
            <a:r>
              <a:rPr lang="nl-NL" sz="3600" i="1" smtClean="0">
                <a:solidFill>
                  <a:srgbClr val="FF0000"/>
                </a:solidFill>
                <a:latin typeface="Times New Roman" pitchFamily="18" charset="0"/>
                <a:cs typeface="Times New Roman" pitchFamily="18" charset="0"/>
              </a:rPr>
              <a:t>có trong </a:t>
            </a:r>
            <a:r>
              <a:rPr lang="nl-NL" sz="3600" i="1">
                <a:solidFill>
                  <a:srgbClr val="FF0000"/>
                </a:solidFill>
                <a:latin typeface="Times New Roman" pitchFamily="18" charset="0"/>
                <a:cs typeface="Times New Roman" pitchFamily="18" charset="0"/>
              </a:rPr>
              <a:t>gia </a:t>
            </a:r>
            <a:r>
              <a:rPr lang="nl-NL" sz="3600" i="1" smtClean="0">
                <a:solidFill>
                  <a:srgbClr val="FF0000"/>
                </a:solidFill>
                <a:latin typeface="Times New Roman" pitchFamily="18" charset="0"/>
                <a:cs typeface="Times New Roman" pitchFamily="18" charset="0"/>
              </a:rPr>
              <a:t>đình em. </a:t>
            </a:r>
            <a:endParaRPr lang="en-US" sz="3600" i="1" smtClean="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88768712"/>
              </p:ext>
            </p:extLst>
          </p:nvPr>
        </p:nvGraphicFramePr>
        <p:xfrm>
          <a:off x="1275139" y="3200400"/>
          <a:ext cx="13993059" cy="4086330"/>
        </p:xfrm>
        <a:graphic>
          <a:graphicData uri="http://schemas.openxmlformats.org/drawingml/2006/table">
            <a:tbl>
              <a:tblPr firstRow="1" firstCol="1" bandRow="1">
                <a:tableStyleId>{7DF18680-E054-41AD-8BC1-D1AEF772440D}</a:tableStyleId>
              </a:tblPr>
              <a:tblGrid>
                <a:gridCol w="1776778"/>
                <a:gridCol w="4629202"/>
                <a:gridCol w="2057400"/>
                <a:gridCol w="5529679"/>
              </a:tblGrid>
              <a:tr h="771490">
                <a:tc>
                  <a:txBody>
                    <a:bodyPr/>
                    <a:lstStyle/>
                    <a:p>
                      <a:pPr marL="0" marR="0" algn="ctr">
                        <a:lnSpc>
                          <a:spcPct val="120000"/>
                        </a:lnSpc>
                        <a:spcBef>
                          <a:spcPts val="0"/>
                        </a:spcBef>
                        <a:spcAft>
                          <a:spcPts val="0"/>
                        </a:spcAft>
                      </a:pPr>
                      <a:r>
                        <a:rPr lang="nl-NL" sz="3200">
                          <a:effectLst/>
                        </a:rPr>
                        <a:t>TT</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Tên sản phẩm</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Số lượng</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Tác dụng</a:t>
                      </a:r>
                      <a:endParaRPr lang="en-US" sz="3200">
                        <a:effectLst/>
                        <a:latin typeface="Times New Roman" pitchFamily="18" charset="0"/>
                        <a:ea typeface="Times New Roman"/>
                        <a:cs typeface="Times New Roman" pitchFamily="18" charset="0"/>
                      </a:endParaRPr>
                    </a:p>
                  </a:txBody>
                  <a:tcPr marL="68580" marR="68580" marT="0" marB="0"/>
                </a:tc>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r>
              <a:tr h="828710">
                <a:tc>
                  <a:txBody>
                    <a:bodyPr/>
                    <a:lstStyle/>
                    <a:p>
                      <a:pPr marL="0" marR="0" algn="ctr">
                        <a:lnSpc>
                          <a:spcPct val="120000"/>
                        </a:lnSpc>
                        <a:spcBef>
                          <a:spcPts val="0"/>
                        </a:spcBef>
                        <a:spcAft>
                          <a:spcPts val="0"/>
                        </a:spcAft>
                      </a:pPr>
                      <a:r>
                        <a:rPr lang="en-US" sz="3200" smtClean="0">
                          <a:solidFill>
                            <a:srgbClr val="FF3399"/>
                          </a:solidFill>
                          <a:effectLst/>
                          <a:latin typeface="Times New Roman" pitchFamily="18" charset="0"/>
                          <a:ea typeface="Times New Roman"/>
                          <a:cs typeface="Times New Roman" pitchFamily="18" charset="0"/>
                        </a:rPr>
                        <a:t>…</a:t>
                      </a: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3200" smtClean="0">
                          <a:solidFill>
                            <a:srgbClr val="FF3399"/>
                          </a:solidFill>
                          <a:effectLst/>
                          <a:latin typeface="Times New Roman" pitchFamily="18" charset="0"/>
                          <a:ea typeface="Times New Roman"/>
                          <a:cs typeface="Times New Roman" pitchFamily="18" charset="0"/>
                        </a:rPr>
                        <a:t>…</a:t>
                      </a: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3200" smtClean="0">
                          <a:solidFill>
                            <a:srgbClr val="FF3399"/>
                          </a:solidFill>
                          <a:effectLst/>
                          <a:latin typeface="Times New Roman" pitchFamily="18" charset="0"/>
                          <a:ea typeface="Times New Roman"/>
                          <a:cs typeface="Times New Roman" pitchFamily="18" charset="0"/>
                        </a:rPr>
                        <a:t>…</a:t>
                      </a: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3200" smtClean="0">
                          <a:solidFill>
                            <a:srgbClr val="FF3399"/>
                          </a:solidFill>
                          <a:effectLst/>
                          <a:latin typeface="Times New Roman" pitchFamily="18" charset="0"/>
                          <a:ea typeface="Times New Roman"/>
                          <a:cs typeface="Times New Roman" pitchFamily="18" charset="0"/>
                        </a:rPr>
                        <a:t>…</a:t>
                      </a: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8" name="TextBox 7"/>
          <p:cNvSpPr txBox="1"/>
          <p:nvPr/>
        </p:nvSpPr>
        <p:spPr>
          <a:xfrm>
            <a:off x="8370266" y="4916269"/>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01</a:t>
            </a:r>
            <a:endParaRPr lang="en-US" sz="3600" b="1">
              <a:solidFill>
                <a:srgbClr val="FF3399"/>
              </a:solidFill>
              <a:latin typeface="Times New Roman" pitchFamily="18" charset="0"/>
              <a:cs typeface="Times New Roman" pitchFamily="18" charset="0"/>
            </a:endParaRPr>
          </a:p>
        </p:txBody>
      </p:sp>
      <p:sp>
        <p:nvSpPr>
          <p:cNvPr id="14" name="TextBox 13"/>
          <p:cNvSpPr txBox="1"/>
          <p:nvPr/>
        </p:nvSpPr>
        <p:spPr>
          <a:xfrm>
            <a:off x="1853188" y="4914549"/>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02</a:t>
            </a:r>
            <a:endParaRPr lang="en-US" sz="3600" b="1">
              <a:solidFill>
                <a:srgbClr val="FF3399"/>
              </a:solidFill>
              <a:latin typeface="Times New Roman" pitchFamily="18" charset="0"/>
              <a:cs typeface="Times New Roman" pitchFamily="18" charset="0"/>
            </a:endParaRPr>
          </a:p>
        </p:txBody>
      </p:sp>
      <p:sp>
        <p:nvSpPr>
          <p:cNvPr id="15" name="TextBox 14"/>
          <p:cNvSpPr txBox="1"/>
          <p:nvPr/>
        </p:nvSpPr>
        <p:spPr>
          <a:xfrm>
            <a:off x="4709319" y="4914550"/>
            <a:ext cx="1479892"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Bàn ủi</a:t>
            </a:r>
            <a:endParaRPr lang="en-US" sz="3600" b="1">
              <a:solidFill>
                <a:srgbClr val="FF3399"/>
              </a:solidFill>
              <a:latin typeface="Times New Roman" pitchFamily="18" charset="0"/>
              <a:cs typeface="Times New Roman" pitchFamily="18" charset="0"/>
            </a:endParaRPr>
          </a:p>
        </p:txBody>
      </p:sp>
      <p:sp>
        <p:nvSpPr>
          <p:cNvPr id="16" name="TextBox 15"/>
          <p:cNvSpPr txBox="1"/>
          <p:nvPr/>
        </p:nvSpPr>
        <p:spPr>
          <a:xfrm>
            <a:off x="10584634" y="4916269"/>
            <a:ext cx="4262705"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Làm phẳng quần áo</a:t>
            </a:r>
            <a:endParaRPr lang="en-US" sz="3600" b="1">
              <a:solidFill>
                <a:srgbClr val="FF3399"/>
              </a:solidFill>
              <a:latin typeface="Times New Roman" pitchFamily="18" charset="0"/>
              <a:cs typeface="Times New Roman" pitchFamily="18" charset="0"/>
            </a:endParaRPr>
          </a:p>
        </p:txBody>
      </p:sp>
      <p:sp>
        <p:nvSpPr>
          <p:cNvPr id="17" name="TextBox 16"/>
          <p:cNvSpPr txBox="1"/>
          <p:nvPr/>
        </p:nvSpPr>
        <p:spPr>
          <a:xfrm>
            <a:off x="8370266" y="4040319"/>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01</a:t>
            </a:r>
            <a:endParaRPr lang="en-US" sz="3600" b="1">
              <a:solidFill>
                <a:srgbClr val="FF3399"/>
              </a:solidFill>
              <a:latin typeface="Times New Roman" pitchFamily="18" charset="0"/>
              <a:cs typeface="Times New Roman" pitchFamily="18" charset="0"/>
            </a:endParaRPr>
          </a:p>
        </p:txBody>
      </p:sp>
      <p:sp>
        <p:nvSpPr>
          <p:cNvPr id="18" name="TextBox 17"/>
          <p:cNvSpPr txBox="1"/>
          <p:nvPr/>
        </p:nvSpPr>
        <p:spPr>
          <a:xfrm>
            <a:off x="1853188" y="4038599"/>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01</a:t>
            </a:r>
            <a:endParaRPr lang="en-US" sz="3600" b="1">
              <a:solidFill>
                <a:srgbClr val="FF3399"/>
              </a:solidFill>
              <a:latin typeface="Times New Roman" pitchFamily="18" charset="0"/>
              <a:cs typeface="Times New Roman" pitchFamily="18" charset="0"/>
            </a:endParaRPr>
          </a:p>
        </p:txBody>
      </p:sp>
      <p:sp>
        <p:nvSpPr>
          <p:cNvPr id="19" name="TextBox 18"/>
          <p:cNvSpPr txBox="1"/>
          <p:nvPr/>
        </p:nvSpPr>
        <p:spPr>
          <a:xfrm>
            <a:off x="4709319" y="4038600"/>
            <a:ext cx="2799164"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Nồi cơm điện</a:t>
            </a:r>
            <a:endParaRPr lang="en-US" sz="3600" b="1">
              <a:solidFill>
                <a:srgbClr val="FF3399"/>
              </a:solidFill>
              <a:latin typeface="Times New Roman" pitchFamily="18" charset="0"/>
              <a:cs typeface="Times New Roman" pitchFamily="18" charset="0"/>
            </a:endParaRPr>
          </a:p>
        </p:txBody>
      </p:sp>
      <p:sp>
        <p:nvSpPr>
          <p:cNvPr id="20" name="TextBox 19"/>
          <p:cNvSpPr txBox="1"/>
          <p:nvPr/>
        </p:nvSpPr>
        <p:spPr>
          <a:xfrm>
            <a:off x="10584634" y="4040319"/>
            <a:ext cx="1965603"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Nấu cơm</a:t>
            </a:r>
            <a:endParaRPr lang="en-US" sz="3600" b="1">
              <a:solidFill>
                <a:srgbClr val="FF3399"/>
              </a:solidFill>
              <a:latin typeface="Times New Roman" pitchFamily="18" charset="0"/>
              <a:cs typeface="Times New Roman" pitchFamily="18" charset="0"/>
            </a:endParaRPr>
          </a:p>
        </p:txBody>
      </p:sp>
      <p:sp>
        <p:nvSpPr>
          <p:cNvPr id="21" name="TextBox 20"/>
          <p:cNvSpPr txBox="1"/>
          <p:nvPr/>
        </p:nvSpPr>
        <p:spPr>
          <a:xfrm>
            <a:off x="8334590" y="5715000"/>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05</a:t>
            </a:r>
            <a:endParaRPr lang="en-US" sz="3600" b="1">
              <a:solidFill>
                <a:srgbClr val="FF3399"/>
              </a:solidFill>
              <a:latin typeface="Times New Roman" pitchFamily="18" charset="0"/>
              <a:cs typeface="Times New Roman" pitchFamily="18" charset="0"/>
            </a:endParaRPr>
          </a:p>
        </p:txBody>
      </p:sp>
      <p:sp>
        <p:nvSpPr>
          <p:cNvPr id="22" name="TextBox 21"/>
          <p:cNvSpPr txBox="1"/>
          <p:nvPr/>
        </p:nvSpPr>
        <p:spPr>
          <a:xfrm>
            <a:off x="1817512" y="5713280"/>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03</a:t>
            </a:r>
            <a:endParaRPr lang="en-US" sz="3600" b="1">
              <a:solidFill>
                <a:srgbClr val="FF3399"/>
              </a:solidFill>
              <a:latin typeface="Times New Roman" pitchFamily="18" charset="0"/>
              <a:cs typeface="Times New Roman" pitchFamily="18" charset="0"/>
            </a:endParaRPr>
          </a:p>
        </p:txBody>
      </p:sp>
      <p:sp>
        <p:nvSpPr>
          <p:cNvPr id="23" name="TextBox 22"/>
          <p:cNvSpPr txBox="1"/>
          <p:nvPr/>
        </p:nvSpPr>
        <p:spPr>
          <a:xfrm>
            <a:off x="4673643" y="5713281"/>
            <a:ext cx="2044149"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Bóng đèn</a:t>
            </a:r>
            <a:endParaRPr lang="en-US" sz="3600" b="1">
              <a:solidFill>
                <a:srgbClr val="FF3399"/>
              </a:solidFill>
              <a:latin typeface="Times New Roman" pitchFamily="18" charset="0"/>
              <a:cs typeface="Times New Roman" pitchFamily="18" charset="0"/>
            </a:endParaRPr>
          </a:p>
        </p:txBody>
      </p:sp>
      <p:sp>
        <p:nvSpPr>
          <p:cNvPr id="24" name="TextBox 23"/>
          <p:cNvSpPr txBox="1"/>
          <p:nvPr/>
        </p:nvSpPr>
        <p:spPr>
          <a:xfrm>
            <a:off x="10548958" y="5715000"/>
            <a:ext cx="2249334"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Thắp sáng</a:t>
            </a:r>
            <a:endParaRPr lang="en-US" sz="3600" b="1">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487</Words>
  <Application>Microsoft Office PowerPoint</Application>
  <PresentationFormat>Custom</PresentationFormat>
  <Paragraphs>63</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261</cp:revision>
  <dcterms:created xsi:type="dcterms:W3CDTF">2022-07-10T01:37:20Z</dcterms:created>
  <dcterms:modified xsi:type="dcterms:W3CDTF">2022-08-05T23:18:39Z</dcterms:modified>
</cp:coreProperties>
</file>