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30" r:id="rId2"/>
    <p:sldId id="432" r:id="rId3"/>
    <p:sldId id="434" r:id="rId4"/>
    <p:sldId id="442" r:id="rId5"/>
    <p:sldId id="450" r:id="rId6"/>
    <p:sldId id="453" r:id="rId7"/>
    <p:sldId id="454" r:id="rId8"/>
    <p:sldId id="452" r:id="rId9"/>
    <p:sldId id="431" r:id="rId10"/>
  </p:sldIdLst>
  <p:sldSz cx="16276638" cy="9144000"/>
  <p:notesSz cx="6858000" cy="9144000"/>
  <p:custDataLst>
    <p:tags r:id="rId1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FF"/>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9274" autoAdjust="0"/>
  </p:normalViewPr>
  <p:slideViewPr>
    <p:cSldViewPr>
      <p:cViewPr varScale="1">
        <p:scale>
          <a:sx n="55" d="100"/>
          <a:sy n="55" d="100"/>
        </p:scale>
        <p:origin x="558"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sp>
        <p:nvSpPr>
          <p:cNvPr id="30" name="Text Box 14"/>
          <p:cNvSpPr txBox="1">
            <a:spLocks noChangeArrowheads="1"/>
          </p:cNvSpPr>
          <p:nvPr/>
        </p:nvSpPr>
        <p:spPr bwMode="auto">
          <a:xfrm>
            <a:off x="2751527" y="4241007"/>
            <a:ext cx="10928600" cy="23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spcAft>
                <a:spcPts val="1200"/>
              </a:spcAft>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SINH HOẠT LỚP</a:t>
            </a:r>
          </a:p>
          <a:p>
            <a:pPr algn="ctr" eaLnBrk="1" hangingPunct="1">
              <a:spcBef>
                <a:spcPts val="0"/>
              </a:spcBef>
              <a:defRPr/>
            </a:pP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MÓN QUÀ TẶNG BẠN</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351" y="681753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ối Vòng Tay Lớn - Trịnh Công Sơn - Âm nhạc cổ điển Việt Nam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1719" y="533400"/>
            <a:ext cx="14401800" cy="7772400"/>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744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SINH HOẠT LỚP: </a:t>
            </a:r>
            <a:r>
              <a:rPr lang="en-US"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MÓN QUÀ TẶNG BẠN</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6477000" cy="677108"/>
            <a:chOff x="1508918" y="1888664"/>
            <a:chExt cx="5770418" cy="677108"/>
          </a:xfrm>
        </p:grpSpPr>
        <p:sp>
          <p:nvSpPr>
            <p:cNvPr id="10" name="Rectangle 9"/>
            <p:cNvSpPr/>
            <p:nvPr/>
          </p:nvSpPr>
          <p:spPr>
            <a:xfrm>
              <a:off x="1508918" y="1888664"/>
              <a:ext cx="5770418"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I. Sơ kết hoạt động tuần qua.</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529520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3" name="TextBox 32"/>
          <p:cNvSpPr txBox="1"/>
          <p:nvPr/>
        </p:nvSpPr>
        <p:spPr>
          <a:xfrm>
            <a:off x="802484" y="2590800"/>
            <a:ext cx="7051930" cy="646331"/>
          </a:xfrm>
          <a:prstGeom prst="rect">
            <a:avLst/>
          </a:prstGeom>
          <a:noFill/>
        </p:spPr>
        <p:txBody>
          <a:bodyPr wrap="none" rtlCol="0">
            <a:spAutoFit/>
          </a:bodyPr>
          <a:lstStyle/>
          <a:p>
            <a:pPr algn="just"/>
            <a:r>
              <a:rPr lang="en-US" sz="3600" smtClean="0">
                <a:solidFill>
                  <a:srgbClr val="FF00FF"/>
                </a:solidFill>
                <a:latin typeface="Times New Roman" pitchFamily="18" charset="0"/>
                <a:cs typeface="Times New Roman" pitchFamily="18" charset="0"/>
              </a:rPr>
              <a:t>1) Kết quả thi đua cuối tuần vừa qua:</a:t>
            </a:r>
            <a:endParaRPr lang="en-US" sz="3600">
              <a:solidFill>
                <a:srgbClr val="FF00FF"/>
              </a:solidFill>
              <a:latin typeface="Times New Roman" pitchFamily="18" charset="0"/>
              <a:cs typeface="Times New Roman" pitchFamily="18" charset="0"/>
            </a:endParaRPr>
          </a:p>
        </p:txBody>
      </p:sp>
      <p:sp>
        <p:nvSpPr>
          <p:cNvPr id="34" name="TextBox 33"/>
          <p:cNvSpPr txBox="1"/>
          <p:nvPr/>
        </p:nvSpPr>
        <p:spPr>
          <a:xfrm>
            <a:off x="801506" y="3371671"/>
            <a:ext cx="14191702"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nền nếp học tập, đến lớp đúng giờ tham gia thi đua tuần học tốt do đội cờ đỏ tổ chức.</a:t>
            </a:r>
            <a:endParaRPr lang="en-US" sz="3600">
              <a:solidFill>
                <a:srgbClr val="0000FF"/>
              </a:solidFill>
              <a:latin typeface="Times New Roman" pitchFamily="18" charset="0"/>
              <a:cs typeface="Times New Roman" pitchFamily="18" charset="0"/>
            </a:endParaRPr>
          </a:p>
        </p:txBody>
      </p:sp>
      <p:sp>
        <p:nvSpPr>
          <p:cNvPr id="35" name="TextBox 34"/>
          <p:cNvSpPr txBox="1"/>
          <p:nvPr/>
        </p:nvSpPr>
        <p:spPr>
          <a:xfrm>
            <a:off x="789917" y="4590871"/>
            <a:ext cx="14198806"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việc làm bài tập đầy đủ, chăm chỉ học tập, không nói chuyện riêng trong giờ học. </a:t>
            </a:r>
            <a:endParaRPr lang="en-US" sz="3600">
              <a:solidFill>
                <a:srgbClr val="0000FF"/>
              </a:solidFill>
              <a:latin typeface="Times New Roman" pitchFamily="18" charset="0"/>
              <a:cs typeface="Times New Roman" pitchFamily="18" charset="0"/>
            </a:endParaRPr>
          </a:p>
        </p:txBody>
      </p:sp>
      <p:sp>
        <p:nvSpPr>
          <p:cNvPr id="37" name="TextBox 36"/>
          <p:cNvSpPr txBox="1"/>
          <p:nvPr/>
        </p:nvSpPr>
        <p:spPr>
          <a:xfrm>
            <a:off x="746919" y="5810071"/>
            <a:ext cx="14198806"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vệ sinh cá nhân, vệ sinh lớp học. Tham gia sinh hoạt tập thể nghiêm túc và hoạt thành tốt   </a:t>
            </a:r>
            <a:endParaRPr lang="en-US" sz="3600">
              <a:solidFill>
                <a:srgbClr val="0000FF"/>
              </a:solidFill>
              <a:latin typeface="Times New Roman" pitchFamily="18" charset="0"/>
              <a:cs typeface="Times New Roman" pitchFamily="18" charset="0"/>
            </a:endParaRPr>
          </a:p>
        </p:txBody>
      </p:sp>
      <p:sp>
        <p:nvSpPr>
          <p:cNvPr id="38" name="TextBox 37"/>
          <p:cNvSpPr txBox="1"/>
          <p:nvPr/>
        </p:nvSpPr>
        <p:spPr>
          <a:xfrm>
            <a:off x="1087931" y="7010400"/>
            <a:ext cx="2125582" cy="646331"/>
          </a:xfrm>
          <a:prstGeom prst="rect">
            <a:avLst/>
          </a:prstGeom>
          <a:noFill/>
        </p:spPr>
        <p:txBody>
          <a:bodyPr wrap="none" rtlCol="0">
            <a:spAutoFit/>
          </a:bodyPr>
          <a:lstStyle/>
          <a:p>
            <a:pPr algn="just"/>
            <a:r>
              <a:rPr lang="en-US" sz="3600" smtClean="0">
                <a:solidFill>
                  <a:srgbClr val="FF00FF"/>
                </a:solidFill>
                <a:latin typeface="Times New Roman" pitchFamily="18" charset="0"/>
                <a:cs typeface="Times New Roman" pitchFamily="18" charset="0"/>
              </a:rPr>
              <a:t>2) Tồn tại:</a:t>
            </a:r>
            <a:endParaRPr lang="en-US" sz="3600">
              <a:solidFill>
                <a:srgbClr val="FF00FF"/>
              </a:solidFill>
              <a:latin typeface="Times New Roman" pitchFamily="18" charset="0"/>
              <a:cs typeface="Times New Roman" pitchFamily="18" charset="0"/>
            </a:endParaRPr>
          </a:p>
        </p:txBody>
      </p:sp>
      <p:sp>
        <p:nvSpPr>
          <p:cNvPr id="39" name="TextBox 38"/>
          <p:cNvSpPr txBox="1"/>
          <p:nvPr/>
        </p:nvSpPr>
        <p:spPr>
          <a:xfrm>
            <a:off x="823119" y="7772400"/>
            <a:ext cx="14554129" cy="646331"/>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Có một số bạn đi học muộn, một số bạn vẫn nói chuyện riêng trong giờ học.</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498868"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5618731" y="1136154"/>
              <a:ext cx="469984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746919" y="1782783"/>
            <a:ext cx="7391400" cy="677108"/>
            <a:chOff x="1508918" y="1888664"/>
            <a:chExt cx="6585065" cy="677108"/>
          </a:xfrm>
        </p:grpSpPr>
        <p:sp>
          <p:nvSpPr>
            <p:cNvPr id="10" name="Rectangle 9"/>
            <p:cNvSpPr/>
            <p:nvPr/>
          </p:nvSpPr>
          <p:spPr>
            <a:xfrm>
              <a:off x="1508918" y="1888664"/>
              <a:ext cx="6585065"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II. Kế hoạch hoạt động tuần tới.</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5673989"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4" name="TextBox 33"/>
          <p:cNvSpPr txBox="1"/>
          <p:nvPr/>
        </p:nvSpPr>
        <p:spPr>
          <a:xfrm>
            <a:off x="801505" y="2667000"/>
            <a:ext cx="14728213" cy="1754326"/>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Thi đua lập thành tích chào mừng ngày…………….</a:t>
            </a:r>
          </a:p>
          <a:p>
            <a:pPr algn="just"/>
            <a:r>
              <a:rPr lang="en-US" sz="3600" smtClean="0">
                <a:solidFill>
                  <a:srgbClr val="0000FF"/>
                </a:solidFill>
                <a:latin typeface="Times New Roman" pitchFamily="18" charset="0"/>
                <a:cs typeface="Times New Roman" pitchFamily="18" charset="0"/>
              </a:rPr>
              <a:t>- Tiếp tục thực hiện tốt nền nếp học tập, đến lớp đúng giờ tham gia thi đua tuần học tốt do đội cờ đỏ tổ chức.</a:t>
            </a:r>
            <a:endParaRPr lang="en-US" sz="3600">
              <a:solidFill>
                <a:srgbClr val="0000FF"/>
              </a:solidFill>
              <a:latin typeface="Times New Roman" pitchFamily="18" charset="0"/>
              <a:cs typeface="Times New Roman" pitchFamily="18" charset="0"/>
            </a:endParaRPr>
          </a:p>
        </p:txBody>
      </p:sp>
      <p:sp>
        <p:nvSpPr>
          <p:cNvPr id="35" name="TextBox 34"/>
          <p:cNvSpPr txBox="1"/>
          <p:nvPr/>
        </p:nvSpPr>
        <p:spPr>
          <a:xfrm>
            <a:off x="789916" y="5810071"/>
            <a:ext cx="14739801"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việc làm bài tập đầy đủ, chăm chỉ học tập, không nói chuyện riêng trong giờ học. </a:t>
            </a:r>
            <a:endParaRPr lang="en-US" sz="3600">
              <a:solidFill>
                <a:srgbClr val="0000FF"/>
              </a:solidFill>
              <a:latin typeface="Times New Roman" pitchFamily="18" charset="0"/>
              <a:cs typeface="Times New Roman" pitchFamily="18" charset="0"/>
            </a:endParaRPr>
          </a:p>
        </p:txBody>
      </p:sp>
      <p:sp>
        <p:nvSpPr>
          <p:cNvPr id="37" name="TextBox 36"/>
          <p:cNvSpPr txBox="1"/>
          <p:nvPr/>
        </p:nvSpPr>
        <p:spPr>
          <a:xfrm>
            <a:off x="746918" y="7257871"/>
            <a:ext cx="14782799"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Thực hiện tốt vệ sinh cá nhân, vệ sinh lớp học. Tham gia sinh hoạt tập thể nghiêm túc và hoạt thành tốt   </a:t>
            </a:r>
            <a:endParaRPr lang="en-US" sz="3600">
              <a:solidFill>
                <a:srgbClr val="0000FF"/>
              </a:solidFill>
              <a:latin typeface="Times New Roman" pitchFamily="18" charset="0"/>
              <a:cs typeface="Times New Roman" pitchFamily="18" charset="0"/>
            </a:endParaRPr>
          </a:p>
        </p:txBody>
      </p:sp>
      <p:sp>
        <p:nvSpPr>
          <p:cNvPr id="18" name="TextBox 17"/>
          <p:cNvSpPr txBox="1"/>
          <p:nvPr/>
        </p:nvSpPr>
        <p:spPr>
          <a:xfrm>
            <a:off x="789916" y="4525832"/>
            <a:ext cx="14739801" cy="1200329"/>
          </a:xfrm>
          <a:prstGeom prst="rect">
            <a:avLst/>
          </a:prstGeom>
          <a:noFill/>
        </p:spPr>
        <p:txBody>
          <a:bodyPr wrap="square" rtlCol="0">
            <a:spAutoFit/>
          </a:bodyPr>
          <a:lstStyle/>
          <a:p>
            <a:pPr algn="just"/>
            <a:r>
              <a:rPr lang="en-US" sz="3600" smtClean="0">
                <a:solidFill>
                  <a:srgbClr val="0000FF"/>
                </a:solidFill>
                <a:latin typeface="Times New Roman" pitchFamily="18" charset="0"/>
                <a:cs typeface="Times New Roman" pitchFamily="18" charset="0"/>
              </a:rPr>
              <a:t>- Khắc phục những tồn tại trong tuần trước để hoàn thành xuất sắc nhiệm vụ tuần này.</a:t>
            </a:r>
            <a:endParaRPr lang="en-US" sz="3600">
              <a:solidFill>
                <a:srgbClr val="0000FF"/>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880519" y="1097280"/>
            <a:ext cx="10744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SINH HOẠT LỚP: </a:t>
            </a:r>
            <a:r>
              <a:rPr lang="en-US"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MÓN QUÀ TẶNG BẠN</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22397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Box 31"/>
          <p:cNvSpPr txBox="1"/>
          <p:nvPr/>
        </p:nvSpPr>
        <p:spPr>
          <a:xfrm>
            <a:off x="6157119" y="575463"/>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
        <p:nvSpPr>
          <p:cNvPr id="4" name="AutoShape 2" descr="Hình ảnh về Lễ hội chùa Hư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7" name="Group 16"/>
          <p:cNvGrpSpPr/>
          <p:nvPr/>
        </p:nvGrpSpPr>
        <p:grpSpPr>
          <a:xfrm>
            <a:off x="746919" y="1782783"/>
            <a:ext cx="9601200" cy="677108"/>
            <a:chOff x="1508918" y="1888664"/>
            <a:chExt cx="7874923" cy="677108"/>
          </a:xfrm>
        </p:grpSpPr>
        <p:sp>
          <p:nvSpPr>
            <p:cNvPr id="18" name="Rectangle 17"/>
            <p:cNvSpPr/>
            <p:nvPr/>
          </p:nvSpPr>
          <p:spPr>
            <a:xfrm>
              <a:off x="1508918" y="1888664"/>
              <a:ext cx="7874923"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III. Sinh </a:t>
              </a:r>
              <a:r>
                <a:rPr lang="en-US" sz="3800" b="1" dirty="0" err="1" smtClean="0">
                  <a:solidFill>
                    <a:srgbClr val="FF0066"/>
                  </a:solidFill>
                  <a:latin typeface="Times New Roman" pitchFamily="18" charset="0"/>
                  <a:cs typeface="Times New Roman" pitchFamily="18" charset="0"/>
                </a:rPr>
                <a:t>hoạt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chủ</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đề</a:t>
              </a:r>
              <a:r>
                <a:rPr lang="en-US" sz="3800" b="1" dirty="0" smtClean="0">
                  <a:solidFill>
                    <a:srgbClr val="FF0066"/>
                  </a:solidFill>
                  <a:latin typeface="Times New Roman" pitchFamily="18" charset="0"/>
                  <a:cs typeface="Times New Roman" pitchFamily="18" charset="0"/>
                </a:rPr>
                <a:t> </a:t>
              </a:r>
              <a:r>
                <a:rPr lang="en-US" sz="3800" b="1" dirty="0" smtClean="0">
                  <a:solidFill>
                    <a:srgbClr val="FF0066"/>
                  </a:solidFill>
                  <a:latin typeface="Times New Roman" pitchFamily="18" charset="0"/>
                  <a:cs typeface="Times New Roman" pitchFamily="18" charset="0"/>
                </a:rPr>
                <a:t>“</a:t>
              </a:r>
              <a:r>
                <a:rPr lang="en-US" sz="3800" b="1" dirty="0" err="1" smtClean="0">
                  <a:solidFill>
                    <a:srgbClr val="FF0066"/>
                  </a:solidFill>
                  <a:latin typeface="Times New Roman" pitchFamily="18" charset="0"/>
                  <a:cs typeface="Times New Roman" pitchFamily="18" charset="0"/>
                </a:rPr>
                <a:t>Món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quà</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tặng</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bạn</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9" name="Straight Connector 18"/>
            <p:cNvCxnSpPr/>
            <p:nvPr/>
          </p:nvCxnSpPr>
          <p:spPr>
            <a:xfrm>
              <a:off x="1673234" y="2519755"/>
              <a:ext cx="696384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0" name="Text Box 14"/>
          <p:cNvSpPr txBox="1">
            <a:spLocks noChangeArrowheads="1"/>
          </p:cNvSpPr>
          <p:nvPr/>
        </p:nvSpPr>
        <p:spPr bwMode="auto">
          <a:xfrm>
            <a:off x="4770276" y="107519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SINH HOẠT LỚP: </a:t>
            </a:r>
            <a:r>
              <a:rPr lang="en-US"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MÓN QUÀ TẶNG BẠN</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r="13204"/>
          <a:stretch/>
        </p:blipFill>
        <p:spPr>
          <a:xfrm>
            <a:off x="9437660" y="2459890"/>
            <a:ext cx="6320659" cy="6074509"/>
          </a:xfrm>
          <a:prstGeom prst="rect">
            <a:avLst/>
          </a:prstGeom>
        </p:spPr>
      </p:pic>
      <p:sp>
        <p:nvSpPr>
          <p:cNvPr id="22" name="Text Box 10" descr="White marble">
            <a:extLst>
              <a:ext uri="{FF2B5EF4-FFF2-40B4-BE49-F238E27FC236}">
                <a16:creationId xmlns:a16="http://schemas.microsoft.com/office/drawing/2014/main" id="{F507456C-56D8-49DC-9731-065428C32991}"/>
              </a:ext>
            </a:extLst>
          </p:cNvPr>
          <p:cNvSpPr txBox="1">
            <a:spLocks noChangeArrowheads="1"/>
          </p:cNvSpPr>
          <p:nvPr/>
        </p:nvSpPr>
        <p:spPr bwMode="auto">
          <a:xfrm>
            <a:off x="914589" y="2481223"/>
            <a:ext cx="9639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eaLnBrk="1" fontAlgn="auto" hangingPunct="1">
              <a:spcBef>
                <a:spcPts val="0"/>
              </a:spcBef>
              <a:spcAft>
                <a:spcPts val="0"/>
              </a:spcAft>
            </a:pPr>
            <a:r>
              <a:rPr lang="en-US" altLang="vi-VN" sz="3600" b="1" dirty="0">
                <a:solidFill>
                  <a:srgbClr val="0563C1"/>
                </a:solidFill>
                <a:latin typeface="Times New Roman" panose="02020603050405020304" pitchFamily="18" charset="0"/>
              </a:rPr>
              <a:t>1. </a:t>
            </a:r>
            <a:r>
              <a:rPr lang="en-US" altLang="vi-VN" sz="3600" b="1" dirty="0" smtClean="0">
                <a:solidFill>
                  <a:srgbClr val="0563C1"/>
                </a:solidFill>
                <a:latin typeface="Times New Roman" panose="02020603050405020304" pitchFamily="18" charset="0"/>
              </a:rPr>
              <a:t>Thực </a:t>
            </a:r>
            <a:r>
              <a:rPr lang="en-US" altLang="vi-VN" sz="3600" b="1" dirty="0" err="1" smtClean="0">
                <a:solidFill>
                  <a:srgbClr val="0563C1"/>
                </a:solidFill>
                <a:latin typeface="Times New Roman" panose="02020603050405020304" pitchFamily="18" charset="0"/>
              </a:rPr>
              <a:t>hiện</a:t>
            </a:r>
            <a:r>
              <a:rPr lang="en-US" altLang="vi-VN" sz="3600" b="1" dirty="0" smtClean="0">
                <a:solidFill>
                  <a:srgbClr val="0563C1"/>
                </a:solidFill>
                <a:latin typeface="Times New Roman" panose="02020603050405020304" pitchFamily="18" charset="0"/>
              </a:rPr>
              <a:t> </a:t>
            </a:r>
            <a:r>
              <a:rPr lang="en-US" altLang="vi-VN" sz="3600" b="1" dirty="0" err="1" smtClean="0">
                <a:solidFill>
                  <a:srgbClr val="0563C1"/>
                </a:solidFill>
                <a:latin typeface="Times New Roman" panose="02020603050405020304" pitchFamily="18" charset="0"/>
              </a:rPr>
              <a:t>kế</a:t>
            </a:r>
            <a:r>
              <a:rPr lang="en-US" altLang="vi-VN" sz="3600" b="1" dirty="0" smtClean="0">
                <a:solidFill>
                  <a:srgbClr val="0563C1"/>
                </a:solidFill>
                <a:latin typeface="Times New Roman" panose="02020603050405020304" pitchFamily="18" charset="0"/>
              </a:rPr>
              <a:t> </a:t>
            </a:r>
            <a:r>
              <a:rPr lang="en-US" altLang="vi-VN" sz="3600" b="1" dirty="0" err="1" smtClean="0">
                <a:solidFill>
                  <a:srgbClr val="0563C1"/>
                </a:solidFill>
                <a:latin typeface="Times New Roman" panose="02020603050405020304" pitchFamily="18" charset="0"/>
              </a:rPr>
              <a:t>hoạch</a:t>
            </a:r>
            <a:r>
              <a:rPr lang="en-US" altLang="vi-VN" sz="3600" b="1" dirty="0" smtClean="0">
                <a:solidFill>
                  <a:srgbClr val="0563C1"/>
                </a:solidFill>
                <a:latin typeface="Times New Roman" panose="02020603050405020304" pitchFamily="18" charset="0"/>
              </a:rPr>
              <a:t> </a:t>
            </a:r>
            <a:r>
              <a:rPr lang="en-US" altLang="vi-VN" sz="3600" b="1" dirty="0" err="1" smtClean="0">
                <a:solidFill>
                  <a:srgbClr val="0563C1"/>
                </a:solidFill>
                <a:latin typeface="Times New Roman" panose="02020603050405020304" pitchFamily="18" charset="0"/>
              </a:rPr>
              <a:t>Món</a:t>
            </a:r>
            <a:r>
              <a:rPr lang="en-US" altLang="vi-VN" sz="3600" b="1" dirty="0" smtClean="0">
                <a:solidFill>
                  <a:srgbClr val="0563C1"/>
                </a:solidFill>
                <a:latin typeface="Times New Roman" panose="02020603050405020304" pitchFamily="18" charset="0"/>
              </a:rPr>
              <a:t> </a:t>
            </a:r>
            <a:r>
              <a:rPr lang="en-US" altLang="vi-VN" sz="3600" b="1" dirty="0" err="1" smtClean="0">
                <a:solidFill>
                  <a:srgbClr val="0563C1"/>
                </a:solidFill>
                <a:latin typeface="Times New Roman" panose="02020603050405020304" pitchFamily="18" charset="0"/>
              </a:rPr>
              <a:t>quà</a:t>
            </a:r>
            <a:r>
              <a:rPr lang="en-US" altLang="vi-VN" sz="3600" b="1" dirty="0" smtClean="0">
                <a:solidFill>
                  <a:srgbClr val="0563C1"/>
                </a:solidFill>
                <a:latin typeface="Times New Roman" panose="02020603050405020304" pitchFamily="18" charset="0"/>
              </a:rPr>
              <a:t> </a:t>
            </a:r>
            <a:r>
              <a:rPr lang="en-US" altLang="vi-VN" sz="3600" b="1" dirty="0" err="1" smtClean="0">
                <a:solidFill>
                  <a:srgbClr val="0563C1"/>
                </a:solidFill>
                <a:latin typeface="Times New Roman" panose="02020603050405020304" pitchFamily="18" charset="0"/>
              </a:rPr>
              <a:t>tặng</a:t>
            </a:r>
            <a:r>
              <a:rPr lang="en-US" altLang="vi-VN" sz="3600" b="1" dirty="0" smtClean="0">
                <a:solidFill>
                  <a:srgbClr val="0563C1"/>
                </a:solidFill>
                <a:latin typeface="Times New Roman" panose="02020603050405020304" pitchFamily="18" charset="0"/>
              </a:rPr>
              <a:t> </a:t>
            </a:r>
            <a:r>
              <a:rPr lang="en-US" altLang="vi-VN" sz="3600" b="1" dirty="0" err="1" smtClean="0">
                <a:solidFill>
                  <a:srgbClr val="0563C1"/>
                </a:solidFill>
                <a:latin typeface="Times New Roman" panose="02020603050405020304" pitchFamily="18" charset="0"/>
              </a:rPr>
              <a:t>bạn</a:t>
            </a:r>
            <a:endParaRPr lang="en-US" altLang="vi-VN" sz="3600" b="1" dirty="0">
              <a:solidFill>
                <a:srgbClr val="0070C0"/>
              </a:solidFill>
              <a:latin typeface="Times New Roman" panose="02020603050405020304" pitchFamily="18" charset="0"/>
            </a:endParaRPr>
          </a:p>
        </p:txBody>
      </p:sp>
      <p:sp>
        <p:nvSpPr>
          <p:cNvPr id="23" name="TextBox 22"/>
          <p:cNvSpPr txBox="1"/>
          <p:nvPr/>
        </p:nvSpPr>
        <p:spPr>
          <a:xfrm>
            <a:off x="979066" y="3301565"/>
            <a:ext cx="7768853" cy="1200329"/>
          </a:xfrm>
          <a:prstGeom prst="rect">
            <a:avLst/>
          </a:prstGeom>
          <a:noFill/>
        </p:spPr>
        <p:txBody>
          <a:bodyPr wrap="square" rtlCol="0">
            <a:spAutoFit/>
          </a:bodyPr>
          <a:lstStyle/>
          <a:p>
            <a:pPr defTabSz="457200" eaLnBrk="1" fontAlgn="auto" hangingPunct="1">
              <a:spcBef>
                <a:spcPts val="0"/>
              </a:spcBef>
              <a:spcAft>
                <a:spcPts val="0"/>
              </a:spcAft>
            </a:pPr>
            <a:r>
              <a:rPr lang="en-US" sz="2800"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Phân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loại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đóng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sách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vở</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đồ</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quần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theo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mùa</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746919" y="4619981"/>
            <a:ext cx="8001000" cy="1754326"/>
          </a:xfrm>
          <a:prstGeom prst="rect">
            <a:avLst/>
          </a:prstGeom>
        </p:spPr>
        <p:txBody>
          <a:bodyPr wrap="square">
            <a:spAutoFit/>
          </a:bodyPr>
          <a:lstStyle/>
          <a:p>
            <a:pPr defTabSz="457200" eaLnBrk="1" fontAlgn="auto" hangingPunct="1">
              <a:spcBef>
                <a:spcPts val="0"/>
              </a:spcBef>
              <a:spcAft>
                <a:spcPts val="0"/>
              </a:spcAft>
            </a:pPr>
            <a:r>
              <a:rPr lang="en-US" sz="2800" dirty="0" smtClean="0">
                <a:solidFill>
                  <a:srgbClr val="000000"/>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Phân </a:t>
            </a:r>
            <a:r>
              <a:rPr lang="vi-VN" sz="3600" b="1" dirty="0">
                <a:solidFill>
                  <a:srgbClr val="0000CC"/>
                </a:solidFill>
                <a:latin typeface="Times New Roman" panose="02020603050405020304" pitchFamily="18" charset="0"/>
                <a:cs typeface="Times New Roman" panose="02020603050405020304" pitchFamily="18" charset="0"/>
              </a:rPr>
              <a:t>loại quần áo theo mùa đông/ hè cho vào các túi khác nhau đóng gói sách vở, đồ chơi,…cẩn thận</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444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 calcmode="lin" valueType="num">
                                      <p:cBhvr>
                                        <p:cTn id="21"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p:cTn id="29"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Box 31"/>
          <p:cNvSpPr txBox="1"/>
          <p:nvPr/>
        </p:nvSpPr>
        <p:spPr>
          <a:xfrm>
            <a:off x="6157119" y="575463"/>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HOẠT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
        <p:nvSpPr>
          <p:cNvPr id="4" name="AutoShape 2" descr="Hình ảnh về Lễ hội chùa Hư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17" name="Group 16"/>
          <p:cNvGrpSpPr/>
          <p:nvPr/>
        </p:nvGrpSpPr>
        <p:grpSpPr>
          <a:xfrm>
            <a:off x="746919" y="1782783"/>
            <a:ext cx="9601200" cy="677108"/>
            <a:chOff x="1508918" y="1888664"/>
            <a:chExt cx="7874923" cy="677108"/>
          </a:xfrm>
        </p:grpSpPr>
        <p:sp>
          <p:nvSpPr>
            <p:cNvPr id="18" name="Rectangle 17"/>
            <p:cNvSpPr/>
            <p:nvPr/>
          </p:nvSpPr>
          <p:spPr>
            <a:xfrm>
              <a:off x="1508918" y="1888664"/>
              <a:ext cx="7874923"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III. Sinh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hoạt</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chủ</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đề</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Món</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quà</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tặng</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bạn</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cxnSp>
          <p:nvCxnSpPr>
            <p:cNvPr id="19" name="Straight Connector 18"/>
            <p:cNvCxnSpPr/>
            <p:nvPr/>
          </p:nvCxnSpPr>
          <p:spPr>
            <a:xfrm>
              <a:off x="1673234" y="2519755"/>
              <a:ext cx="696384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0" name="Text Box 14"/>
          <p:cNvSpPr txBox="1">
            <a:spLocks noChangeArrowheads="1"/>
          </p:cNvSpPr>
          <p:nvPr/>
        </p:nvSpPr>
        <p:spPr bwMode="auto">
          <a:xfrm>
            <a:off x="4770276" y="1075194"/>
            <a:ext cx="7315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SINH HOẠT LỚP: </a:t>
            </a: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MÓN QUÀ TẶNG BẠN</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r="13204"/>
          <a:stretch/>
        </p:blipFill>
        <p:spPr>
          <a:xfrm>
            <a:off x="10119519" y="2573917"/>
            <a:ext cx="5791200" cy="5562599"/>
          </a:xfrm>
          <a:prstGeom prst="rect">
            <a:avLst/>
          </a:prstGeom>
        </p:spPr>
      </p:pic>
      <p:sp>
        <p:nvSpPr>
          <p:cNvPr id="22" name="Text Box 10" descr="White marble">
            <a:extLst>
              <a:ext uri="{FF2B5EF4-FFF2-40B4-BE49-F238E27FC236}">
                <a16:creationId xmlns:a16="http://schemas.microsoft.com/office/drawing/2014/main" id="{F507456C-56D8-49DC-9731-065428C32991}"/>
              </a:ext>
            </a:extLst>
          </p:cNvPr>
          <p:cNvSpPr txBox="1">
            <a:spLocks noChangeArrowheads="1"/>
          </p:cNvSpPr>
          <p:nvPr/>
        </p:nvSpPr>
        <p:spPr bwMode="auto">
          <a:xfrm>
            <a:off x="914589" y="2481223"/>
            <a:ext cx="9639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srgbClr val="0563C1"/>
                </a:solidFill>
                <a:effectLst/>
                <a:uLnTx/>
                <a:uFillTx/>
                <a:latin typeface="Times New Roman" panose="02020603050405020304" pitchFamily="18" charset="0"/>
                <a:ea typeface="+mn-ea"/>
                <a:cs typeface="+mn-cs"/>
              </a:rPr>
              <a:t>1. </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Thực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hiện</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kế</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hoạch</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Món</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quà</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tặng</a:t>
            </a:r>
            <a:r>
              <a:rPr kumimoji="0" lang="en-US" altLang="vi-VN" sz="3600" b="1" i="0" u="none" strike="noStrike" kern="1200" cap="none" spc="0" normalizeH="0" baseline="0" noProof="0" dirty="0" smtClean="0">
                <a:ln>
                  <a:noFill/>
                </a:ln>
                <a:solidFill>
                  <a:srgbClr val="0563C1"/>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smtClean="0">
                <a:ln>
                  <a:noFill/>
                </a:ln>
                <a:solidFill>
                  <a:srgbClr val="0563C1"/>
                </a:solidFill>
                <a:effectLst/>
                <a:uLnTx/>
                <a:uFillTx/>
                <a:latin typeface="Times New Roman" panose="02020603050405020304" pitchFamily="18" charset="0"/>
                <a:ea typeface="+mn-ea"/>
                <a:cs typeface="+mn-cs"/>
              </a:rPr>
              <a:t>bạn</a:t>
            </a:r>
            <a:endParaRPr kumimoji="0" lang="en-US"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5" name="TextBox 14"/>
          <p:cNvSpPr txBox="1"/>
          <p:nvPr/>
        </p:nvSpPr>
        <p:spPr>
          <a:xfrm>
            <a:off x="-112035" y="3220085"/>
            <a:ext cx="10569603" cy="646331"/>
          </a:xfrm>
          <a:prstGeom prst="rect">
            <a:avLst/>
          </a:prstGeom>
          <a:noFill/>
        </p:spPr>
        <p:txBody>
          <a:bodyPr wrap="square" rtlCol="0">
            <a:spAutoFit/>
          </a:bodyPr>
          <a:lstStyle/>
          <a:p>
            <a:pPr defTabSz="457200" eaLnBrk="1" fontAlgn="auto" hangingPunct="1">
              <a:spcBef>
                <a:spcPts val="0"/>
              </a:spcBef>
              <a:spcAft>
                <a:spcPts val="0"/>
              </a:spcAft>
            </a:pPr>
            <a:r>
              <a:rPr lang="en-US" sz="2800"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nhắn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thân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gửi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bạn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nhận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98433" y="3917056"/>
            <a:ext cx="9468686" cy="4278094"/>
          </a:xfrm>
          <a:prstGeom prst="rect">
            <a:avLst/>
          </a:prstGeom>
        </p:spPr>
        <p:txBody>
          <a:bodyPr wrap="square">
            <a:spAutoFit/>
          </a:bodyPr>
          <a:lstStyle/>
          <a:p>
            <a:pPr algn="just" defTabSz="457200" eaLnBrk="1" fontAlgn="auto" hangingPunct="1">
              <a:spcBef>
                <a:spcPts val="0"/>
              </a:spcBef>
              <a:spcAft>
                <a:spcPts val="0"/>
              </a:spcAft>
            </a:pPr>
            <a:r>
              <a:rPr lang="en-US" sz="3400" b="1" dirty="0" smtClean="0">
                <a:solidFill>
                  <a:srgbClr val="0000CC"/>
                </a:solidFill>
                <a:latin typeface="Times New Roman" panose="02020603050405020304" pitchFamily="18" charset="0"/>
                <a:cs typeface="Times New Roman" panose="02020603050405020304" pitchFamily="18" charset="0"/>
              </a:rPr>
              <a:t>     </a:t>
            </a:r>
            <a:r>
              <a:rPr lang="vi-VN" sz="3400" b="1" dirty="0" smtClean="0">
                <a:solidFill>
                  <a:srgbClr val="0000CC"/>
                </a:solidFill>
                <a:latin typeface="Times New Roman" panose="02020603050405020304" pitchFamily="18" charset="0"/>
                <a:cs typeface="Times New Roman" panose="02020603050405020304" pitchFamily="18" charset="0"/>
              </a:rPr>
              <a:t>Mình </a:t>
            </a:r>
            <a:r>
              <a:rPr lang="vi-VN" sz="3400" b="1" dirty="0">
                <a:solidFill>
                  <a:srgbClr val="0000CC"/>
                </a:solidFill>
                <a:latin typeface="Times New Roman" panose="02020603050405020304" pitchFamily="18" charset="0"/>
                <a:cs typeface="Times New Roman" panose="02020603050405020304" pitchFamily="18" charset="0"/>
              </a:rPr>
              <a:t>là: ……………….. mình có một vài món quà nhỏ gửi tặng đến cho các cậu. Đó là quần áo, đồ chơi, sách vở còn rất mới mà mình không dùng tới nữa. Mình biết nó không quá to lớn nhưng sẽ giúp đỡ được các cậu phần nào mong các cậu sẽ vượt qua khoảng thời gian khó khăn này và luôn lạc quan mỉm cười nhé. Bọn mình cũng như mọi người sẽ luôn kề vai bên các cậu.</a:t>
            </a:r>
            <a:endParaRPr 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5438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Box 31"/>
          <p:cNvSpPr txBox="1"/>
          <p:nvPr/>
        </p:nvSpPr>
        <p:spPr>
          <a:xfrm>
            <a:off x="6157119" y="575463"/>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itchFamily="18" charset="0"/>
              </a:rPr>
              <a:t>HOẠT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
        <p:nvSpPr>
          <p:cNvPr id="4" name="AutoShape 2" descr="Hình ảnh về Lễ hội chùa Hư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7" name="Group 16"/>
          <p:cNvGrpSpPr/>
          <p:nvPr/>
        </p:nvGrpSpPr>
        <p:grpSpPr>
          <a:xfrm>
            <a:off x="669864" y="1517967"/>
            <a:ext cx="8991601" cy="677108"/>
            <a:chOff x="1508918" y="1888664"/>
            <a:chExt cx="7316858" cy="677108"/>
          </a:xfrm>
        </p:grpSpPr>
        <p:sp>
          <p:nvSpPr>
            <p:cNvPr id="18" name="Rectangle 17"/>
            <p:cNvSpPr/>
            <p:nvPr/>
          </p:nvSpPr>
          <p:spPr>
            <a:xfrm>
              <a:off x="1508918" y="1888664"/>
              <a:ext cx="7316858"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anose="02020603050405020304" pitchFamily="18" charset="0"/>
                  <a:ea typeface="+mn-ea"/>
                  <a:cs typeface="Times New Roman" pitchFamily="18" charset="0"/>
                </a:rPr>
                <a:t>III. Sinh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hoạt</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chủ</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đề</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Món</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quà</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tặng</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bạn</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cxnSp>
          <p:nvCxnSpPr>
            <p:cNvPr id="19" name="Straight Connector 18"/>
            <p:cNvCxnSpPr/>
            <p:nvPr/>
          </p:nvCxnSpPr>
          <p:spPr>
            <a:xfrm>
              <a:off x="1673234" y="2519755"/>
              <a:ext cx="696384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4" name="Hộp Văn bản 2">
            <a:extLst>
              <a:ext uri="{FF2B5EF4-FFF2-40B4-BE49-F238E27FC236}">
                <a16:creationId xmlns:a16="http://schemas.microsoft.com/office/drawing/2014/main" id="{99A9440A-172A-32EB-858D-DD51A61B9300}"/>
              </a:ext>
            </a:extLst>
          </p:cNvPr>
          <p:cNvSpPr txBox="1"/>
          <p:nvPr/>
        </p:nvSpPr>
        <p:spPr>
          <a:xfrm>
            <a:off x="666506" y="2201627"/>
            <a:ext cx="10190712" cy="683264"/>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nl-NL"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ham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quà</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tặng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mọi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nl-NL"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 Box 14"/>
          <p:cNvSpPr txBox="1">
            <a:spLocks noChangeArrowheads="1"/>
          </p:cNvSpPr>
          <p:nvPr/>
        </p:nvSpPr>
        <p:spPr bwMode="auto">
          <a:xfrm>
            <a:off x="2880519" y="1097280"/>
            <a:ext cx="10744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SINH HOẠT LỚP: </a:t>
            </a:r>
            <a:r>
              <a:rPr kumimoji="0" lang="en-US" sz="28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MÓN QUÀ TẶNG BẠN</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0" name="Picture 19"/>
          <p:cNvPicPr/>
          <p:nvPr/>
        </p:nvPicPr>
        <p:blipFill rotWithShape="1">
          <a:blip r:embed="rId2"/>
          <a:srcRect l="3530" t="3948" r="7058" b="3948"/>
          <a:stretch/>
        </p:blipFill>
        <p:spPr bwMode="auto">
          <a:xfrm>
            <a:off x="9661465" y="2891443"/>
            <a:ext cx="6116941" cy="5334000"/>
          </a:xfrm>
          <a:prstGeom prst="rect">
            <a:avLst/>
          </a:prstGeom>
          <a:noFill/>
          <a:ln w="9525">
            <a:noFill/>
            <a:miter lim="800000"/>
            <a:headEnd/>
            <a:tailEnd/>
          </a:ln>
        </p:spPr>
      </p:pic>
      <p:sp>
        <p:nvSpPr>
          <p:cNvPr id="21" name="Rectangle 20"/>
          <p:cNvSpPr/>
          <p:nvPr/>
        </p:nvSpPr>
        <p:spPr>
          <a:xfrm>
            <a:off x="580109" y="3048000"/>
            <a:ext cx="8849471" cy="4967514"/>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Chúng tôi tặng cho đời màu sắc và hương thơm. Đố các bạn biết chúng tôi là ai</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Tôi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 giúp các bạn mang đồ nặng. Tôi sẽ giúp phun nước tưới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cây.</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tặng các bạn sức mạnh của tôi. Tôi đố các bạn biết tôi là ai</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ight Arrow 21"/>
          <p:cNvSpPr/>
          <p:nvPr/>
        </p:nvSpPr>
        <p:spPr>
          <a:xfrm flipV="1">
            <a:off x="1280319" y="4389000"/>
            <a:ext cx="463503" cy="3693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p:cNvSpPr txBox="1"/>
          <p:nvPr/>
        </p:nvSpPr>
        <p:spPr>
          <a:xfrm>
            <a:off x="2061063" y="4250501"/>
            <a:ext cx="36576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Những bông hoa</a:t>
            </a:r>
            <a:r>
              <a:rPr kumimoji="0" lang="nl-NL" sz="36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ight Arrow 15"/>
          <p:cNvSpPr/>
          <p:nvPr/>
        </p:nvSpPr>
        <p:spPr>
          <a:xfrm flipV="1">
            <a:off x="1371902" y="7446447"/>
            <a:ext cx="463503" cy="369332"/>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253795" y="7307947"/>
            <a:ext cx="1253447" cy="646331"/>
          </a:xfrm>
          <a:prstGeom prst="rect">
            <a:avLst/>
          </a:prstGeom>
          <a:noFill/>
        </p:spPr>
        <p:txBody>
          <a:bodyPr wrap="square" rtlCol="0">
            <a:spAutoFit/>
          </a:bodyPr>
          <a:lstStyle/>
          <a:p>
            <a:pPr defTabSz="457200" eaLnBrk="1" fontAlgn="auto" hangingPunct="1">
              <a:spcBef>
                <a:spcPts val="0"/>
              </a:spcBef>
              <a:spcAft>
                <a:spcPts val="0"/>
              </a:spcAft>
            </a:pPr>
            <a:r>
              <a:rPr lang="nl-NL" sz="3600" b="1" dirty="0" smtClean="0">
                <a:solidFill>
                  <a:srgbClr val="0000CC"/>
                </a:solidFill>
                <a:latin typeface="Times New Roman" panose="02020603050405020304" pitchFamily="18" charset="0"/>
                <a:cs typeface="Times New Roman" panose="02020603050405020304" pitchFamily="18" charset="0"/>
              </a:rPr>
              <a:t>Voi</a:t>
            </a:r>
            <a:endParaRPr lang="en-US" sz="3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1592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 calcmode="lin" valueType="num">
                                      <p:cBhvr additive="base">
                                        <p:cTn id="1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1">
                                            <p:txEl>
                                              <p:pRg st="2" end="2"/>
                                            </p:txEl>
                                          </p:spTgt>
                                        </p:tgtEl>
                                        <p:attrNameLst>
                                          <p:attrName>style.visibility</p:attrName>
                                        </p:attrNameLst>
                                      </p:cBhvr>
                                      <p:to>
                                        <p:strVal val="visible"/>
                                      </p:to>
                                    </p:set>
                                    <p:anim calcmode="lin" valueType="num">
                                      <p:cBhvr>
                                        <p:cTn id="32" dur="100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21">
                                            <p:txEl>
                                              <p:pRg st="2" end="2"/>
                                            </p:txEl>
                                          </p:spTgt>
                                        </p:tgtEl>
                                        <p:attrNameLst>
                                          <p:attrName>ppt_h</p:attrName>
                                        </p:attrNameLst>
                                      </p:cBhvr>
                                      <p:tavLst>
                                        <p:tav tm="0">
                                          <p:val>
                                            <p:fltVal val="0"/>
                                          </p:val>
                                        </p:tav>
                                        <p:tav tm="100000">
                                          <p:val>
                                            <p:strVal val="#ppt_h"/>
                                          </p:val>
                                        </p:tav>
                                      </p:tavLst>
                                    </p:anim>
                                    <p:anim calcmode="lin" valueType="num">
                                      <p:cBhvr>
                                        <p:cTn id="34" dur="1000" fill="hold"/>
                                        <p:tgtEl>
                                          <p:spTgt spid="21">
                                            <p:txEl>
                                              <p:pRg st="2" end="2"/>
                                            </p:txEl>
                                          </p:spTgt>
                                        </p:tgtEl>
                                        <p:attrNameLst>
                                          <p:attrName>style.rotation</p:attrName>
                                        </p:attrNameLst>
                                      </p:cBhvr>
                                      <p:tavLst>
                                        <p:tav tm="0">
                                          <p:val>
                                            <p:fltVal val="90"/>
                                          </p:val>
                                        </p:tav>
                                        <p:tav tm="100000">
                                          <p:val>
                                            <p:fltVal val="0"/>
                                          </p:val>
                                        </p:tav>
                                      </p:tavLst>
                                    </p:anim>
                                    <p:animEffect transition="in" filter="fade">
                                      <p:cBhvr>
                                        <p:cTn id="35" dur="1000"/>
                                        <p:tgtEl>
                                          <p:spTgt spid="2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 calcmode="lin" valueType="num">
                                      <p:cBhvr>
                                        <p:cTn id="46" dur="10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49"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71342"/>
            <a:chOff x="5063633" y="164812"/>
            <a:chExt cx="5779343" cy="971342"/>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anose="02020603050405020304" pitchFamily="18" charset="0"/>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Box 31"/>
          <p:cNvSpPr txBox="1"/>
          <p:nvPr/>
        </p:nvSpPr>
        <p:spPr>
          <a:xfrm>
            <a:off x="6157119" y="575463"/>
            <a:ext cx="500637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itchFamily="18" charset="0"/>
              </a:rPr>
              <a:t>HOẠT ĐỘNG TRẢI NGHIỆM</a:t>
            </a:r>
            <a:endParaRPr kumimoji="0" lang="en-US" sz="2800" b="1" i="0" u="none" strike="noStrike" kern="1200" cap="none" spc="0" normalizeH="0" baseline="0" noProof="0" dirty="0">
              <a:ln>
                <a:noFill/>
              </a:ln>
              <a:solidFill>
                <a:srgbClr val="FF0066"/>
              </a:solidFill>
              <a:effectLst/>
              <a:uLnTx/>
              <a:uFillTx/>
              <a:latin typeface="Times New Roman" pitchFamily="18" charset="0"/>
              <a:cs typeface="Times New Roman" pitchFamily="18" charset="0"/>
            </a:endParaRPr>
          </a:p>
        </p:txBody>
      </p:sp>
      <p:sp>
        <p:nvSpPr>
          <p:cNvPr id="4" name="AutoShape 2" descr="Hình ảnh về Lễ hội chùa Hư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669864" y="1517967"/>
            <a:ext cx="8991601" cy="677108"/>
            <a:chOff x="1508918" y="1888664"/>
            <a:chExt cx="7316858" cy="677108"/>
          </a:xfrm>
        </p:grpSpPr>
        <p:sp>
          <p:nvSpPr>
            <p:cNvPr id="18" name="Rectangle 17"/>
            <p:cNvSpPr/>
            <p:nvPr/>
          </p:nvSpPr>
          <p:spPr>
            <a:xfrm>
              <a:off x="1508918" y="1888664"/>
              <a:ext cx="7316858" cy="67710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itchFamily="18" charset="0"/>
                </a:rPr>
                <a:t>III. Sinh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cs typeface="Times New Roman" pitchFamily="18" charset="0"/>
                </a:rPr>
                <a:t>hoạt</a:t>
              </a:r>
              <a:r>
                <a:rPr kumimoji="0" lang="en-US" sz="3800" b="1" i="0" u="none" strike="noStrike" kern="120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cs typeface="Times New Roman" pitchFamily="18" charset="0"/>
                </a:rPr>
                <a:t>chủ</a:t>
              </a:r>
              <a:r>
                <a:rPr kumimoji="0" lang="en-US" sz="3800" b="1" i="0" u="none" strike="noStrike" kern="120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cs typeface="Times New Roman" pitchFamily="18" charset="0"/>
                </a:rPr>
                <a:t>đề</a:t>
              </a:r>
              <a:r>
                <a:rPr kumimoji="0" lang="en-US" sz="3800" b="1" i="0" u="none" strike="noStrike" kern="1200" cap="none" spc="0" normalizeH="0" baseline="0" noProof="0" dirty="0" smtClean="0">
                  <a:ln>
                    <a:noFill/>
                  </a:ln>
                  <a:solidFill>
                    <a:srgbClr val="FF0066"/>
                  </a:solidFill>
                  <a:effectLst/>
                  <a:uLnTx/>
                  <a:uFillTx/>
                  <a:latin typeface="Times New Roman" pitchFamily="18" charset="0"/>
                  <a:cs typeface="Times New Roman" pitchFamily="18" charset="0"/>
                </a:rPr>
                <a:t> </a:t>
              </a:r>
              <a:r>
                <a:rPr kumimoji="0" lang="en-US" sz="3800" b="1" i="0" u="none" strike="noStrike" kern="1200" cap="none" spc="0" normalizeH="0" baseline="0" noProof="0" dirty="0" smtClean="0">
                  <a:ln>
                    <a:noFill/>
                  </a:ln>
                  <a:solidFill>
                    <a:srgbClr val="FF0066"/>
                  </a:solidFill>
                  <a:effectLst/>
                  <a:uLnTx/>
                  <a:uFillTx/>
                  <a:latin typeface="Times New Roman" pitchFamily="18" charset="0"/>
                  <a:cs typeface="Times New Roman" pitchFamily="18" charset="0"/>
                </a:rPr>
                <a:t>“</a:t>
              </a:r>
              <a:r>
                <a:rPr kumimoji="0" lang="en-US" sz="3800" b="1" i="0" u="none" strike="noStrike" kern="1200" cap="none" spc="0" normalizeH="0" baseline="0" noProof="0" dirty="0" err="1" smtClean="0">
                  <a:ln>
                    <a:noFill/>
                  </a:ln>
                  <a:solidFill>
                    <a:srgbClr val="FF0066"/>
                  </a:solidFill>
                  <a:effectLst/>
                  <a:uLnTx/>
                  <a:uFillTx/>
                  <a:latin typeface="Times New Roman" pitchFamily="18" charset="0"/>
                  <a:cs typeface="Times New Roman" pitchFamily="18" charset="0"/>
                </a:rPr>
                <a:t>Món</a:t>
              </a:r>
              <a:r>
                <a:rPr kumimoji="0" lang="en-US" sz="3800" b="1" i="0" u="none" strike="noStrike" kern="120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none" strike="noStrike" kern="1200" cap="none" spc="0" normalizeH="0" noProof="0" dirty="0" err="1" smtClean="0">
                  <a:ln>
                    <a:noFill/>
                  </a:ln>
                  <a:solidFill>
                    <a:srgbClr val="FF0066"/>
                  </a:solidFill>
                  <a:effectLst/>
                  <a:uLnTx/>
                  <a:uFillTx/>
                  <a:latin typeface="Times New Roman" pitchFamily="18" charset="0"/>
                  <a:cs typeface="Times New Roman" pitchFamily="18" charset="0"/>
                </a:rPr>
                <a:t>quà</a:t>
              </a:r>
              <a:r>
                <a:rPr kumimoji="0" lang="en-US" sz="3800" b="1" i="0" u="none" strike="noStrike" kern="120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none" strike="noStrike" kern="1200" cap="none" spc="0" normalizeH="0" noProof="0" dirty="0" err="1" smtClean="0">
                  <a:ln>
                    <a:noFill/>
                  </a:ln>
                  <a:solidFill>
                    <a:srgbClr val="FF0066"/>
                  </a:solidFill>
                  <a:effectLst/>
                  <a:uLnTx/>
                  <a:uFillTx/>
                  <a:latin typeface="Times New Roman" pitchFamily="18" charset="0"/>
                  <a:cs typeface="Times New Roman" pitchFamily="18" charset="0"/>
                </a:rPr>
                <a:t>tặng</a:t>
              </a:r>
              <a:r>
                <a:rPr kumimoji="0" lang="en-US" sz="3800" b="1" i="0" u="none" strike="noStrike" kern="1200" cap="none" spc="0" normalizeH="0" noProof="0" dirty="0" smtClean="0">
                  <a:ln>
                    <a:noFill/>
                  </a:ln>
                  <a:solidFill>
                    <a:srgbClr val="FF0066"/>
                  </a:solidFill>
                  <a:effectLst/>
                  <a:uLnTx/>
                  <a:uFillTx/>
                  <a:latin typeface="Times New Roman" pitchFamily="18" charset="0"/>
                  <a:cs typeface="Times New Roman" pitchFamily="18" charset="0"/>
                </a:rPr>
                <a:t> </a:t>
              </a:r>
              <a:r>
                <a:rPr kumimoji="0" lang="en-US" sz="3800" b="1" i="0" u="none" strike="noStrike" kern="1200" cap="none" spc="0" normalizeH="0" noProof="0" dirty="0" err="1" smtClean="0">
                  <a:ln>
                    <a:noFill/>
                  </a:ln>
                  <a:solidFill>
                    <a:srgbClr val="FF0066"/>
                  </a:solidFill>
                  <a:effectLst/>
                  <a:uLnTx/>
                  <a:uFillTx/>
                  <a:latin typeface="Times New Roman" pitchFamily="18" charset="0"/>
                  <a:cs typeface="Times New Roman" pitchFamily="18" charset="0"/>
                </a:rPr>
                <a:t>bạn</a:t>
              </a:r>
              <a:r>
                <a:rPr kumimoji="0" lang="en-US" sz="3800" b="1" i="0" u="none" strike="noStrike" kern="1200" cap="none" spc="0" normalizeH="0" baseline="0" noProof="0" dirty="0" smtClean="0">
                  <a:ln>
                    <a:noFill/>
                  </a:ln>
                  <a:solidFill>
                    <a:srgbClr val="FF0066"/>
                  </a:solidFill>
                  <a:effectLst/>
                  <a:uLnTx/>
                  <a:uFillTx/>
                  <a:latin typeface="Times New Roman" pitchFamily="18" charset="0"/>
                  <a:cs typeface="Times New Roman" pitchFamily="18" charset="0"/>
                </a:rPr>
                <a:t>”.</a:t>
              </a:r>
              <a:endParaRPr kumimoji="0" lang="en-US" sz="3800" b="1" i="0" u="none" strike="noStrike" kern="1200" cap="none" spc="0" normalizeH="0" baseline="0" noProof="0" dirty="0">
                <a:ln>
                  <a:noFill/>
                </a:ln>
                <a:solidFill>
                  <a:srgbClr val="FF0066"/>
                </a:solidFill>
                <a:effectLst/>
                <a:uLnTx/>
                <a:uFillTx/>
                <a:latin typeface="Times New Roman" pitchFamily="18" charset="0"/>
                <a:cs typeface="Times New Roman" pitchFamily="18" charset="0"/>
              </a:endParaRPr>
            </a:p>
          </p:txBody>
        </p:sp>
        <p:cxnSp>
          <p:nvCxnSpPr>
            <p:cNvPr id="19" name="Straight Connector 18"/>
            <p:cNvCxnSpPr/>
            <p:nvPr/>
          </p:nvCxnSpPr>
          <p:spPr>
            <a:xfrm>
              <a:off x="1673234" y="2519755"/>
              <a:ext cx="696384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4" name="Hộp Văn bản 2">
            <a:extLst>
              <a:ext uri="{FF2B5EF4-FFF2-40B4-BE49-F238E27FC236}">
                <a16:creationId xmlns:a16="http://schemas.microsoft.com/office/drawing/2014/main" id="{99A9440A-172A-32EB-858D-DD51A61B9300}"/>
              </a:ext>
            </a:extLst>
          </p:cNvPr>
          <p:cNvSpPr txBox="1"/>
          <p:nvPr/>
        </p:nvSpPr>
        <p:spPr>
          <a:xfrm>
            <a:off x="666506" y="2201627"/>
            <a:ext cx="10190712" cy="683264"/>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nl-NL"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ham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tương</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quà</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tặng</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mọi</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nl-NL"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 Box 14"/>
          <p:cNvSpPr txBox="1">
            <a:spLocks noChangeArrowheads="1"/>
          </p:cNvSpPr>
          <p:nvPr/>
        </p:nvSpPr>
        <p:spPr bwMode="auto">
          <a:xfrm>
            <a:off x="2880519" y="1097280"/>
            <a:ext cx="107442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 HOẠT LỚP: </a:t>
            </a:r>
            <a:r>
              <a:rPr lang="en-US" sz="2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MÓN QUÀ TẶNG BẠN</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 name="Picture 19"/>
          <p:cNvPicPr/>
          <p:nvPr/>
        </p:nvPicPr>
        <p:blipFill rotWithShape="1">
          <a:blip r:embed="rId2"/>
          <a:srcRect l="3530" t="3948" r="7058" b="3948"/>
          <a:stretch/>
        </p:blipFill>
        <p:spPr bwMode="auto">
          <a:xfrm>
            <a:off x="10857217" y="2891443"/>
            <a:ext cx="4921189" cy="5334000"/>
          </a:xfrm>
          <a:prstGeom prst="rect">
            <a:avLst/>
          </a:prstGeom>
          <a:noFill/>
          <a:ln w="9525">
            <a:noFill/>
            <a:miter lim="800000"/>
            <a:headEnd/>
            <a:tailEnd/>
          </a:ln>
        </p:spPr>
      </p:pic>
      <p:sp>
        <p:nvSpPr>
          <p:cNvPr id="21" name="Rectangle 20"/>
          <p:cNvSpPr/>
          <p:nvPr/>
        </p:nvSpPr>
        <p:spPr>
          <a:xfrm>
            <a:off x="580109" y="2780150"/>
            <a:ext cx="10277108" cy="5576911"/>
          </a:xfrm>
          <a:prstGeom prst="rect">
            <a:avLst/>
          </a:prstGeom>
        </p:spPr>
        <p:txBody>
          <a:bodyPr wrap="square">
            <a:spAutoFit/>
          </a:bodyPr>
          <a:lstStyle/>
          <a:p>
            <a:pPr algn="just" defTabSz="457200" eaLnBrk="1" fontAlgn="auto" hangingPunct="1">
              <a:lnSpc>
                <a:spcPct val="110000"/>
              </a:lnSpc>
              <a:spcBef>
                <a:spcPts val="0"/>
              </a:spcBef>
              <a:spcAft>
                <a:spcPts val="0"/>
              </a:spcAft>
            </a:pPr>
            <a:r>
              <a:rPr lang="nl-NL"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 có thể tặng bạn những bài ca. Bạn đoán xem tôi là ai</a:t>
            </a:r>
            <a:r>
              <a:rPr lang="nl-NL"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3600" b="1" dirty="0">
                <a:solidFill>
                  <a:srgbClr val="FF0000"/>
                </a:solidFill>
                <a:latin typeface="Times New Roman" panose="02020603050405020304" pitchFamily="18" charset="0"/>
                <a:cs typeface="Times New Roman" panose="02020603050405020304" pitchFamily="18" charset="0"/>
              </a:rPr>
              <a:t> </a:t>
            </a:r>
            <a:r>
              <a:rPr lang="nl-NL" sz="3600" b="1" dirty="0" smtClean="0">
                <a:solidFill>
                  <a:srgbClr val="FF0000"/>
                </a:solidFill>
                <a:latin typeface="Times New Roman" panose="02020603050405020304" pitchFamily="18" charset="0"/>
                <a:cs typeface="Times New Roman" panose="02020603050405020304" pitchFamily="18" charset="0"/>
              </a:rPr>
              <a:t> </a:t>
            </a:r>
            <a:endParaRPr lang="nl-NL" sz="3600" b="1" dirty="0" smtClean="0">
              <a:solidFill>
                <a:srgbClr val="FF0000"/>
              </a:solidFill>
              <a:latin typeface="Times New Roman" panose="02020603050405020304" pitchFamily="18" charset="0"/>
              <a:cs typeface="Times New Roman" panose="02020603050405020304" pitchFamily="18" charset="0"/>
            </a:endParaRPr>
          </a:p>
          <a:p>
            <a:pPr algn="just" defTabSz="457200" eaLnBrk="1" fontAlgn="auto" hangingPunct="1">
              <a:lnSpc>
                <a:spcPct val="110000"/>
              </a:lnSpc>
              <a:spcBef>
                <a:spcPts val="0"/>
              </a:spcBef>
              <a:spcAft>
                <a:spcPts val="0"/>
              </a:spcAft>
            </a:pPr>
            <a:r>
              <a:rPr lang="nl-NL"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457200" eaLnBrk="1" fontAlgn="auto" hangingPunct="1">
              <a:lnSpc>
                <a:spcPct val="110000"/>
              </a:lnSpc>
              <a:spcBef>
                <a:spcPts val="0"/>
              </a:spcBef>
              <a:spcAft>
                <a:spcPts val="0"/>
              </a:spcAft>
            </a:pP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Tôi có thể tặng các bạn lông của tôi làm áo len .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 các bạn biết tôi là ai</a:t>
            </a:r>
            <a:r>
              <a:rPr lang="nl-NL"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3600" b="1" dirty="0">
                <a:solidFill>
                  <a:srgbClr val="FF0000"/>
                </a:solidFill>
                <a:latin typeface="Times New Roman" panose="02020603050405020304" pitchFamily="18" charset="0"/>
                <a:cs typeface="Times New Roman" panose="02020603050405020304" pitchFamily="18" charset="0"/>
              </a:rPr>
              <a:t> </a:t>
            </a:r>
            <a:endParaRPr lang="nl-NL" sz="3600" b="1" dirty="0" smtClean="0">
              <a:solidFill>
                <a:srgbClr val="FF0000"/>
              </a:solidFill>
              <a:latin typeface="Times New Roman" panose="02020603050405020304" pitchFamily="18" charset="0"/>
              <a:cs typeface="Times New Roman" panose="02020603050405020304" pitchFamily="18" charset="0"/>
            </a:endParaRPr>
          </a:p>
          <a:p>
            <a:pPr algn="just" defTabSz="457200" eaLnBrk="1" fontAlgn="auto" hangingPunct="1">
              <a:lnSpc>
                <a:spcPct val="110000"/>
              </a:lnSpc>
              <a:spcBef>
                <a:spcPts val="0"/>
              </a:spcBef>
              <a:spcAft>
                <a:spcPts val="0"/>
              </a:spcAft>
            </a:pPr>
            <a:endParaRPr lang="nl-NL" sz="3600" b="1" dirty="0" smtClean="0">
              <a:solidFill>
                <a:srgbClr val="FF0000"/>
              </a:solidFill>
              <a:latin typeface="Times New Roman" panose="02020603050405020304" pitchFamily="18" charset="0"/>
              <a:cs typeface="Times New Roman" panose="02020603050405020304" pitchFamily="18" charset="0"/>
            </a:endParaRPr>
          </a:p>
          <a:p>
            <a:pPr algn="just" defTabSz="457200" eaLnBrk="1" fontAlgn="auto" hangingPunct="1">
              <a:lnSpc>
                <a:spcPct val="110000"/>
              </a:lnSpc>
              <a:spcBef>
                <a:spcPts val="0"/>
              </a:spcBef>
              <a:spcAft>
                <a:spcPts val="0"/>
              </a:spcAft>
            </a:pPr>
            <a:r>
              <a:rPr lang="nl-NL"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Tôi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sẽ báo hiệu giúp các bạn thức </a:t>
            </a:r>
            <a:r>
              <a:rPr lang="nl-NL"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giấc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 đón bình minh. Tôi tặng các bạn bài ca gọi Mặt trời của tôi</a:t>
            </a:r>
            <a:r>
              <a:rPr lang="nl-NL"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3600" b="1" dirty="0">
                <a:solidFill>
                  <a:srgbClr val="FF0000"/>
                </a:solidFill>
                <a:latin typeface="Times New Roman" panose="02020603050405020304" pitchFamily="18" charset="0"/>
                <a:cs typeface="Times New Roman" panose="02020603050405020304" pitchFamily="18" charset="0"/>
              </a:rPr>
              <a:t> </a:t>
            </a:r>
            <a:r>
              <a:rPr lang="nl-NL"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ight Arrow 21"/>
          <p:cNvSpPr/>
          <p:nvPr/>
        </p:nvSpPr>
        <p:spPr>
          <a:xfrm flipV="1">
            <a:off x="1356519" y="4199634"/>
            <a:ext cx="463503" cy="380811"/>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TextBox 24"/>
          <p:cNvSpPr txBox="1"/>
          <p:nvPr/>
        </p:nvSpPr>
        <p:spPr>
          <a:xfrm>
            <a:off x="2194961" y="4103391"/>
            <a:ext cx="2819157" cy="646331"/>
          </a:xfrm>
          <a:prstGeom prst="rect">
            <a:avLst/>
          </a:prstGeom>
          <a:noFill/>
        </p:spPr>
        <p:txBody>
          <a:bodyPr wrap="square" rtlCol="0">
            <a:spAutoFit/>
          </a:bodyPr>
          <a:lstStyle/>
          <a:p>
            <a:pPr defTabSz="457200" eaLnBrk="1" fontAlgn="auto" hangingPunct="1">
              <a:spcBef>
                <a:spcPts val="0"/>
              </a:spcBef>
              <a:spcAft>
                <a:spcPts val="0"/>
              </a:spcAft>
            </a:pPr>
            <a:r>
              <a:rPr lang="nl-NL" sz="3600" b="1" dirty="0">
                <a:solidFill>
                  <a:srgbClr val="0000CC"/>
                </a:solidFill>
                <a:latin typeface="Times New Roman" panose="02020603050405020304" pitchFamily="18" charset="0"/>
                <a:cs typeface="Times New Roman" panose="02020603050405020304" pitchFamily="18" charset="0"/>
              </a:rPr>
              <a:t>Chim Sơn ca </a:t>
            </a:r>
            <a:endParaRPr lang="en-US" sz="3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ight Arrow 26"/>
          <p:cNvSpPr/>
          <p:nvPr/>
        </p:nvSpPr>
        <p:spPr>
          <a:xfrm flipV="1">
            <a:off x="1356518" y="5993904"/>
            <a:ext cx="463503" cy="380811"/>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 name="Right Arrow 29"/>
          <p:cNvSpPr/>
          <p:nvPr/>
        </p:nvSpPr>
        <p:spPr>
          <a:xfrm flipV="1">
            <a:off x="1356518" y="8166655"/>
            <a:ext cx="463503" cy="380811"/>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TextBox 30"/>
          <p:cNvSpPr txBox="1"/>
          <p:nvPr/>
        </p:nvSpPr>
        <p:spPr>
          <a:xfrm>
            <a:off x="2191603" y="5897661"/>
            <a:ext cx="1284270" cy="646331"/>
          </a:xfrm>
          <a:prstGeom prst="rect">
            <a:avLst/>
          </a:prstGeom>
          <a:noFill/>
        </p:spPr>
        <p:txBody>
          <a:bodyPr wrap="square" rtlCol="0">
            <a:spAutoFit/>
          </a:bodyPr>
          <a:lstStyle/>
          <a:p>
            <a:pPr defTabSz="457200" eaLnBrk="1" fontAlgn="auto" hangingPunct="1">
              <a:spcBef>
                <a:spcPts val="0"/>
              </a:spcBef>
              <a:spcAft>
                <a:spcPts val="0"/>
              </a:spcAft>
            </a:pPr>
            <a:r>
              <a:rPr lang="nl-NL" sz="3600" b="1" dirty="0" smtClean="0">
                <a:solidFill>
                  <a:srgbClr val="0000CC"/>
                </a:solidFill>
                <a:latin typeface="Times New Roman" panose="02020603050405020304" pitchFamily="18" charset="0"/>
                <a:cs typeface="Times New Roman" panose="02020603050405020304" pitchFamily="18" charset="0"/>
              </a:rPr>
              <a:t>Cừu</a:t>
            </a:r>
            <a:endParaRPr lang="en-US" sz="3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TextBox 32"/>
          <p:cNvSpPr txBox="1"/>
          <p:nvPr/>
        </p:nvSpPr>
        <p:spPr>
          <a:xfrm>
            <a:off x="2188245" y="7988029"/>
            <a:ext cx="2368674" cy="646331"/>
          </a:xfrm>
          <a:prstGeom prst="rect">
            <a:avLst/>
          </a:prstGeom>
          <a:noFill/>
        </p:spPr>
        <p:txBody>
          <a:bodyPr wrap="square" rtlCol="0">
            <a:spAutoFit/>
          </a:bodyPr>
          <a:lstStyle/>
          <a:p>
            <a:pPr defTabSz="457200" eaLnBrk="1" fontAlgn="auto" hangingPunct="1">
              <a:spcBef>
                <a:spcPts val="0"/>
              </a:spcBef>
              <a:spcAft>
                <a:spcPts val="0"/>
              </a:spcAft>
            </a:pPr>
            <a:r>
              <a:rPr lang="en-US" sz="3600" b="1" dirty="0" err="1" smtClean="0">
                <a:solidFill>
                  <a:srgbClr val="0000CC"/>
                </a:solidFill>
                <a:latin typeface="Times New Roman" panose="02020603050405020304" pitchFamily="18" charset="0"/>
                <a:cs typeface="Times New Roman" panose="02020603050405020304" pitchFamily="18" charset="0"/>
              </a:rPr>
              <a:t>Gà</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trống</a:t>
            </a:r>
            <a:endParaRPr lang="en-US" sz="36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3237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 calcmode="lin" valueType="num">
                                      <p:cBhvr additive="base">
                                        <p:cTn id="1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 calcmode="lin" valueType="num">
                                      <p:cBhvr additive="base">
                                        <p:cTn id="34"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
                                            <p:txEl>
                                              <p:pRg st="4" end="4"/>
                                            </p:txEl>
                                          </p:spTgt>
                                        </p:tgtEl>
                                        <p:attrNameLst>
                                          <p:attrName>style.visibility</p:attrName>
                                        </p:attrNameLst>
                                      </p:cBhvr>
                                      <p:to>
                                        <p:strVal val="visible"/>
                                      </p:to>
                                    </p:set>
                                    <p:anim calcmode="lin" valueType="num">
                                      <p:cBhvr additive="base">
                                        <p:cTn id="54"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additive="base">
                                        <p:cTn id="66" dur="500" fill="hold"/>
                                        <p:tgtEl>
                                          <p:spTgt spid="33"/>
                                        </p:tgtEl>
                                        <p:attrNameLst>
                                          <p:attrName>ppt_x</p:attrName>
                                        </p:attrNameLst>
                                      </p:cBhvr>
                                      <p:tavLst>
                                        <p:tav tm="0">
                                          <p:val>
                                            <p:strVal val="#ppt_x"/>
                                          </p:val>
                                        </p:tav>
                                        <p:tav tm="100000">
                                          <p:val>
                                            <p:strVal val="#ppt_x"/>
                                          </p:val>
                                        </p:tav>
                                      </p:tavLst>
                                    </p:anim>
                                    <p:anim calcmode="lin" valueType="num">
                                      <p:cBhvr additive="base">
                                        <p:cTn id="6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5" grpId="0"/>
      <p:bldP spid="27" grpId="0" animBg="1"/>
      <p:bldP spid="30" grpId="0" animBg="1"/>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10745</TotalTime>
  <Words>778</Words>
  <Application>Microsoft Office PowerPoint</Application>
  <PresentationFormat>Custom</PresentationFormat>
  <Paragraphs>65</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1190</cp:revision>
  <dcterms:created xsi:type="dcterms:W3CDTF">2008-09-09T22:52:10Z</dcterms:created>
  <dcterms:modified xsi:type="dcterms:W3CDTF">2022-08-19T16:24:27Z</dcterms:modified>
</cp:coreProperties>
</file>