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76" r:id="rId2"/>
    <p:sldId id="277" r:id="rId3"/>
    <p:sldId id="257" r:id="rId4"/>
    <p:sldId id="264" r:id="rId5"/>
    <p:sldId id="289" r:id="rId6"/>
    <p:sldId id="290" r:id="rId7"/>
    <p:sldId id="291" r:id="rId8"/>
    <p:sldId id="293" r:id="rId9"/>
    <p:sldId id="267" r:id="rId10"/>
    <p:sldId id="265" r:id="rId11"/>
    <p:sldId id="270" r:id="rId12"/>
    <p:sldId id="266" r:id="rId13"/>
    <p:sldId id="278" r:id="rId14"/>
    <p:sldId id="275" r:id="rId15"/>
    <p:sldId id="272"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ABB"/>
    <a:srgbClr val="0000FF"/>
    <a:srgbClr val="FFFF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howGuides="1">
      <p:cViewPr varScale="1">
        <p:scale>
          <a:sx n="68" d="100"/>
          <a:sy n="68" d="100"/>
        </p:scale>
        <p:origin x="147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86AFE-FAFB-4FFF-82DC-4C94A2972E27}" type="datetimeFigureOut">
              <a:rPr lang="en-US" smtClean="0"/>
              <a:t>25/10/2024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DDE93F-9C24-4574-A84B-BA734F5BD30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t>+ Tranh 1: Bà</a:t>
            </a:r>
            <a:r>
              <a:rPr lang="en-US" baseline="0"/>
              <a:t> gọi bạn dậy, bạn vâng lời và trả lời rất lễ phép (ạ cuối câu)</a:t>
            </a:r>
            <a:endParaRPr lang="vi-VN"/>
          </a:p>
          <a:p>
            <a:pPr marL="0" marR="0" lvl="0" indent="0" algn="l" defTabSz="914400" rtl="0" eaLnBrk="1" fontAlgn="auto" latinLnBrk="0" hangingPunct="1">
              <a:lnSpc>
                <a:spcPct val="100000"/>
              </a:lnSpc>
              <a:spcBef>
                <a:spcPts val="0"/>
              </a:spcBef>
              <a:spcAft>
                <a:spcPts val="0"/>
              </a:spcAft>
              <a:buClrTx/>
              <a:buSzTx/>
              <a:buFontTx/>
              <a:buNone/>
              <a:defRPr/>
            </a:pPr>
            <a:r>
              <a:rPr lang="en-US"/>
              <a:t>+ Tranh 2: Chị</a:t>
            </a:r>
            <a:r>
              <a:rPr lang="en-US" baseline="0"/>
              <a:t> gái hỏi, bạn vâng lời và trả lời rất lễ phép</a:t>
            </a:r>
            <a:endParaRPr lang="vi-VN"/>
          </a:p>
          <a:p>
            <a:pPr marL="0" marR="0" lvl="0" indent="0" algn="l" defTabSz="914400" rtl="0" eaLnBrk="1" fontAlgn="auto" latinLnBrk="0" hangingPunct="1">
              <a:lnSpc>
                <a:spcPct val="100000"/>
              </a:lnSpc>
              <a:spcBef>
                <a:spcPts val="0"/>
              </a:spcBef>
              <a:spcAft>
                <a:spcPts val="0"/>
              </a:spcAft>
              <a:buClrTx/>
              <a:buSzTx/>
              <a:buFontTx/>
              <a:buNone/>
              <a:defRPr/>
            </a:pPr>
            <a:r>
              <a:rPr lang="en-US"/>
              <a:t>+ Tranh</a:t>
            </a:r>
            <a:r>
              <a:rPr lang="en-US" baseline="0"/>
              <a:t> 3: Mẹ nói, bạn vâng lời và trả lời rất lễ phép</a:t>
            </a:r>
            <a:endParaRPr lang="vi-VN"/>
          </a:p>
          <a:p>
            <a:pPr marL="0" marR="0" lvl="0" indent="0" algn="l" defTabSz="914400" rtl="0" eaLnBrk="1" fontAlgn="auto" latinLnBrk="0" hangingPunct="1">
              <a:lnSpc>
                <a:spcPct val="100000"/>
              </a:lnSpc>
              <a:spcBef>
                <a:spcPts val="0"/>
              </a:spcBef>
              <a:spcAft>
                <a:spcPts val="0"/>
              </a:spcAft>
              <a:buClrTx/>
              <a:buSzTx/>
              <a:buFontTx/>
              <a:buNone/>
              <a:defRPr/>
            </a:pPr>
            <a:r>
              <a:rPr lang="en-US"/>
              <a:t>+ Tranh 4: Trước</a:t>
            </a:r>
            <a:r>
              <a:rPr lang="en-US" baseline="0"/>
              <a:t> khi đi học, bạn đã lễ phép chào ông bà. </a:t>
            </a:r>
            <a:endParaRPr lang="vi-VN"/>
          </a:p>
          <a:p>
            <a:endParaRPr lang="en-US"/>
          </a:p>
        </p:txBody>
      </p:sp>
      <p:sp>
        <p:nvSpPr>
          <p:cNvPr id="4" name="Slide Number Placeholder 3"/>
          <p:cNvSpPr>
            <a:spLocks noGrp="1"/>
          </p:cNvSpPr>
          <p:nvPr>
            <p:ph type="sldNum" sz="quarter" idx="5"/>
          </p:nvPr>
        </p:nvSpPr>
        <p:spPr/>
        <p:txBody>
          <a:bodyPr/>
          <a:lstStyle/>
          <a:p>
            <a:fld id="{44DDE93F-9C24-4574-A84B-BA734F5BD30E}"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Tranh</a:t>
            </a:r>
            <a:r>
              <a:rPr lang="en-US" dirty="0"/>
              <a:t> 2: </a:t>
            </a:r>
            <a:r>
              <a:rPr lang="en-US" dirty="0" err="1"/>
              <a:t>Chị</a:t>
            </a:r>
            <a:r>
              <a:rPr lang="en-US" baseline="0" dirty="0"/>
              <a:t> </a:t>
            </a:r>
            <a:r>
              <a:rPr lang="en-US" baseline="0" dirty="0" err="1"/>
              <a:t>gái</a:t>
            </a:r>
            <a:r>
              <a:rPr lang="en-US" baseline="0" dirty="0"/>
              <a:t> </a:t>
            </a:r>
            <a:r>
              <a:rPr lang="en-US" baseline="0" dirty="0" err="1"/>
              <a:t>hỏi</a:t>
            </a:r>
            <a:r>
              <a:rPr lang="en-US" baseline="0" dirty="0"/>
              <a:t>, </a:t>
            </a:r>
            <a:r>
              <a:rPr lang="en-US" baseline="0" dirty="0" err="1"/>
              <a:t>bạn</a:t>
            </a:r>
            <a:r>
              <a:rPr lang="en-US" baseline="0" dirty="0"/>
              <a:t> </a:t>
            </a:r>
            <a:r>
              <a:rPr lang="en-US" baseline="0" dirty="0" err="1"/>
              <a:t>vâng</a:t>
            </a:r>
            <a:r>
              <a:rPr lang="en-US" baseline="0" dirty="0"/>
              <a:t> </a:t>
            </a:r>
            <a:r>
              <a:rPr lang="en-US" baseline="0" dirty="0" err="1"/>
              <a:t>lời</a:t>
            </a:r>
            <a:r>
              <a:rPr lang="en-US" baseline="0" dirty="0"/>
              <a:t> </a:t>
            </a:r>
            <a:r>
              <a:rPr lang="en-US" baseline="0" dirty="0" err="1"/>
              <a:t>và</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rất</a:t>
            </a:r>
            <a:r>
              <a:rPr lang="en-US" baseline="0" dirty="0"/>
              <a:t> </a:t>
            </a:r>
            <a:r>
              <a:rPr lang="en-US" baseline="0" dirty="0" err="1"/>
              <a:t>lễ</a:t>
            </a:r>
            <a:r>
              <a:rPr lang="en-US" baseline="0" dirty="0"/>
              <a:t> </a:t>
            </a:r>
            <a:r>
              <a:rPr lang="en-US" baseline="0" dirty="0" err="1"/>
              <a:t>phép</a:t>
            </a:r>
            <a:endParaRPr lang="vi-VN" dirty="0"/>
          </a:p>
        </p:txBody>
      </p:sp>
      <p:sp>
        <p:nvSpPr>
          <p:cNvPr id="4" name="Slide Number Placeholder 3"/>
          <p:cNvSpPr>
            <a:spLocks noGrp="1"/>
          </p:cNvSpPr>
          <p:nvPr>
            <p:ph type="sldNum" sz="quarter" idx="10"/>
          </p:nvPr>
        </p:nvSpPr>
        <p:spPr/>
        <p:txBody>
          <a:bodyPr/>
          <a:lstStyle/>
          <a:p>
            <a:fld id="{FE060C46-237D-47FE-A19F-B5DDD2416B7F}" type="slidenum">
              <a:rPr lang="vi-VN" smtClean="0"/>
              <a:t>6</a:t>
            </a:fld>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Tranh</a:t>
            </a:r>
            <a:r>
              <a:rPr lang="en-US" baseline="0" dirty="0"/>
              <a:t> 3: </a:t>
            </a:r>
            <a:r>
              <a:rPr lang="en-US" baseline="0" dirty="0" err="1"/>
              <a:t>Mẹ</a:t>
            </a:r>
            <a:r>
              <a:rPr lang="en-US" baseline="0" dirty="0"/>
              <a:t> </a:t>
            </a:r>
            <a:r>
              <a:rPr lang="en-US" baseline="0" dirty="0" err="1"/>
              <a:t>nói</a:t>
            </a:r>
            <a:r>
              <a:rPr lang="en-US" baseline="0" dirty="0"/>
              <a:t>, </a:t>
            </a:r>
            <a:r>
              <a:rPr lang="en-US" baseline="0" dirty="0" err="1"/>
              <a:t>bạn</a:t>
            </a:r>
            <a:r>
              <a:rPr lang="en-US" baseline="0" dirty="0"/>
              <a:t> </a:t>
            </a:r>
            <a:r>
              <a:rPr lang="en-US" baseline="0" dirty="0" err="1"/>
              <a:t>vâng</a:t>
            </a:r>
            <a:r>
              <a:rPr lang="en-US" baseline="0" dirty="0"/>
              <a:t> </a:t>
            </a:r>
            <a:r>
              <a:rPr lang="en-US" baseline="0" dirty="0" err="1"/>
              <a:t>lời</a:t>
            </a:r>
            <a:r>
              <a:rPr lang="en-US" baseline="0" dirty="0"/>
              <a:t> </a:t>
            </a:r>
            <a:r>
              <a:rPr lang="en-US" baseline="0" dirty="0" err="1"/>
              <a:t>và</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rất</a:t>
            </a:r>
            <a:r>
              <a:rPr lang="en-US" baseline="0" dirty="0"/>
              <a:t> </a:t>
            </a:r>
            <a:r>
              <a:rPr lang="en-US" baseline="0" dirty="0" err="1"/>
              <a:t>lễ</a:t>
            </a:r>
            <a:r>
              <a:rPr lang="en-US" baseline="0" dirty="0"/>
              <a:t> </a:t>
            </a:r>
            <a:r>
              <a:rPr lang="en-US" baseline="0" dirty="0" err="1"/>
              <a:t>phép</a:t>
            </a:r>
            <a:endParaRPr lang="vi-VN" dirty="0"/>
          </a:p>
        </p:txBody>
      </p:sp>
      <p:sp>
        <p:nvSpPr>
          <p:cNvPr id="4" name="Slide Number Placeholder 3"/>
          <p:cNvSpPr>
            <a:spLocks noGrp="1"/>
          </p:cNvSpPr>
          <p:nvPr>
            <p:ph type="sldNum" sz="quarter" idx="10"/>
          </p:nvPr>
        </p:nvSpPr>
        <p:spPr/>
        <p:txBody>
          <a:bodyPr/>
          <a:lstStyle/>
          <a:p>
            <a:fld id="{FE060C46-237D-47FE-A19F-B5DDD2416B7F}" type="slidenum">
              <a:rPr lang="vi-VN" smtClean="0"/>
              <a:t>7</a:t>
            </a:fld>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Tranh</a:t>
            </a:r>
            <a:r>
              <a:rPr lang="en-US" dirty="0"/>
              <a:t> 4: </a:t>
            </a:r>
            <a:r>
              <a:rPr lang="en-US" dirty="0" err="1"/>
              <a:t>Trước</a:t>
            </a:r>
            <a:r>
              <a:rPr lang="en-US" baseline="0" dirty="0"/>
              <a:t> </a:t>
            </a:r>
            <a:r>
              <a:rPr lang="en-US" baseline="0" dirty="0" err="1"/>
              <a:t>khi</a:t>
            </a:r>
            <a:r>
              <a:rPr lang="en-US" baseline="0" dirty="0"/>
              <a:t> </a:t>
            </a:r>
            <a:r>
              <a:rPr lang="en-US" baseline="0" dirty="0" err="1"/>
              <a:t>đi</a:t>
            </a:r>
            <a:r>
              <a:rPr lang="en-US" baseline="0" dirty="0"/>
              <a:t> </a:t>
            </a:r>
            <a:r>
              <a:rPr lang="en-US" baseline="0" dirty="0" err="1"/>
              <a:t>học</a:t>
            </a:r>
            <a:r>
              <a:rPr lang="en-US" baseline="0" dirty="0"/>
              <a:t>, </a:t>
            </a:r>
            <a:r>
              <a:rPr lang="en-US" baseline="0" dirty="0" err="1"/>
              <a:t>bạn</a:t>
            </a:r>
            <a:r>
              <a:rPr lang="en-US" baseline="0" dirty="0"/>
              <a:t> </a:t>
            </a:r>
            <a:r>
              <a:rPr lang="en-US" baseline="0" dirty="0" err="1"/>
              <a:t>đã</a:t>
            </a:r>
            <a:r>
              <a:rPr lang="en-US" baseline="0" dirty="0"/>
              <a:t> </a:t>
            </a:r>
            <a:r>
              <a:rPr lang="en-US" baseline="0" dirty="0" err="1"/>
              <a:t>lễ</a:t>
            </a:r>
            <a:r>
              <a:rPr lang="en-US" baseline="0" dirty="0"/>
              <a:t> </a:t>
            </a:r>
            <a:r>
              <a:rPr lang="en-US" baseline="0" dirty="0" err="1"/>
              <a:t>phép</a:t>
            </a:r>
            <a:r>
              <a:rPr lang="en-US" baseline="0" dirty="0"/>
              <a:t> </a:t>
            </a:r>
            <a:r>
              <a:rPr lang="en-US" baseline="0" dirty="0" err="1"/>
              <a:t>chào</a:t>
            </a:r>
            <a:r>
              <a:rPr lang="en-US" baseline="0" dirty="0"/>
              <a:t> </a:t>
            </a:r>
            <a:r>
              <a:rPr lang="en-US" baseline="0" dirty="0" err="1"/>
              <a:t>ông</a:t>
            </a:r>
            <a:r>
              <a:rPr lang="en-US" baseline="0" dirty="0"/>
              <a:t> </a:t>
            </a:r>
            <a:r>
              <a:rPr lang="en-US" baseline="0" dirty="0" err="1"/>
              <a:t>bà</a:t>
            </a:r>
            <a:endParaRPr lang="vi-VN" dirty="0"/>
          </a:p>
        </p:txBody>
      </p:sp>
      <p:sp>
        <p:nvSpPr>
          <p:cNvPr id="4" name="Slide Number Placeholder 3"/>
          <p:cNvSpPr>
            <a:spLocks noGrp="1"/>
          </p:cNvSpPr>
          <p:nvPr>
            <p:ph type="sldNum" sz="quarter" idx="10"/>
          </p:nvPr>
        </p:nvSpPr>
        <p:spPr/>
        <p:txBody>
          <a:bodyPr/>
          <a:lstStyle/>
          <a:p>
            <a:fld id="{FE060C46-237D-47FE-A19F-B5DDD2416B7F}" type="slidenum">
              <a:rPr lang="vi-VN" smtClean="0"/>
              <a:t>8</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25/10/2024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25/10/2024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25/10/2024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25/10/2024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25/10/2024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2.wav"/><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3.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4a"/><Relationship Id="rId7"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media/media2.m4a"/></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4.m4a"/><Relationship Id="rId7" Type="http://schemas.openxmlformats.org/officeDocument/2006/relationships/image" Target="../media/image8.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audio" Target="../media/media4.m4a"/></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719572" y="548680"/>
            <a:ext cx="7704856" cy="158417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CHỦ ĐỀ 3: QUAN TÂM, CHĂM SÓC NGƯỜI THÂN TRONG GIA ĐÌNH</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9778" l="889" r="97889">
                        <a14:foregroundMark x1="7000" y1="37111" x2="10444" y2="97333"/>
                        <a14:foregroundMark x1="10444" y1="97333" x2="10444" y2="97333"/>
                        <a14:foregroundMark x1="4889" y1="40000" x2="4778" y2="63111"/>
                        <a14:foregroundMark x1="72000" y1="30222" x2="74556" y2="90889"/>
                        <a14:foregroundMark x1="91397" y1="92667" x2="91222" y2="99333"/>
                        <a14:foregroundMark x1="91630" y1="83778" x2="91397" y2="92667"/>
                        <a14:foregroundMark x1="92778" y1="40000" x2="91630" y2="83778"/>
                        <a14:foregroundMark x1="97889" y1="40222" x2="97889" y2="59333"/>
                        <a14:foregroundMark x1="97444" y1="98667" x2="97444" y2="98667"/>
                        <a14:foregroundMark x1="81444" y1="30667" x2="81444" y2="30667"/>
                        <a14:foregroundMark x1="58556" y1="43333" x2="60111" y2="85778"/>
                        <a14:foregroundMark x1="39778" y1="43778" x2="39778" y2="94889"/>
                        <a14:foregroundMark x1="48000" y1="81111" x2="48333" y2="98667"/>
                        <a14:foregroundMark x1="58889" y1="80222" x2="58778" y2="98889"/>
                        <a14:foregroundMark x1="61333" y1="93111" x2="62667" y2="99778"/>
                        <a14:foregroundMark x1="79889" y1="61333" x2="75444" y2="91333"/>
                        <a14:foregroundMark x1="75444" y1="91333" x2="75444" y2="91333"/>
                        <a14:foregroundMark x1="27667" y1="31333" x2="25556" y2="85556"/>
                        <a14:foregroundMark x1="25556" y1="85556" x2="25556" y2="85556"/>
                        <a14:foregroundMark x1="16889" y1="35778" x2="16889" y2="35778"/>
                        <a14:foregroundMark x1="17333" y1="43778" x2="12222" y2="75556"/>
                        <a14:foregroundMark x1="889" y1="57556" x2="3444" y2="63778"/>
                        <a14:foregroundMark x1="9556" y1="68889" x2="9000" y2="83778"/>
                        <a14:foregroundMark x1="22222" y1="66667" x2="19444" y2="78000"/>
                        <a14:foregroundMark x1="19444" y1="78000" x2="22111" y2="80667"/>
                        <a14:foregroundMark x1="47111" y1="63111" x2="46778" y2="67556"/>
                        <a14:foregroundMark x1="50889" y1="61778" x2="51778" y2="68222"/>
                        <a14:foregroundMark x1="11778" y1="84444" x2="12111" y2="99333"/>
                        <a14:foregroundMark x1="44889" y1="91333" x2="49111" y2="94000"/>
                        <a14:foregroundMark x1="49778" y1="90000" x2="49889" y2="94444"/>
                        <a14:foregroundMark x1="16889" y1="32222" x2="16889" y2="32222"/>
                        <a14:foregroundMark x1="17556" y1="31333" x2="17556" y2="31333"/>
                        <a14:foregroundMark x1="40222" y1="42222" x2="40222" y2="42222"/>
                        <a14:foregroundMark x1="58444" y1="41778" x2="58444" y2="41778"/>
                        <a14:foregroundMark x1="47333" y1="62222" x2="47333" y2="62222"/>
                        <a14:backgroundMark x1="43222" y1="98222" x2="43222" y2="98222"/>
                        <a14:backgroundMark x1="93556" y1="92667" x2="93556" y2="92667"/>
                        <a14:backgroundMark x1="92333" y1="83778" x2="92333" y2="83778"/>
                      </a14:backgroundRemoval>
                    </a14:imgEffect>
                  </a14:imgLayer>
                </a14:imgProps>
              </a:ext>
            </a:extLst>
          </a:blip>
          <a:stretch>
            <a:fillRect/>
          </a:stretch>
        </p:blipFill>
        <p:spPr>
          <a:xfrm>
            <a:off x="285750" y="2023070"/>
            <a:ext cx="8572500" cy="4286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0945" y="1295400"/>
            <a:ext cx="8853055" cy="1077218"/>
          </a:xfrm>
          <a:prstGeom prst="rect">
            <a:avLst/>
          </a:prstGeom>
          <a:noFill/>
        </p:spPr>
        <p:txBody>
          <a:bodyPr wrap="square" rtlCol="0">
            <a:spAutoFit/>
          </a:bodyPr>
          <a:lstStyle/>
          <a:p>
            <a:r>
              <a:rPr lang="en-US" sz="3200">
                <a:solidFill>
                  <a:srgbClr val="0000FF"/>
                </a:solidFill>
                <a:latin typeface="Times New Roman" panose="02020603050405020304" pitchFamily="18" charset="0"/>
                <a:cs typeface="Times New Roman" panose="02020603050405020304" pitchFamily="18" charset="0"/>
              </a:rPr>
              <a:t>Bạn nào biết lễ phép, vâng lời ? Bạn nào chưa biết lễ phép vâng lời? Vì sao? </a:t>
            </a:r>
          </a:p>
        </p:txBody>
      </p:sp>
      <p:sp>
        <p:nvSpPr>
          <p:cNvPr id="6" name="Rectangle 1"/>
          <p:cNvSpPr>
            <a:spLocks noChangeArrowheads="1"/>
          </p:cNvSpPr>
          <p:nvPr/>
        </p:nvSpPr>
        <p:spPr bwMode="auto">
          <a:xfrm>
            <a:off x="2438399" y="399413"/>
            <a:ext cx="6428069" cy="5847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3200" b="1" i="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Hoạt </a:t>
            </a:r>
            <a:r>
              <a:rPr kumimoji="0" lang="en-US" sz="3200" b="1"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32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3200" b="1"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2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cap="none" normalizeH="0" baseline="0" err="1">
                <a:ln>
                  <a:noFill/>
                </a:ln>
                <a:effectLst/>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3200" b="1" i="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 việc nên làm</a:t>
            </a:r>
            <a:endParaRPr kumimoji="0" 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72" y="-31672"/>
            <a:ext cx="2462719" cy="1244600"/>
          </a:xfrm>
          <a:prstGeom prst="rect">
            <a:avLst/>
          </a:prstGeom>
        </p:spPr>
      </p:pic>
      <p:pic>
        <p:nvPicPr>
          <p:cNvPr id="9" name="Picture 8" descr="A picture containing monitor, screen, sign&#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362" y="2342652"/>
            <a:ext cx="3402585" cy="3219948"/>
          </a:xfrm>
          <a:prstGeom prst="rect">
            <a:avLst/>
          </a:prstGeom>
        </p:spPr>
      </p:pic>
      <p:pic>
        <p:nvPicPr>
          <p:cNvPr id="10" name="Picture 9" descr="A picture containing text&#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2455090"/>
            <a:ext cx="3126794" cy="3448784"/>
          </a:xfrm>
          <a:prstGeom prst="rect">
            <a:avLst/>
          </a:prstGeom>
        </p:spPr>
      </p:pic>
      <p:pic>
        <p:nvPicPr>
          <p:cNvPr id="11" name="Picture 10" descr="A picture containing computer&#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2362200"/>
            <a:ext cx="3921408" cy="3517160"/>
          </a:xfrm>
          <a:prstGeom prst="rect">
            <a:avLst/>
          </a:prstGeom>
        </p:spPr>
      </p:pic>
      <p:pic>
        <p:nvPicPr>
          <p:cNvPr id="12" name="Picture 11" descr="Icon&#10;&#10;Description automatically generated"/>
          <p:cNvPicPr>
            <a:picLocks noChangeAspect="1"/>
          </p:cNvPicPr>
          <p:nvPr/>
        </p:nvPicPr>
        <p:blipFill>
          <a:blip r:embed="rId8"/>
          <a:stretch>
            <a:fillRect/>
          </a:stretch>
        </p:blipFill>
        <p:spPr>
          <a:xfrm>
            <a:off x="7924800" y="3050296"/>
            <a:ext cx="778244" cy="778244"/>
          </a:xfrm>
          <a:prstGeom prst="rect">
            <a:avLst/>
          </a:prstGeom>
        </p:spPr>
      </p:pic>
      <p:pic>
        <p:nvPicPr>
          <p:cNvPr id="13" name="Picture 12" descr="A picture containing vector graphics&#10;&#10;Description automatically generated"/>
          <p:cNvPicPr>
            <a:picLocks noChangeAspect="1"/>
          </p:cNvPicPr>
          <p:nvPr/>
        </p:nvPicPr>
        <p:blipFill>
          <a:blip r:embed="rId9"/>
          <a:stretch>
            <a:fillRect/>
          </a:stretch>
        </p:blipFill>
        <p:spPr>
          <a:xfrm>
            <a:off x="-6053" y="2979454"/>
            <a:ext cx="899091" cy="899091"/>
          </a:xfrm>
          <a:prstGeom prst="rect">
            <a:avLst/>
          </a:prstGeom>
        </p:spPr>
      </p:pic>
      <p:pic>
        <p:nvPicPr>
          <p:cNvPr id="14" name="Picture 13" descr="A picture containing vector graphics&#10;&#10;Description automatically generated"/>
          <p:cNvPicPr>
            <a:picLocks noChangeAspect="1"/>
          </p:cNvPicPr>
          <p:nvPr/>
        </p:nvPicPr>
        <p:blipFill>
          <a:blip r:embed="rId9"/>
          <a:stretch>
            <a:fillRect/>
          </a:stretch>
        </p:blipFill>
        <p:spPr>
          <a:xfrm>
            <a:off x="3138766" y="2979453"/>
            <a:ext cx="899091" cy="899091"/>
          </a:xfrm>
          <a:prstGeom prst="rect">
            <a:avLst/>
          </a:prstGeom>
        </p:spPr>
      </p:pic>
      <p:sp>
        <p:nvSpPr>
          <p:cNvPr id="15" name="Rectangle 1"/>
          <p:cNvSpPr>
            <a:spLocks noChangeArrowheads="1"/>
          </p:cNvSpPr>
          <p:nvPr/>
        </p:nvSpPr>
        <p:spPr bwMode="auto">
          <a:xfrm>
            <a:off x="218157" y="5860516"/>
            <a:ext cx="8501154" cy="95410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28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8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8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8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8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cap="none" normalizeH="0" baseline="0" err="1">
                <a:ln>
                  <a:noFill/>
                </a:ln>
                <a:effectLst/>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800" i="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 của </a:t>
            </a:r>
            <a:r>
              <a:rPr kumimoji="0" lang="en-US" sz="280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8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cap="none" normalizeH="0" baseline="0" err="1">
                <a:ln>
                  <a:noFill/>
                </a:ln>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2</a:t>
            </a:r>
            <a:r>
              <a:rPr kumimoji="0" lang="en-US" sz="2800" i="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8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8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8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8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8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8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cap="none" normalizeH="0" baseline="0" err="1">
                <a:ln>
                  <a:noFill/>
                </a:ln>
                <a:effectLst/>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800" i="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sz="280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bomb.wav"/>
                                        </p:tgtEl>
                                      </p:cMediaNode>
                                    </p:audio>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0945" y="1066800"/>
            <a:ext cx="8316213" cy="1077218"/>
          </a:xfrm>
          <a:prstGeom prst="rect">
            <a:avLst/>
          </a:prstGeom>
          <a:noFill/>
        </p:spPr>
        <p:txBody>
          <a:bodyPr wrap="square" rtlCol="0">
            <a:spAutoFit/>
          </a:bodyPr>
          <a:lstStyle/>
          <a:p>
            <a:r>
              <a:rPr lang="en-US" sz="2000"/>
              <a:t> </a:t>
            </a:r>
            <a:r>
              <a:rPr lang="en-US" sz="3200">
                <a:solidFill>
                  <a:srgbClr val="0000FF"/>
                </a:solidFill>
                <a:latin typeface="Times New Roman" panose="02020603050405020304" pitchFamily="18" charset="0"/>
                <a:cs typeface="Times New Roman" panose="02020603050405020304" pitchFamily="18" charset="0"/>
              </a:rPr>
              <a:t>Em chia sẻ với các bạn những việc em đã làm thể hiện sự lễ phép, vâng lời ông bà, cha mẹ, anh chị.</a:t>
            </a:r>
          </a:p>
        </p:txBody>
      </p:sp>
      <p:sp>
        <p:nvSpPr>
          <p:cNvPr id="6" name="Rectangle 1"/>
          <p:cNvSpPr>
            <a:spLocks noChangeArrowheads="1"/>
          </p:cNvSpPr>
          <p:nvPr/>
        </p:nvSpPr>
        <p:spPr bwMode="auto">
          <a:xfrm>
            <a:off x="2743200" y="399413"/>
            <a:ext cx="5863958" cy="5847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3200" b="1" i="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Hoạt </a:t>
            </a:r>
            <a:r>
              <a:rPr kumimoji="0" lang="en-US" sz="3200" b="1" i="0" u="none" strike="noStrike" cap="none" normalizeH="0" baseline="0" err="1">
                <a:ln>
                  <a:noFill/>
                </a:ln>
                <a:effectLst/>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3200" b="1" i="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 2: Chia</a:t>
            </a:r>
            <a:r>
              <a:rPr kumimoji="0" lang="en-US" sz="3200" b="1" i="0" u="none" strike="noStrike" cap="none" normalizeH="0">
                <a:ln>
                  <a:noFill/>
                </a:ln>
                <a:effectLst/>
                <a:latin typeface="Times New Roman" panose="02020603050405020304" pitchFamily="18" charset="0"/>
                <a:ea typeface="Times New Roman" panose="02020603050405020304" pitchFamily="18" charset="0"/>
                <a:cs typeface="Times New Roman" panose="02020603050405020304" pitchFamily="18" charset="0"/>
              </a:rPr>
              <a:t> sẻ cùng bạn</a:t>
            </a:r>
            <a:endParaRPr kumimoji="0" 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72" y="-31672"/>
            <a:ext cx="2462719" cy="1244600"/>
          </a:xfrm>
          <a:prstGeom prst="rect">
            <a:avLst/>
          </a:prstGeom>
        </p:spPr>
      </p:pic>
      <p:pic>
        <p:nvPicPr>
          <p:cNvPr id="1026" name="Picture 2" descr="Giáo dục lễ giáo - Trường mầm non Nhật M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96212"/>
            <a:ext cx="3810000" cy="3762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ÁCH HAY DẠY BÉ NÓI CẢM ƠN &amp; XIN LỖI - Nước Mắm Lê Gia Cho Bé"/>
          <p:cNvPicPr>
            <a:picLocks noChangeAspect="1" noChangeArrowheads="1"/>
          </p:cNvPicPr>
          <p:nvPr/>
        </p:nvPicPr>
        <p:blipFill rotWithShape="1">
          <a:blip r:embed="rId4">
            <a:extLst>
              <a:ext uri="{28A0092B-C50C-407E-A947-70E740481C1C}">
                <a14:useLocalDpi xmlns:a14="http://schemas.microsoft.com/office/drawing/2010/main" val="0"/>
              </a:ext>
            </a:extLst>
          </a:blip>
          <a:srcRect t="20124"/>
          <a:stretch>
            <a:fillRect/>
          </a:stretch>
        </p:blipFill>
        <p:spPr bwMode="auto">
          <a:xfrm>
            <a:off x="4222993" y="2152168"/>
            <a:ext cx="4340686" cy="23210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gẫm ngợi cuối tuần: Cây chổi quét nhà"/>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992" y="4473229"/>
            <a:ext cx="4340687" cy="23676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177" y="1219200"/>
            <a:ext cx="8566769" cy="584775"/>
          </a:xfrm>
          <a:prstGeom prst="rect">
            <a:avLst/>
          </a:prstGeom>
          <a:noFill/>
        </p:spPr>
        <p:txBody>
          <a:bodyPr wrap="none" rtlCol="0">
            <a:spAutoFit/>
          </a:bodyPr>
          <a:lstStyle/>
          <a:p>
            <a:r>
              <a:rPr lang="en-US"/>
              <a:t> </a:t>
            </a:r>
            <a:r>
              <a:rPr lang="en-US" sz="3200">
                <a:solidFill>
                  <a:srgbClr val="0000FF"/>
                </a:solidFill>
                <a:latin typeface="Times New Roman" panose="02020603050405020304" pitchFamily="18" charset="0"/>
                <a:cs typeface="Times New Roman" panose="02020603050405020304" pitchFamily="18" charset="0"/>
              </a:rPr>
              <a:t>Em cùng bạn đóng vai để xử lí các tình huống sau:</a:t>
            </a:r>
          </a:p>
        </p:txBody>
      </p:sp>
      <p:sp>
        <p:nvSpPr>
          <p:cNvPr id="3" name="Trapezoid 2"/>
          <p:cNvSpPr/>
          <p:nvPr/>
        </p:nvSpPr>
        <p:spPr>
          <a:xfrm>
            <a:off x="4114800" y="3810000"/>
            <a:ext cx="1295400" cy="76200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0"/>
            <a:ext cx="2267163" cy="1189234"/>
          </a:xfrm>
          <a:prstGeom prst="rect">
            <a:avLst/>
          </a:prstGeom>
        </p:spPr>
      </p:pic>
      <p:sp>
        <p:nvSpPr>
          <p:cNvPr id="9" name="Rectangle 2"/>
          <p:cNvSpPr>
            <a:spLocks noChangeArrowheads="1"/>
          </p:cNvSpPr>
          <p:nvPr/>
        </p:nvSpPr>
        <p:spPr bwMode="auto">
          <a:xfrm>
            <a:off x="2514600" y="419387"/>
            <a:ext cx="4794902"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8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2800" b="1" i="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 Xử lí tình huống</a:t>
            </a:r>
            <a:endParaRPr kumimoji="0" 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10" name="Picture 9" descr="A picture containing clock&#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12059" b="2931"/>
          <a:stretch>
            <a:fillRect/>
          </a:stretch>
        </p:blipFill>
        <p:spPr>
          <a:xfrm>
            <a:off x="1447800" y="1821098"/>
            <a:ext cx="5679692" cy="5017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177" y="1219200"/>
            <a:ext cx="8566769" cy="584775"/>
          </a:xfrm>
          <a:prstGeom prst="rect">
            <a:avLst/>
          </a:prstGeom>
          <a:noFill/>
        </p:spPr>
        <p:txBody>
          <a:bodyPr wrap="none" rtlCol="0">
            <a:spAutoFit/>
          </a:bodyPr>
          <a:lstStyle/>
          <a:p>
            <a:r>
              <a:rPr lang="en-US"/>
              <a:t> </a:t>
            </a:r>
            <a:r>
              <a:rPr lang="en-US" sz="3200">
                <a:solidFill>
                  <a:srgbClr val="0000FF"/>
                </a:solidFill>
                <a:latin typeface="Times New Roman" panose="02020603050405020304" pitchFamily="18" charset="0"/>
                <a:cs typeface="Times New Roman" panose="02020603050405020304" pitchFamily="18" charset="0"/>
              </a:rPr>
              <a:t>Em cùng bạn đóng vai để xử lí các tình huống sau:</a:t>
            </a:r>
          </a:p>
        </p:txBody>
      </p:sp>
      <p:sp>
        <p:nvSpPr>
          <p:cNvPr id="3" name="Trapezoid 2"/>
          <p:cNvSpPr/>
          <p:nvPr/>
        </p:nvSpPr>
        <p:spPr>
          <a:xfrm>
            <a:off x="4114800" y="3810000"/>
            <a:ext cx="1295400" cy="76200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0"/>
            <a:ext cx="2267163" cy="1189234"/>
          </a:xfrm>
          <a:prstGeom prst="rect">
            <a:avLst/>
          </a:prstGeom>
        </p:spPr>
      </p:pic>
      <p:sp>
        <p:nvSpPr>
          <p:cNvPr id="9" name="Rectangle 2"/>
          <p:cNvSpPr>
            <a:spLocks noChangeArrowheads="1"/>
          </p:cNvSpPr>
          <p:nvPr/>
        </p:nvSpPr>
        <p:spPr bwMode="auto">
          <a:xfrm>
            <a:off x="2590800" y="372630"/>
            <a:ext cx="4794902"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8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2800" b="1" i="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 Xử lí tình huống</a:t>
            </a:r>
            <a:endParaRPr kumimoji="0" 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11" name="Picture 10" descr="A picture containing photo, front, sitting, tabl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629" y="1682230"/>
            <a:ext cx="6170503" cy="51757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apezoid 2"/>
          <p:cNvSpPr/>
          <p:nvPr/>
        </p:nvSpPr>
        <p:spPr>
          <a:xfrm>
            <a:off x="4114800" y="3810000"/>
            <a:ext cx="1295400" cy="76200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0"/>
            <a:ext cx="2267163" cy="1189234"/>
          </a:xfrm>
          <a:prstGeom prst="rect">
            <a:avLst/>
          </a:prstGeom>
        </p:spPr>
      </p:pic>
      <p:sp>
        <p:nvSpPr>
          <p:cNvPr id="9" name="Rectangle 2"/>
          <p:cNvSpPr>
            <a:spLocks noChangeArrowheads="1"/>
          </p:cNvSpPr>
          <p:nvPr/>
        </p:nvSpPr>
        <p:spPr bwMode="auto">
          <a:xfrm>
            <a:off x="2419563" y="228600"/>
            <a:ext cx="6419636" cy="138499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8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cap="none" normalizeH="0" baseline="0" err="1">
                <a:ln>
                  <a:noFill/>
                </a:ln>
                <a:effectLst/>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800" b="1" i="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 2: Em luôn lễ phép, vâng lời ông bà , cha mẹ, anh chị bằng thái độ và hành vi phù hợp.</a:t>
            </a:r>
            <a:endParaRPr kumimoji="0" 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386130" y="1842195"/>
            <a:ext cx="8300670" cy="2422028"/>
            <a:chOff x="386130" y="2362200"/>
            <a:chExt cx="8300670" cy="1382018"/>
          </a:xfrm>
        </p:grpSpPr>
        <p:sp>
          <p:nvSpPr>
            <p:cNvPr id="10" name="Rectangle 9"/>
            <p:cNvSpPr/>
            <p:nvPr/>
          </p:nvSpPr>
          <p:spPr>
            <a:xfrm>
              <a:off x="457200" y="2362200"/>
              <a:ext cx="8001000" cy="1382018"/>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p:cNvSpPr txBox="1"/>
            <p:nvPr/>
          </p:nvSpPr>
          <p:spPr>
            <a:xfrm>
              <a:off x="386130" y="2672005"/>
              <a:ext cx="8300670" cy="825407"/>
            </a:xfrm>
            <a:prstGeom prst="rect">
              <a:avLst/>
            </a:prstGeom>
            <a:noFill/>
          </p:spPr>
          <p:txBody>
            <a:bodyPr wrap="none" rtlCol="0">
              <a:spAutoFit/>
            </a:bodyPr>
            <a:lstStyle/>
            <a:p>
              <a:r>
                <a:rPr lang="en-US" sz="2800"/>
                <a:t>              </a:t>
              </a:r>
              <a:r>
                <a:rPr lang="en-US" sz="4400">
                  <a:solidFill>
                    <a:srgbClr val="0000FF"/>
                  </a:solidFill>
                  <a:latin typeface="Times New Roman" panose="02020603050405020304" pitchFamily="18" charset="0"/>
                  <a:cs typeface="Times New Roman" panose="02020603050405020304" pitchFamily="18" charset="0"/>
                </a:rPr>
                <a:t>Bé ngoan lễ phép vâng lời</a:t>
              </a:r>
            </a:p>
            <a:p>
              <a:r>
                <a:rPr lang="en-US" sz="4400">
                  <a:solidFill>
                    <a:srgbClr val="0000FF"/>
                  </a:solidFill>
                  <a:latin typeface="Times New Roman" panose="02020603050405020304" pitchFamily="18" charset="0"/>
                  <a:cs typeface="Times New Roman" panose="02020603050405020304" pitchFamily="18" charset="0"/>
                </a:rPr>
                <a:t>Ông bà, cha mẹ rạng ngời niềm vui.</a:t>
              </a:r>
            </a:p>
          </p:txBody>
        </p:sp>
      </p:gr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7059" y="4781536"/>
            <a:ext cx="3741281"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DDABB"/>
        </a:solidFill>
        <a:effectLst/>
      </p:bgPr>
    </p:bg>
    <p:spTree>
      <p:nvGrpSpPr>
        <p:cNvPr id="1" name=""/>
        <p:cNvGrpSpPr/>
        <p:nvPr/>
      </p:nvGrpSpPr>
      <p:grpSpPr>
        <a:xfrm>
          <a:off x="0" y="0"/>
          <a:ext cx="0" cy="0"/>
          <a:chOff x="0" y="0"/>
          <a:chExt cx="0" cy="0"/>
        </a:xfrm>
      </p:grpSpPr>
      <p:pic>
        <p:nvPicPr>
          <p:cNvPr id="9" name="Picture 2" descr="Cô Bé Đang Xem Tv Hình minh họa Sẵn có - Tải xuống Hình ảnh Ngay bây giờ -  Biểu diễn - Hoạt động, Con gái - Nữ, Công nghệ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289" y="-1"/>
            <a:ext cx="6743712" cy="6910065"/>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Oval 9"/>
          <p:cNvSpPr/>
          <p:nvPr/>
        </p:nvSpPr>
        <p:spPr>
          <a:xfrm flipH="1">
            <a:off x="2592208" y="5177609"/>
            <a:ext cx="3960992" cy="1552511"/>
          </a:xfrm>
          <a:prstGeom prst="wedgeEllipseCallout">
            <a:avLst>
              <a:gd name="adj1" fmla="val -32418"/>
              <a:gd name="adj2" fmla="val -17350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57150" algn="l"/>
              </a:tabLs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xem</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peech Bubble: Oval 11"/>
          <p:cNvSpPr/>
          <p:nvPr/>
        </p:nvSpPr>
        <p:spPr>
          <a:xfrm>
            <a:off x="5897741" y="4038600"/>
            <a:ext cx="3035304" cy="1325563"/>
          </a:xfrm>
          <a:prstGeom prst="wedgeEllipseCallout">
            <a:avLst>
              <a:gd name="adj1" fmla="val -32721"/>
              <a:gd name="adj2" fmla="val -965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57150" algn="l"/>
              </a:tabLst>
            </a:pPr>
            <a:r>
              <a:rPr lang="en-US" sz="2800" b="1" dirty="0" err="1">
                <a:solidFill>
                  <a:schemeClr val="tx1"/>
                </a:solidFill>
                <a:latin typeface="Times New Roman" panose="02020603050405020304" pitchFamily="18" charset="0"/>
                <a:cs typeface="Times New Roman" panose="02020603050405020304" pitchFamily="18" charset="0"/>
              </a:rPr>
              <a:t>Vâng</a:t>
            </a:r>
            <a:r>
              <a:rPr lang="en-US" sz="2800" b="1" dirty="0">
                <a:solidFill>
                  <a:schemeClr val="tx1"/>
                </a:solidFill>
                <a:latin typeface="Times New Roman" panose="02020603050405020304" pitchFamily="18" charset="0"/>
                <a:cs typeface="Times New Roman" panose="02020603050405020304" pitchFamily="18" charset="0"/>
              </a:rPr>
              <a:t> ạ! Con </a:t>
            </a:r>
            <a:r>
              <a:rPr lang="en-US" sz="2800" b="1" dirty="0" err="1">
                <a:solidFill>
                  <a:schemeClr val="tx1"/>
                </a:solidFill>
                <a:latin typeface="Times New Roman" panose="02020603050405020304" pitchFamily="18" charset="0"/>
                <a:cs typeface="Times New Roman" panose="02020603050405020304" pitchFamily="18" charset="0"/>
              </a:rPr>
              <a:t>làm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ngay</a:t>
            </a:r>
            <a:r>
              <a:rPr lang="en-US" sz="2800" b="1" dirty="0">
                <a:solidFill>
                  <a:schemeClr val="tx1"/>
                </a:solidFill>
                <a:latin typeface="Times New Roman" panose="02020603050405020304" pitchFamily="18" charset="0"/>
                <a:cs typeface="Times New Roman" panose="02020603050405020304" pitchFamily="18" charset="0"/>
              </a:rPr>
              <a:t> ạ!</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Content Placeholder 4"/>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10000" b="96000" l="33667" r="72000">
                        <a14:foregroundMark x1="61833" y1="46833" x2="59667" y2="72167"/>
                        <a14:foregroundMark x1="43917" y1="46250" x2="38250" y2="67667"/>
                        <a14:foregroundMark x1="38250" y1="67667" x2="37917" y2="68250"/>
                        <a14:foregroundMark x1="59333" y1="43083" x2="49583" y2="70667"/>
                        <a14:foregroundMark x1="49583" y1="70667" x2="49583" y2="70667"/>
                        <a14:foregroundMark x1="69917" y1="65333" x2="50417" y2="78333"/>
                        <a14:foregroundMark x1="68750" y1="95500" x2="45667" y2="96083"/>
                        <a14:foregroundMark x1="45667" y1="96083" x2="38083" y2="95667"/>
                        <a14:foregroundMark x1="54667" y1="42917" x2="44083" y2="70667"/>
                        <a14:foregroundMark x1="57917" y1="43250" x2="65000" y2="67417"/>
                        <a14:foregroundMark x1="65000" y1="67417" x2="65083" y2="69583"/>
                        <a14:foregroundMark x1="62417" y1="50333" x2="68417" y2="69417"/>
                        <a14:foregroundMark x1="41500" y1="49667" x2="33667" y2="65500"/>
                      </a14:backgroundRemoval>
                    </a14:imgEffect>
                    <a14:imgEffect>
                      <a14:colorTemperature colorTemp="5300"/>
                    </a14:imgEffect>
                  </a14:imgLayer>
                </a14:imgProps>
              </a:ext>
              <a:ext uri="{28A0092B-C50C-407E-A947-70E740481C1C}">
                <a14:useLocalDpi xmlns:a14="http://schemas.microsoft.com/office/drawing/2010/main" val="0"/>
              </a:ext>
            </a:extLst>
          </a:blip>
          <a:srcRect l="29939" r="23254"/>
          <a:stretch>
            <a:fillRect/>
          </a:stretch>
        </p:blipFill>
        <p:spPr>
          <a:xfrm flipH="1">
            <a:off x="-533400" y="127880"/>
            <a:ext cx="3657600" cy="6807584"/>
          </a:xfrm>
        </p:spPr>
      </p:pic>
      <p:sp>
        <p:nvSpPr>
          <p:cNvPr id="11" name="Speech Bubble: Oval 10"/>
          <p:cNvSpPr/>
          <p:nvPr/>
        </p:nvSpPr>
        <p:spPr>
          <a:xfrm flipH="1">
            <a:off x="1790689" y="0"/>
            <a:ext cx="4457711" cy="1524000"/>
          </a:xfrm>
          <a:prstGeom prst="wedgeEllipseCallout">
            <a:avLst>
              <a:gd name="adj1" fmla="val 40507"/>
              <a:gd name="adj2" fmla="val 4270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Con </a:t>
            </a:r>
            <a:r>
              <a:rPr lang="en-US" sz="3200" b="1" dirty="0" err="1">
                <a:solidFill>
                  <a:schemeClr val="bg1"/>
                </a:solidFill>
                <a:latin typeface="Times New Roman" panose="02020603050405020304" pitchFamily="18" charset="0"/>
                <a:cs typeface="Times New Roman" panose="02020603050405020304" pitchFamily="18" charset="0"/>
              </a:rPr>
              <a:t>cất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giúp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mẹ</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giỏ</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rau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củ</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này</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nhé</a:t>
            </a:r>
            <a:r>
              <a:rPr lang="en-US" sz="3200" b="1"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57636" cy="6858000"/>
            <a:chOff x="0" y="0"/>
            <a:chExt cx="9157636" cy="6858000"/>
          </a:xfrm>
        </p:grpSpPr>
        <p:pic>
          <p:nvPicPr>
            <p:cNvPr id="3" name="Picture 2" descr="E:\0000000我图PPT\03.20\亲子乐园\亲子乐园副本.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002338"/>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5"/>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763688" y="1003422"/>
              <a:ext cx="5688632" cy="3978589"/>
            </a:xfrm>
            <a:prstGeom prst="rect">
              <a:avLst/>
            </a:prstGeom>
            <a:effectLst>
              <a:outerShdw blurRad="50800" dist="38100" dir="5400000" algn="t" rotWithShape="0">
                <a:prstClr val="black">
                  <a:alpha val="40000"/>
                </a:prstClr>
              </a:outerShdw>
            </a:effectLst>
          </p:spPr>
        </p:pic>
        <p:pic>
          <p:nvPicPr>
            <p:cNvPr id="5" name="Picture 4" descr="E:\我图PPT\00001PNG素材\扁平化png\2222.png"/>
            <p:cNvPicPr>
              <a:picLocks noChangeAspect="1" noChangeArrowheads="1"/>
            </p:cNvPicPr>
            <p:nvPr/>
          </p:nvPicPr>
          <p:blipFill>
            <a:blip r:embed="rId4" cstate="print">
              <a:biLevel thresh="25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690780" y="1124744"/>
              <a:ext cx="5905557" cy="27572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E:\0000000我图PPT\03.20\亲子乐园\3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3808032"/>
              <a:ext cx="9145588" cy="30499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00000我图PPT\00001PNG素材\儿童卡通\6465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1184" y="1628754"/>
              <a:ext cx="2766452" cy="49660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E:\0000000我图PPT\00001PNG素材\儿童卡通\t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311" y="4520127"/>
              <a:ext cx="2766452" cy="18586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4"/>
            <p:cNvSpPr txBox="1">
              <a:spLocks noChangeArrowheads="1"/>
            </p:cNvSpPr>
            <p:nvPr/>
          </p:nvSpPr>
          <p:spPr bwMode="auto">
            <a:xfrm>
              <a:off x="3085365" y="1462867"/>
              <a:ext cx="3045278"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0"/>
                </a:spcBef>
                <a:buClrTx/>
                <a:buNone/>
              </a:pPr>
              <a:r>
                <a:rPr lang="en-US" altLang="en-US" sz="3000" b="1" dirty="0" err="1">
                  <a:solidFill>
                    <a:srgbClr val="C00000"/>
                  </a:solidFill>
                  <a:latin typeface="Times New Roman" panose="02020603050405020304" pitchFamily="18" charset="0"/>
                  <a:cs typeface="Times New Roman" panose="02020603050405020304" pitchFamily="18" charset="0"/>
                </a:rPr>
                <a:t>Củng</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cố</a:t>
              </a:r>
              <a:r>
                <a:rPr lang="en-US" altLang="en-US" sz="3000" b="1" dirty="0">
                  <a:solidFill>
                    <a:srgbClr val="C00000"/>
                  </a:solidFill>
                  <a:latin typeface="Times New Roman" panose="02020603050405020304" pitchFamily="18" charset="0"/>
                  <a:cs typeface="Times New Roman" panose="02020603050405020304" pitchFamily="18" charset="0"/>
                </a:rPr>
                <a:t> - </a:t>
              </a:r>
              <a:r>
                <a:rPr lang="en-US" altLang="en-US" sz="3000" b="1" dirty="0" err="1">
                  <a:solidFill>
                    <a:srgbClr val="C00000"/>
                  </a:solidFill>
                  <a:latin typeface="Times New Roman" panose="02020603050405020304" pitchFamily="18" charset="0"/>
                  <a:cs typeface="Times New Roman" panose="02020603050405020304" pitchFamily="18" charset="0"/>
                </a:rPr>
                <a:t>Dặn</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dò</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sp>
          <p:nvSpPr>
            <p:cNvPr id="10" name="TextBox 4"/>
            <p:cNvSpPr txBox="1">
              <a:spLocks noChangeArrowheads="1"/>
            </p:cNvSpPr>
            <p:nvPr/>
          </p:nvSpPr>
          <p:spPr bwMode="auto">
            <a:xfrm>
              <a:off x="2931518" y="2198366"/>
              <a:ext cx="3282553"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0"/>
                </a:spcBef>
                <a:buClrTx/>
                <a:buNone/>
              </a:pP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Nhận</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xét</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tiết</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học</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11" name="TextBox 4"/>
            <p:cNvSpPr txBox="1">
              <a:spLocks noChangeArrowheads="1"/>
            </p:cNvSpPr>
            <p:nvPr/>
          </p:nvSpPr>
          <p:spPr bwMode="auto">
            <a:xfrm>
              <a:off x="2896717" y="2893420"/>
              <a:ext cx="38647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0"/>
                </a:spcBef>
                <a:buClrTx/>
                <a:buFontTx/>
                <a:buChar char="-"/>
              </a:pP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Chuẩn</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bị</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err="1">
                  <a:solidFill>
                    <a:srgbClr val="002060"/>
                  </a:solidFill>
                  <a:latin typeface="Times New Roman" panose="02020603050405020304" pitchFamily="18" charset="0"/>
                  <a:cs typeface="Times New Roman" panose="02020603050405020304" pitchFamily="18" charset="0"/>
                </a:rPr>
                <a:t>bài</a:t>
              </a:r>
              <a:r>
                <a:rPr lang="en-US" altLang="en-US" sz="3000" b="1">
                  <a:solidFill>
                    <a:srgbClr val="002060"/>
                  </a:solidFill>
                  <a:latin typeface="Times New Roman" panose="02020603050405020304" pitchFamily="18" charset="0"/>
                  <a:cs typeface="Times New Roman" panose="02020603050405020304" pitchFamily="18" charset="0"/>
                </a:rPr>
                <a:t> sau </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43000"/>
            <a:ext cx="9372600" cy="583565"/>
          </a:xfrm>
          <a:prstGeom prst="rect">
            <a:avLst/>
          </a:prstGeom>
          <a:noFill/>
        </p:spPr>
        <p:txBody>
          <a:bodyPr wrap="square" rtlCol="0">
            <a:spAutoFit/>
          </a:bodyPr>
          <a:lstStyle/>
          <a:p>
            <a:r>
              <a:rPr lang="en-US" sz="3200">
                <a:solidFill>
                  <a:srgbClr val="0000FF"/>
                </a:solidFill>
                <a:latin typeface="Times New Roman" panose="02020603050405020304" pitchFamily="18" charset="0"/>
                <a:cs typeface="Times New Roman" panose="02020603050405020304" pitchFamily="18" charset="0"/>
              </a:rPr>
              <a:t>Khi chim vành khuyên gặp người lớn, bạn </a:t>
            </a:r>
            <a:r>
              <a:rPr lang="vi-VN" altLang="en-US" sz="3200">
                <a:solidFill>
                  <a:srgbClr val="0000FF"/>
                </a:solidFill>
                <a:latin typeface="Times New Roman" panose="02020603050405020304" pitchFamily="18" charset="0"/>
                <a:cs typeface="Times New Roman" panose="02020603050405020304" pitchFamily="18" charset="0"/>
              </a:rPr>
              <a:t>ấy</a:t>
            </a:r>
            <a:r>
              <a:rPr lang="en-US" sz="3200">
                <a:solidFill>
                  <a:srgbClr val="0000FF"/>
                </a:solidFill>
                <a:latin typeface="Times New Roman" panose="02020603050405020304" pitchFamily="18" charset="0"/>
                <a:cs typeface="Times New Roman" panose="02020603050405020304" pitchFamily="18" charset="0"/>
              </a:rPr>
              <a:t> đã làm gì?</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617" y="0"/>
            <a:ext cx="2770172" cy="907231"/>
          </a:xfrm>
          <a:prstGeom prst="rect">
            <a:avLst/>
          </a:prstGeom>
        </p:spPr>
      </p:pic>
      <p:pic>
        <p:nvPicPr>
          <p:cNvPr id="2" name="Picture 1"/>
          <p:cNvPicPr>
            <a:picLocks noChangeAspect="1"/>
          </p:cNvPicPr>
          <p:nvPr/>
        </p:nvPicPr>
        <p:blipFill>
          <a:blip r:embed="rId3"/>
          <a:stretch>
            <a:fillRect/>
          </a:stretch>
        </p:blipFill>
        <p:spPr>
          <a:xfrm>
            <a:off x="1371600" y="2008037"/>
            <a:ext cx="6553200" cy="4292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8" name="Rectangle 7"/>
          <p:cNvSpPr/>
          <p:nvPr/>
        </p:nvSpPr>
        <p:spPr>
          <a:xfrm>
            <a:off x="0" y="0"/>
            <a:ext cx="9144000" cy="1828800"/>
          </a:xfrm>
          <a:prstGeom prst="rect">
            <a:avLst/>
          </a:prstGeom>
          <a:solidFill>
            <a:srgbClr val="A7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roup 3"/>
          <p:cNvGrpSpPr/>
          <p:nvPr/>
        </p:nvGrpSpPr>
        <p:grpSpPr>
          <a:xfrm>
            <a:off x="152400" y="1295400"/>
            <a:ext cx="8809703" cy="3124199"/>
            <a:chOff x="258097" y="1914117"/>
            <a:chExt cx="8458200" cy="1828800"/>
          </a:xfrm>
        </p:grpSpPr>
        <p:sp>
          <p:nvSpPr>
            <p:cNvPr id="5" name="Rounded Rectangle 4"/>
            <p:cNvSpPr/>
            <p:nvPr/>
          </p:nvSpPr>
          <p:spPr>
            <a:xfrm>
              <a:off x="258097" y="1914117"/>
              <a:ext cx="8458200" cy="18288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ounded Rectangle 5"/>
            <p:cNvSpPr/>
            <p:nvPr/>
          </p:nvSpPr>
          <p:spPr>
            <a:xfrm>
              <a:off x="381000" y="1968912"/>
              <a:ext cx="8200103" cy="1612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dirty="0">
                <a:solidFill>
                  <a:schemeClr val="tx1"/>
                </a:solidFill>
                <a:latin typeface=".VnAvant" pitchFamily="34" charset="0"/>
              </a:endParaRPr>
            </a:p>
          </p:txBody>
        </p:sp>
      </p:grpSp>
      <p:sp>
        <p:nvSpPr>
          <p:cNvPr id="11" name="Subtitle 2"/>
          <p:cNvSpPr>
            <a:spLocks noGrp="1"/>
          </p:cNvSpPr>
          <p:nvPr>
            <p:ph type="subTitle" idx="1"/>
          </p:nvPr>
        </p:nvSpPr>
        <p:spPr>
          <a:xfrm>
            <a:off x="397951" y="2209800"/>
            <a:ext cx="8305800" cy="1752600"/>
          </a:xfrm>
        </p:spPr>
        <p:txBody>
          <a:bodyPr>
            <a:noAutofit/>
          </a:bodyPr>
          <a:lstStyle/>
          <a:p>
            <a:r>
              <a:rPr lang="en-US" sz="5400" b="1">
                <a:solidFill>
                  <a:srgbClr val="0000FF"/>
                </a:solidFill>
                <a:latin typeface="Times New Roman" panose="02020603050405020304" pitchFamily="18" charset="0"/>
                <a:cs typeface="Times New Roman" panose="02020603050405020304" pitchFamily="18" charset="0"/>
              </a:rPr>
              <a:t>Lễ phép vâng lời </a:t>
            </a:r>
          </a:p>
          <a:p>
            <a:r>
              <a:rPr lang="en-US" sz="5400" b="1">
                <a:solidFill>
                  <a:srgbClr val="0000FF"/>
                </a:solidFill>
                <a:latin typeface="Times New Roman" panose="02020603050405020304" pitchFamily="18" charset="0"/>
                <a:cs typeface="Times New Roman" panose="02020603050405020304" pitchFamily="18" charset="0"/>
              </a:rPr>
              <a:t>ông bà, cha mẹ, anh chị</a:t>
            </a:r>
            <a:endParaRPr lang="vi-VN" sz="5400" b="1"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581400" y="1565564"/>
            <a:ext cx="4495800" cy="769441"/>
          </a:xfrm>
          <a:prstGeom prst="rect">
            <a:avLst/>
          </a:prstGeom>
          <a:noFill/>
        </p:spPr>
        <p:txBody>
          <a:bodyPr wrap="square" rtlCol="0">
            <a:spAutoFit/>
          </a:bodyPr>
          <a:lstStyle/>
          <a:p>
            <a:r>
              <a:rPr lang="en-US" sz="4400" b="1">
                <a:solidFill>
                  <a:srgbClr val="0000FF"/>
                </a:solidFill>
                <a:latin typeface="Times New Roman" panose="02020603050405020304" pitchFamily="18" charset="0"/>
                <a:cs typeface="Times New Roman" panose="02020603050405020304" pitchFamily="18" charset="0"/>
              </a:rPr>
              <a:t>Bài 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291" y="1052568"/>
            <a:ext cx="8989418" cy="1077218"/>
          </a:xfrm>
          <a:prstGeom prst="rect">
            <a:avLst/>
          </a:prstGeom>
          <a:noFill/>
        </p:spPr>
        <p:txBody>
          <a:bodyPr wrap="square" rtlCol="0">
            <a:spAutoFit/>
          </a:bodyPr>
          <a:lstStyle/>
          <a:p>
            <a:pPr algn="just"/>
            <a:r>
              <a:rPr lang="en-US"/>
              <a:t> </a:t>
            </a:r>
            <a:r>
              <a:rPr lang="en-US" sz="3200">
                <a:solidFill>
                  <a:srgbClr val="0000FF"/>
                </a:solidFill>
                <a:latin typeface="Times New Roman" panose="02020603050405020304" pitchFamily="18" charset="0"/>
                <a:cs typeface="Times New Roman" panose="02020603050405020304" pitchFamily="18" charset="0"/>
              </a:rPr>
              <a:t>Các bạn trong tranh đã thể hiện sự lễ phép, vâng lời ông bà, cha mẹ, anh chị như thế nào?</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42" y="105841"/>
            <a:ext cx="1770637" cy="879128"/>
          </a:xfrm>
          <a:prstGeom prst="rect">
            <a:avLst/>
          </a:prstGeom>
        </p:spPr>
      </p:pic>
      <p:sp>
        <p:nvSpPr>
          <p:cNvPr id="9" name="TextBox 8"/>
          <p:cNvSpPr txBox="1"/>
          <p:nvPr/>
        </p:nvSpPr>
        <p:spPr>
          <a:xfrm>
            <a:off x="1986487" y="98461"/>
            <a:ext cx="7132973" cy="954107"/>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1: Cách thể hiện lễ phép, vâng lời ông bà, cha mẹ, anh chị.</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041" y="2011087"/>
            <a:ext cx="3940111" cy="2434777"/>
          </a:xfrm>
          <a:prstGeom prst="rect">
            <a:avLst/>
          </a:prstGeom>
        </p:spPr>
      </p:pic>
      <p:pic>
        <p:nvPicPr>
          <p:cNvPr id="11" name="Picture 10" descr="A close up of text on a black background&#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812117"/>
            <a:ext cx="3940111" cy="2650745"/>
          </a:xfrm>
          <a:prstGeom prst="rect">
            <a:avLst/>
          </a:prstGeom>
        </p:spPr>
      </p:pic>
      <p:pic>
        <p:nvPicPr>
          <p:cNvPr id="12" name="Picture 11" descr="A close up of a sign&#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161" y="4423222"/>
            <a:ext cx="3505200" cy="243477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800" y="4461902"/>
            <a:ext cx="3505200" cy="24347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8996-E71A-CBE4-F566-193D5BF0984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A3F98C8-6038-3D5D-17B7-BC8D1E576864}"/>
              </a:ext>
            </a:extLst>
          </p:cNvPr>
          <p:cNvSpPr>
            <a:spLocks noGrp="1"/>
          </p:cNvSpPr>
          <p:nvPr>
            <p:ph type="subTitle"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black background&#10;&#10;Description automatically generated"/>
          <p:cNvPicPr>
            <a:picLocks noChangeAspect="1"/>
          </p:cNvPicPr>
          <p:nvPr/>
        </p:nvPicPr>
        <p:blipFill rotWithShape="1">
          <a:blip r:embed="rId7" cstate="print">
            <a:extLst>
              <a:ext uri="{28A0092B-C50C-407E-A947-70E740481C1C}">
                <a14:useLocalDpi xmlns:a14="http://schemas.microsoft.com/office/drawing/2010/main" val="0"/>
              </a:ext>
            </a:extLst>
          </a:blip>
          <a:srcRect l="1011" t="20435" r="22079" b="1"/>
          <a:stretch>
            <a:fillRect/>
          </a:stretch>
        </p:blipFill>
        <p:spPr>
          <a:xfrm>
            <a:off x="-90577" y="1478351"/>
            <a:ext cx="9417457" cy="4810186"/>
          </a:xfrm>
          <a:prstGeom prst="rect">
            <a:avLst/>
          </a:prstGeom>
        </p:spPr>
      </p:pic>
      <p:sp>
        <p:nvSpPr>
          <p:cNvPr id="3" name="Speech Bubble: Rectangle with Corners Rounded 2"/>
          <p:cNvSpPr/>
          <p:nvPr/>
        </p:nvSpPr>
        <p:spPr>
          <a:xfrm>
            <a:off x="4852185" y="1001591"/>
            <a:ext cx="4205378" cy="1112808"/>
          </a:xfrm>
          <a:prstGeom prst="wedgeRoundRectCallout">
            <a:avLst>
              <a:gd name="adj1" fmla="val -26987"/>
              <a:gd name="adj2" fmla="val 8343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err="1">
                <a:solidFill>
                  <a:schemeClr val="tx1"/>
                </a:solidFill>
                <a:latin typeface="Times New Roman" panose="02020603050405020304" pitchFamily="18" charset="0"/>
                <a:cs typeface="Times New Roman" panose="02020603050405020304" pitchFamily="18" charset="0"/>
              </a:rPr>
              <a:t>Em</a:t>
            </a:r>
            <a:r>
              <a:rPr lang="en-US" sz="3300" dirty="0">
                <a:solidFill>
                  <a:schemeClr val="tx1"/>
                </a:solidFill>
                <a:latin typeface="Times New Roman" panose="02020603050405020304" pitchFamily="18" charset="0"/>
                <a:cs typeface="Times New Roman" panose="02020603050405020304" pitchFamily="18" charset="0"/>
              </a:rPr>
              <a:t> </a:t>
            </a:r>
            <a:r>
              <a:rPr lang="en-US" sz="3300" dirty="0" err="1">
                <a:solidFill>
                  <a:schemeClr val="tx1"/>
                </a:solidFill>
                <a:latin typeface="Times New Roman" panose="02020603050405020304" pitchFamily="18" charset="0"/>
                <a:cs typeface="Times New Roman" panose="02020603050405020304" pitchFamily="18" charset="0"/>
              </a:rPr>
              <a:t>đánh</a:t>
            </a:r>
            <a:r>
              <a:rPr lang="en-US" sz="3300" dirty="0">
                <a:solidFill>
                  <a:schemeClr val="tx1"/>
                </a:solidFill>
                <a:latin typeface="Times New Roman" panose="02020603050405020304" pitchFamily="18" charset="0"/>
                <a:cs typeface="Times New Roman" panose="02020603050405020304" pitchFamily="18" charset="0"/>
              </a:rPr>
              <a:t> </a:t>
            </a:r>
            <a:r>
              <a:rPr lang="en-US" sz="3300" dirty="0" err="1">
                <a:solidFill>
                  <a:schemeClr val="tx1"/>
                </a:solidFill>
                <a:latin typeface="Times New Roman" panose="02020603050405020304" pitchFamily="18" charset="0"/>
                <a:cs typeface="Times New Roman" panose="02020603050405020304" pitchFamily="18" charset="0"/>
              </a:rPr>
              <a:t>răng</a:t>
            </a:r>
            <a:r>
              <a:rPr lang="en-US" sz="3300" dirty="0">
                <a:solidFill>
                  <a:schemeClr val="tx1"/>
                </a:solidFill>
                <a:latin typeface="Times New Roman" panose="02020603050405020304" pitchFamily="18" charset="0"/>
                <a:cs typeface="Times New Roman" panose="02020603050405020304" pitchFamily="18" charset="0"/>
              </a:rPr>
              <a:t> </a:t>
            </a:r>
            <a:r>
              <a:rPr lang="en-US" sz="3300" dirty="0" err="1">
                <a:solidFill>
                  <a:schemeClr val="tx1"/>
                </a:solidFill>
                <a:latin typeface="Times New Roman" panose="02020603050405020304" pitchFamily="18" charset="0"/>
                <a:cs typeface="Times New Roman" panose="02020603050405020304" pitchFamily="18" charset="0"/>
              </a:rPr>
              <a:t>kĩ</a:t>
            </a:r>
            <a:r>
              <a:rPr lang="en-US" sz="3300" dirty="0">
                <a:solidFill>
                  <a:schemeClr val="tx1"/>
                </a:solidFill>
                <a:latin typeface="Times New Roman" panose="02020603050405020304" pitchFamily="18" charset="0"/>
                <a:cs typeface="Times New Roman" panose="02020603050405020304" pitchFamily="18" charset="0"/>
              </a:rPr>
              <a:t> </a:t>
            </a:r>
            <a:r>
              <a:rPr lang="en-US" sz="3300" dirty="0" err="1">
                <a:solidFill>
                  <a:schemeClr val="tx1"/>
                </a:solidFill>
                <a:latin typeface="Times New Roman" panose="02020603050405020304" pitchFamily="18" charset="0"/>
                <a:cs typeface="Times New Roman" panose="02020603050405020304" pitchFamily="18" charset="0"/>
              </a:rPr>
              <a:t>ch</a:t>
            </a:r>
            <a:r>
              <a:rPr lang="vi-VN" sz="3300" dirty="0">
                <a:solidFill>
                  <a:schemeClr val="tx1"/>
                </a:solidFill>
                <a:latin typeface="Times New Roman" panose="02020603050405020304" pitchFamily="18" charset="0"/>
                <a:cs typeface="Times New Roman" panose="02020603050405020304" pitchFamily="18" charset="0"/>
              </a:rPr>
              <a:t>ư</a:t>
            </a:r>
            <a:r>
              <a:rPr lang="en-US" sz="3300" dirty="0">
                <a:solidFill>
                  <a:schemeClr val="tx1"/>
                </a:solidFill>
                <a:latin typeface="Times New Roman" panose="02020603050405020304" pitchFamily="18" charset="0"/>
                <a:cs typeface="Times New Roman" panose="02020603050405020304" pitchFamily="18" charset="0"/>
              </a:rPr>
              <a:t>a?</a:t>
            </a:r>
          </a:p>
        </p:txBody>
      </p:sp>
      <p:sp>
        <p:nvSpPr>
          <p:cNvPr id="7" name="Flowchart: Alternate Process 6"/>
          <p:cNvSpPr/>
          <p:nvPr/>
        </p:nvSpPr>
        <p:spPr>
          <a:xfrm>
            <a:off x="276045" y="1297757"/>
            <a:ext cx="4067356" cy="879894"/>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peech Bubble: Rectangle with Corners Rounded 7"/>
          <p:cNvSpPr/>
          <p:nvPr/>
        </p:nvSpPr>
        <p:spPr>
          <a:xfrm>
            <a:off x="239469" y="1181300"/>
            <a:ext cx="4343399" cy="1112808"/>
          </a:xfrm>
          <a:prstGeom prst="wedgeRoundRectCallout">
            <a:avLst>
              <a:gd name="adj1" fmla="val -10767"/>
              <a:gd name="adj2" fmla="val 8919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err="1">
                <a:solidFill>
                  <a:schemeClr val="tx1"/>
                </a:solidFill>
                <a:latin typeface="Times New Roman" panose="02020603050405020304" pitchFamily="18" charset="0"/>
                <a:cs typeface="Times New Roman" panose="02020603050405020304" pitchFamily="18" charset="0"/>
              </a:rPr>
              <a:t>Em</a:t>
            </a:r>
            <a:r>
              <a:rPr lang="en-US" sz="3300" dirty="0">
                <a:solidFill>
                  <a:schemeClr val="tx1"/>
                </a:solidFill>
                <a:latin typeface="Times New Roman" panose="02020603050405020304" pitchFamily="18" charset="0"/>
                <a:cs typeface="Times New Roman" panose="02020603050405020304" pitchFamily="18" charset="0"/>
              </a:rPr>
              <a:t> </a:t>
            </a:r>
            <a:r>
              <a:rPr lang="en-US" sz="3300" dirty="0" err="1">
                <a:solidFill>
                  <a:schemeClr val="tx1"/>
                </a:solidFill>
                <a:latin typeface="Times New Roman" panose="02020603050405020304" pitchFamily="18" charset="0"/>
                <a:cs typeface="Times New Roman" panose="02020603050405020304" pitchFamily="18" charset="0"/>
              </a:rPr>
              <a:t>đánh</a:t>
            </a:r>
            <a:r>
              <a:rPr lang="en-US" sz="3300" dirty="0">
                <a:solidFill>
                  <a:schemeClr val="tx1"/>
                </a:solidFill>
                <a:latin typeface="Times New Roman" panose="02020603050405020304" pitchFamily="18" charset="0"/>
                <a:cs typeface="Times New Roman" panose="02020603050405020304" pitchFamily="18" charset="0"/>
              </a:rPr>
              <a:t> </a:t>
            </a:r>
            <a:r>
              <a:rPr lang="en-US" sz="3300" dirty="0" err="1">
                <a:solidFill>
                  <a:schemeClr val="tx1"/>
                </a:solidFill>
                <a:latin typeface="Times New Roman" panose="02020603050405020304" pitchFamily="18" charset="0"/>
                <a:cs typeface="Times New Roman" panose="02020603050405020304" pitchFamily="18" charset="0"/>
              </a:rPr>
              <a:t>răng</a:t>
            </a:r>
            <a:r>
              <a:rPr lang="en-US" sz="3300" dirty="0">
                <a:solidFill>
                  <a:schemeClr val="tx1"/>
                </a:solidFill>
                <a:latin typeface="Times New Roman" panose="02020603050405020304" pitchFamily="18" charset="0"/>
                <a:cs typeface="Times New Roman" panose="02020603050405020304" pitchFamily="18" charset="0"/>
              </a:rPr>
              <a:t> </a:t>
            </a:r>
            <a:r>
              <a:rPr lang="en-US" sz="3300" dirty="0" err="1">
                <a:solidFill>
                  <a:schemeClr val="tx1"/>
                </a:solidFill>
                <a:latin typeface="Times New Roman" panose="02020603050405020304" pitchFamily="18" charset="0"/>
                <a:cs typeface="Times New Roman" panose="02020603050405020304" pitchFamily="18" charset="0"/>
              </a:rPr>
              <a:t>kĩ</a:t>
            </a:r>
            <a:endParaRPr lang="en-US" sz="3300" dirty="0">
              <a:solidFill>
                <a:schemeClr val="tx1"/>
              </a:solidFill>
              <a:latin typeface="Times New Roman" panose="02020603050405020304" pitchFamily="18" charset="0"/>
              <a:cs typeface="Times New Roman" panose="02020603050405020304" pitchFamily="18" charset="0"/>
            </a:endParaRPr>
          </a:p>
          <a:p>
            <a:pPr algn="ctr"/>
            <a:r>
              <a:rPr lang="en-US" sz="3300" dirty="0">
                <a:solidFill>
                  <a:schemeClr val="tx1"/>
                </a:solidFill>
                <a:latin typeface="Times New Roman" panose="02020603050405020304" pitchFamily="18" charset="0"/>
                <a:cs typeface="Times New Roman" panose="02020603050405020304" pitchFamily="18" charset="0"/>
              </a:rPr>
              <a:t> </a:t>
            </a:r>
            <a:r>
              <a:rPr lang="en-US" sz="3300" dirty="0" err="1">
                <a:solidFill>
                  <a:schemeClr val="tx1"/>
                </a:solidFill>
                <a:latin typeface="Times New Roman" panose="02020603050405020304" pitchFamily="18" charset="0"/>
                <a:cs typeface="Times New Roman" panose="02020603050405020304" pitchFamily="18" charset="0"/>
              </a:rPr>
              <a:t>rồi</a:t>
            </a:r>
            <a:r>
              <a:rPr lang="en-US" sz="3300" dirty="0">
                <a:solidFill>
                  <a:schemeClr val="tx1"/>
                </a:solidFill>
                <a:latin typeface="Times New Roman" panose="02020603050405020304" pitchFamily="18" charset="0"/>
                <a:cs typeface="Times New Roman" panose="02020603050405020304" pitchFamily="18" charset="0"/>
              </a:rPr>
              <a:t> ạ!</a:t>
            </a:r>
          </a:p>
        </p:txBody>
      </p:sp>
      <p:pic>
        <p:nvPicPr>
          <p:cNvPr id="2" name="Em đánh răng kĩ chư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177609" y="1069157"/>
            <a:ext cx="457200" cy="457200"/>
          </a:xfrm>
          <a:prstGeom prst="rect">
            <a:avLst/>
          </a:prstGeom>
        </p:spPr>
      </p:pic>
      <p:pic>
        <p:nvPicPr>
          <p:cNvPr id="4" name="Em đánh răng kĩ rồi ">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314700" y="1778680"/>
            <a:ext cx="457200" cy="4572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mediacall" presetSubtype="0" fill="hold" nodeType="withEffect">
                                  <p:stCondLst>
                                    <p:cond delay="0"/>
                                  </p:stCondLst>
                                  <p:childTnLst>
                                    <p:cmd type="call" cmd="playFrom(0.0)">
                                      <p:cBhvr>
                                        <p:cTn id="9" dur="1598" fill="hold"/>
                                        <p:tgtEl>
                                          <p:spTgt spid="2"/>
                                        </p:tgtEl>
                                      </p:cBhvr>
                                    </p:cmd>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 presetClass="mediacall" presetSubtype="0" fill="hold" nodeType="withEffect">
                                  <p:stCondLst>
                                    <p:cond delay="0"/>
                                  </p:stCondLst>
                                  <p:childTnLst>
                                    <p:cmd type="call" cmd="playFrom(0.0)">
                                      <p:cBhvr>
                                        <p:cTn id="15" dur="16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audio>
              <p:cMediaNode vol="80000">
                <p:cTn id="17" fill="hold" display="0">
                  <p:stCondLst>
                    <p:cond delay="indefinite"/>
                  </p:stCondLst>
                  <p:endCondLst>
                    <p:cond evt="onStopAudio" delay="0">
                      <p:tgtEl>
                        <p:sldTgt/>
                      </p:tgtEl>
                    </p:cond>
                  </p:endCondLst>
                </p:cTn>
                <p:tgtEl>
                  <p:spTgt spid="4"/>
                </p:tgtEl>
              </p:cMediaNode>
            </p:audio>
          </p:childTnLst>
        </p:cTn>
      </p:par>
    </p:tnLst>
    <p:bldLst>
      <p:bldP spid="3" grpId="0" bldLvl="0" animBg="1"/>
      <p:bldP spid="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3732" t="5939" r="5688" b="7003"/>
          <a:stretch>
            <a:fillRect/>
          </a:stretch>
        </p:blipFill>
        <p:spPr>
          <a:xfrm>
            <a:off x="-1" y="1180741"/>
            <a:ext cx="9144001" cy="4820009"/>
          </a:xfrm>
          <a:prstGeom prst="rect">
            <a:avLst/>
          </a:prstGeom>
        </p:spPr>
      </p:pic>
      <p:sp>
        <p:nvSpPr>
          <p:cNvPr id="3" name="Flowchart: Alternate Process 2"/>
          <p:cNvSpPr/>
          <p:nvPr/>
        </p:nvSpPr>
        <p:spPr>
          <a:xfrm>
            <a:off x="284672" y="1180741"/>
            <a:ext cx="4179498" cy="802256"/>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lowchart: Alternate Process 5"/>
          <p:cNvSpPr/>
          <p:nvPr/>
        </p:nvSpPr>
        <p:spPr>
          <a:xfrm>
            <a:off x="3234906" y="5179084"/>
            <a:ext cx="5909094" cy="802256"/>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Speech Bubble: Rectangle with Corners Rounded 7"/>
          <p:cNvSpPr/>
          <p:nvPr/>
        </p:nvSpPr>
        <p:spPr>
          <a:xfrm>
            <a:off x="0" y="970472"/>
            <a:ext cx="4968815" cy="1222794"/>
          </a:xfrm>
          <a:prstGeom prst="wedgeRoundRectCallout">
            <a:avLst>
              <a:gd name="adj1" fmla="val 44792"/>
              <a:gd name="adj2" fmla="val 741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solidFill>
                  <a:schemeClr val="tx1"/>
                </a:solidFill>
                <a:latin typeface="Times New Roman" panose="02020603050405020304" pitchFamily="18" charset="0"/>
                <a:cs typeface="Times New Roman" panose="02020603050405020304" pitchFamily="18" charset="0"/>
              </a:rPr>
              <a:t>Con </a:t>
            </a:r>
            <a:r>
              <a:rPr lang="en-US" sz="4050" dirty="0" err="1">
                <a:solidFill>
                  <a:schemeClr val="tx1"/>
                </a:solidFill>
                <a:latin typeface="Times New Roman" panose="02020603050405020304" pitchFamily="18" charset="0"/>
                <a:cs typeface="Times New Roman" panose="02020603050405020304" pitchFamily="18" charset="0"/>
              </a:rPr>
              <a:t>ăn</a:t>
            </a:r>
            <a:r>
              <a:rPr lang="en-US" sz="4050" dirty="0">
                <a:solidFill>
                  <a:schemeClr val="tx1"/>
                </a:solidFill>
                <a:latin typeface="Times New Roman" panose="02020603050405020304" pitchFamily="18" charset="0"/>
                <a:cs typeface="Times New Roman" panose="02020603050405020304" pitchFamily="18" charset="0"/>
              </a:rPr>
              <a:t> </a:t>
            </a:r>
            <a:r>
              <a:rPr lang="en-US" sz="4050" dirty="0" err="1">
                <a:solidFill>
                  <a:schemeClr val="tx1"/>
                </a:solidFill>
                <a:latin typeface="Times New Roman" panose="02020603050405020304" pitchFamily="18" charset="0"/>
                <a:cs typeface="Times New Roman" panose="02020603050405020304" pitchFamily="18" charset="0"/>
              </a:rPr>
              <a:t>nhanh</a:t>
            </a:r>
            <a:r>
              <a:rPr lang="en-US" sz="4050" dirty="0">
                <a:solidFill>
                  <a:schemeClr val="tx1"/>
                </a:solidFill>
                <a:latin typeface="Times New Roman" panose="02020603050405020304" pitchFamily="18" charset="0"/>
                <a:cs typeface="Times New Roman" panose="02020603050405020304" pitchFamily="18" charset="0"/>
              </a:rPr>
              <a:t> </a:t>
            </a:r>
            <a:r>
              <a:rPr lang="en-US" sz="4050" dirty="0" err="1">
                <a:solidFill>
                  <a:schemeClr val="tx1"/>
                </a:solidFill>
                <a:latin typeface="Times New Roman" panose="02020603050405020304" pitchFamily="18" charset="0"/>
                <a:cs typeface="Times New Roman" panose="02020603050405020304" pitchFamily="18" charset="0"/>
              </a:rPr>
              <a:t>để</a:t>
            </a:r>
            <a:r>
              <a:rPr lang="en-US" sz="4050" dirty="0">
                <a:solidFill>
                  <a:schemeClr val="tx1"/>
                </a:solidFill>
                <a:latin typeface="Times New Roman" panose="02020603050405020304" pitchFamily="18" charset="0"/>
                <a:cs typeface="Times New Roman" panose="02020603050405020304" pitchFamily="18" charset="0"/>
              </a:rPr>
              <a:t> </a:t>
            </a:r>
            <a:r>
              <a:rPr lang="en-US" sz="4050" dirty="0" err="1">
                <a:solidFill>
                  <a:schemeClr val="tx1"/>
                </a:solidFill>
                <a:latin typeface="Times New Roman" panose="02020603050405020304" pitchFamily="18" charset="0"/>
                <a:cs typeface="Times New Roman" panose="02020603050405020304" pitchFamily="18" charset="0"/>
              </a:rPr>
              <a:t>đi</a:t>
            </a:r>
            <a:r>
              <a:rPr lang="en-US" sz="4050" dirty="0">
                <a:solidFill>
                  <a:schemeClr val="tx1"/>
                </a:solidFill>
                <a:latin typeface="Times New Roman" panose="02020603050405020304" pitchFamily="18" charset="0"/>
                <a:cs typeface="Times New Roman" panose="02020603050405020304" pitchFamily="18" charset="0"/>
              </a:rPr>
              <a:t> </a:t>
            </a:r>
            <a:r>
              <a:rPr lang="en-US" sz="4050" dirty="0" err="1">
                <a:solidFill>
                  <a:schemeClr val="tx1"/>
                </a:solidFill>
                <a:latin typeface="Times New Roman" panose="02020603050405020304" pitchFamily="18" charset="0"/>
                <a:cs typeface="Times New Roman" panose="02020603050405020304" pitchFamily="18" charset="0"/>
              </a:rPr>
              <a:t>học</a:t>
            </a:r>
            <a:r>
              <a:rPr lang="en-US" sz="4050" dirty="0">
                <a:solidFill>
                  <a:schemeClr val="tx1"/>
                </a:solidFill>
                <a:latin typeface="Times New Roman" panose="02020603050405020304" pitchFamily="18" charset="0"/>
                <a:cs typeface="Times New Roman" panose="02020603050405020304" pitchFamily="18" charset="0"/>
              </a:rPr>
              <a:t> </a:t>
            </a:r>
            <a:r>
              <a:rPr lang="en-US" sz="4050" dirty="0" err="1">
                <a:solidFill>
                  <a:schemeClr val="tx1"/>
                </a:solidFill>
                <a:latin typeface="Times New Roman" panose="02020603050405020304" pitchFamily="18" charset="0"/>
                <a:cs typeface="Times New Roman" panose="02020603050405020304" pitchFamily="18" charset="0"/>
              </a:rPr>
              <a:t>nhé</a:t>
            </a:r>
            <a:r>
              <a:rPr lang="en-US" sz="4050" dirty="0">
                <a:solidFill>
                  <a:schemeClr val="tx1"/>
                </a:solidFill>
                <a:latin typeface="Times New Roman" panose="02020603050405020304" pitchFamily="18" charset="0"/>
                <a:cs typeface="Times New Roman" panose="02020603050405020304" pitchFamily="18" charset="0"/>
              </a:rPr>
              <a:t> !</a:t>
            </a:r>
            <a:r>
              <a:rPr lang="en-US" sz="1350" dirty="0"/>
              <a:t>!</a:t>
            </a:r>
          </a:p>
        </p:txBody>
      </p:sp>
      <p:sp>
        <p:nvSpPr>
          <p:cNvPr id="9" name="Speech Bubble: Rectangle with Corners Rounded 8"/>
          <p:cNvSpPr/>
          <p:nvPr/>
        </p:nvSpPr>
        <p:spPr>
          <a:xfrm>
            <a:off x="3234906" y="4968815"/>
            <a:ext cx="5909094" cy="905773"/>
          </a:xfrm>
          <a:prstGeom prst="wedgeRoundRectCallout">
            <a:avLst>
              <a:gd name="adj1" fmla="val -54775"/>
              <a:gd name="adj2" fmla="val -1389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solidFill>
                  <a:schemeClr val="tx1"/>
                </a:solidFill>
                <a:latin typeface="Times New Roman" panose="02020603050405020304" pitchFamily="18" charset="0"/>
                <a:cs typeface="Times New Roman" panose="02020603050405020304" pitchFamily="18" charset="0"/>
              </a:rPr>
              <a:t>Con </a:t>
            </a:r>
            <a:r>
              <a:rPr lang="en-US" sz="4050" dirty="0" err="1">
                <a:solidFill>
                  <a:schemeClr val="tx1"/>
                </a:solidFill>
                <a:latin typeface="Times New Roman" panose="02020603050405020304" pitchFamily="18" charset="0"/>
                <a:cs typeface="Times New Roman" panose="02020603050405020304" pitchFamily="18" charset="0"/>
              </a:rPr>
              <a:t>ăn</a:t>
            </a:r>
            <a:r>
              <a:rPr lang="en-US" sz="4050" dirty="0">
                <a:solidFill>
                  <a:schemeClr val="tx1"/>
                </a:solidFill>
                <a:latin typeface="Times New Roman" panose="02020603050405020304" pitchFamily="18" charset="0"/>
                <a:cs typeface="Times New Roman" panose="02020603050405020304" pitchFamily="18" charset="0"/>
              </a:rPr>
              <a:t> </a:t>
            </a:r>
            <a:r>
              <a:rPr lang="en-US" sz="4050" dirty="0" err="1">
                <a:solidFill>
                  <a:schemeClr val="tx1"/>
                </a:solidFill>
                <a:latin typeface="Times New Roman" panose="02020603050405020304" pitchFamily="18" charset="0"/>
                <a:cs typeface="Times New Roman" panose="02020603050405020304" pitchFamily="18" charset="0"/>
              </a:rPr>
              <a:t>sắp</a:t>
            </a:r>
            <a:r>
              <a:rPr lang="en-US" sz="4050" dirty="0">
                <a:solidFill>
                  <a:schemeClr val="tx1"/>
                </a:solidFill>
                <a:latin typeface="Times New Roman" panose="02020603050405020304" pitchFamily="18" charset="0"/>
                <a:cs typeface="Times New Roman" panose="02020603050405020304" pitchFamily="18" charset="0"/>
              </a:rPr>
              <a:t> </a:t>
            </a:r>
            <a:r>
              <a:rPr lang="en-US" sz="4050" dirty="0" err="1">
                <a:solidFill>
                  <a:schemeClr val="tx1"/>
                </a:solidFill>
                <a:latin typeface="Times New Roman" panose="02020603050405020304" pitchFamily="18" charset="0"/>
                <a:cs typeface="Times New Roman" panose="02020603050405020304" pitchFamily="18" charset="0"/>
              </a:rPr>
              <a:t>xong</a:t>
            </a:r>
            <a:r>
              <a:rPr lang="en-US" sz="4050" dirty="0">
                <a:solidFill>
                  <a:schemeClr val="tx1"/>
                </a:solidFill>
                <a:latin typeface="Times New Roman" panose="02020603050405020304" pitchFamily="18" charset="0"/>
                <a:cs typeface="Times New Roman" panose="02020603050405020304" pitchFamily="18" charset="0"/>
              </a:rPr>
              <a:t> </a:t>
            </a:r>
            <a:r>
              <a:rPr lang="en-US" sz="4050" dirty="0" err="1">
                <a:solidFill>
                  <a:schemeClr val="tx1"/>
                </a:solidFill>
                <a:latin typeface="Times New Roman" panose="02020603050405020304" pitchFamily="18" charset="0"/>
                <a:cs typeface="Times New Roman" panose="02020603050405020304" pitchFamily="18" charset="0"/>
              </a:rPr>
              <a:t>rồi</a:t>
            </a:r>
            <a:r>
              <a:rPr lang="en-US" sz="4050" dirty="0">
                <a:solidFill>
                  <a:schemeClr val="tx1"/>
                </a:solidFill>
                <a:latin typeface="Times New Roman" panose="02020603050405020304" pitchFamily="18" charset="0"/>
                <a:cs typeface="Times New Roman" panose="02020603050405020304" pitchFamily="18" charset="0"/>
              </a:rPr>
              <a:t> ạ !</a:t>
            </a:r>
            <a:r>
              <a:rPr lang="en-US" sz="1350" dirty="0"/>
              <a:t>!</a:t>
            </a:r>
          </a:p>
        </p:txBody>
      </p:sp>
      <p:pic>
        <p:nvPicPr>
          <p:cNvPr id="2" name="Con ăn nhanh để đi 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024887" y="913710"/>
            <a:ext cx="457200" cy="457200"/>
          </a:xfrm>
          <a:prstGeom prst="rect">
            <a:avLst/>
          </a:prstGeom>
        </p:spPr>
      </p:pic>
      <p:pic>
        <p:nvPicPr>
          <p:cNvPr id="4" name="Con ăn sắp xong rồi ">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001001" y="4511615"/>
            <a:ext cx="457200" cy="457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mediacall" presetSubtype="0" fill="hold" nodeType="withEffect">
                                  <p:stCondLst>
                                    <p:cond delay="0"/>
                                  </p:stCondLst>
                                  <p:childTnLst>
                                    <p:cmd type="call" cmd="playFrom(0.0)">
                                      <p:cBhvr>
                                        <p:cTn id="9" dur="2463" fill="hold"/>
                                        <p:tgtEl>
                                          <p:spTgt spid="2"/>
                                        </p:tgtEl>
                                      </p:cBhvr>
                                    </p:cmd>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 presetClass="mediacall" presetSubtype="0" fill="hold" nodeType="withEffect">
                                  <p:stCondLst>
                                    <p:cond delay="0"/>
                                  </p:stCondLst>
                                  <p:childTnLst>
                                    <p:cmd type="call" cmd="playFrom(0.0)">
                                      <p:cBhvr>
                                        <p:cTn id="15" dur="15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audio>
              <p:cMediaNode vol="80000">
                <p:cTn id="17" fill="hold" display="0">
                  <p:stCondLst>
                    <p:cond delay="indefinite"/>
                  </p:stCondLst>
                  <p:endCondLst>
                    <p:cond evt="onStopAudio" delay="0">
                      <p:tgtEl>
                        <p:sldTgt/>
                      </p:tgtEl>
                    </p:cond>
                  </p:endCondLst>
                </p:cTn>
                <p:tgtEl>
                  <p:spTgt spid="4"/>
                </p:tgtEl>
              </p:cMediaNode>
            </p:audio>
          </p:childTnLst>
        </p:cTn>
      </p:par>
    </p:tnLst>
    <p:bldLst>
      <p:bldP spid="8" grpId="0" bldLvl="0" animBg="1"/>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automatically generated"/>
          <p:cNvPicPr>
            <a:picLocks noChangeAspect="1"/>
          </p:cNvPicPr>
          <p:nvPr/>
        </p:nvPicPr>
        <p:blipFill rotWithShape="1">
          <a:blip r:embed="rId5" cstate="print">
            <a:extLst>
              <a:ext uri="{28A0092B-C50C-407E-A947-70E740481C1C}">
                <a14:useLocalDpi xmlns:a14="http://schemas.microsoft.com/office/drawing/2010/main" val="0"/>
              </a:ext>
            </a:extLst>
          </a:blip>
          <a:srcRect l="3359" t="5450" r="4182" b="6925"/>
          <a:stretch>
            <a:fillRect/>
          </a:stretch>
        </p:blipFill>
        <p:spPr>
          <a:xfrm>
            <a:off x="90578" y="870190"/>
            <a:ext cx="9053423" cy="5112391"/>
          </a:xfrm>
          <a:prstGeom prst="rect">
            <a:avLst/>
          </a:prstGeom>
        </p:spPr>
      </p:pic>
      <p:sp>
        <p:nvSpPr>
          <p:cNvPr id="2" name="Flowchart: Alternate Process 1"/>
          <p:cNvSpPr/>
          <p:nvPr/>
        </p:nvSpPr>
        <p:spPr>
          <a:xfrm>
            <a:off x="1708031" y="857250"/>
            <a:ext cx="5046452" cy="1061049"/>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peech Bubble: Rectangle with Corners Rounded 2"/>
          <p:cNvSpPr/>
          <p:nvPr/>
        </p:nvSpPr>
        <p:spPr>
          <a:xfrm>
            <a:off x="1507466" y="1053728"/>
            <a:ext cx="5447582" cy="1293962"/>
          </a:xfrm>
          <a:prstGeom prst="wedgeRoundRectCallout">
            <a:avLst>
              <a:gd name="adj1" fmla="val -3527"/>
              <a:gd name="adj2" fmla="val 11720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err="1">
                <a:solidFill>
                  <a:schemeClr val="tx1"/>
                </a:solidFill>
                <a:latin typeface="Times New Roman" panose="02020603050405020304" pitchFamily="18" charset="0"/>
                <a:cs typeface="Times New Roman" panose="02020603050405020304" pitchFamily="18" charset="0"/>
              </a:rPr>
              <a:t>Cháu</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chào</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ông</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bà</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cháu</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đi</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học</a:t>
            </a:r>
            <a:r>
              <a:rPr lang="en-US" sz="4500" dirty="0">
                <a:solidFill>
                  <a:schemeClr val="tx1"/>
                </a:solidFill>
                <a:latin typeface="Times New Roman" panose="02020603050405020304" pitchFamily="18" charset="0"/>
                <a:cs typeface="Times New Roman" panose="02020603050405020304" pitchFamily="18" charset="0"/>
              </a:rPr>
              <a:t> ạ ! </a:t>
            </a:r>
            <a:r>
              <a:rPr lang="en-US" sz="1350" dirty="0"/>
              <a:t>!</a:t>
            </a:r>
          </a:p>
        </p:txBody>
      </p:sp>
      <p:pic>
        <p:nvPicPr>
          <p:cNvPr id="4" name="Cháu chào ông bà chá">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97848" y="1472108"/>
            <a:ext cx="457200" cy="4572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3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childTnLst>
        </p:cTn>
      </p:par>
    </p:tnLst>
    <p:bldLst>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42" y="105841"/>
            <a:ext cx="1770637" cy="879128"/>
          </a:xfrm>
          <a:prstGeom prst="rect">
            <a:avLst/>
          </a:prstGeom>
        </p:spPr>
      </p:pic>
      <p:sp>
        <p:nvSpPr>
          <p:cNvPr id="8" name="TextBox 7"/>
          <p:cNvSpPr txBox="1"/>
          <p:nvPr/>
        </p:nvSpPr>
        <p:spPr>
          <a:xfrm>
            <a:off x="1986487" y="98461"/>
            <a:ext cx="7132973" cy="954107"/>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2: Vì sao em cần lễ phép, vâng lời ông bà, cha mẹ, anh chị?</a:t>
            </a:r>
          </a:p>
        </p:txBody>
      </p:sp>
      <p:pic>
        <p:nvPicPr>
          <p:cNvPr id="9" name="Picture 8" descr="A picture containing room&#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601199"/>
            <a:ext cx="5569670" cy="5015059"/>
          </a:xfrm>
          <a:prstGeom prst="rect">
            <a:avLst/>
          </a:prstGeom>
        </p:spPr>
      </p:pic>
      <p:sp>
        <p:nvSpPr>
          <p:cNvPr id="11" name="TextBox 10"/>
          <p:cNvSpPr txBox="1"/>
          <p:nvPr/>
        </p:nvSpPr>
        <p:spPr>
          <a:xfrm>
            <a:off x="130042" y="5338910"/>
            <a:ext cx="8814660" cy="1384995"/>
          </a:xfrm>
          <a:prstGeom prst="rect">
            <a:avLst/>
          </a:prstGeom>
          <a:noFill/>
        </p:spPr>
        <p:txBody>
          <a:bodyPr wrap="square">
            <a:spAutoFit/>
          </a:bodyPr>
          <a:lstStyle/>
          <a:p>
            <a:pPr algn="just"/>
            <a:r>
              <a:rPr lang="en-US" sz="2800" b="1" baseline="0">
                <a:solidFill>
                  <a:srgbClr val="FF0000"/>
                </a:solidFill>
                <a:latin typeface="Times New Roman" panose="02020603050405020304" pitchFamily="18" charset="0"/>
                <a:cs typeface="Times New Roman" panose="02020603050405020304" pitchFamily="18" charset="0"/>
              </a:rPr>
              <a:t>* Kết luận</a:t>
            </a:r>
            <a:r>
              <a:rPr lang="en-US" sz="2800" baseline="0">
                <a:latin typeface="Times New Roman" panose="02020603050405020304" pitchFamily="18" charset="0"/>
                <a:cs typeface="Times New Roman" panose="02020603050405020304" pitchFamily="18" charset="0"/>
              </a:rPr>
              <a:t>: Lễ phép, vâng lời là thể hiện lòng kính yêu mọi người trong gia đình. Em thể hiện sự lễ phép, vâng lời, ông bà, cha mẹ, anh chị bằng thái độ, lời nói, phù hợp.</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551</Words>
  <Application>Microsoft Office PowerPoint</Application>
  <PresentationFormat>On-screen Show (4:3)</PresentationFormat>
  <Paragraphs>44</Paragraphs>
  <Slides>16</Slides>
  <Notes>4</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.VnAvant</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dc:creator>
  <cp:lastModifiedBy>Lương Thành Trung</cp:lastModifiedBy>
  <cp:revision>20</cp:revision>
  <dcterms:created xsi:type="dcterms:W3CDTF">2006-08-16T00:00:00Z</dcterms:created>
  <dcterms:modified xsi:type="dcterms:W3CDTF">2024-10-25T14:49:43Z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47874831121A475FBDE7E909DBDE0B71_13</vt:lpwstr>
  </property>
  <property fmtid="{D5CDD505-2E9C-101B-9397-08002B2CF9AE}" pid="3" name="KSOProductBuildVer">
    <vt:lpwstr>1033-12.2.0.18586</vt:lpwstr>
  </property>
</Properties>
</file>