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1"/>
  </p:notesMasterIdLst>
  <p:sldIdLst>
    <p:sldId id="2954" r:id="rId2"/>
    <p:sldId id="3010" r:id="rId3"/>
    <p:sldId id="3011" r:id="rId4"/>
    <p:sldId id="3021" r:id="rId5"/>
    <p:sldId id="3018" r:id="rId6"/>
    <p:sldId id="3014" r:id="rId7"/>
    <p:sldId id="3041" r:id="rId8"/>
    <p:sldId id="3042" r:id="rId9"/>
    <p:sldId id="28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25/10/2024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609784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dark, night sky&#10;&#10;Description automatically generated">
            <a:extLst>
              <a:ext uri="{FF2B5EF4-FFF2-40B4-BE49-F238E27FC236}">
                <a16:creationId xmlns="" xmlns:a16="http://schemas.microsoft.com/office/drawing/2014/main" id="{859AB3F1-A9A4-4B0D-BD7F-6B7B774AE1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pic>
        <p:nvPicPr>
          <p:cNvPr id="4" name="Picture 3">
            <a:extLst>
              <a:ext uri="{FF2B5EF4-FFF2-40B4-BE49-F238E27FC236}">
                <a16:creationId xmlns="" xmlns:a16="http://schemas.microsoft.com/office/drawing/2014/main" id="{4C8CB79A-A736-4173-8C50-992183DF7EDB}"/>
              </a:ext>
            </a:extLst>
          </p:cNvPr>
          <p:cNvPicPr>
            <a:picLocks noChangeAspect="1"/>
          </p:cNvPicPr>
          <p:nvPr userDrawn="1"/>
        </p:nvPicPr>
        <p:blipFill>
          <a:blip r:embed="rId3"/>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pic>
        <p:nvPicPr>
          <p:cNvPr id="6" name="Picture 5">
            <a:extLst>
              <a:ext uri="{FF2B5EF4-FFF2-40B4-BE49-F238E27FC236}">
                <a16:creationId xmlns="" xmlns:a16="http://schemas.microsoft.com/office/drawing/2014/main" id="{0D3F8C7D-B31B-45F2-A0B8-01E512E857ED}"/>
              </a:ext>
            </a:extLst>
          </p:cNvPr>
          <p:cNvPicPr>
            <a:picLocks noChangeAspect="1"/>
          </p:cNvPicPr>
          <p:nvPr userDrawn="1"/>
        </p:nvPicPr>
        <p:blipFill>
          <a:blip r:embed="rId6"/>
          <a:stretch>
            <a:fillRect/>
          </a:stretch>
        </p:blipFill>
        <p:spPr>
          <a:xfrm>
            <a:off x="11345348" y="1328018"/>
            <a:ext cx="507402" cy="447941"/>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6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9.png"/><Relationship Id="rId10" Type="http://schemas.openxmlformats.org/officeDocument/2006/relationships/image" Target="../media/image3.png"/><Relationship Id="rId4" Type="http://schemas.openxmlformats.org/officeDocument/2006/relationships/image" Target="../media/image8.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2.wav"/><Relationship Id="rId7" Type="http://schemas.openxmlformats.org/officeDocument/2006/relationships/image" Target="../media/image19.sv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7.svg"/><Relationship Id="rId10"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9.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4" name="Picture 3" descr="Logo&#10;&#10;Description automatically generated with low confidence">
            <a:extLst>
              <a:ext uri="{FF2B5EF4-FFF2-40B4-BE49-F238E27FC236}">
                <a16:creationId xmlns="" xmlns:a16="http://schemas.microsoft.com/office/drawing/2014/main" id="{63041091-0BD3-4662-B15D-68F18E82622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1992" y="740863"/>
            <a:ext cx="7559695" cy="2091109"/>
          </a:xfrm>
          <a:prstGeom prst="rect">
            <a:avLst/>
          </a:prstGeom>
        </p:spPr>
      </p:pic>
      <p:pic>
        <p:nvPicPr>
          <p:cNvPr id="5" name="Picture 4">
            <a:extLst>
              <a:ext uri="{FF2B5EF4-FFF2-40B4-BE49-F238E27FC236}">
                <a16:creationId xmlns="" xmlns:a16="http://schemas.microsoft.com/office/drawing/2014/main" id="{ED81FCE9-711E-4E10-A1D9-0D180DB75A9E}"/>
              </a:ext>
            </a:extLst>
          </p:cNvPr>
          <p:cNvPicPr>
            <a:picLocks noChangeAspect="1"/>
          </p:cNvPicPr>
          <p:nvPr/>
        </p:nvPicPr>
        <p:blipFill>
          <a:blip r:embed="rId9"/>
          <a:stretch>
            <a:fillRect/>
          </a:stretch>
        </p:blipFill>
        <p:spPr>
          <a:xfrm>
            <a:off x="0" y="90658"/>
            <a:ext cx="1735904" cy="548770"/>
          </a:xfrm>
          <a:prstGeom prst="rect">
            <a:avLst/>
          </a:prstGeom>
        </p:spPr>
      </p:pic>
      <p:pic>
        <p:nvPicPr>
          <p:cNvPr id="8" name="Picture 7">
            <a:extLst>
              <a:ext uri="{FF2B5EF4-FFF2-40B4-BE49-F238E27FC236}">
                <a16:creationId xmlns="" xmlns:a16="http://schemas.microsoft.com/office/drawing/2014/main" id="{92333866-77F2-49F2-BF57-C984FB997B81}"/>
              </a:ext>
            </a:extLst>
          </p:cNvPr>
          <p:cNvPicPr>
            <a:picLocks noChangeAspect="1"/>
          </p:cNvPicPr>
          <p:nvPr/>
        </p:nvPicPr>
        <p:blipFill>
          <a:blip r:embed="rId10"/>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2860316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 xmlns:a16="http://schemas.microsoft.com/office/drawing/2014/main" id="{356A26C7-1147-42FC-AADF-4ABDE0CAC4CB}"/>
              </a:ext>
            </a:extLst>
          </p:cNvPr>
          <p:cNvGrpSpPr/>
          <p:nvPr/>
        </p:nvGrpSpPr>
        <p:grpSpPr>
          <a:xfrm>
            <a:off x="857250" y="2958207"/>
            <a:ext cx="8905008" cy="2938052"/>
            <a:chOff x="1768766" y="4552258"/>
            <a:chExt cx="7300588" cy="2237383"/>
          </a:xfrm>
        </p:grpSpPr>
        <p:sp>
          <p:nvSpPr>
            <p:cNvPr id="10" name="Speech Bubble: Rectangle with Corners Rounded 9">
              <a:extLst>
                <a:ext uri="{FF2B5EF4-FFF2-40B4-BE49-F238E27FC236}">
                  <a16:creationId xmlns="" xmlns:a16="http://schemas.microsoft.com/office/drawing/2014/main" id="{87463E55-27CE-4F53-84D3-A2D16AD8D959}"/>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 xmlns:a16="http://schemas.microsoft.com/office/drawing/2014/main" id="{A6C8193F-D622-4D36-935C-6910A39E3518}"/>
                </a:ext>
              </a:extLst>
            </p:cNvPr>
            <p:cNvSpPr/>
            <p:nvPr/>
          </p:nvSpPr>
          <p:spPr>
            <a:xfrm>
              <a:off x="1856791" y="4552258"/>
              <a:ext cx="7212563" cy="2145323"/>
            </a:xfrm>
            <a:prstGeom prst="wedgeRoundRectCallout">
              <a:avLst>
                <a:gd name="adj1" fmla="val 54828"/>
                <a:gd name="adj2" fmla="val -10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 xmlns:a16="http://schemas.microsoft.com/office/drawing/2014/main" id="{FBFE8E40-0C04-41D1-A809-0C5B1905F92A}"/>
              </a:ext>
            </a:extLst>
          </p:cNvPr>
          <p:cNvSpPr/>
          <p:nvPr/>
        </p:nvSpPr>
        <p:spPr>
          <a:xfrm>
            <a:off x="1165511" y="3199128"/>
            <a:ext cx="8395855" cy="2335319"/>
          </a:xfrm>
          <a:prstGeom prst="rect">
            <a:avLst/>
          </a:prstGeom>
        </p:spPr>
        <p:txBody>
          <a:bodyPr wrap="square">
            <a:spAutoFit/>
          </a:bodyPr>
          <a:lstStyle/>
          <a:p>
            <a:pPr indent="342900" algn="just" defTabSz="342900">
              <a:lnSpc>
                <a:spcPct val="150000"/>
              </a:lnSpc>
            </a:pPr>
            <a:r>
              <a:rPr lang="vi-VN" sz="2000">
                <a:latin typeface="UTM Avo" panose="02040603050506020204" pitchFamily="18" charset="0"/>
                <a:cs typeface="Times New Roman" panose="02020603050405020304" pitchFamily="18" charset="0"/>
              </a:rPr>
              <a:t>Hôm nay, Khoa và các bạn có buổi học đầu tiên với máy tính. Cả lớp rất háo hức vì được sử dụng máy tính. Khoa có một thắc mắc muốn hỏi thầy giáo về cách cầm chuột, cách gõ phím và tư thế ngồi trước máy tính thế nào là đúng và khoa học? Chúng ta cùng tìm hiểu cùng bạn Khoa nhé.</a:t>
            </a:r>
          </a:p>
        </p:txBody>
      </p:sp>
      <p:sp>
        <p:nvSpPr>
          <p:cNvPr id="20" name="Rectangle 19">
            <a:extLst>
              <a:ext uri="{FF2B5EF4-FFF2-40B4-BE49-F238E27FC236}">
                <a16:creationId xmlns=""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1C2A6B08-FE37-4400-8D20-98F9E6C6CAA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184" b="91379" l="9605" r="89831">
                        <a14:foregroundMark x1="44068" y1="7471" x2="44068" y2="7471"/>
                        <a14:foregroundMark x1="41808" y1="46264" x2="41808" y2="46264"/>
                        <a14:foregroundMark x1="41808" y1="45690" x2="42373" y2="64655"/>
                        <a14:foregroundMark x1="42373" y1="64655" x2="35028" y2="75862"/>
                        <a14:foregroundMark x1="58192" y1="39368" x2="58192" y2="39368"/>
                        <a14:foregroundMark x1="46328" y1="37069" x2="46328" y2="37069"/>
                        <a14:foregroundMark x1="66667" y1="90230" x2="66667" y2="90230"/>
                        <a14:foregroundMark x1="65537" y1="91092" x2="65537" y2="91092"/>
                        <a14:foregroundMark x1="33898" y1="91379" x2="33898" y2="91379"/>
                      </a14:backgroundRemoval>
                    </a14:imgEffect>
                  </a14:imgLayer>
                </a14:imgProps>
              </a:ext>
            </a:extLst>
          </a:blip>
          <a:stretch>
            <a:fillRect/>
          </a:stretch>
        </p:blipFill>
        <p:spPr>
          <a:xfrm>
            <a:off x="10223866" y="3567770"/>
            <a:ext cx="1605245" cy="3156075"/>
          </a:xfrm>
          <a:prstGeom prst="rect">
            <a:avLst/>
          </a:prstGeom>
        </p:spPr>
      </p:pic>
    </p:spTree>
    <p:extLst>
      <p:ext uri="{BB962C8B-B14F-4D97-AF65-F5344CB8AC3E}">
        <p14:creationId xmlns:p14="http://schemas.microsoft.com/office/powerpoint/2010/main" val="3090429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TƯ THẾ NGỒI KHI SỬ DỤNG MÁY TÍNH</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Tìm hiểu về tư thế ngồi khi sử dụng máy tính</a:t>
              </a:r>
            </a:p>
          </p:txBody>
        </p:sp>
        <p:sp>
          <p:nvSpPr>
            <p:cNvPr id="2" name="Rectangle: Rounded Corners 1">
              <a:extLst>
                <a:ext uri="{FF2B5EF4-FFF2-40B4-BE49-F238E27FC236}">
                  <a16:creationId xmlns=""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70DA43EF-4FDA-4CA6-88C0-2BCCF27C1E7C}"/>
                </a:ext>
              </a:extLst>
            </p:cNvPr>
            <p:cNvSpPr/>
            <p:nvPr/>
          </p:nvSpPr>
          <p:spPr>
            <a:xfrm>
              <a:off x="850194" y="1807237"/>
              <a:ext cx="10307782" cy="1121846"/>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Tư thế ngồi khi sử dụng máy tính của bạn nào sau đây chưa đúng? Vì sao?</a:t>
              </a:r>
            </a:p>
          </p:txBody>
        </p:sp>
        <p:grpSp>
          <p:nvGrpSpPr>
            <p:cNvPr id="15" name="Group 14">
              <a:extLst>
                <a:ext uri="{FF2B5EF4-FFF2-40B4-BE49-F238E27FC236}">
                  <a16:creationId xmlns=""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 xmlns:a16="http://schemas.microsoft.com/office/drawing/2014/main" id="{1F1A57E2-D857-4D89-A4EF-C44572F6907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 xmlns:a16="http://schemas.microsoft.com/office/drawing/2014/main" id="{987D6516-EAFE-4645-8413-365F09D829A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5" name="Picture 4">
            <a:extLst>
              <a:ext uri="{FF2B5EF4-FFF2-40B4-BE49-F238E27FC236}">
                <a16:creationId xmlns="" xmlns:a16="http://schemas.microsoft.com/office/drawing/2014/main" id="{D0FE1FD9-657B-4C7F-892E-33FF212EA75C}"/>
              </a:ext>
            </a:extLst>
          </p:cNvPr>
          <p:cNvPicPr>
            <a:picLocks noChangeAspect="1"/>
          </p:cNvPicPr>
          <p:nvPr/>
        </p:nvPicPr>
        <p:blipFill>
          <a:blip r:embed="rId8"/>
          <a:stretch>
            <a:fillRect/>
          </a:stretch>
        </p:blipFill>
        <p:spPr>
          <a:xfrm>
            <a:off x="1237595" y="2986898"/>
            <a:ext cx="9716807" cy="2585807"/>
          </a:xfrm>
          <a:prstGeom prst="rect">
            <a:avLst/>
          </a:prstGeom>
        </p:spPr>
      </p:pic>
      <p:sp>
        <p:nvSpPr>
          <p:cNvPr id="25" name="Rectangle 24">
            <a:extLst>
              <a:ext uri="{FF2B5EF4-FFF2-40B4-BE49-F238E27FC236}">
                <a16:creationId xmlns="" xmlns:a16="http://schemas.microsoft.com/office/drawing/2014/main" id="{32A609B0-A583-40E5-A6C4-2B8D6219BAC4}"/>
              </a:ext>
            </a:extLst>
          </p:cNvPr>
          <p:cNvSpPr/>
          <p:nvPr/>
        </p:nvSpPr>
        <p:spPr>
          <a:xfrm>
            <a:off x="2249146" y="5503096"/>
            <a:ext cx="686912"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a)</a:t>
            </a:r>
            <a:endParaRPr lang="vi-VN" sz="2400">
              <a:latin typeface="UTM Avo" panose="02040603050506020204" pitchFamily="18" charset="0"/>
              <a:cs typeface="Times New Roman" panose="02020603050405020304" pitchFamily="18" charset="0"/>
            </a:endParaRPr>
          </a:p>
        </p:txBody>
      </p:sp>
      <p:sp>
        <p:nvSpPr>
          <p:cNvPr id="26" name="Rectangle 25">
            <a:extLst>
              <a:ext uri="{FF2B5EF4-FFF2-40B4-BE49-F238E27FC236}">
                <a16:creationId xmlns="" xmlns:a16="http://schemas.microsoft.com/office/drawing/2014/main" id="{98415A08-93F8-4B37-9C1B-5DB07B242145}"/>
              </a:ext>
            </a:extLst>
          </p:cNvPr>
          <p:cNvSpPr/>
          <p:nvPr/>
        </p:nvSpPr>
        <p:spPr>
          <a:xfrm>
            <a:off x="5854619" y="5503096"/>
            <a:ext cx="686912"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b)</a:t>
            </a:r>
            <a:endParaRPr lang="vi-VN" sz="2400">
              <a:latin typeface="UTM Avo" panose="02040603050506020204" pitchFamily="18" charset="0"/>
              <a:cs typeface="Times New Roman" panose="02020603050405020304" pitchFamily="18" charset="0"/>
            </a:endParaRPr>
          </a:p>
        </p:txBody>
      </p:sp>
      <p:sp>
        <p:nvSpPr>
          <p:cNvPr id="28" name="Rectangle 27">
            <a:extLst>
              <a:ext uri="{FF2B5EF4-FFF2-40B4-BE49-F238E27FC236}">
                <a16:creationId xmlns="" xmlns:a16="http://schemas.microsoft.com/office/drawing/2014/main" id="{36211BAD-7B85-4D38-B80F-2D3F36554F89}"/>
              </a:ext>
            </a:extLst>
          </p:cNvPr>
          <p:cNvSpPr/>
          <p:nvPr/>
        </p:nvSpPr>
        <p:spPr>
          <a:xfrm>
            <a:off x="9439482" y="5503096"/>
            <a:ext cx="686912"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c)</a:t>
            </a:r>
            <a:endParaRPr lang="vi-VN" sz="2400">
              <a:latin typeface="UTM Avo" panose="02040603050506020204" pitchFamily="18" charset="0"/>
              <a:cs typeface="Times New Roman" panose="02020603050405020304" pitchFamily="18" charset="0"/>
            </a:endParaRPr>
          </a:p>
        </p:txBody>
      </p:sp>
      <p:pic>
        <p:nvPicPr>
          <p:cNvPr id="29" name="Picture 4" descr="Káº¿t quáº£ hÃ¬nh áº£nh cho right icon">
            <a:extLst>
              <a:ext uri="{FF2B5EF4-FFF2-40B4-BE49-F238E27FC236}">
                <a16:creationId xmlns="" xmlns:a16="http://schemas.microsoft.com/office/drawing/2014/main" id="{BA426B50-E965-41AF-BCB4-AFA7506C822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506680" y="5013584"/>
            <a:ext cx="686912" cy="68691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Káº¿t quáº£ hÃ¬nh áº£nh cho wrong icon">
            <a:extLst>
              <a:ext uri="{FF2B5EF4-FFF2-40B4-BE49-F238E27FC236}">
                <a16:creationId xmlns="" xmlns:a16="http://schemas.microsoft.com/office/drawing/2014/main" id="{7378B4B5-D8E1-4674-B498-92E5F4FAC17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58382" y="5013584"/>
            <a:ext cx="686912" cy="68691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Káº¿t quáº£ hÃ¬nh áº£nh cho wrong icon">
            <a:extLst>
              <a:ext uri="{FF2B5EF4-FFF2-40B4-BE49-F238E27FC236}">
                <a16:creationId xmlns="" xmlns:a16="http://schemas.microsoft.com/office/drawing/2014/main" id="{52C0D306-F300-41CF-B622-7CEB7721DF0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59266" y="5013584"/>
            <a:ext cx="686912" cy="68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691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2" name="Am-thanh-tra-loi-sai-www_nhacchuongvui_com.wav"/>
                                        </p:tgtEl>
                                      </p:cMediaNode>
                                    </p:audio>
                                  </p:sub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2" name="Am-thanh-tra-loi-sai-www_nhacchuongvui_com.wav"/>
                                        </p:tgtEl>
                                      </p:cMediaNode>
                                    </p:audio>
                                  </p:sub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P spid="26"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7033021-2B4C-46C5-9494-9EEC60EAAD60}"/>
              </a:ext>
            </a:extLst>
          </p:cNvPr>
          <p:cNvPicPr>
            <a:picLocks noChangeAspect="1"/>
          </p:cNvPicPr>
          <p:nvPr/>
        </p:nvPicPr>
        <p:blipFill>
          <a:blip r:embed="rId2"/>
          <a:stretch>
            <a:fillRect/>
          </a:stretch>
        </p:blipFill>
        <p:spPr>
          <a:xfrm>
            <a:off x="7426148" y="776534"/>
            <a:ext cx="4244881" cy="3673180"/>
          </a:xfrm>
          <a:prstGeom prst="rect">
            <a:avLst/>
          </a:prstGeom>
        </p:spPr>
      </p:pic>
      <p:sp>
        <p:nvSpPr>
          <p:cNvPr id="4" name="Rectangle 3">
            <a:extLst>
              <a:ext uri="{FF2B5EF4-FFF2-40B4-BE49-F238E27FC236}">
                <a16:creationId xmlns="" xmlns:a16="http://schemas.microsoft.com/office/drawing/2014/main" id="{7DD56F67-39EF-4684-8E3C-168A2FFFE799}"/>
              </a:ext>
            </a:extLst>
          </p:cNvPr>
          <p:cNvSpPr/>
          <p:nvPr/>
        </p:nvSpPr>
        <p:spPr>
          <a:xfrm>
            <a:off x="318894" y="371784"/>
            <a:ext cx="6836951" cy="4443589"/>
          </a:xfrm>
          <a:prstGeom prst="rect">
            <a:avLst/>
          </a:prstGeom>
        </p:spPr>
        <p:txBody>
          <a:bodyPr wrap="square">
            <a:spAutoFit/>
          </a:bodyPr>
          <a:lstStyle/>
          <a:p>
            <a:pPr indent="342900" algn="just" defTabSz="342900">
              <a:lnSpc>
                <a:spcPct val="130000"/>
              </a:lnSpc>
            </a:pPr>
            <a:r>
              <a:rPr lang="vi-VN" sz="2000">
                <a:latin typeface="UTM Avo" panose="02040603050506020204" pitchFamily="18" charset="0"/>
                <a:cs typeface="Times New Roman" panose="02020603050405020304" pitchFamily="18" charset="0"/>
              </a:rPr>
              <a:t>Khi sử dụng máy tính, em ngồi</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thẳng lưng, tư thế thoải mái. Mắt hướng ngang tầm màn hình và cách xa màn hình khoảng 50 – 80 cm. Tay đặt ngang tầm với bàn phím. Hai chân để trên mặt sàn.</a:t>
            </a:r>
          </a:p>
          <a:p>
            <a:pPr indent="342900" algn="just" defTabSz="342900">
              <a:lnSpc>
                <a:spcPct val="130000"/>
              </a:lnSpc>
            </a:pPr>
            <a:r>
              <a:rPr lang="vi-VN" sz="2000">
                <a:latin typeface="UTM Avo" panose="02040603050506020204" pitchFamily="18" charset="0"/>
                <a:cs typeface="Times New Roman" panose="02020603050405020304" pitchFamily="18" charset="0"/>
              </a:rPr>
              <a:t>Ngồi đúng tư thể giúp em tránh được</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các bệnh về cột sống và mắt.</a:t>
            </a:r>
          </a:p>
          <a:p>
            <a:pPr indent="342900" algn="just" defTabSz="342900">
              <a:lnSpc>
                <a:spcPct val="130000"/>
              </a:lnSpc>
            </a:pPr>
            <a:r>
              <a:rPr lang="vi-VN" sz="2000">
                <a:latin typeface="UTM Avo" panose="02040603050506020204" pitchFamily="18" charset="0"/>
                <a:cs typeface="Times New Roman" panose="02020603050405020304" pitchFamily="18" charset="0"/>
              </a:rPr>
              <a:t>Em không nên sử dụng máy tính trong thời gian dài, nên dừng lại, nghỉ ngơi và</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thư giãn sau khoảng 30 phút sử dụng máy tính. </a:t>
            </a:r>
            <a:endParaRPr lang="en-US" sz="2000">
              <a:latin typeface="UTM Avo" panose="02040603050506020204" pitchFamily="18" charset="0"/>
              <a:cs typeface="Times New Roman" panose="02020603050405020304" pitchFamily="18" charset="0"/>
            </a:endParaRPr>
          </a:p>
          <a:p>
            <a:pPr indent="342900" algn="just" defTabSz="342900">
              <a:lnSpc>
                <a:spcPct val="130000"/>
              </a:lnSpc>
            </a:pPr>
            <a:r>
              <a:rPr lang="vi-VN" sz="2000">
                <a:latin typeface="UTM Avo" panose="02040603050506020204" pitchFamily="18" charset="0"/>
                <a:cs typeface="Times New Roman" panose="02020603050405020304" pitchFamily="18" charset="0"/>
              </a:rPr>
              <a:t>Đặt máy tính ở vị trí sao cho ánh sáng không trực tiếp chiếu vào màn hình hoặc mắt</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 xmlns:a16="http://schemas.microsoft.com/office/drawing/2014/main" id="{F3763520-7864-47E2-AAE8-2064D4C9A923}"/>
              </a:ext>
            </a:extLst>
          </p:cNvPr>
          <p:cNvSpPr/>
          <p:nvPr/>
        </p:nvSpPr>
        <p:spPr>
          <a:xfrm>
            <a:off x="7548511" y="4531237"/>
            <a:ext cx="4122518" cy="493148"/>
          </a:xfrm>
          <a:prstGeom prst="rect">
            <a:avLst/>
          </a:prstGeom>
        </p:spPr>
        <p:txBody>
          <a:bodyPr wrap="square">
            <a:spAutoFit/>
          </a:bodyPr>
          <a:lstStyle/>
          <a:p>
            <a:pPr algn="ctr" defTabSz="342900">
              <a:lnSpc>
                <a:spcPct val="150000"/>
              </a:lnSpc>
            </a:pPr>
            <a:r>
              <a:rPr lang="vi-VN" sz="2000" b="1">
                <a:latin typeface="UTM Avo" panose="02040603050506020204" pitchFamily="18" charset="0"/>
                <a:cs typeface="Times New Roman" panose="02020603050405020304" pitchFamily="18" charset="0"/>
              </a:rPr>
              <a:t>Hình 19. </a:t>
            </a:r>
            <a:r>
              <a:rPr lang="vi-VN" sz="2000">
                <a:latin typeface="UTM Avo" panose="02040603050506020204" pitchFamily="18" charset="0"/>
                <a:cs typeface="Times New Roman" panose="02020603050405020304" pitchFamily="18" charset="0"/>
              </a:rPr>
              <a:t>Tư thế ngồi đúng</a:t>
            </a:r>
          </a:p>
        </p:txBody>
      </p:sp>
      <p:grpSp>
        <p:nvGrpSpPr>
          <p:cNvPr id="5" name="Group 4">
            <a:extLst>
              <a:ext uri="{FF2B5EF4-FFF2-40B4-BE49-F238E27FC236}">
                <a16:creationId xmlns="" xmlns:a16="http://schemas.microsoft.com/office/drawing/2014/main" id="{32B31F05-7237-49A0-8A17-C463BEC90138}"/>
              </a:ext>
            </a:extLst>
          </p:cNvPr>
          <p:cNvGrpSpPr/>
          <p:nvPr/>
        </p:nvGrpSpPr>
        <p:grpSpPr>
          <a:xfrm>
            <a:off x="1481251" y="4800089"/>
            <a:ext cx="8119723" cy="1722647"/>
            <a:chOff x="1329714" y="458216"/>
            <a:chExt cx="8119723" cy="1722647"/>
          </a:xfrm>
        </p:grpSpPr>
        <p:grpSp>
          <p:nvGrpSpPr>
            <p:cNvPr id="6" name="Group 5">
              <a:extLst>
                <a:ext uri="{FF2B5EF4-FFF2-40B4-BE49-F238E27FC236}">
                  <a16:creationId xmlns="" xmlns:a16="http://schemas.microsoft.com/office/drawing/2014/main" id="{0875EFCF-8972-463A-A11A-3B1FE4A20DF8}"/>
                </a:ext>
              </a:extLst>
            </p:cNvPr>
            <p:cNvGrpSpPr/>
            <p:nvPr/>
          </p:nvGrpSpPr>
          <p:grpSpPr>
            <a:xfrm>
              <a:off x="1329714" y="458216"/>
              <a:ext cx="8119723" cy="1722647"/>
              <a:chOff x="1329714" y="458216"/>
              <a:chExt cx="8119723" cy="1722647"/>
            </a:xfrm>
          </p:grpSpPr>
          <p:grpSp>
            <p:nvGrpSpPr>
              <p:cNvPr id="9" name="Group 8">
                <a:extLst>
                  <a:ext uri="{FF2B5EF4-FFF2-40B4-BE49-F238E27FC236}">
                    <a16:creationId xmlns="" xmlns:a16="http://schemas.microsoft.com/office/drawing/2014/main" id="{316DBA87-8B0F-463E-897E-57A2E8735788}"/>
                  </a:ext>
                </a:extLst>
              </p:cNvPr>
              <p:cNvGrpSpPr/>
              <p:nvPr/>
            </p:nvGrpSpPr>
            <p:grpSpPr>
              <a:xfrm>
                <a:off x="1925021" y="911578"/>
                <a:ext cx="7524416" cy="1269285"/>
                <a:chOff x="2572721" y="934090"/>
                <a:chExt cx="6769292" cy="1872544"/>
              </a:xfrm>
            </p:grpSpPr>
            <p:sp>
              <p:nvSpPr>
                <p:cNvPr id="11" name="Rectangle: Rounded Corners 10">
                  <a:extLst>
                    <a:ext uri="{FF2B5EF4-FFF2-40B4-BE49-F238E27FC236}">
                      <a16:creationId xmlns="" xmlns:a16="http://schemas.microsoft.com/office/drawing/2014/main" id="{9BC7D4F2-7BF1-4199-91DA-4FF5A3B89D35}"/>
                    </a:ext>
                  </a:extLst>
                </p:cNvPr>
                <p:cNvSpPr/>
                <p:nvPr/>
              </p:nvSpPr>
              <p:spPr>
                <a:xfrm>
                  <a:off x="2659224" y="1054359"/>
                  <a:ext cx="6682789" cy="175227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 xmlns:a16="http://schemas.microsoft.com/office/drawing/2014/main" id="{000059F8-256F-4BAA-B218-55E314827429}"/>
                    </a:ext>
                  </a:extLst>
                </p:cNvPr>
                <p:cNvSpPr/>
                <p:nvPr/>
              </p:nvSpPr>
              <p:spPr>
                <a:xfrm>
                  <a:off x="2572721" y="934090"/>
                  <a:ext cx="6682791" cy="1752275"/>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 xmlns:a16="http://schemas.microsoft.com/office/drawing/2014/main" id="{5E683B94-81E1-4CDB-AF8B-EA1C8FA6D5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8" name="Rectangle 7">
              <a:extLst>
                <a:ext uri="{FF2B5EF4-FFF2-40B4-BE49-F238E27FC236}">
                  <a16:creationId xmlns="" xmlns:a16="http://schemas.microsoft.com/office/drawing/2014/main" id="{F95604D8-5C0D-42DE-A279-4250619BB665}"/>
                </a:ext>
              </a:extLst>
            </p:cNvPr>
            <p:cNvSpPr/>
            <p:nvPr/>
          </p:nvSpPr>
          <p:spPr>
            <a:xfrm>
              <a:off x="2185418" y="977172"/>
              <a:ext cx="6971926" cy="1042080"/>
            </a:xfrm>
            <a:prstGeom prst="rect">
              <a:avLst/>
            </a:prstGeom>
          </p:spPr>
          <p:txBody>
            <a:bodyPr wrap="square">
              <a:spAutoFit/>
            </a:bodyPr>
            <a:lstStyle/>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Khi sử dụng máy tính cần ngồi đúng tư thế và giữ đúng</a:t>
              </a:r>
              <a:r>
                <a:rPr lang="en-US" sz="2200" b="1">
                  <a:solidFill>
                    <a:srgbClr val="F03C69"/>
                  </a:solidFill>
                  <a:latin typeface="UTM Avo" panose="02040603050506020204" pitchFamily="18" charset="0"/>
                  <a:cs typeface="Times New Roman" panose="02020603050405020304" pitchFamily="18" charset="0"/>
                </a:rPr>
                <a:t> </a:t>
              </a:r>
              <a:r>
                <a:rPr lang="vi-VN" sz="2200" b="1">
                  <a:solidFill>
                    <a:srgbClr val="F03C69"/>
                  </a:solidFill>
                  <a:latin typeface="UTM Avo" panose="02040603050506020204" pitchFamily="18" charset="0"/>
                  <a:cs typeface="Times New Roman" panose="02020603050405020304" pitchFamily="18" charset="0"/>
                </a:rPr>
                <a:t>khoảng cách để bảo vệ sức khoẻ.</a:t>
              </a:r>
            </a:p>
          </p:txBody>
        </p:sp>
      </p:grpSp>
    </p:spTree>
    <p:extLst>
      <p:ext uri="{BB962C8B-B14F-4D97-AF65-F5344CB8AC3E}">
        <p14:creationId xmlns:p14="http://schemas.microsoft.com/office/powerpoint/2010/main" val="3691372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B12C4231-EEA8-41CB-BCA6-CBCD7D8379B8}"/>
              </a:ext>
            </a:extLst>
          </p:cNvPr>
          <p:cNvPicPr>
            <a:picLocks noChangeAspect="1"/>
          </p:cNvPicPr>
          <p:nvPr/>
        </p:nvPicPr>
        <p:blipFill>
          <a:blip r:embed="rId2"/>
          <a:stretch>
            <a:fillRect/>
          </a:stretch>
        </p:blipFill>
        <p:spPr>
          <a:xfrm>
            <a:off x="474474" y="580893"/>
            <a:ext cx="983065" cy="967824"/>
          </a:xfrm>
          <a:prstGeom prst="rect">
            <a:avLst/>
          </a:prstGeom>
        </p:spPr>
      </p:pic>
      <p:sp>
        <p:nvSpPr>
          <p:cNvPr id="19" name="Rectangle 18">
            <a:extLst>
              <a:ext uri="{FF2B5EF4-FFF2-40B4-BE49-F238E27FC236}">
                <a16:creationId xmlns="" xmlns:a16="http://schemas.microsoft.com/office/drawing/2014/main" id="{585EE7A9-4B14-435F-A4D5-4C903EF8792A}"/>
              </a:ext>
            </a:extLst>
          </p:cNvPr>
          <p:cNvSpPr/>
          <p:nvPr/>
        </p:nvSpPr>
        <p:spPr>
          <a:xfrm>
            <a:off x="1480371" y="813468"/>
            <a:ext cx="9770221" cy="1042080"/>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Tư thế ngồi khi sử dụng máy tính đúng sẽ giúp em tránh nguy cơ</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mắc những bệnh nào sau đây?</a:t>
            </a:r>
          </a:p>
        </p:txBody>
      </p:sp>
      <p:sp>
        <p:nvSpPr>
          <p:cNvPr id="20" name="Rectangle 19">
            <a:extLst>
              <a:ext uri="{FF2B5EF4-FFF2-40B4-BE49-F238E27FC236}">
                <a16:creationId xmlns="" xmlns:a16="http://schemas.microsoft.com/office/drawing/2014/main" id="{260C4F05-09A2-4466-A8BE-50DB2F7242BF}"/>
              </a:ext>
            </a:extLst>
          </p:cNvPr>
          <p:cNvSpPr/>
          <p:nvPr/>
        </p:nvSpPr>
        <p:spPr>
          <a:xfrm>
            <a:off x="1830658" y="1943045"/>
            <a:ext cx="2618452"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 </a:t>
            </a:r>
            <a:r>
              <a:rPr lang="en-US" sz="2200">
                <a:latin typeface="UTM Avo" panose="02040603050506020204" pitchFamily="18" charset="0"/>
                <a:cs typeface="Times New Roman" panose="02020603050405020304" pitchFamily="18" charset="0"/>
              </a:rPr>
              <a:t>Vẹo cột sống.</a:t>
            </a:r>
            <a:endParaRPr lang="vi-VN" sz="2200">
              <a:latin typeface="UTM Avo" panose="02040603050506020204" pitchFamily="18" charset="0"/>
              <a:cs typeface="Times New Roman" panose="02020603050405020304" pitchFamily="18" charset="0"/>
            </a:endParaRPr>
          </a:p>
        </p:txBody>
      </p:sp>
      <p:sp>
        <p:nvSpPr>
          <p:cNvPr id="22" name="Rectangle 21">
            <a:extLst>
              <a:ext uri="{FF2B5EF4-FFF2-40B4-BE49-F238E27FC236}">
                <a16:creationId xmlns="" xmlns:a16="http://schemas.microsoft.com/office/drawing/2014/main" id="{649A88C5-580E-4FCB-8596-0B5586FEDB0A}"/>
              </a:ext>
            </a:extLst>
          </p:cNvPr>
          <p:cNvSpPr/>
          <p:nvPr/>
        </p:nvSpPr>
        <p:spPr>
          <a:xfrm>
            <a:off x="6785007" y="1943045"/>
            <a:ext cx="2073702"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C. </a:t>
            </a:r>
            <a:r>
              <a:rPr lang="en-US" sz="2200">
                <a:latin typeface="UTM Avo" panose="02040603050506020204" pitchFamily="18" charset="0"/>
                <a:cs typeface="Times New Roman" panose="02020603050405020304" pitchFamily="18" charset="0"/>
              </a:rPr>
              <a:t>Cận thị</a:t>
            </a:r>
            <a:r>
              <a:rPr lang="vi-VN" sz="2200">
                <a:latin typeface="UTM Avo" panose="02040603050506020204" pitchFamily="18" charset="0"/>
                <a:cs typeface="Times New Roman" panose="02020603050405020304" pitchFamily="18" charset="0"/>
              </a:rPr>
              <a:t>.</a:t>
            </a:r>
          </a:p>
        </p:txBody>
      </p:sp>
      <p:sp>
        <p:nvSpPr>
          <p:cNvPr id="23" name="Rectangle 22">
            <a:extLst>
              <a:ext uri="{FF2B5EF4-FFF2-40B4-BE49-F238E27FC236}">
                <a16:creationId xmlns="" xmlns:a16="http://schemas.microsoft.com/office/drawing/2014/main" id="{D63FC3E4-252A-4084-88CD-5C1621ED5CAA}"/>
              </a:ext>
            </a:extLst>
          </p:cNvPr>
          <p:cNvSpPr/>
          <p:nvPr/>
        </p:nvSpPr>
        <p:spPr>
          <a:xfrm>
            <a:off x="4580208" y="1943047"/>
            <a:ext cx="2073702"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 </a:t>
            </a:r>
            <a:r>
              <a:rPr lang="en-US" sz="2200">
                <a:latin typeface="UTM Avo" panose="02040603050506020204" pitchFamily="18" charset="0"/>
                <a:cs typeface="Times New Roman" panose="02020603050405020304" pitchFamily="18" charset="0"/>
              </a:rPr>
              <a:t>Đau tai.</a:t>
            </a:r>
            <a:endParaRPr lang="vi-VN" sz="2200">
              <a:latin typeface="UTM Avo" panose="02040603050506020204" pitchFamily="18" charset="0"/>
              <a:cs typeface="Times New Roman" panose="02020603050405020304" pitchFamily="18" charset="0"/>
            </a:endParaRPr>
          </a:p>
        </p:txBody>
      </p:sp>
      <p:sp>
        <p:nvSpPr>
          <p:cNvPr id="24" name="Oval 23">
            <a:extLst>
              <a:ext uri="{FF2B5EF4-FFF2-40B4-BE49-F238E27FC236}">
                <a16:creationId xmlns="" xmlns:a16="http://schemas.microsoft.com/office/drawing/2014/main" id="{33E54C6D-A7D8-42F2-9CB3-48477A9DB787}"/>
              </a:ext>
            </a:extLst>
          </p:cNvPr>
          <p:cNvSpPr/>
          <p:nvPr/>
        </p:nvSpPr>
        <p:spPr>
          <a:xfrm>
            <a:off x="1807180" y="2039767"/>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 name="Rectangle 24">
            <a:extLst>
              <a:ext uri="{FF2B5EF4-FFF2-40B4-BE49-F238E27FC236}">
                <a16:creationId xmlns="" xmlns:a16="http://schemas.microsoft.com/office/drawing/2014/main" id="{B561796C-571A-4B85-9649-662304527DDB}"/>
              </a:ext>
            </a:extLst>
          </p:cNvPr>
          <p:cNvSpPr/>
          <p:nvPr/>
        </p:nvSpPr>
        <p:spPr>
          <a:xfrm>
            <a:off x="8989807" y="1943046"/>
            <a:ext cx="2073702"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D. </a:t>
            </a:r>
            <a:r>
              <a:rPr lang="en-US" sz="2200">
                <a:latin typeface="UTM Avo" panose="02040603050506020204" pitchFamily="18" charset="0"/>
                <a:cs typeface="Times New Roman" panose="02020603050405020304" pitchFamily="18" charset="0"/>
              </a:rPr>
              <a:t>Đau chân</a:t>
            </a:r>
            <a:r>
              <a:rPr lang="vi-VN" sz="2200">
                <a:latin typeface="UTM Avo" panose="02040603050506020204" pitchFamily="18" charset="0"/>
                <a:cs typeface="Times New Roman" panose="02020603050405020304" pitchFamily="18" charset="0"/>
              </a:rPr>
              <a:t>.</a:t>
            </a:r>
          </a:p>
        </p:txBody>
      </p:sp>
      <p:sp>
        <p:nvSpPr>
          <p:cNvPr id="26" name="Rectangle 25">
            <a:extLst>
              <a:ext uri="{FF2B5EF4-FFF2-40B4-BE49-F238E27FC236}">
                <a16:creationId xmlns="" xmlns:a16="http://schemas.microsoft.com/office/drawing/2014/main" id="{6D8EED2D-0027-4B45-B5FE-478DAF9FE239}"/>
              </a:ext>
            </a:extLst>
          </p:cNvPr>
          <p:cNvSpPr/>
          <p:nvPr/>
        </p:nvSpPr>
        <p:spPr>
          <a:xfrm>
            <a:off x="1486819" y="2699042"/>
            <a:ext cx="9770221" cy="533223"/>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Tư thế nào sau đây là đúng khi sử dụng máy tính?</a:t>
            </a:r>
          </a:p>
        </p:txBody>
      </p:sp>
      <p:pic>
        <p:nvPicPr>
          <p:cNvPr id="27" name="Picture 26">
            <a:extLst>
              <a:ext uri="{FF2B5EF4-FFF2-40B4-BE49-F238E27FC236}">
                <a16:creationId xmlns="" xmlns:a16="http://schemas.microsoft.com/office/drawing/2014/main" id="{AC392793-D2C7-4D96-8DE9-7694684D982B}"/>
              </a:ext>
            </a:extLst>
          </p:cNvPr>
          <p:cNvPicPr>
            <a:picLocks noChangeAspect="1"/>
          </p:cNvPicPr>
          <p:nvPr/>
        </p:nvPicPr>
        <p:blipFill>
          <a:blip r:embed="rId3"/>
          <a:stretch>
            <a:fillRect/>
          </a:stretch>
        </p:blipFill>
        <p:spPr>
          <a:xfrm>
            <a:off x="2197695" y="3428338"/>
            <a:ext cx="8354868" cy="1664808"/>
          </a:xfrm>
          <a:prstGeom prst="rect">
            <a:avLst/>
          </a:prstGeom>
        </p:spPr>
      </p:pic>
      <p:sp>
        <p:nvSpPr>
          <p:cNvPr id="28" name="Rectangle 27">
            <a:extLst>
              <a:ext uri="{FF2B5EF4-FFF2-40B4-BE49-F238E27FC236}">
                <a16:creationId xmlns="" xmlns:a16="http://schemas.microsoft.com/office/drawing/2014/main" id="{AD2837B1-4A2D-4872-BD39-754A879EDEA2}"/>
              </a:ext>
            </a:extLst>
          </p:cNvPr>
          <p:cNvSpPr/>
          <p:nvPr/>
        </p:nvSpPr>
        <p:spPr>
          <a:xfrm>
            <a:off x="3139884" y="5022922"/>
            <a:ext cx="617408"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a:t>
            </a:r>
            <a:endParaRPr lang="vi-VN" sz="2200">
              <a:latin typeface="UTM Avo" panose="02040603050506020204" pitchFamily="18" charset="0"/>
              <a:cs typeface="Times New Roman" panose="02020603050405020304" pitchFamily="18" charset="0"/>
            </a:endParaRPr>
          </a:p>
        </p:txBody>
      </p:sp>
      <p:sp>
        <p:nvSpPr>
          <p:cNvPr id="29" name="Rectangle 28">
            <a:extLst>
              <a:ext uri="{FF2B5EF4-FFF2-40B4-BE49-F238E27FC236}">
                <a16:creationId xmlns="" xmlns:a16="http://schemas.microsoft.com/office/drawing/2014/main" id="{71B68705-B6B9-4E98-B86C-61BA85E768D1}"/>
              </a:ext>
            </a:extLst>
          </p:cNvPr>
          <p:cNvSpPr/>
          <p:nvPr/>
        </p:nvSpPr>
        <p:spPr>
          <a:xfrm>
            <a:off x="7670065" y="5022923"/>
            <a:ext cx="617408"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C.</a:t>
            </a:r>
            <a:endParaRPr lang="vi-VN" sz="2200">
              <a:latin typeface="UTM Avo" panose="02040603050506020204" pitchFamily="18" charset="0"/>
              <a:cs typeface="Times New Roman" panose="02020603050405020304" pitchFamily="18" charset="0"/>
            </a:endParaRPr>
          </a:p>
        </p:txBody>
      </p:sp>
      <p:sp>
        <p:nvSpPr>
          <p:cNvPr id="30" name="Rectangle 29">
            <a:extLst>
              <a:ext uri="{FF2B5EF4-FFF2-40B4-BE49-F238E27FC236}">
                <a16:creationId xmlns="" xmlns:a16="http://schemas.microsoft.com/office/drawing/2014/main" id="{4FD88A45-6818-4A60-A770-6862B6307AC1}"/>
              </a:ext>
            </a:extLst>
          </p:cNvPr>
          <p:cNvSpPr/>
          <p:nvPr/>
        </p:nvSpPr>
        <p:spPr>
          <a:xfrm>
            <a:off x="5404974" y="5017745"/>
            <a:ext cx="617408"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a:t>
            </a:r>
            <a:endParaRPr lang="vi-VN" sz="2200">
              <a:latin typeface="UTM Avo" panose="02040603050506020204" pitchFamily="18" charset="0"/>
              <a:cs typeface="Times New Roman" panose="02020603050405020304" pitchFamily="18" charset="0"/>
            </a:endParaRPr>
          </a:p>
        </p:txBody>
      </p:sp>
      <p:sp>
        <p:nvSpPr>
          <p:cNvPr id="31" name="Rectangle 30">
            <a:extLst>
              <a:ext uri="{FF2B5EF4-FFF2-40B4-BE49-F238E27FC236}">
                <a16:creationId xmlns="" xmlns:a16="http://schemas.microsoft.com/office/drawing/2014/main" id="{27D4BBD8-2F8A-447E-B03E-CC591829F995}"/>
              </a:ext>
            </a:extLst>
          </p:cNvPr>
          <p:cNvSpPr/>
          <p:nvPr/>
        </p:nvSpPr>
        <p:spPr>
          <a:xfrm>
            <a:off x="9935155" y="5017744"/>
            <a:ext cx="617408"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D.</a:t>
            </a:r>
            <a:endParaRPr lang="vi-VN" sz="2200">
              <a:latin typeface="UTM Avo" panose="02040603050506020204" pitchFamily="18" charset="0"/>
              <a:cs typeface="Times New Roman" panose="02020603050405020304" pitchFamily="18" charset="0"/>
            </a:endParaRPr>
          </a:p>
        </p:txBody>
      </p:sp>
      <p:sp>
        <p:nvSpPr>
          <p:cNvPr id="32" name="Oval 31">
            <a:extLst>
              <a:ext uri="{FF2B5EF4-FFF2-40B4-BE49-F238E27FC236}">
                <a16:creationId xmlns="" xmlns:a16="http://schemas.microsoft.com/office/drawing/2014/main" id="{73695DFF-B8CB-4E61-8E1E-E7C6418382C3}"/>
              </a:ext>
            </a:extLst>
          </p:cNvPr>
          <p:cNvSpPr/>
          <p:nvPr/>
        </p:nvSpPr>
        <p:spPr>
          <a:xfrm>
            <a:off x="7674754" y="5107359"/>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793382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p:bldP spid="23" grpId="0"/>
      <p:bldP spid="24" grpId="0" animBg="1"/>
      <p:bldP spid="25" grpId="0"/>
      <p:bldP spid="26" grpId="0"/>
      <p:bldP spid="28" grpId="0"/>
      <p:bldP spid="29" grpId="0"/>
      <p:bldP spid="30" grpId="0"/>
      <p:bldP spid="31" grpId="0"/>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0E9CEAD2-7F67-44D0-8C05-C025C33F2B9E}"/>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CHUỘT MÁY TÍNH</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 xmlns:a16="http://schemas.microsoft.com/office/drawing/2014/main" id="{B6B46150-747C-44D3-8ADD-3C9183BFEC10}"/>
              </a:ext>
            </a:extLst>
          </p:cNvPr>
          <p:cNvGrpSpPr/>
          <p:nvPr/>
        </p:nvGrpSpPr>
        <p:grpSpPr>
          <a:xfrm>
            <a:off x="614526" y="968721"/>
            <a:ext cx="10962947" cy="4532759"/>
            <a:chOff x="522612" y="900102"/>
            <a:chExt cx="10962947" cy="4532759"/>
          </a:xfrm>
        </p:grpSpPr>
        <p:sp>
          <p:nvSpPr>
            <p:cNvPr id="4" name="Rectangle 3">
              <a:extLst>
                <a:ext uri="{FF2B5EF4-FFF2-40B4-BE49-F238E27FC236}">
                  <a16:creationId xmlns="" xmlns:a16="http://schemas.microsoft.com/office/drawing/2014/main" id="{779E57AC-B41F-4EBA-9A3C-3FA14918A914}"/>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Tìm hiểu về chuột máy tính</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275D43A7-8584-4C1E-93BA-C7DC7533867F}"/>
                </a:ext>
              </a:extLst>
            </p:cNvPr>
            <p:cNvSpPr/>
            <p:nvPr/>
          </p:nvSpPr>
          <p:spPr>
            <a:xfrm>
              <a:off x="522612" y="1036931"/>
              <a:ext cx="10962947" cy="439593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 xmlns:a16="http://schemas.microsoft.com/office/drawing/2014/main" id="{5B678708-28DD-4966-9FB7-B41AB3EFB5FE}"/>
                </a:ext>
              </a:extLst>
            </p:cNvPr>
            <p:cNvSpPr/>
            <p:nvPr/>
          </p:nvSpPr>
          <p:spPr>
            <a:xfrm>
              <a:off x="791595" y="1829045"/>
              <a:ext cx="10471256" cy="1036117"/>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Em hãy quan sát Hình 20 và ghép các cụm từ </a:t>
              </a:r>
              <a:r>
                <a:rPr lang="vi-VN" sz="2200" b="1">
                  <a:latin typeface="UTM Avo" panose="02040603050506020204" pitchFamily="18" charset="0"/>
                  <a:cs typeface="Times New Roman" panose="02020603050405020304" pitchFamily="18" charset="0"/>
                </a:rPr>
                <a:t>nút trái</a:t>
              </a:r>
              <a:r>
                <a:rPr lang="vi-VN" sz="2200">
                  <a:latin typeface="UTM Avo" panose="02040603050506020204" pitchFamily="18" charset="0"/>
                  <a:cs typeface="Times New Roman" panose="02020603050405020304" pitchFamily="18" charset="0"/>
                </a:rPr>
                <a:t>, </a:t>
              </a:r>
              <a:r>
                <a:rPr lang="vi-VN" sz="2200" b="1">
                  <a:latin typeface="UTM Avo" panose="02040603050506020204" pitchFamily="18" charset="0"/>
                  <a:cs typeface="Times New Roman" panose="02020603050405020304" pitchFamily="18" charset="0"/>
                </a:rPr>
                <a:t>nút phải</a:t>
              </a:r>
              <a:r>
                <a:rPr lang="vi-VN" sz="2200">
                  <a:latin typeface="UTM Avo" panose="02040603050506020204" pitchFamily="18" charset="0"/>
                  <a:cs typeface="Times New Roman" panose="02020603050405020304" pitchFamily="18" charset="0"/>
                </a:rPr>
                <a:t>, </a:t>
              </a:r>
              <a:r>
                <a:rPr lang="vi-VN" sz="2200" b="1">
                  <a:latin typeface="UTM Avo" panose="02040603050506020204" pitchFamily="18" charset="0"/>
                  <a:cs typeface="Times New Roman" panose="02020603050405020304" pitchFamily="18" charset="0"/>
                </a:rPr>
                <a:t>nút cuộn </a:t>
              </a:r>
              <a:r>
                <a:rPr lang="vi-VN" sz="2200">
                  <a:latin typeface="UTM Avo" panose="02040603050506020204" pitchFamily="18" charset="0"/>
                  <a:cs typeface="Times New Roman" panose="02020603050405020304" pitchFamily="18" charset="0"/>
                </a:rPr>
                <a:t>tương ứng với các bộ phận được đánh số của chuột máy tính.</a:t>
              </a:r>
            </a:p>
          </p:txBody>
        </p:sp>
        <p:grpSp>
          <p:nvGrpSpPr>
            <p:cNvPr id="7" name="Group 6">
              <a:extLst>
                <a:ext uri="{FF2B5EF4-FFF2-40B4-BE49-F238E27FC236}">
                  <a16:creationId xmlns="" xmlns:a16="http://schemas.microsoft.com/office/drawing/2014/main" id="{E6A72B9F-FEFB-4C8E-AE4E-72BFC344F1EA}"/>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 xmlns:a16="http://schemas.microsoft.com/office/drawing/2014/main" id="{0CF6394F-7878-4454-ADC1-7BA17A242C5D}"/>
                  </a:ext>
                </a:extLst>
              </p:cNvPr>
              <p:cNvGrpSpPr/>
              <p:nvPr/>
            </p:nvGrpSpPr>
            <p:grpSpPr>
              <a:xfrm>
                <a:off x="522612" y="1095583"/>
                <a:ext cx="2372989" cy="661656"/>
                <a:chOff x="5906375" y="1404722"/>
                <a:chExt cx="2372989" cy="661656"/>
              </a:xfrm>
            </p:grpSpPr>
            <p:sp>
              <p:nvSpPr>
                <p:cNvPr id="14" name="Rectangle: Top Corners Rounded 13">
                  <a:extLst>
                    <a:ext uri="{FF2B5EF4-FFF2-40B4-BE49-F238E27FC236}">
                      <a16:creationId xmlns="" xmlns:a16="http://schemas.microsoft.com/office/drawing/2014/main" id="{1B035D7B-D848-41AA-8444-D698D85C660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a:extLst>
                    <a:ext uri="{FF2B5EF4-FFF2-40B4-BE49-F238E27FC236}">
                      <a16:creationId xmlns="" xmlns:a16="http://schemas.microsoft.com/office/drawing/2014/main" id="{55C2BBA2-90D1-4647-BE5A-40CF0AA3029D}"/>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 xmlns:a16="http://schemas.microsoft.com/office/drawing/2014/main" id="{29C26FE0-D2CB-466D-917A-B836B1DE503A}"/>
                  </a:ext>
                </a:extLst>
              </p:cNvPr>
              <p:cNvGrpSpPr/>
              <p:nvPr/>
            </p:nvGrpSpPr>
            <p:grpSpPr>
              <a:xfrm rot="20419193">
                <a:off x="2468303" y="900102"/>
                <a:ext cx="952953" cy="880803"/>
                <a:chOff x="8974078" y="279854"/>
                <a:chExt cx="3397172" cy="3224225"/>
              </a:xfrm>
            </p:grpSpPr>
            <p:pic>
              <p:nvPicPr>
                <p:cNvPr id="12" name="Picture 5">
                  <a:extLst>
                    <a:ext uri="{FF2B5EF4-FFF2-40B4-BE49-F238E27FC236}">
                      <a16:creationId xmlns="" xmlns:a16="http://schemas.microsoft.com/office/drawing/2014/main" id="{EBED9A27-3011-4F73-9732-FA489139AF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13" name="Picture 6">
                  <a:extLst>
                    <a:ext uri="{FF2B5EF4-FFF2-40B4-BE49-F238E27FC236}">
                      <a16:creationId xmlns="" xmlns:a16="http://schemas.microsoft.com/office/drawing/2014/main" id="{C67AE980-D4AF-4533-B07D-A9E0536500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 xmlns:a16="http://schemas.microsoft.com/office/drawing/2014/main" id="{D52FB17F-4C70-41AD-83E8-A57A0BED47F6}"/>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16" name="Rectangle 15">
            <a:extLst>
              <a:ext uri="{FF2B5EF4-FFF2-40B4-BE49-F238E27FC236}">
                <a16:creationId xmlns="" xmlns:a16="http://schemas.microsoft.com/office/drawing/2014/main" id="{891DAD61-1AEC-4619-8343-9F19A8621F4D}"/>
              </a:ext>
            </a:extLst>
          </p:cNvPr>
          <p:cNvSpPr/>
          <p:nvPr/>
        </p:nvSpPr>
        <p:spPr>
          <a:xfrm>
            <a:off x="1135954" y="5815489"/>
            <a:ext cx="7791314" cy="528286"/>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Chuột thường có nút trái, nút phải và nút cuộn</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pic>
        <p:nvPicPr>
          <p:cNvPr id="17" name="Picture 16">
            <a:extLst>
              <a:ext uri="{FF2B5EF4-FFF2-40B4-BE49-F238E27FC236}">
                <a16:creationId xmlns="" xmlns:a16="http://schemas.microsoft.com/office/drawing/2014/main" id="{C729697E-8B81-4267-80D6-C87A4F9ABABB}"/>
              </a:ext>
            </a:extLst>
          </p:cNvPr>
          <p:cNvPicPr>
            <a:picLocks noChangeAspect="1"/>
          </p:cNvPicPr>
          <p:nvPr/>
        </p:nvPicPr>
        <p:blipFill>
          <a:blip r:embed="rId6"/>
          <a:stretch>
            <a:fillRect/>
          </a:stretch>
        </p:blipFill>
        <p:spPr>
          <a:xfrm>
            <a:off x="1103831" y="5760212"/>
            <a:ext cx="734513" cy="653278"/>
          </a:xfrm>
          <a:prstGeom prst="rect">
            <a:avLst/>
          </a:prstGeom>
        </p:spPr>
      </p:pic>
      <p:pic>
        <p:nvPicPr>
          <p:cNvPr id="18" name="Picture 17">
            <a:extLst>
              <a:ext uri="{FF2B5EF4-FFF2-40B4-BE49-F238E27FC236}">
                <a16:creationId xmlns="" xmlns:a16="http://schemas.microsoft.com/office/drawing/2014/main" id="{CD018D28-0C36-4996-83CB-0BBD07D8A6FD}"/>
              </a:ext>
            </a:extLst>
          </p:cNvPr>
          <p:cNvPicPr>
            <a:picLocks noChangeAspect="1"/>
          </p:cNvPicPr>
          <p:nvPr/>
        </p:nvPicPr>
        <p:blipFill>
          <a:blip r:embed="rId7"/>
          <a:stretch>
            <a:fillRect/>
          </a:stretch>
        </p:blipFill>
        <p:spPr>
          <a:xfrm>
            <a:off x="4422960" y="2891052"/>
            <a:ext cx="3346077" cy="2504066"/>
          </a:xfrm>
          <a:prstGeom prst="rect">
            <a:avLst/>
          </a:prstGeom>
        </p:spPr>
      </p:pic>
      <p:sp>
        <p:nvSpPr>
          <p:cNvPr id="21" name="Rectangle 20">
            <a:extLst>
              <a:ext uri="{FF2B5EF4-FFF2-40B4-BE49-F238E27FC236}">
                <a16:creationId xmlns="" xmlns:a16="http://schemas.microsoft.com/office/drawing/2014/main" id="{FD4E84EF-814C-455A-86DB-84D33FC6C786}"/>
              </a:ext>
            </a:extLst>
          </p:cNvPr>
          <p:cNvSpPr/>
          <p:nvPr/>
        </p:nvSpPr>
        <p:spPr>
          <a:xfrm>
            <a:off x="3191514" y="3278375"/>
            <a:ext cx="1502838" cy="533223"/>
          </a:xfrm>
          <a:prstGeom prst="rect">
            <a:avLst/>
          </a:prstGeom>
        </p:spPr>
        <p:txBody>
          <a:bodyPr wrap="square">
            <a:spAutoFit/>
          </a:bodyPr>
          <a:lstStyle/>
          <a:p>
            <a:pPr algn="just" defTabSz="342900">
              <a:lnSpc>
                <a:spcPct val="150000"/>
              </a:lnSpc>
            </a:pPr>
            <a:r>
              <a:rPr lang="vi-VN" sz="2200" b="1">
                <a:solidFill>
                  <a:srgbClr val="0000FF"/>
                </a:solidFill>
                <a:latin typeface="UTM Avo" panose="02040603050506020204" pitchFamily="18" charset="0"/>
                <a:cs typeface="Times New Roman" panose="02020603050405020304" pitchFamily="18" charset="0"/>
              </a:rPr>
              <a:t>nút trái</a:t>
            </a:r>
            <a:endParaRPr lang="vi-VN" sz="2200">
              <a:solidFill>
                <a:srgbClr val="0000FF"/>
              </a:solidFill>
              <a:latin typeface="UTM Avo" panose="02040603050506020204" pitchFamily="18" charset="0"/>
              <a:cs typeface="Times New Roman" panose="02020603050405020304" pitchFamily="18" charset="0"/>
            </a:endParaRPr>
          </a:p>
        </p:txBody>
      </p:sp>
      <p:sp>
        <p:nvSpPr>
          <p:cNvPr id="23" name="Rectangle 22">
            <a:extLst>
              <a:ext uri="{FF2B5EF4-FFF2-40B4-BE49-F238E27FC236}">
                <a16:creationId xmlns="" xmlns:a16="http://schemas.microsoft.com/office/drawing/2014/main" id="{04902E72-B341-48DD-827C-F702D4BA3390}"/>
              </a:ext>
            </a:extLst>
          </p:cNvPr>
          <p:cNvSpPr/>
          <p:nvPr/>
        </p:nvSpPr>
        <p:spPr>
          <a:xfrm>
            <a:off x="7699587" y="3278375"/>
            <a:ext cx="1754624" cy="533223"/>
          </a:xfrm>
          <a:prstGeom prst="rect">
            <a:avLst/>
          </a:prstGeom>
        </p:spPr>
        <p:txBody>
          <a:bodyPr wrap="square">
            <a:spAutoFit/>
          </a:bodyPr>
          <a:lstStyle/>
          <a:p>
            <a:pPr algn="just" defTabSz="342900">
              <a:lnSpc>
                <a:spcPct val="150000"/>
              </a:lnSpc>
            </a:pPr>
            <a:r>
              <a:rPr lang="vi-VN" sz="2200" b="1">
                <a:solidFill>
                  <a:srgbClr val="0000FF"/>
                </a:solidFill>
                <a:latin typeface="UTM Avo" panose="02040603050506020204" pitchFamily="18" charset="0"/>
                <a:cs typeface="Times New Roman" panose="02020603050405020304" pitchFamily="18" charset="0"/>
              </a:rPr>
              <a:t>nút </a:t>
            </a:r>
            <a:r>
              <a:rPr lang="en-US" sz="2200" b="1">
                <a:solidFill>
                  <a:srgbClr val="0000FF"/>
                </a:solidFill>
                <a:latin typeface="UTM Avo" panose="02040603050506020204" pitchFamily="18" charset="0"/>
                <a:cs typeface="Times New Roman" panose="02020603050405020304" pitchFamily="18" charset="0"/>
              </a:rPr>
              <a:t>phải</a:t>
            </a:r>
            <a:endParaRPr lang="vi-VN" sz="2200">
              <a:solidFill>
                <a:srgbClr val="0000FF"/>
              </a:solidFill>
              <a:latin typeface="UTM Avo" panose="02040603050506020204" pitchFamily="18" charset="0"/>
              <a:cs typeface="Times New Roman" panose="02020603050405020304" pitchFamily="18" charset="0"/>
            </a:endParaRPr>
          </a:p>
        </p:txBody>
      </p:sp>
      <p:sp>
        <p:nvSpPr>
          <p:cNvPr id="24" name="Rectangle 23">
            <a:extLst>
              <a:ext uri="{FF2B5EF4-FFF2-40B4-BE49-F238E27FC236}">
                <a16:creationId xmlns="" xmlns:a16="http://schemas.microsoft.com/office/drawing/2014/main" id="{FCC29C78-ED89-437E-B130-BB2994C37B30}"/>
              </a:ext>
            </a:extLst>
          </p:cNvPr>
          <p:cNvSpPr/>
          <p:nvPr/>
        </p:nvSpPr>
        <p:spPr>
          <a:xfrm>
            <a:off x="2950616" y="4085210"/>
            <a:ext cx="1725166" cy="533223"/>
          </a:xfrm>
          <a:prstGeom prst="rect">
            <a:avLst/>
          </a:prstGeom>
        </p:spPr>
        <p:txBody>
          <a:bodyPr wrap="square">
            <a:spAutoFit/>
          </a:bodyPr>
          <a:lstStyle/>
          <a:p>
            <a:pPr algn="just" defTabSz="342900">
              <a:lnSpc>
                <a:spcPct val="150000"/>
              </a:lnSpc>
            </a:pPr>
            <a:r>
              <a:rPr lang="vi-VN" sz="2200" b="1">
                <a:solidFill>
                  <a:srgbClr val="0000FF"/>
                </a:solidFill>
                <a:latin typeface="UTM Avo" panose="02040603050506020204" pitchFamily="18" charset="0"/>
                <a:cs typeface="Times New Roman" panose="02020603050405020304" pitchFamily="18" charset="0"/>
              </a:rPr>
              <a:t>nút </a:t>
            </a:r>
            <a:r>
              <a:rPr lang="en-US" sz="2200" b="1">
                <a:solidFill>
                  <a:srgbClr val="0000FF"/>
                </a:solidFill>
                <a:latin typeface="UTM Avo" panose="02040603050506020204" pitchFamily="18" charset="0"/>
                <a:cs typeface="Times New Roman" panose="02020603050405020304" pitchFamily="18" charset="0"/>
              </a:rPr>
              <a:t>cuộn</a:t>
            </a:r>
            <a:endParaRPr lang="vi-VN" sz="2200">
              <a:solidFill>
                <a:srgbClr val="0000FF"/>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2484721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randombar(horizontal)">
                                      <p:cBhvr>
                                        <p:cTn id="48" dur="500"/>
                                        <p:tgtEl>
                                          <p:spTgt spid="17"/>
                                        </p:tgtEl>
                                      </p:cBhvr>
                                    </p:animEffect>
                                  </p:childTnLst>
                                </p:cTn>
                              </p:par>
                            </p:childTnLst>
                          </p:cTn>
                        </p:par>
                        <p:par>
                          <p:cTn id="49" fill="hold">
                            <p:stCondLst>
                              <p:cond delay="500"/>
                            </p:stCondLst>
                            <p:childTnLst>
                              <p:par>
                                <p:cTn id="50" presetID="14" presetClass="entr" presetSubtype="1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randombar(horizontal)">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6" grpId="0"/>
      <p:bldP spid="21"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A52EFF5B-6EA6-4F84-A78E-5912EDB33712}"/>
              </a:ext>
            </a:extLst>
          </p:cNvPr>
          <p:cNvSpPr/>
          <p:nvPr/>
        </p:nvSpPr>
        <p:spPr>
          <a:xfrm>
            <a:off x="739709" y="516881"/>
            <a:ext cx="6232592" cy="2051780"/>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		</a:t>
            </a:r>
            <a:r>
              <a:rPr lang="en-US" sz="2200" b="1">
                <a:solidFill>
                  <a:srgbClr val="FFC000"/>
                </a:solidFill>
                <a:latin typeface="UTM Avo" panose="02040603050506020204" pitchFamily="18" charset="0"/>
                <a:cs typeface="Times New Roman" panose="02020603050405020304" pitchFamily="18" charset="0"/>
              </a:rPr>
              <a:t>Cách cầm chuột</a:t>
            </a:r>
            <a:r>
              <a:rPr lang="en-US" sz="2200">
                <a:latin typeface="UTM Avo" panose="02040603050506020204" pitchFamily="18" charset="0"/>
                <a:cs typeface="Times New Roman" panose="02020603050405020304" pitchFamily="18" charset="0"/>
              </a:rPr>
              <a:t>: Cầm chuột bằng tay phải, ngón trỏ đặt vào nút trải chuột, ngón giữa đặt vào nút phải chuột, ngón cái và các ngón còn lại giữ hai bên thân chuột. </a:t>
            </a:r>
          </a:p>
        </p:txBody>
      </p:sp>
      <p:pic>
        <p:nvPicPr>
          <p:cNvPr id="6" name="Picture 5">
            <a:extLst>
              <a:ext uri="{FF2B5EF4-FFF2-40B4-BE49-F238E27FC236}">
                <a16:creationId xmlns="" xmlns:a16="http://schemas.microsoft.com/office/drawing/2014/main" id="{67F43321-C9C2-4092-AFBF-50BEE7E6EA9F}"/>
              </a:ext>
            </a:extLst>
          </p:cNvPr>
          <p:cNvPicPr>
            <a:picLocks noChangeAspect="1"/>
          </p:cNvPicPr>
          <p:nvPr/>
        </p:nvPicPr>
        <p:blipFill>
          <a:blip r:embed="rId2"/>
          <a:stretch>
            <a:fillRect/>
          </a:stretch>
        </p:blipFill>
        <p:spPr>
          <a:xfrm>
            <a:off x="675568" y="505306"/>
            <a:ext cx="734513" cy="653278"/>
          </a:xfrm>
          <a:prstGeom prst="rect">
            <a:avLst/>
          </a:prstGeom>
        </p:spPr>
      </p:pic>
      <p:pic>
        <p:nvPicPr>
          <p:cNvPr id="7" name="Picture 6">
            <a:extLst>
              <a:ext uri="{FF2B5EF4-FFF2-40B4-BE49-F238E27FC236}">
                <a16:creationId xmlns="" xmlns:a16="http://schemas.microsoft.com/office/drawing/2014/main" id="{15DD5063-123E-4439-9AD4-FF3C35343369}"/>
              </a:ext>
            </a:extLst>
          </p:cNvPr>
          <p:cNvPicPr>
            <a:picLocks noChangeAspect="1"/>
          </p:cNvPicPr>
          <p:nvPr/>
        </p:nvPicPr>
        <p:blipFill>
          <a:blip r:embed="rId3"/>
          <a:stretch>
            <a:fillRect/>
          </a:stretch>
        </p:blipFill>
        <p:spPr>
          <a:xfrm>
            <a:off x="871121" y="2898569"/>
            <a:ext cx="3284505" cy="2781541"/>
          </a:xfrm>
          <a:prstGeom prst="rect">
            <a:avLst/>
          </a:prstGeom>
        </p:spPr>
      </p:pic>
      <p:sp>
        <p:nvSpPr>
          <p:cNvPr id="8" name="Rectangle 7">
            <a:extLst>
              <a:ext uri="{FF2B5EF4-FFF2-40B4-BE49-F238E27FC236}">
                <a16:creationId xmlns="" xmlns:a16="http://schemas.microsoft.com/office/drawing/2014/main" id="{8030B01D-58AC-486D-A419-25927972071D}"/>
              </a:ext>
            </a:extLst>
          </p:cNvPr>
          <p:cNvSpPr/>
          <p:nvPr/>
        </p:nvSpPr>
        <p:spPr>
          <a:xfrm>
            <a:off x="5247409" y="4123084"/>
            <a:ext cx="6073470" cy="1543949"/>
          </a:xfrm>
          <a:prstGeom prst="rect">
            <a:avLst/>
          </a:prstGeom>
        </p:spPr>
        <p:txBody>
          <a:bodyPr wrap="square">
            <a:spAutoFit/>
          </a:bodyPr>
          <a:lstStyle/>
          <a:p>
            <a:pPr algn="just" defTabSz="342900">
              <a:lnSpc>
                <a:spcPct val="150000"/>
              </a:lnSpc>
            </a:pPr>
            <a:r>
              <a:rPr lang="vi-VN" sz="2200" b="1">
                <a:solidFill>
                  <a:srgbClr val="FFC000"/>
                </a:solidFill>
                <a:latin typeface="UTM Avo" panose="02040603050506020204" pitchFamily="18" charset="0"/>
                <a:cs typeface="Times New Roman" panose="02020603050405020304" pitchFamily="18" charset="0"/>
              </a:rPr>
              <a:t>Các thao tác cơ bản với chuột</a:t>
            </a:r>
            <a:r>
              <a:rPr lang="en-US" sz="2200">
                <a:latin typeface="UTM Avo" panose="02040603050506020204" pitchFamily="18" charset="0"/>
                <a:cs typeface="Times New Roman" panose="02020603050405020304" pitchFamily="18" charset="0"/>
              </a:rPr>
              <a:t>: Thao tác với chuột chính là thao tác để điều khiển con trỏ chuột trên màn hình. </a:t>
            </a:r>
          </a:p>
        </p:txBody>
      </p:sp>
      <p:pic>
        <p:nvPicPr>
          <p:cNvPr id="9" name="Picture 8">
            <a:extLst>
              <a:ext uri="{FF2B5EF4-FFF2-40B4-BE49-F238E27FC236}">
                <a16:creationId xmlns="" xmlns:a16="http://schemas.microsoft.com/office/drawing/2014/main" id="{C10568C7-3645-44BA-B6C9-4801F96CF0BA}"/>
              </a:ext>
            </a:extLst>
          </p:cNvPr>
          <p:cNvPicPr>
            <a:picLocks noChangeAspect="1"/>
          </p:cNvPicPr>
          <p:nvPr/>
        </p:nvPicPr>
        <p:blipFill>
          <a:blip r:embed="rId4"/>
          <a:stretch>
            <a:fillRect/>
          </a:stretch>
        </p:blipFill>
        <p:spPr>
          <a:xfrm>
            <a:off x="7903532" y="494749"/>
            <a:ext cx="3330229" cy="3444538"/>
          </a:xfrm>
          <a:prstGeom prst="rect">
            <a:avLst/>
          </a:prstGeom>
        </p:spPr>
      </p:pic>
    </p:spTree>
    <p:extLst>
      <p:ext uri="{BB962C8B-B14F-4D97-AF65-F5344CB8AC3E}">
        <p14:creationId xmlns:p14="http://schemas.microsoft.com/office/powerpoint/2010/main" val="2566521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A03B6414-ED8E-469F-97DF-60788F1AF2D2}"/>
              </a:ext>
            </a:extLst>
          </p:cNvPr>
          <p:cNvSpPr/>
          <p:nvPr/>
        </p:nvSpPr>
        <p:spPr>
          <a:xfrm>
            <a:off x="814274" y="456828"/>
            <a:ext cx="10563451" cy="3232488"/>
          </a:xfrm>
          <a:prstGeom prst="rect">
            <a:avLst/>
          </a:prstGeom>
        </p:spPr>
        <p:txBody>
          <a:bodyPr wrap="square">
            <a:spAutoFit/>
          </a:bodyPr>
          <a:lstStyle/>
          <a:p>
            <a:pPr algn="just" defTabSz="342900">
              <a:lnSpc>
                <a:spcPct val="135000"/>
              </a:lnSpc>
            </a:pPr>
            <a:r>
              <a:rPr lang="en-US" sz="2200">
                <a:latin typeface="UTM Avo" panose="02040603050506020204" pitchFamily="18" charset="0"/>
                <a:cs typeface="Times New Roman" panose="02020603050405020304" pitchFamily="18" charset="0"/>
              </a:rPr>
              <a:t>Các thao tác với chuột gồm có: </a:t>
            </a:r>
          </a:p>
          <a:p>
            <a:pPr algn="just" defTabSz="342900">
              <a:lnSpc>
                <a:spcPct val="135000"/>
              </a:lnSpc>
            </a:pPr>
            <a:r>
              <a:rPr lang="vi-VN" sz="2200">
                <a:latin typeface="UTM Avo" panose="02040603050506020204" pitchFamily="18" charset="0"/>
                <a:cs typeface="Times New Roman" panose="02020603050405020304" pitchFamily="18" charset="0"/>
              </a:rPr>
              <a:t>- </a:t>
            </a:r>
            <a:r>
              <a:rPr lang="vi-VN" sz="2200">
                <a:solidFill>
                  <a:srgbClr val="00B0F0"/>
                </a:solidFill>
                <a:latin typeface="UTM Avo" panose="02040603050506020204" pitchFamily="18" charset="0"/>
                <a:cs typeface="Times New Roman" panose="02020603050405020304" pitchFamily="18" charset="0"/>
              </a:rPr>
              <a:t>Di chuyển chuột</a:t>
            </a:r>
            <a:r>
              <a:rPr lang="vi-VN" sz="2200">
                <a:latin typeface="UTM Avo" panose="02040603050506020204" pitchFamily="18" charset="0"/>
                <a:cs typeface="Times New Roman" panose="02020603050405020304" pitchFamily="18" charset="0"/>
              </a:rPr>
              <a:t>: Thay đổi vị trí của chuột đến vị</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trí khác. </a:t>
            </a:r>
            <a:endParaRPr lang="en-US" sz="2200">
              <a:latin typeface="UTM Avo" panose="02040603050506020204" pitchFamily="18" charset="0"/>
              <a:cs typeface="Times New Roman" panose="02020603050405020304" pitchFamily="18" charset="0"/>
            </a:endParaRPr>
          </a:p>
          <a:p>
            <a:pPr algn="just" defTabSz="342900">
              <a:lnSpc>
                <a:spcPct val="135000"/>
              </a:lnSpc>
            </a:pPr>
            <a:r>
              <a:rPr lang="vi-VN" sz="2200">
                <a:latin typeface="UTM Avo" panose="02040603050506020204" pitchFamily="18" charset="0"/>
                <a:cs typeface="Times New Roman" panose="02020603050405020304" pitchFamily="18" charset="0"/>
              </a:rPr>
              <a:t>- </a:t>
            </a:r>
            <a:r>
              <a:rPr lang="vi-VN" sz="2200">
                <a:solidFill>
                  <a:srgbClr val="00B0F0"/>
                </a:solidFill>
                <a:latin typeface="UTM Avo" panose="02040603050506020204" pitchFamily="18" charset="0"/>
                <a:cs typeface="Times New Roman" panose="02020603050405020304" pitchFamily="18" charset="0"/>
              </a:rPr>
              <a:t>Nháy chuột</a:t>
            </a:r>
            <a:r>
              <a:rPr lang="vi-VN" sz="2200">
                <a:latin typeface="UTM Avo" panose="02040603050506020204" pitchFamily="18" charset="0"/>
                <a:cs typeface="Times New Roman" panose="02020603050405020304" pitchFamily="18" charset="0"/>
              </a:rPr>
              <a:t>: Dùng ngón trỏ nhấn nút trái chuột</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một lần. </a:t>
            </a:r>
            <a:endParaRPr lang="en-US" sz="2200">
              <a:latin typeface="UTM Avo" panose="02040603050506020204" pitchFamily="18" charset="0"/>
              <a:cs typeface="Times New Roman" panose="02020603050405020304" pitchFamily="18" charset="0"/>
            </a:endParaRPr>
          </a:p>
          <a:p>
            <a:pPr algn="just" defTabSz="342900">
              <a:lnSpc>
                <a:spcPct val="135000"/>
              </a:lnSpc>
            </a:pPr>
            <a:r>
              <a:rPr lang="en-US" sz="2200">
                <a:latin typeface="UTM Avo" panose="02040603050506020204" pitchFamily="18" charset="0"/>
                <a:cs typeface="Times New Roman" panose="02020603050405020304" pitchFamily="18" charset="0"/>
              </a:rPr>
              <a:t>- </a:t>
            </a:r>
            <a:r>
              <a:rPr lang="vi-VN" sz="2200">
                <a:solidFill>
                  <a:srgbClr val="00B0F0"/>
                </a:solidFill>
                <a:latin typeface="UTM Avo" panose="02040603050506020204" pitchFamily="18" charset="0"/>
                <a:cs typeface="Times New Roman" panose="02020603050405020304" pitchFamily="18" charset="0"/>
              </a:rPr>
              <a:t>Nháy nút phải chuột</a:t>
            </a:r>
            <a:r>
              <a:rPr lang="vi-VN" sz="2200">
                <a:latin typeface="UTM Avo" panose="02040603050506020204" pitchFamily="18" charset="0"/>
                <a:cs typeface="Times New Roman" panose="02020603050405020304" pitchFamily="18" charset="0"/>
              </a:rPr>
              <a:t>: Dùng ngón giữa nhấn nút phải chuột một lần. </a:t>
            </a:r>
            <a:endParaRPr lang="en-US" sz="2200">
              <a:latin typeface="UTM Avo" panose="02040603050506020204" pitchFamily="18" charset="0"/>
              <a:cs typeface="Times New Roman" panose="02020603050405020304" pitchFamily="18" charset="0"/>
            </a:endParaRPr>
          </a:p>
          <a:p>
            <a:pPr algn="just" defTabSz="342900">
              <a:lnSpc>
                <a:spcPct val="135000"/>
              </a:lnSpc>
            </a:pPr>
            <a:r>
              <a:rPr lang="en-US" sz="2200">
                <a:latin typeface="UTM Avo" panose="02040603050506020204" pitchFamily="18" charset="0"/>
                <a:cs typeface="Times New Roman" panose="02020603050405020304" pitchFamily="18" charset="0"/>
              </a:rPr>
              <a:t>- </a:t>
            </a:r>
            <a:r>
              <a:rPr lang="vi-VN" sz="2200">
                <a:solidFill>
                  <a:srgbClr val="00B0F0"/>
                </a:solidFill>
                <a:latin typeface="UTM Avo" panose="02040603050506020204" pitchFamily="18" charset="0"/>
                <a:cs typeface="Times New Roman" panose="02020603050405020304" pitchFamily="18" charset="0"/>
              </a:rPr>
              <a:t>Nháy đúp chuột</a:t>
            </a:r>
            <a:r>
              <a:rPr lang="vi-VN" sz="2200">
                <a:latin typeface="UTM Avo" panose="02040603050506020204" pitchFamily="18" charset="0"/>
                <a:cs typeface="Times New Roman" panose="02020603050405020304" pitchFamily="18" charset="0"/>
              </a:rPr>
              <a:t>: Dùng ngón trỏ nhấn nút trải chuột nhanh hai lần liên tiếp. </a:t>
            </a:r>
            <a:endParaRPr lang="en-US" sz="2200">
              <a:latin typeface="UTM Avo" panose="02040603050506020204" pitchFamily="18" charset="0"/>
              <a:cs typeface="Times New Roman" panose="02020603050405020304" pitchFamily="18" charset="0"/>
            </a:endParaRPr>
          </a:p>
          <a:p>
            <a:pPr algn="just" defTabSz="342900">
              <a:lnSpc>
                <a:spcPct val="135000"/>
              </a:lnSpc>
            </a:pPr>
            <a:r>
              <a:rPr lang="en-US" sz="2200">
                <a:latin typeface="UTM Avo" panose="02040603050506020204" pitchFamily="18" charset="0"/>
                <a:cs typeface="Times New Roman" panose="02020603050405020304" pitchFamily="18" charset="0"/>
              </a:rPr>
              <a:t>- </a:t>
            </a:r>
            <a:r>
              <a:rPr lang="vi-VN" sz="2200">
                <a:solidFill>
                  <a:srgbClr val="00B0F0"/>
                </a:solidFill>
                <a:latin typeface="UTM Avo" panose="02040603050506020204" pitchFamily="18" charset="0"/>
                <a:cs typeface="Times New Roman" panose="02020603050405020304" pitchFamily="18" charset="0"/>
              </a:rPr>
              <a:t>Kéo thả chuột</a:t>
            </a:r>
            <a:r>
              <a:rPr lang="vi-VN" sz="2200">
                <a:latin typeface="UTM Avo" panose="02040603050506020204" pitchFamily="18" charset="0"/>
                <a:cs typeface="Times New Roman" panose="02020603050405020304" pitchFamily="18" charset="0"/>
              </a:rPr>
              <a:t>: Nhấn giữ nút trái chuột, di chuyển Con trỏ chuột đến vị trí mới thì thả ngón tay.</a:t>
            </a:r>
          </a:p>
        </p:txBody>
      </p:sp>
      <p:pic>
        <p:nvPicPr>
          <p:cNvPr id="3" name="Picture 2">
            <a:extLst>
              <a:ext uri="{FF2B5EF4-FFF2-40B4-BE49-F238E27FC236}">
                <a16:creationId xmlns="" xmlns:a16="http://schemas.microsoft.com/office/drawing/2014/main" id="{95E08F11-E82C-4853-8D0E-607FA1A3785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06782" y="3689316"/>
            <a:ext cx="7919028" cy="2886891"/>
          </a:xfrm>
          <a:prstGeom prst="rect">
            <a:avLst/>
          </a:prstGeom>
        </p:spPr>
      </p:pic>
    </p:spTree>
    <p:extLst>
      <p:ext uri="{BB962C8B-B14F-4D97-AF65-F5344CB8AC3E}">
        <p14:creationId xmlns:p14="http://schemas.microsoft.com/office/powerpoint/2010/main" val="32724168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 xmlns:a16="http://schemas.microsoft.com/office/drawing/2014/main" id="{ACCBC54D-D611-4230-8038-232D5025CCA4}"/>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5707</TotalTime>
  <Words>525</Words>
  <Application>Microsoft Office PowerPoint</Application>
  <PresentationFormat>Widescreen</PresentationFormat>
  <Paragraphs>56</Paragraphs>
  <Slides>9</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9</vt:i4>
      </vt:variant>
    </vt:vector>
  </HeadingPairs>
  <TitlesOfParts>
    <vt:vector size="23" baseType="lpstr">
      <vt:lpstr>微软雅黑</vt:lpstr>
      <vt:lpstr>Arial</vt:lpstr>
      <vt:lpstr>Calibri</vt:lpstr>
      <vt:lpstr>iCiel Cadena</vt:lpstr>
      <vt:lpstr>Segoe Print</vt:lpstr>
      <vt:lpstr>SVN-Androgyne</vt:lpstr>
      <vt:lpstr>SVN-SAF</vt:lpstr>
      <vt:lpstr>Times New Roman</vt:lpstr>
      <vt:lpstr>UTM Avo</vt:lpstr>
      <vt:lpstr>UTM Bienvenue</vt:lpstr>
      <vt:lpstr>UTM HelvetIns</vt:lpstr>
      <vt:lpstr>方正黑体_GBK</vt:lpstr>
      <vt:lpstr>等线</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Le Tien Duat</cp:lastModifiedBy>
  <cp:revision>191</cp:revision>
  <dcterms:created xsi:type="dcterms:W3CDTF">2021-11-14T08:33:55Z</dcterms:created>
  <dcterms:modified xsi:type="dcterms:W3CDTF">2024-10-25T07:27:24Z</dcterms:modified>
</cp:coreProperties>
</file>