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5050"/>
    <a:srgbClr val="0066FF"/>
    <a:srgbClr val="FF00FF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0D25B-E64A-4D23-B5B2-4CE15BBBA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05206-4765-4A14-BFDF-188DDFCEE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1E2F-C550-40E3-94C9-AEA0310A1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26FDA-D945-45BD-A6BC-90ED649D8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1A577-432B-44B2-8600-E10E4189D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60CFD-E436-4E2F-9495-5A0FDF91A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419B4-12CB-4DB7-AB81-84ED1860A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586AE-1272-4202-B653-2E922F5A6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03D58-85F7-4627-8888-63331B8F5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6BF44-FA53-49B3-8E9C-2B2AA3056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4CB3D-D6CE-4CDE-9226-41A038F20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830B41A-3C56-4D6D-80D1-98B6668FE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graphic.vietgiaitri.com/images/hinhdong/Phongcanh/261518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http://graphic.vietgiaitri.com/images/hinhdong/Phongcanh/261572.gif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://graphic.vietgiaitri.com/images/hinhdong/Phongcanh/261518.gi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242093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51" name="Picture 4" descr="Để tải hình về điện thoại Soạn tin VGT HD 261518 gửi 8777"/>
          <p:cNvPicPr>
            <a:picLocks noChangeAspect="1" noChangeArrowheads="1"/>
          </p:cNvPicPr>
          <p:nvPr/>
        </p:nvPicPr>
        <p:blipFill>
          <a:blip r:embed="rId2" r:link="rId3">
            <a:lum contrast="-2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3749675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cs typeface="Times New Roman" pitchFamily="18" charset="0"/>
                <a:hlinkClick r:id="rId4" tooltip="Để tải hình về điện thoại Soạn tin VGT HD 261518 gửi 8777"/>
              </a:rPr>
              <a:t/>
            </a:r>
            <a:br>
              <a:rPr lang="en-US" sz="1200">
                <a:cs typeface="Times New Roman" pitchFamily="18" charset="0"/>
                <a:hlinkClick r:id="rId4" tooltip="Để tải hình về điện thoại Soạn tin VGT HD 261518 gửi 8777"/>
              </a:rPr>
            </a:br>
            <a:endParaRPr lang="en-US"/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2438400" y="2354263"/>
            <a:ext cx="480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LUYỆN TỪ VÀ CÂU</a:t>
            </a:r>
          </a:p>
        </p:txBody>
      </p:sp>
      <p:sp>
        <p:nvSpPr>
          <p:cNvPr id="2054" name="Rectangle 13"/>
          <p:cNvSpPr>
            <a:spLocks noChangeArrowheads="1"/>
          </p:cNvSpPr>
          <p:nvPr/>
        </p:nvSpPr>
        <p:spPr bwMode="auto">
          <a:xfrm>
            <a:off x="0" y="242093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55" name="Picture 12" descr="Để tải hình về điện thoại Soạn tin VGT HD 261572 gửi 8777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0" y="5667375"/>
            <a:ext cx="11906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14"/>
          <p:cNvSpPr>
            <a:spLocks noChangeArrowheads="1"/>
          </p:cNvSpPr>
          <p:nvPr/>
        </p:nvSpPr>
        <p:spPr bwMode="auto">
          <a:xfrm>
            <a:off x="0" y="3989388"/>
            <a:ext cx="1041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100"/>
              <a:t> </a:t>
            </a:r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0" y="242093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58" name="Picture 15" descr="Để tải hình về điện thoại Soạn tin VGT HD 261572 gửi 8777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7953375" y="0"/>
            <a:ext cx="11906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Rectangle 19"/>
          <p:cNvSpPr>
            <a:spLocks noChangeArrowheads="1"/>
          </p:cNvSpPr>
          <p:nvPr/>
        </p:nvSpPr>
        <p:spPr bwMode="auto">
          <a:xfrm>
            <a:off x="0" y="242093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60" name="Picture 18" descr="Để tải hình về điện thoại Soạn tin VGT HD 261572 gửi 8777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0" y="0"/>
            <a:ext cx="11906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Rectangle 22"/>
          <p:cNvSpPr>
            <a:spLocks noChangeArrowheads="1"/>
          </p:cNvSpPr>
          <p:nvPr/>
        </p:nvSpPr>
        <p:spPr bwMode="auto">
          <a:xfrm>
            <a:off x="0" y="242093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62" name="Picture 21" descr="Để tải hình về điện thoại Soạn tin VGT HD 261572 gửi 8777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7953375" y="5667375"/>
            <a:ext cx="11906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52600"/>
            <a:ext cx="9144000" cy="1676400"/>
          </a:xfrm>
        </p:spPr>
        <p:txBody>
          <a:bodyPr/>
          <a:lstStyle/>
          <a:p>
            <a:pPr algn="l" eaLnBrk="1" hangingPunct="1"/>
            <a:r>
              <a:rPr lang="en-US" sz="2400" smtClean="0"/>
              <a:t>I/Đọc các câu ghép dưới đây, đánh dấu gạch chéo giữa các vế câu, khoanh tròn những từ hoặc cặp từ nối các vế câu: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/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                                  </a:t>
            </a:r>
            <a:r>
              <a:rPr lang="en-US" sz="2800" b="1" u="sng">
                <a:solidFill>
                  <a:srgbClr val="FF00FF"/>
                </a:solidFill>
              </a:rPr>
              <a:t>Luỵên từ và câu</a:t>
            </a:r>
            <a:r>
              <a:rPr lang="en-US" sz="2800" b="1">
                <a:solidFill>
                  <a:schemeClr val="tx2"/>
                </a:solidFill>
              </a:rPr>
              <a:t/>
            </a:r>
            <a:br>
              <a:rPr lang="en-US" sz="2800" b="1">
                <a:solidFill>
                  <a:schemeClr val="tx2"/>
                </a:solidFill>
              </a:rPr>
            </a:br>
            <a:r>
              <a:rPr lang="en-US" sz="2800" b="1">
                <a:solidFill>
                  <a:schemeClr val="tx2"/>
                </a:solidFill>
              </a:rPr>
              <a:t>          </a:t>
            </a:r>
            <a:r>
              <a:rPr lang="en-US" sz="2800" b="1">
                <a:solidFill>
                  <a:srgbClr val="000000"/>
                </a:solidFill>
              </a:rPr>
              <a:t>Nối các vế câu ghép bằng cặp từ hô ứng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320040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/>
              <a:t>Ngày  chưa  tắt hẳn,  trăng  đã  lên rồi.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/>
              <a:t>                                               </a:t>
            </a:r>
            <a:r>
              <a:rPr lang="en-US" sz="2400">
                <a:solidFill>
                  <a:srgbClr val="000000"/>
                </a:solidFill>
              </a:rPr>
              <a:t>Thạch Lam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0" y="4572000"/>
            <a:ext cx="891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b) Chiếc xe ngựa vừa đậu lại, tôi đã nghe tiếng ông từ trong nhà vọng ra.</a:t>
            </a:r>
            <a:br>
              <a:rPr lang="en-US" sz="2400"/>
            </a:br>
            <a:r>
              <a:rPr lang="en-US" sz="2400">
                <a:solidFill>
                  <a:schemeClr val="tx2"/>
                </a:solidFill>
              </a:rPr>
              <a:t>                                                    </a:t>
            </a:r>
            <a:r>
              <a:rPr lang="en-US" sz="2400">
                <a:solidFill>
                  <a:srgbClr val="000000"/>
                </a:solidFill>
              </a:rPr>
              <a:t>Nguyễn Quang Sáng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0" y="5853113"/>
            <a:ext cx="899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c) Trời càng nắng gắt,  hoa giấy càng bồng lên rực rỡ.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                                                      </a:t>
            </a:r>
            <a:r>
              <a:rPr lang="en-US" sz="2400">
                <a:solidFill>
                  <a:srgbClr val="000000"/>
                </a:solidFill>
              </a:rPr>
              <a:t>Trần Hoài Dương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289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III/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/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/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                     Môn :</a:t>
            </a:r>
            <a:r>
              <a:rPr lang="en-US" sz="2400" b="1">
                <a:solidFill>
                  <a:schemeClr val="tx2"/>
                </a:solidFill>
              </a:rPr>
              <a:t>Luỵên từ và câu</a:t>
            </a:r>
            <a:br>
              <a:rPr lang="en-US" sz="2400" b="1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          </a:t>
            </a:r>
            <a:r>
              <a:rPr lang="en-US" sz="2800" b="1">
                <a:solidFill>
                  <a:srgbClr val="000000"/>
                </a:solidFill>
              </a:rPr>
              <a:t>Nối các vế câu ghép bằng cặp từ hô ứng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2/ Điền các cặp từ hô ứng thích hợp vào mỗi chỗ trống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24384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a/ Mưa....................to, gió..................thổi mạnh.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35814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b/ Trời................hửng sáng, nông dân............ra đồng.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0" y="4419600"/>
            <a:ext cx="914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c/ Thuỷ Tinh dâng nước cao......................</a:t>
            </a:r>
            <a:r>
              <a:rPr lang="en-US" sz="2800"/>
              <a:t> </a:t>
            </a:r>
            <a:r>
              <a:rPr lang="en-US" sz="2400"/>
              <a:t>,  Sơn Tinh</a:t>
            </a:r>
            <a:r>
              <a:rPr lang="en-US" sz="2800"/>
              <a:t> </a:t>
            </a:r>
            <a:r>
              <a:rPr lang="en-US" sz="2000"/>
              <a:t>làm </a:t>
            </a:r>
            <a:r>
              <a:rPr lang="en-US" sz="2400"/>
              <a:t>núi cao lên.......................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676400" y="23622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càng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191000" y="23622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càng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295400" y="35052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mới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486400" y="35052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đã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514600" y="68580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chưa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4191000" y="68580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vừa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191000" y="44958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bao nhiêu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762000" y="48006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bấy nhiêu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5549E-6 L -0.15 -0.4860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-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5549E-6 L -0.325 -0.4860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-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6" grpId="0"/>
      <p:bldP spid="17417" grpId="0"/>
      <p:bldP spid="17417" grpId="1"/>
      <p:bldP spid="17418" grpId="0"/>
      <p:bldP spid="17419" grpId="0"/>
      <p:bldP spid="17419" grpId="1"/>
      <p:bldP spid="17420" grpId="0"/>
      <p:bldP spid="17421" grpId="0"/>
      <p:bldP spid="174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76400"/>
            <a:ext cx="9144000" cy="4038600"/>
          </a:xfrm>
        </p:spPr>
        <p:txBody>
          <a:bodyPr/>
          <a:lstStyle/>
          <a:p>
            <a:pPr algn="l" eaLnBrk="1" hangingPunct="1"/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>
                <a:solidFill>
                  <a:srgbClr val="0000FF"/>
                </a:solidFill>
              </a:rPr>
              <a:t>Để thể hiện quan hệ về nghĩa giữa các vế câu,ngoài quan hệ từ, ta còn có thể nối các vế câu ghép bằng một số cặp từ hô ứng nh</a:t>
            </a:r>
            <a:r>
              <a:rPr lang="vi-VN" sz="3200" smtClean="0">
                <a:solidFill>
                  <a:srgbClr val="0000FF"/>
                </a:solidFill>
              </a:rPr>
              <a:t>ư</a:t>
            </a:r>
            <a:r>
              <a:rPr lang="en-US" sz="3200" smtClean="0">
                <a:solidFill>
                  <a:srgbClr val="0000FF"/>
                </a:solidFill>
              </a:rPr>
              <a:t>: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  - vừa …</a:t>
            </a:r>
            <a:r>
              <a:rPr lang="vi-VN" sz="3200" smtClean="0"/>
              <a:t>đ</a:t>
            </a:r>
            <a:r>
              <a:rPr lang="en-US" sz="3200" smtClean="0"/>
              <a:t>ã …</a:t>
            </a:r>
            <a:r>
              <a:rPr lang="en-US" sz="3200" smtClean="0">
                <a:solidFill>
                  <a:srgbClr val="0000FF"/>
                </a:solidFill>
              </a:rPr>
              <a:t>;</a:t>
            </a:r>
            <a:r>
              <a:rPr lang="en-US" sz="3200" smtClean="0"/>
              <a:t> ch</a:t>
            </a:r>
            <a:r>
              <a:rPr lang="vi-VN" sz="3200" smtClean="0"/>
              <a:t>ư</a:t>
            </a:r>
            <a:r>
              <a:rPr lang="en-US" sz="3200" smtClean="0"/>
              <a:t>a… </a:t>
            </a:r>
            <a:r>
              <a:rPr lang="vi-VN" sz="3200" smtClean="0"/>
              <a:t>đ</a:t>
            </a:r>
            <a:r>
              <a:rPr lang="en-US" sz="3200" smtClean="0"/>
              <a:t>ã…</a:t>
            </a:r>
            <a:r>
              <a:rPr lang="en-US" sz="3200" smtClean="0">
                <a:solidFill>
                  <a:srgbClr val="0000FF"/>
                </a:solidFill>
              </a:rPr>
              <a:t>;</a:t>
            </a:r>
            <a:r>
              <a:rPr lang="en-US" sz="3200" smtClean="0"/>
              <a:t> mới… </a:t>
            </a:r>
            <a:r>
              <a:rPr lang="vi-VN" sz="3200" smtClean="0"/>
              <a:t>đ</a:t>
            </a:r>
            <a:r>
              <a:rPr lang="en-US" sz="3200" smtClean="0"/>
              <a:t>ã…</a:t>
            </a:r>
            <a:r>
              <a:rPr lang="en-US" sz="3200" smtClean="0">
                <a:solidFill>
                  <a:srgbClr val="0000FF"/>
                </a:solidFill>
              </a:rPr>
              <a:t>;</a:t>
            </a:r>
            <a:r>
              <a:rPr lang="en-US" sz="3200" smtClean="0"/>
              <a:t> vừa…vừa…</a:t>
            </a:r>
            <a:r>
              <a:rPr lang="en-US" sz="3200" smtClean="0">
                <a:solidFill>
                  <a:srgbClr val="0000FF"/>
                </a:solidFill>
              </a:rPr>
              <a:t>;</a:t>
            </a:r>
            <a:r>
              <a:rPr lang="en-US" sz="3200" smtClean="0"/>
              <a:t> càng…càng…</a:t>
            </a:r>
            <a:br>
              <a:rPr lang="en-US" sz="3200" smtClean="0"/>
            </a:br>
            <a:r>
              <a:rPr lang="en-US" sz="3200" smtClean="0"/>
              <a:t>  - </a:t>
            </a:r>
            <a:r>
              <a:rPr lang="vi-VN" sz="3200" smtClean="0"/>
              <a:t>đ</a:t>
            </a:r>
            <a:r>
              <a:rPr lang="en-US" sz="3200" smtClean="0"/>
              <a:t>âu…</a:t>
            </a:r>
            <a:r>
              <a:rPr lang="vi-VN" sz="3200" smtClean="0"/>
              <a:t>đ</a:t>
            </a:r>
            <a:r>
              <a:rPr lang="en-US" sz="3200" smtClean="0"/>
              <a:t>ấy</a:t>
            </a:r>
            <a:r>
              <a:rPr lang="en-US" sz="3200" smtClean="0">
                <a:solidFill>
                  <a:srgbClr val="0000FF"/>
                </a:solidFill>
              </a:rPr>
              <a:t>;</a:t>
            </a:r>
            <a:r>
              <a:rPr lang="en-US" sz="3200" smtClean="0"/>
              <a:t> nào…ấy </a:t>
            </a:r>
            <a:r>
              <a:rPr lang="en-US" sz="3200" smtClean="0">
                <a:solidFill>
                  <a:srgbClr val="0000FF"/>
                </a:solidFill>
              </a:rPr>
              <a:t>;</a:t>
            </a:r>
            <a:r>
              <a:rPr lang="en-US" sz="3200" smtClean="0"/>
              <a:t> sao…vậy </a:t>
            </a:r>
            <a:r>
              <a:rPr lang="en-US" sz="3200" smtClean="0">
                <a:solidFill>
                  <a:srgbClr val="0000FF"/>
                </a:solidFill>
              </a:rPr>
              <a:t>;</a:t>
            </a:r>
            <a:r>
              <a:rPr lang="en-US" sz="3200" smtClean="0"/>
              <a:t> bao nhiêu…bấy nhiêu.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1447800"/>
            <a:ext cx="297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FF"/>
                </a:solidFill>
              </a:rPr>
              <a:t>II- Ghi nhớ :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/>
            </a:r>
            <a:br>
              <a:rPr lang="en-US" sz="2000">
                <a:solidFill>
                  <a:schemeClr val="tx2"/>
                </a:solidFill>
              </a:rPr>
            </a:br>
            <a:r>
              <a:rPr lang="en-US" sz="2000">
                <a:solidFill>
                  <a:schemeClr val="tx2"/>
                </a:solidFill>
              </a:rPr>
              <a:t>                             </a:t>
            </a:r>
            <a:r>
              <a:rPr lang="en-US" sz="2000" b="1" u="sng">
                <a:solidFill>
                  <a:srgbClr val="FF00FF"/>
                </a:solidFill>
              </a:rPr>
              <a:t>Luỵên từ và câu</a:t>
            </a:r>
            <a:br>
              <a:rPr lang="en-US" sz="2000" b="1" u="sng">
                <a:solidFill>
                  <a:srgbClr val="FF00FF"/>
                </a:solidFill>
              </a:rPr>
            </a:br>
            <a:r>
              <a:rPr lang="en-US" sz="2000">
                <a:solidFill>
                  <a:schemeClr val="tx2"/>
                </a:solidFill>
              </a:rPr>
              <a:t>  </a:t>
            </a:r>
            <a:r>
              <a:rPr lang="en-US" sz="2400" b="1">
                <a:solidFill>
                  <a:srgbClr val="000000"/>
                </a:solidFill>
              </a:rPr>
              <a:t>Nối các vế câu ghép bằng cặp từ hô ứng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981200"/>
          </a:xfrm>
        </p:spPr>
        <p:txBody>
          <a:bodyPr/>
          <a:lstStyle/>
          <a:p>
            <a:pPr algn="l"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                                     </a:t>
            </a:r>
            <a:r>
              <a:rPr lang="en-US" sz="2800" b="1" u="sng" smtClean="0">
                <a:solidFill>
                  <a:srgbClr val="FF00FF"/>
                </a:solidFill>
              </a:rPr>
              <a:t>Luyện từ và câu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</a:t>
            </a:r>
            <a:br>
              <a:rPr lang="en-US" sz="2400" smtClean="0"/>
            </a:br>
            <a:endParaRPr lang="en-US" sz="2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981200"/>
            <a:ext cx="9144000" cy="2209800"/>
          </a:xfrm>
        </p:spPr>
        <p:txBody>
          <a:bodyPr/>
          <a:lstStyle/>
          <a:p>
            <a:pPr algn="l" eaLnBrk="1" hangingPunct="1"/>
            <a:r>
              <a:rPr lang="en-US" sz="2800" smtClean="0"/>
              <a:t>Xếp các từ ngữ sau vào nhóm thích hợp</a:t>
            </a:r>
            <a:r>
              <a:rPr lang="en-US" sz="2800" smtClean="0">
                <a:solidFill>
                  <a:schemeClr val="tx2"/>
                </a:solidFill>
              </a:rPr>
              <a:t>:</a:t>
            </a:r>
          </a:p>
          <a:p>
            <a:pPr algn="l" eaLnBrk="1" hangingPunct="1"/>
            <a:r>
              <a:rPr lang="en-US" sz="2800" smtClean="0">
                <a:solidFill>
                  <a:schemeClr val="tx2"/>
                </a:solidFill>
              </a:rPr>
              <a:t> công an, đồn biên phòng, toà án, xét xử, bảo mật, cảnh giác, cơ quan an ninh, giữ bí mật, thẩm phán.</a:t>
            </a:r>
            <a:r>
              <a:rPr lang="en-US" sz="360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 flipV="1">
            <a:off x="0" y="68580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621665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0" y="1295400"/>
            <a:ext cx="426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b="1" u="sng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KIỂM TRA BÀI CŨ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609600" y="4267200"/>
            <a:ext cx="769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0" y="39624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a.Từ ngữ chỉ người,cơ quan, tổ chức thực hiện công việc bảo vệ trật tự, an ninh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0" y="525780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b.Từ ngữ chỉ hoạt động bảo vệ trật tự, an ninh hoặc yêu cầu của việc bảo vệ trật tự, an ninh</a:t>
            </a:r>
            <a:endParaRPr lang="en-US" sz="2800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endParaRPr lang="en-US" sz="2800">
              <a:solidFill>
                <a:schemeClr val="folHlink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4103" grpId="0"/>
      <p:bldP spid="4105" grpId="0"/>
      <p:bldP spid="4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7924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Arial"/>
              </a:rPr>
              <a:t/>
            </a:r>
            <a:br>
              <a:rPr lang="en-US" sz="2800" dirty="0">
                <a:solidFill>
                  <a:schemeClr val="tx2"/>
                </a:solidFill>
                <a:latin typeface="Arial"/>
              </a:rPr>
            </a:b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   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Luyện</a:t>
            </a:r>
            <a:r>
              <a:rPr lang="en-US" sz="2800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từ</a:t>
            </a:r>
            <a:r>
              <a:rPr lang="en-US" sz="2800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</a:t>
            </a:r>
            <a:r>
              <a:rPr lang="en-US" sz="2800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câu</a:t>
            </a:r>
            <a:endParaRPr lang="en-US" sz="2800" b="1" u="sng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1752600"/>
            <a:ext cx="4572000" cy="181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eaLnBrk="0" hangingPunct="0"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a.Từ ngữ chỉ người,cơ quan, tổ chức thực hiện công việc bảo vệ trật tự, an ninh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0" y="1752600"/>
            <a:ext cx="4419600" cy="180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b.Từ ngữ chỉ hoạt động bảo vệ trật tự, an ninh hoặc yêu cầu của việc bảo vệ trật tự, an ninh</a:t>
            </a:r>
            <a:endParaRPr lang="en-US" sz="2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3810000"/>
            <a:ext cx="4572000" cy="1382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Công an, đồn biên phòng, toà án, cơ quan an ninh, thẩm phán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572000" y="3581400"/>
            <a:ext cx="4400550" cy="1597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Xét xử, bảo mật, cảnh giác, giữ bí mật</a:t>
            </a:r>
          </a:p>
          <a:p>
            <a:pPr eaLnBrk="0" hangingPunct="0">
              <a:spcBef>
                <a:spcPct val="50000"/>
              </a:spcBef>
              <a:defRPr/>
            </a:pPr>
            <a:endParaRPr lang="en-US" sz="2800">
              <a:solidFill>
                <a:srgbClr val="0066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50" grpId="0" animBg="1"/>
      <p:bldP spid="61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52600"/>
            <a:ext cx="9144000" cy="2133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400" smtClean="0">
                <a:solidFill>
                  <a:schemeClr val="tx1"/>
                </a:solidFill>
              </a:rPr>
              <a:t>- Tìm các vế câu trong mỗi câu ghép dưới đây. Xác định chủ ngữ, vị ngữ của mỗi vế câu: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162800"/>
            <a:ext cx="8229600" cy="42211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-304800" y="3048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553200" y="1219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Ctr="1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304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0" y="0"/>
            <a:ext cx="891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Luyện</a:t>
            </a:r>
            <a:r>
              <a:rPr lang="en-US" sz="2800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từ</a:t>
            </a:r>
            <a:r>
              <a:rPr lang="en-US" sz="2800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</a:t>
            </a:r>
            <a:r>
              <a:rPr lang="en-US" sz="2800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câu</a:t>
            </a:r>
            <a:endParaRPr lang="en-US" sz="2800" b="1" u="sng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0" y="35814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a/ Buổi chiều, nắng </a:t>
            </a:r>
            <a:r>
              <a:rPr lang="en-US" sz="28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vừa</a:t>
            </a: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nhạt, sương </a:t>
            </a:r>
            <a:r>
              <a:rPr lang="en-US" sz="28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đã</a:t>
            </a: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buông nhanh xuống mặt biển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10668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Nối các vế câu ghép bằng cặp từ hô ứng</a:t>
            </a:r>
          </a:p>
          <a:p>
            <a:pPr>
              <a:spcBef>
                <a:spcPct val="50000"/>
              </a:spcBef>
              <a:defRPr/>
            </a:pPr>
            <a:endParaRPr lang="en-US" sz="3200" b="1">
              <a:latin typeface="Arial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0" y="1676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</a:rPr>
              <a:t>Nhận xét: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6200" y="5029200"/>
            <a:ext cx="9144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  b/ Chúng tôi đi đến </a:t>
            </a:r>
            <a:r>
              <a:rPr lang="en-US" sz="2800" b="1" i="1">
                <a:solidFill>
                  <a:srgbClr val="000000"/>
                </a:solidFill>
              </a:rPr>
              <a:t>đâu</a:t>
            </a:r>
            <a:r>
              <a:rPr lang="en-US" sz="2800"/>
              <a:t>, rừng rào rào chuyển động đến </a:t>
            </a:r>
            <a:r>
              <a:rPr lang="en-US" sz="2800" b="1" i="1">
                <a:solidFill>
                  <a:srgbClr val="000000"/>
                </a:solidFill>
              </a:rPr>
              <a:t>đấy</a:t>
            </a:r>
            <a:r>
              <a:rPr lang="en-US" sz="2800">
                <a:solidFill>
                  <a:srgbClr val="000000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6" grpId="0"/>
      <p:bldP spid="71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33600"/>
            <a:ext cx="9144000" cy="1295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400" smtClean="0">
                <a:solidFill>
                  <a:schemeClr val="tx1"/>
                </a:solidFill>
              </a:rPr>
              <a:t>- Tìm các vế câu trong mỗi câu ghép dưới đây. Xác định chủ ngữ, vị ngữ của mỗi vế câu: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162800"/>
            <a:ext cx="8229600" cy="42211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-304800" y="3048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934200" y="1295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Ctr="1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304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0" y="0"/>
            <a:ext cx="8382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               </a:t>
            </a:r>
            <a:endParaRPr lang="en-US" sz="2800" dirty="0">
              <a:solidFill>
                <a:schemeClr val="tx2"/>
              </a:solidFill>
              <a:latin typeface="Arial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Arial"/>
              </a:rPr>
              <a:t>                                 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Luyện</a:t>
            </a:r>
            <a:r>
              <a:rPr lang="en-US" sz="2800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từ</a:t>
            </a:r>
            <a:r>
              <a:rPr lang="en-US" sz="2800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</a:t>
            </a:r>
            <a:r>
              <a:rPr lang="en-US" sz="2800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câu</a:t>
            </a:r>
            <a:endParaRPr lang="en-US" sz="2800" b="1" u="sng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0" y="3352800"/>
            <a:ext cx="8610600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a/ Buổi chiều, nắng </a:t>
            </a:r>
            <a:r>
              <a:rPr lang="en-US" sz="28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vừa</a:t>
            </a: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nhạt,</a:t>
            </a:r>
          </a:p>
          <a:p>
            <a:pPr eaLnBrk="0" hangingPunct="0">
              <a:spcBef>
                <a:spcPct val="50000"/>
              </a:spcBef>
              <a:defRPr/>
            </a:pPr>
            <a:endParaRPr lang="en-US" sz="28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sương </a:t>
            </a:r>
            <a:r>
              <a:rPr lang="en-US" sz="28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đã</a:t>
            </a:r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buông nhanh xuống mặt biển.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/>
            </a:r>
            <a:b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057400" y="7620000"/>
            <a:ext cx="64770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0" y="11430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Nối các vế câu ghép bằng cặp từ hô ứng</a:t>
            </a:r>
          </a:p>
          <a:p>
            <a:pPr>
              <a:spcBef>
                <a:spcPct val="50000"/>
              </a:spcBef>
              <a:defRPr/>
            </a:pPr>
            <a:endParaRPr lang="en-US" sz="3200" b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0" y="1676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</a:rPr>
              <a:t>Nhận xét:</a:t>
            </a:r>
          </a:p>
        </p:txBody>
      </p:sp>
      <p:sp>
        <p:nvSpPr>
          <p:cNvPr id="8204" name="AutoShape 12"/>
          <p:cNvSpPr>
            <a:spLocks/>
          </p:cNvSpPr>
          <p:nvPr/>
        </p:nvSpPr>
        <p:spPr bwMode="auto">
          <a:xfrm rot="-5400000">
            <a:off x="3356769" y="2510631"/>
            <a:ext cx="377825" cy="3586163"/>
          </a:xfrm>
          <a:prstGeom prst="leftBrace">
            <a:avLst>
              <a:gd name="adj1" fmla="val 7909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AutoShape 13"/>
          <p:cNvSpPr>
            <a:spLocks/>
          </p:cNvSpPr>
          <p:nvPr/>
        </p:nvSpPr>
        <p:spPr bwMode="auto">
          <a:xfrm rot="-5400000">
            <a:off x="4078287" y="3313113"/>
            <a:ext cx="530225" cy="5486400"/>
          </a:xfrm>
          <a:prstGeom prst="leftBrace">
            <a:avLst>
              <a:gd name="adj1" fmla="val 862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429000" y="3886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4572000" y="3886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4419600" y="3886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1676400" y="5334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276600" y="53340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2743200" y="45720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2819400" y="4495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Vế1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4038600" y="6400800"/>
            <a:ext cx="81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Vế 2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3352800" y="3810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CN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4495800" y="3810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VN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676400" y="5334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CN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3352800" y="53340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VN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8205" grpId="0" animBg="1"/>
      <p:bldP spid="8206" grpId="0" animBg="1"/>
      <p:bldP spid="8208" grpId="0" animBg="1"/>
      <p:bldP spid="8208" grpId="1" animBg="1"/>
      <p:bldP spid="8208" grpId="2" animBg="1"/>
      <p:bldP spid="8209" grpId="0" animBg="1"/>
      <p:bldP spid="8210" grpId="0" animBg="1"/>
      <p:bldP spid="8212" grpId="0"/>
      <p:bldP spid="8213" grpId="0"/>
      <p:bldP spid="8214" grpId="0"/>
      <p:bldP spid="8215" grpId="0"/>
      <p:bldP spid="8216" grpId="0"/>
      <p:bldP spid="8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3400" smtClean="0"/>
              <a:t> </a:t>
            </a:r>
            <a:r>
              <a:rPr lang="en-US" sz="3400" b="1" u="sng" smtClean="0">
                <a:solidFill>
                  <a:srgbClr val="FF00FF"/>
                </a:solidFill>
              </a:rPr>
              <a:t>Luỵên từ và câu</a:t>
            </a:r>
            <a:r>
              <a:rPr lang="en-US" sz="3800" b="1" smtClean="0">
                <a:solidFill>
                  <a:srgbClr val="000000"/>
                </a:solidFill>
              </a:rPr>
              <a:t/>
            </a:r>
            <a:br>
              <a:rPr lang="en-US" sz="3800" b="1" smtClean="0">
                <a:solidFill>
                  <a:srgbClr val="000000"/>
                </a:solidFill>
              </a:rPr>
            </a:br>
            <a:r>
              <a:rPr lang="en-US" sz="3800" b="1" smtClean="0">
                <a:solidFill>
                  <a:srgbClr val="000000"/>
                </a:solidFill>
              </a:rPr>
              <a:t> Nối các vế câu ghép bằng cặp từ hô ứng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276600"/>
            <a:ext cx="8839200" cy="1787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       b/ Chúng tôi đi đến </a:t>
            </a:r>
            <a:r>
              <a:rPr lang="en-US" sz="2800" b="1" i="1" smtClean="0">
                <a:solidFill>
                  <a:srgbClr val="000000"/>
                </a:solidFill>
              </a:rPr>
              <a:t>đâu</a:t>
            </a:r>
            <a:r>
              <a:rPr lang="en-US" sz="2800" smtClean="0"/>
              <a:t>,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 rừng rào rào chuyển động đến </a:t>
            </a:r>
            <a:r>
              <a:rPr lang="en-US" sz="2800" b="1" i="1" smtClean="0">
                <a:solidFill>
                  <a:srgbClr val="000000"/>
                </a:solidFill>
              </a:rPr>
              <a:t>đấy</a:t>
            </a:r>
            <a:r>
              <a:rPr lang="en-US" sz="3600" smtClean="0">
                <a:solidFill>
                  <a:srgbClr val="66FF66"/>
                </a:solidFill>
              </a:rPr>
              <a:t>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1752600"/>
            <a:ext cx="8686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Nhận xét:</a:t>
            </a:r>
            <a:b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Tìm các vế câu trong mỗi câu ghép dưới đây. Xác định chủ ngữ, vị ngữ của mỗi vế câu:</a:t>
            </a:r>
            <a:b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endParaRPr lang="en-US" sz="28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-1752600" y="7315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CN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739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VN</a:t>
            </a:r>
          </a:p>
        </p:txBody>
      </p:sp>
      <p:sp>
        <p:nvSpPr>
          <p:cNvPr id="9223" name="AutoShape 7"/>
          <p:cNvSpPr>
            <a:spLocks/>
          </p:cNvSpPr>
          <p:nvPr/>
        </p:nvSpPr>
        <p:spPr bwMode="auto">
          <a:xfrm rot="-5400000">
            <a:off x="2743200" y="3048000"/>
            <a:ext cx="381000" cy="2971800"/>
          </a:xfrm>
          <a:prstGeom prst="leftBrace">
            <a:avLst>
              <a:gd name="adj1" fmla="val 6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AutoShape 8"/>
          <p:cNvSpPr>
            <a:spLocks/>
          </p:cNvSpPr>
          <p:nvPr/>
        </p:nvSpPr>
        <p:spPr bwMode="auto">
          <a:xfrm rot="-5400000">
            <a:off x="2514600" y="3962400"/>
            <a:ext cx="457200" cy="4419600"/>
          </a:xfrm>
          <a:prstGeom prst="leftBrace">
            <a:avLst>
              <a:gd name="adj1" fmla="val 8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600200" y="3810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124200" y="38100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572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1371600" y="54864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209800" y="4572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Vế 1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905000" y="6338888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Vế 2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600200" y="4030663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CN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200400" y="4038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VN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0" y="556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CN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828800" y="5562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VN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/>
      <p:bldP spid="9230" grpId="0"/>
      <p:bldP spid="9231" grpId="0"/>
      <p:bldP spid="9232" grpId="0"/>
      <p:bldP spid="9233" grpId="0"/>
      <p:bldP spid="92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458200" cy="1139825"/>
          </a:xfrm>
        </p:spPr>
        <p:txBody>
          <a:bodyPr/>
          <a:lstStyle/>
          <a:p>
            <a:pPr eaLnBrk="1" hangingPunct="1"/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800" smtClean="0"/>
              <a:t>          </a:t>
            </a:r>
            <a:r>
              <a:rPr lang="en-US" sz="3200" u="sng" smtClean="0">
                <a:solidFill>
                  <a:srgbClr val="FF00FF"/>
                </a:solidFill>
              </a:rPr>
              <a:t>Luỵên từ và câu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  </a:t>
            </a:r>
            <a:r>
              <a:rPr lang="en-US" sz="2800" b="1" smtClean="0">
                <a:solidFill>
                  <a:srgbClr val="000000"/>
                </a:solidFill>
              </a:rPr>
              <a:t>Nối các vế câu ghép bằng cặp từ hô</a:t>
            </a:r>
            <a:r>
              <a:rPr lang="en-US" sz="4000" b="1" smtClean="0">
                <a:solidFill>
                  <a:srgbClr val="000000"/>
                </a:solidFill>
              </a:rPr>
              <a:t> </a:t>
            </a:r>
            <a:r>
              <a:rPr lang="en-US" sz="2800" b="1" smtClean="0">
                <a:solidFill>
                  <a:srgbClr val="000000"/>
                </a:solidFill>
              </a:rPr>
              <a:t>ứng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66800" y="2133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495800" y="41148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724400" y="20574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3200400" y="19812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 </a:t>
            </a:r>
            <a:r>
              <a:rPr lang="en-US" sz="2400"/>
              <a:t>   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2819400" y="862488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càng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228600" y="2354263"/>
            <a:ext cx="838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a/Buổi chiều, nắng          nhạt, sương           buông nhanh xuống mặt biển.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304800" y="40386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b/ Chúng tôi đi đến               , rừng rào rào chuyển động đến              .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819400" y="23622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 vừa</a:t>
            </a:r>
            <a:r>
              <a:rPr lang="en-US" sz="2400"/>
              <a:t> 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638800" y="23622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đã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590800" y="2362200"/>
            <a:ext cx="121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càng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181600" y="2362200"/>
            <a:ext cx="121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càng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3429000" y="4038600"/>
            <a:ext cx="731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/>
              <a:t>đâu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1524000" y="44148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/>
              <a:t>đấy</a:t>
            </a:r>
            <a:r>
              <a:rPr lang="en-US" sz="2400"/>
              <a:t>.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895600" y="4038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chỗ nào 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447800" y="44196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chỗ ấy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  <p:bldP spid="10252" grpId="0"/>
      <p:bldP spid="10253" grpId="0"/>
      <p:bldP spid="10253" grpId="1"/>
      <p:bldP spid="10254" grpId="0"/>
      <p:bldP spid="10254" grpId="1"/>
      <p:bldP spid="10255" grpId="0"/>
      <p:bldP spid="10256" grpId="0"/>
      <p:bldP spid="10257" grpId="0"/>
      <p:bldP spid="10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28800"/>
            <a:ext cx="9144000" cy="4038600"/>
          </a:xfrm>
        </p:spPr>
        <p:txBody>
          <a:bodyPr/>
          <a:lstStyle/>
          <a:p>
            <a:pPr algn="l" eaLnBrk="1" hangingPunct="1"/>
            <a:r>
              <a:rPr lang="en-US" sz="3700" smtClean="0"/>
              <a:t/>
            </a:r>
            <a:br>
              <a:rPr lang="en-US" sz="3700" smtClean="0"/>
            </a:br>
            <a:r>
              <a:rPr lang="en-US" sz="3700" smtClean="0">
                <a:solidFill>
                  <a:srgbClr val="0000FF"/>
                </a:solidFill>
              </a:rPr>
              <a:t>Để thể hiện quan hệ về nghĩa giữa các vế câu,ngoài quan hệ từ, ta còn có thể nối các vế câu ghép bằng một số cặp từ hô ứng nh</a:t>
            </a:r>
            <a:r>
              <a:rPr lang="vi-VN" sz="3700" smtClean="0">
                <a:solidFill>
                  <a:srgbClr val="0000FF"/>
                </a:solidFill>
              </a:rPr>
              <a:t>ư</a:t>
            </a:r>
            <a:r>
              <a:rPr lang="en-US" sz="4000" smtClean="0">
                <a:solidFill>
                  <a:srgbClr val="0000FF"/>
                </a:solidFill>
              </a:rPr>
              <a:t>: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 </a:t>
            </a:r>
            <a:r>
              <a:rPr lang="en-US" sz="3700" smtClean="0"/>
              <a:t>- vừa …</a:t>
            </a:r>
            <a:r>
              <a:rPr lang="vi-VN" sz="3700" smtClean="0"/>
              <a:t>đ</a:t>
            </a:r>
            <a:r>
              <a:rPr lang="en-US" sz="3700" smtClean="0"/>
              <a:t>ã …</a:t>
            </a:r>
            <a:r>
              <a:rPr lang="en-US" sz="3700" smtClean="0">
                <a:solidFill>
                  <a:srgbClr val="0000FF"/>
                </a:solidFill>
              </a:rPr>
              <a:t>;</a:t>
            </a:r>
            <a:r>
              <a:rPr lang="en-US" sz="3700" smtClean="0"/>
              <a:t> ch</a:t>
            </a:r>
            <a:r>
              <a:rPr lang="vi-VN" sz="3700" smtClean="0"/>
              <a:t>ư</a:t>
            </a:r>
            <a:r>
              <a:rPr lang="en-US" sz="3700" smtClean="0"/>
              <a:t>a… </a:t>
            </a:r>
            <a:r>
              <a:rPr lang="vi-VN" sz="3700" smtClean="0"/>
              <a:t>đ</a:t>
            </a:r>
            <a:r>
              <a:rPr lang="en-US" sz="3700" smtClean="0"/>
              <a:t>ã…</a:t>
            </a:r>
            <a:r>
              <a:rPr lang="en-US" sz="3700" smtClean="0">
                <a:solidFill>
                  <a:srgbClr val="0000FF"/>
                </a:solidFill>
              </a:rPr>
              <a:t>;</a:t>
            </a:r>
            <a:r>
              <a:rPr lang="en-US" sz="3700" smtClean="0"/>
              <a:t> mới… </a:t>
            </a:r>
            <a:r>
              <a:rPr lang="vi-VN" sz="3700" smtClean="0"/>
              <a:t>đ</a:t>
            </a:r>
            <a:r>
              <a:rPr lang="en-US" sz="3700" smtClean="0"/>
              <a:t>ã…</a:t>
            </a:r>
            <a:r>
              <a:rPr lang="en-US" sz="3700" smtClean="0">
                <a:solidFill>
                  <a:srgbClr val="0000FF"/>
                </a:solidFill>
              </a:rPr>
              <a:t>;</a:t>
            </a:r>
            <a:r>
              <a:rPr lang="en-US" sz="3700" smtClean="0"/>
              <a:t> vừa…vừa…</a:t>
            </a:r>
            <a:r>
              <a:rPr lang="en-US" sz="3700" smtClean="0">
                <a:solidFill>
                  <a:srgbClr val="0000FF"/>
                </a:solidFill>
              </a:rPr>
              <a:t>;</a:t>
            </a:r>
            <a:r>
              <a:rPr lang="en-US" sz="3700" smtClean="0"/>
              <a:t> càng…càng…</a:t>
            </a:r>
            <a:br>
              <a:rPr lang="en-US" sz="3700" smtClean="0"/>
            </a:br>
            <a:r>
              <a:rPr lang="en-US" sz="3700" smtClean="0"/>
              <a:t>  - </a:t>
            </a:r>
            <a:r>
              <a:rPr lang="vi-VN" sz="3700" smtClean="0"/>
              <a:t>đ</a:t>
            </a:r>
            <a:r>
              <a:rPr lang="en-US" sz="3700" smtClean="0"/>
              <a:t>âu…</a:t>
            </a:r>
            <a:r>
              <a:rPr lang="vi-VN" sz="3700" smtClean="0"/>
              <a:t>đ</a:t>
            </a:r>
            <a:r>
              <a:rPr lang="en-US" sz="3700" smtClean="0"/>
              <a:t>ấy</a:t>
            </a:r>
            <a:r>
              <a:rPr lang="en-US" sz="3700" smtClean="0">
                <a:solidFill>
                  <a:srgbClr val="0000FF"/>
                </a:solidFill>
              </a:rPr>
              <a:t>;</a:t>
            </a:r>
            <a:r>
              <a:rPr lang="en-US" sz="3700" smtClean="0"/>
              <a:t> nào…ấy </a:t>
            </a:r>
            <a:r>
              <a:rPr lang="en-US" sz="3700" smtClean="0">
                <a:solidFill>
                  <a:srgbClr val="0000FF"/>
                </a:solidFill>
              </a:rPr>
              <a:t>;</a:t>
            </a:r>
            <a:r>
              <a:rPr lang="en-US" sz="3700" smtClean="0"/>
              <a:t> sao…vậy </a:t>
            </a:r>
            <a:r>
              <a:rPr lang="en-US" sz="3700" smtClean="0">
                <a:solidFill>
                  <a:srgbClr val="0000FF"/>
                </a:solidFill>
              </a:rPr>
              <a:t>;</a:t>
            </a:r>
            <a:r>
              <a:rPr lang="en-US" sz="3700" smtClean="0"/>
              <a:t> bao nhiêu…bấy nhiêu.</a:t>
            </a:r>
            <a:endParaRPr lang="en-US" sz="400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15240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solidFill>
                  <a:srgbClr val="FF00FF"/>
                </a:solidFill>
              </a:rPr>
              <a:t>II- Ghi nhớ 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/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3200" b="1">
                <a:solidFill>
                  <a:srgbClr val="000000"/>
                </a:solidFill>
              </a:rPr>
              <a:t>                         </a:t>
            </a:r>
            <a:r>
              <a:rPr lang="en-US" sz="3200" b="1" u="sng">
                <a:solidFill>
                  <a:srgbClr val="FF00FF"/>
                </a:solidFill>
              </a:rPr>
              <a:t>Luỵên từ và câu</a:t>
            </a:r>
            <a:r>
              <a:rPr lang="en-US" sz="3200" b="1">
                <a:solidFill>
                  <a:srgbClr val="000000"/>
                </a:solidFill>
              </a:rPr>
              <a:t/>
            </a:r>
            <a:br>
              <a:rPr lang="en-US" sz="3200" b="1">
                <a:solidFill>
                  <a:srgbClr val="000000"/>
                </a:solidFill>
              </a:rPr>
            </a:br>
            <a:r>
              <a:rPr lang="en-US" sz="3200" b="1">
                <a:solidFill>
                  <a:srgbClr val="000000"/>
                </a:solidFill>
              </a:rPr>
              <a:t>       Nối các vế câu ghép bằng cặp từ hô ứng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33600"/>
            <a:ext cx="9144000" cy="1295400"/>
          </a:xfrm>
        </p:spPr>
        <p:txBody>
          <a:bodyPr/>
          <a:lstStyle/>
          <a:p>
            <a:pPr algn="l" eaLnBrk="1" hangingPunct="1"/>
            <a:r>
              <a:rPr lang="en-US" sz="3400" smtClean="0"/>
              <a:t>1/Đọc các câu ghép dưới đây, đánh dấu gạch chéo giữa các vế câu, khoanh tròn những từ hoặc cặp từ nối các vế câu</a:t>
            </a:r>
            <a:r>
              <a:rPr lang="en-US" sz="2800" smtClean="0"/>
              <a:t>: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FF"/>
                </a:solidFill>
              </a:rPr>
              <a:t>Luỵên từ và câu</a:t>
            </a:r>
            <a:r>
              <a:rPr lang="en-US" sz="3200" b="1">
                <a:solidFill>
                  <a:srgbClr val="000000"/>
                </a:solidFill>
              </a:rPr>
              <a:t/>
            </a:r>
            <a:br>
              <a:rPr lang="en-US" sz="3200" b="1">
                <a:solidFill>
                  <a:srgbClr val="000000"/>
                </a:solidFill>
              </a:rPr>
            </a:br>
            <a:r>
              <a:rPr lang="en-US" sz="3200" b="1">
                <a:solidFill>
                  <a:srgbClr val="000000"/>
                </a:solidFill>
              </a:rPr>
              <a:t>  Nối các vế câu ghép bằng cặp từ hô ứng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34290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/>
              <a:t>Ngày  chưa  tắt hẳn,  trăng đã lên rồi.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/>
              <a:t>                                               </a:t>
            </a:r>
            <a:r>
              <a:rPr lang="en-US" sz="2400">
                <a:solidFill>
                  <a:srgbClr val="000000"/>
                </a:solidFill>
              </a:rPr>
              <a:t>Thạch Lam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0" y="4495800"/>
            <a:ext cx="8915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b) Chiếc xe ngựa vừa đậu lại, tôi đã nghe tiếng ông từ trong nhà vọng ra.</a:t>
            </a:r>
            <a:br>
              <a:rPr lang="en-US" sz="2800"/>
            </a:br>
            <a:r>
              <a:rPr lang="en-US" sz="2800">
                <a:solidFill>
                  <a:schemeClr val="tx2"/>
                </a:solidFill>
              </a:rPr>
              <a:t>                                                    </a:t>
            </a:r>
            <a:r>
              <a:rPr lang="en-US" sz="2400">
                <a:solidFill>
                  <a:srgbClr val="000000"/>
                </a:solidFill>
              </a:rPr>
              <a:t>Nguyễn Quang Sáng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c) Trời càng nắng gắt,  hoa giấy càng bồng lên rực rỡ.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                                               </a:t>
            </a:r>
            <a:r>
              <a:rPr lang="en-US" sz="2400">
                <a:solidFill>
                  <a:srgbClr val="000000"/>
                </a:solidFill>
              </a:rPr>
              <a:t>Trần Hoài Dương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04800" y="15240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chemeClr val="tx2"/>
                </a:solidFill>
              </a:rPr>
              <a:t>III/ Luyện tập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609600" y="2514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5562600" y="2514600"/>
            <a:ext cx="35814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0" y="3048000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3124200" y="2971800"/>
            <a:ext cx="57150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2" grpId="0"/>
      <p:bldP spid="12293" grpId="0"/>
      <p:bldP spid="12294" grpId="0"/>
      <p:bldP spid="12295" grpId="0"/>
      <p:bldP spid="12296" grpId="0" animBg="1"/>
      <p:bldP spid="12297" grpId="0" animBg="1"/>
      <p:bldP spid="12299" grpId="0" animBg="1"/>
      <p:bldP spid="1230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629</Words>
  <Application>Microsoft Office PowerPoint</Application>
  <PresentationFormat>On-screen Show (4:3)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Slide 1</vt:lpstr>
      <vt:lpstr>                                      Luyện từ và câu   </vt:lpstr>
      <vt:lpstr>Slide 3</vt:lpstr>
      <vt:lpstr>- Tìm các vế câu trong mỗi câu ghép dưới đây. Xác định chủ ngữ, vị ngữ của mỗi vế câu:</vt:lpstr>
      <vt:lpstr>- Tìm các vế câu trong mỗi câu ghép dưới đây. Xác định chủ ngữ, vị ngữ của mỗi vế câu:</vt:lpstr>
      <vt:lpstr>  Luỵên từ và câu  Nối các vế câu ghép bằng cặp từ hô ứng</vt:lpstr>
      <vt:lpstr>            Luỵên từ và câu   Nối các vế câu ghép bằng cặp từ hô ứng</vt:lpstr>
      <vt:lpstr> Để thể hiện quan hệ về nghĩa giữa các vế câu,ngoài quan hệ từ, ta còn có thể nối các vế câu ghép bằng một số cặp từ hô ứng như:   - vừa …đã …; chưa… đã…; mới… đã…; vừa…vừa…; càng…càng…   - đâu…đấy; nào…ấy ; sao…vậy ; bao nhiêu…bấy nhiêu.</vt:lpstr>
      <vt:lpstr>1/Đọc các câu ghép dưới đây, đánh dấu gạch chéo giữa các vế câu, khoanh tròn những từ hoặc cặp từ nối các vế câu:</vt:lpstr>
      <vt:lpstr>I/Đọc các câu ghép dưới đây, đánh dấu gạch chéo giữa các vế câu, khoanh tròn những từ hoặc cặp từ nối các vế câu:</vt:lpstr>
      <vt:lpstr>Slide 11</vt:lpstr>
      <vt:lpstr> Để thể hiện quan hệ về nghĩa giữa các vế câu,ngoài quan hệ từ, ta còn có thể nối các vế câu ghép bằng một số cặp từ hô ứng như:   - vừa …đã …; chưa… đã…; mới… đã…; vừa…vừa…; càng…càng…   - đâu…đấy; nào…ấy ; sao…vậy ; bao nhiêu…bấy nhiêu.</vt:lpstr>
    </vt:vector>
  </TitlesOfParts>
  <Company>PhiLong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PhiLong</dc:creator>
  <cp:lastModifiedBy>CSTeam</cp:lastModifiedBy>
  <cp:revision>14</cp:revision>
  <dcterms:created xsi:type="dcterms:W3CDTF">2012-01-14T12:49:06Z</dcterms:created>
  <dcterms:modified xsi:type="dcterms:W3CDTF">2016-06-30T03:20:05Z</dcterms:modified>
</cp:coreProperties>
</file>