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56" r:id="rId4"/>
    <p:sldId id="257" r:id="rId5"/>
    <p:sldId id="258" r:id="rId6"/>
    <p:sldId id="259" r:id="rId7"/>
    <p:sldId id="271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CC"/>
    <a:srgbClr val="FF0000"/>
    <a:srgbClr val="6600CC"/>
    <a:srgbClr val="FF7C80"/>
    <a:srgbClr val="0000FF"/>
    <a:srgbClr val="CC33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81E3B-4EA7-42AD-86CC-BCEDE590D2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1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BBB34-72C9-493A-A27D-74308EDC9C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7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7D6CDA-666E-404B-91C1-3B3D3594D6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18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CAE3C-A2C8-4404-8414-95BE346B4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3B7BAA-34D3-4B81-9392-6591C29AD4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3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2A1C5-9631-4103-8467-2F80E0E5C5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8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494DC-6B00-4CDE-A63A-DF4906420F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B54D8-4543-475F-96BA-AADBF8AC7E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4C0AB-BF12-4445-A999-6ECB02CC9F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F75DA1-F616-413F-B11C-64F1288CAF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9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E502D-C5A9-4FBD-A602-3B5734604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3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5B0F9-B1D3-4DE5-8699-293164FFB9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4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4CB553C-C2E3-4441-8B8A-4B1D6C28D8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9600" y="990600"/>
            <a:ext cx="8153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CHÀO MỪNG CÁC THẦY CÔ VỀ DỰ GIỜ THĂM LỚP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276600" y="25908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LỚP: </a:t>
            </a:r>
            <a:r>
              <a:rPr lang="en-US" sz="3200" b="1" dirty="0" smtClean="0">
                <a:latin typeface="Times New Roman" pitchFamily="18" charset="0"/>
              </a:rPr>
              <a:t>5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133600" y="34290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MÔN: LUYỆN TỪ VÀ CÂU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4495800"/>
            <a:ext cx="792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</a:rPr>
              <a:t>GIÁO VIÊN : NGUYỄN THỊ VÂN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/>
      <p:bldP spid="16388" grpId="0"/>
      <p:bldP spid="163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solidFill>
                  <a:srgbClr val="FF0000"/>
                </a:solidFill>
              </a:rPr>
              <a:t>Kiểm tra bài cũ:</a:t>
            </a:r>
            <a:br>
              <a:rPr lang="en-US" sz="4000" b="1" u="sng" smtClean="0">
                <a:solidFill>
                  <a:srgbClr val="FF0000"/>
                </a:solidFill>
              </a:rPr>
            </a:br>
            <a:endParaRPr lang="en-US" sz="4000" b="1" u="sng" smtClean="0">
              <a:solidFill>
                <a:srgbClr val="FF0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</a:t>
            </a:r>
            <a:r>
              <a:rPr lang="en-US" b="1" smtClean="0"/>
              <a:t>2</a:t>
            </a:r>
            <a:r>
              <a:rPr lang="en-US" smtClean="0"/>
              <a:t>. Tìm các từ đồng nghĩa: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  a) Chỉ màu xanh.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  b) Chỉ màu đỏ.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</a:t>
            </a:r>
            <a:r>
              <a:rPr lang="en-US" sz="2800" b="1" smtClean="0"/>
              <a:t> 3</a:t>
            </a:r>
            <a:r>
              <a:rPr lang="en-US" smtClean="0"/>
              <a:t>. Đặt câu với 1 từ vừa tìm được ở bài tập 2.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1</a:t>
            </a:r>
            <a:r>
              <a:rPr lang="en-US" sz="3200"/>
              <a:t>.Thế nào là từ đồng nghĩa</a:t>
            </a:r>
            <a:r>
              <a:rPr lang="en-US" sz="280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743200" y="10668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Luyện từ và câu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00100" y="1830388"/>
            <a:ext cx="6553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/>
              <a:t>Mở rộng vốn từ :</a:t>
            </a:r>
            <a:r>
              <a:rPr lang="en-US" sz="3200" b="1">
                <a:solidFill>
                  <a:srgbClr val="FF0066"/>
                </a:solidFill>
              </a:rPr>
              <a:t> Tổ quốc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4000" y="2590800"/>
            <a:ext cx="8890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</a:rPr>
              <a:t>1/ Tìm trong bài </a:t>
            </a:r>
            <a:r>
              <a:rPr lang="en-US" sz="2800" b="1" i="1"/>
              <a:t>Thư gửi các học sinh</a:t>
            </a:r>
            <a:r>
              <a:rPr lang="en-US" sz="2800" i="1">
                <a:solidFill>
                  <a:srgbClr val="009900"/>
                </a:solidFill>
              </a:rPr>
              <a:t> hoặc </a:t>
            </a:r>
            <a:r>
              <a:rPr lang="en-US" sz="2800" b="1" i="1"/>
              <a:t>Việt Nam thân yêu</a:t>
            </a:r>
            <a:r>
              <a:rPr lang="en-US" sz="2800" i="1">
                <a:solidFill>
                  <a:srgbClr val="009900"/>
                </a:solidFill>
              </a:rPr>
              <a:t> những từ ngữ </a:t>
            </a:r>
            <a:r>
              <a:rPr lang="en-US" sz="2800" i="1" u="sng"/>
              <a:t>đồng nghĩa</a:t>
            </a:r>
            <a:r>
              <a:rPr lang="en-US" sz="2800" i="1">
                <a:solidFill>
                  <a:srgbClr val="009900"/>
                </a:solidFill>
              </a:rPr>
              <a:t> với từ </a:t>
            </a:r>
            <a:r>
              <a:rPr lang="en-US" sz="2800" b="1">
                <a:solidFill>
                  <a:srgbClr val="CC3300"/>
                </a:solidFill>
              </a:rPr>
              <a:t>Tổ quốc.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343400" y="3886200"/>
            <a:ext cx="1870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nước nhà</a:t>
            </a:r>
            <a:endParaRPr lang="en-US" sz="2400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81000" y="54102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2/ Tìm thêm những từ đồng nghĩa với từ</a:t>
            </a:r>
            <a:r>
              <a:rPr lang="en-US" sz="2400" b="1">
                <a:solidFill>
                  <a:schemeClr val="accent2"/>
                </a:solidFill>
              </a:rPr>
              <a:t> </a:t>
            </a:r>
            <a:r>
              <a:rPr lang="en-US" sz="2400" b="1">
                <a:solidFill>
                  <a:srgbClr val="FF0000"/>
                </a:solidFill>
              </a:rPr>
              <a:t>Tổ quốc</a:t>
            </a:r>
            <a:r>
              <a:rPr lang="en-US" sz="2400"/>
              <a:t>.</a:t>
            </a:r>
          </a:p>
        </p:txBody>
      </p:sp>
      <p:graphicFrame>
        <p:nvGraphicFramePr>
          <p:cNvPr id="2079" name="Group 31"/>
          <p:cNvGraphicFramePr>
            <a:graphicFrameLocks noGrp="1"/>
          </p:cNvGraphicFramePr>
          <p:nvPr/>
        </p:nvGraphicFramePr>
        <p:xfrm>
          <a:off x="282575" y="3810000"/>
          <a:ext cx="8861425" cy="1371600"/>
        </p:xfrm>
        <a:graphic>
          <a:graphicData uri="http://schemas.openxmlformats.org/drawingml/2006/table">
            <a:tbl>
              <a:tblPr/>
              <a:tblGrid>
                <a:gridCol w="3971925"/>
                <a:gridCol w="48895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Thư gửi các học sinh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Việt Nam thân yêu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6248400" y="3886200"/>
            <a:ext cx="1870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non sông</a:t>
            </a:r>
            <a:endParaRPr lang="en-US" sz="2400"/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419600" y="4572000"/>
            <a:ext cx="1870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đất nước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6324600" y="4572000"/>
            <a:ext cx="1870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quê hương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593725" y="5949950"/>
            <a:ext cx="2149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giang sơn,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2438400" y="5949950"/>
            <a:ext cx="2508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quốc gia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  <p:bldP spid="2056" grpId="0"/>
      <p:bldP spid="2057" grpId="0"/>
      <p:bldP spid="2080" grpId="0"/>
      <p:bldP spid="2081" grpId="0"/>
      <p:bldP spid="2082" grpId="0"/>
      <p:bldP spid="2084" grpId="0"/>
      <p:bldP spid="20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819400" y="1219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Luyện từ và câu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2743200"/>
            <a:ext cx="904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3/ Trong từ </a:t>
            </a:r>
            <a:r>
              <a:rPr lang="en-US" sz="2800" b="1">
                <a:solidFill>
                  <a:srgbClr val="FF0000"/>
                </a:solidFill>
              </a:rPr>
              <a:t>Tổ quốc</a:t>
            </a:r>
            <a:r>
              <a:rPr lang="en-US" sz="2800" b="1"/>
              <a:t>, tiếng </a:t>
            </a:r>
            <a:r>
              <a:rPr lang="en-US" sz="2800" b="1">
                <a:solidFill>
                  <a:srgbClr val="FF0000"/>
                </a:solidFill>
              </a:rPr>
              <a:t>quốc</a:t>
            </a:r>
            <a:r>
              <a:rPr lang="en-US" sz="2800" b="1"/>
              <a:t> có nghĩa là </a:t>
            </a:r>
            <a:r>
              <a:rPr lang="en-US" sz="2800" b="1">
                <a:solidFill>
                  <a:srgbClr val="FF0000"/>
                </a:solidFill>
              </a:rPr>
              <a:t>nước.</a:t>
            </a:r>
            <a:r>
              <a:rPr lang="en-US" sz="2800" b="1"/>
              <a:t> Em hãy </a:t>
            </a:r>
            <a:r>
              <a:rPr lang="en-US" sz="2800" b="1" u="sng"/>
              <a:t>tìm thêm những từ chứa tiếng </a:t>
            </a:r>
            <a:r>
              <a:rPr lang="en-US" sz="2800" b="1">
                <a:solidFill>
                  <a:srgbClr val="FF0000"/>
                </a:solidFill>
              </a:rPr>
              <a:t>quốc</a:t>
            </a:r>
            <a:r>
              <a:rPr lang="en-US" sz="2800" b="1"/>
              <a:t>.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304800" y="40386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vệ quốc,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1981200" y="40386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ái quốc,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3581400" y="40386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ca,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5257800" y="40386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huy,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04800" y="47244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khánh,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590800" y="47244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phòng,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4800600" y="47244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sử,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28600" y="53340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kì,</a:t>
            </a: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1828800" y="53340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hiệu,</a:t>
            </a:r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3810000" y="53340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tế ,</a:t>
            </a: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5486400" y="53340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tế ca 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228600" y="60198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vương,  </a:t>
            </a: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2590800" y="60198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tịch,  </a:t>
            </a: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4648200" y="60198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quốc tang  </a:t>
            </a:r>
          </a:p>
        </p:txBody>
      </p:sp>
      <p:sp>
        <p:nvSpPr>
          <p:cNvPr id="5139" name="Text Box 5"/>
          <p:cNvSpPr txBox="1">
            <a:spLocks noChangeArrowheads="1"/>
          </p:cNvSpPr>
          <p:nvPr/>
        </p:nvSpPr>
        <p:spPr bwMode="auto">
          <a:xfrm>
            <a:off x="800100" y="1830388"/>
            <a:ext cx="6553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/>
              <a:t>Mở rộng vốn từ :</a:t>
            </a:r>
            <a:r>
              <a:rPr lang="en-US" sz="3200" b="1">
                <a:solidFill>
                  <a:srgbClr val="FF0066"/>
                </a:solidFill>
              </a:rPr>
              <a:t> Tổ quốc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96" grpId="0"/>
      <p:bldP spid="3097" grpId="0"/>
      <p:bldP spid="3098" grpId="0"/>
      <p:bldP spid="3099" grpId="0"/>
      <p:bldP spid="3100" grpId="0"/>
      <p:bldP spid="3101" grpId="0"/>
      <p:bldP spid="3102" grpId="0"/>
      <p:bldP spid="3103" grpId="0"/>
      <p:bldP spid="3104" grpId="0"/>
      <p:bldP spid="3105" grpId="0"/>
      <p:bldP spid="3106" grpId="0"/>
      <p:bldP spid="3107" grpId="0"/>
      <p:bldP spid="3108" grpId="0"/>
      <p:bldP spid="31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rgbClr val="FFF2FF"/>
            </a:gs>
            <a:gs pos="100000">
              <a:srgbClr val="FF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743200" y="7620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/>
              <a:t>Luyện</a:t>
            </a:r>
            <a:r>
              <a:rPr lang="en-US" sz="2800" b="1" dirty="0"/>
              <a:t> </a:t>
            </a:r>
            <a:r>
              <a:rPr lang="en-US" sz="2800" b="1" dirty="0" err="1"/>
              <a:t>từ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câu</a:t>
            </a:r>
            <a:endParaRPr lang="en-US" sz="2800" b="1" dirty="0"/>
          </a:p>
        </p:txBody>
      </p:sp>
      <p:sp>
        <p:nvSpPr>
          <p:cNvPr id="4102" name="Text Box 6" descr="Papyrus"/>
          <p:cNvSpPr txBox="1">
            <a:spLocks noChangeArrowheads="1"/>
          </p:cNvSpPr>
          <p:nvPr/>
        </p:nvSpPr>
        <p:spPr bwMode="auto">
          <a:xfrm>
            <a:off x="0" y="1905000"/>
            <a:ext cx="9042400" cy="55721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 cmpd="dbl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rgbClr val="009900"/>
                </a:solidFill>
              </a:rPr>
              <a:t>4/ Đặt câu với một trong những từ ngữ dưới đây :</a:t>
            </a:r>
          </a:p>
        </p:txBody>
      </p:sp>
      <p:sp>
        <p:nvSpPr>
          <p:cNvPr id="4106" name="Text Box 10" descr="Papyrus"/>
          <p:cNvSpPr txBox="1">
            <a:spLocks noChangeArrowheads="1"/>
          </p:cNvSpPr>
          <p:nvPr/>
        </p:nvSpPr>
        <p:spPr bwMode="auto">
          <a:xfrm>
            <a:off x="152400" y="25908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a/ Quê hương</a:t>
            </a:r>
          </a:p>
        </p:txBody>
      </p:sp>
      <p:sp>
        <p:nvSpPr>
          <p:cNvPr id="4107" name="Text Box 11" descr="Papyrus"/>
          <p:cNvSpPr txBox="1">
            <a:spLocks noChangeArrowheads="1"/>
          </p:cNvSpPr>
          <p:nvPr/>
        </p:nvSpPr>
        <p:spPr bwMode="auto">
          <a:xfrm>
            <a:off x="304800" y="3048000"/>
            <a:ext cx="883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Quê hương</a:t>
            </a:r>
            <a:r>
              <a:rPr lang="en-US" sz="2800" b="1"/>
              <a:t> em có cánh đồng rộng mênh mông</a:t>
            </a:r>
            <a:r>
              <a:rPr lang="en-US" sz="2800"/>
              <a:t>.</a:t>
            </a:r>
          </a:p>
        </p:txBody>
      </p:sp>
      <p:sp>
        <p:nvSpPr>
          <p:cNvPr id="4108" name="Text Box 12" descr="Papyrus"/>
          <p:cNvSpPr txBox="1">
            <a:spLocks noChangeArrowheads="1"/>
          </p:cNvSpPr>
          <p:nvPr/>
        </p:nvSpPr>
        <p:spPr bwMode="auto">
          <a:xfrm>
            <a:off x="228600" y="35052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b/ Quê mẹ</a:t>
            </a:r>
          </a:p>
        </p:txBody>
      </p:sp>
      <p:sp>
        <p:nvSpPr>
          <p:cNvPr id="4109" name="Text Box 13" descr="Papyrus"/>
          <p:cNvSpPr txBox="1">
            <a:spLocks noChangeArrowheads="1"/>
          </p:cNvSpPr>
          <p:nvPr/>
        </p:nvSpPr>
        <p:spPr bwMode="auto">
          <a:xfrm>
            <a:off x="457200" y="3962400"/>
            <a:ext cx="579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/>
              <a:t>Bình Dương là</a:t>
            </a:r>
            <a:r>
              <a:rPr lang="en-US" sz="2800" b="1">
                <a:solidFill>
                  <a:srgbClr val="FF0000"/>
                </a:solidFill>
              </a:rPr>
              <a:t> quê mẹ </a:t>
            </a:r>
            <a:r>
              <a:rPr lang="en-US" sz="2800" b="1"/>
              <a:t>của em</a:t>
            </a:r>
            <a:r>
              <a:rPr lang="en-US" sz="2800"/>
              <a:t>.</a:t>
            </a:r>
          </a:p>
        </p:txBody>
      </p:sp>
      <p:sp>
        <p:nvSpPr>
          <p:cNvPr id="4110" name="Text Box 14" descr="Papyrus"/>
          <p:cNvSpPr txBox="1">
            <a:spLocks noChangeArrowheads="1"/>
          </p:cNvSpPr>
          <p:nvPr/>
        </p:nvSpPr>
        <p:spPr bwMode="auto">
          <a:xfrm>
            <a:off x="228600" y="44958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c/ Quê cha đất tổ</a:t>
            </a:r>
          </a:p>
        </p:txBody>
      </p:sp>
      <p:sp>
        <p:nvSpPr>
          <p:cNvPr id="4111" name="Text Box 15" descr="Papyrus"/>
          <p:cNvSpPr txBox="1">
            <a:spLocks noChangeArrowheads="1"/>
          </p:cNvSpPr>
          <p:nvPr/>
        </p:nvSpPr>
        <p:spPr bwMode="auto">
          <a:xfrm>
            <a:off x="228600" y="4953000"/>
            <a:ext cx="8534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/>
              <a:t>Dù đi đâu xa em cũng nhớ về</a:t>
            </a:r>
            <a:r>
              <a:rPr lang="en-US" sz="2800"/>
              <a:t> </a:t>
            </a:r>
            <a:r>
              <a:rPr lang="en-US" sz="2800" b="1">
                <a:solidFill>
                  <a:srgbClr val="FF0000"/>
                </a:solidFill>
              </a:rPr>
              <a:t>quê cha đất tổ</a:t>
            </a:r>
            <a:r>
              <a:rPr lang="en-US" sz="2800"/>
              <a:t>.</a:t>
            </a:r>
          </a:p>
        </p:txBody>
      </p:sp>
      <p:sp>
        <p:nvSpPr>
          <p:cNvPr id="4112" name="Text Box 16" descr="Papyrus"/>
          <p:cNvSpPr txBox="1">
            <a:spLocks noChangeArrowheads="1"/>
          </p:cNvSpPr>
          <p:nvPr/>
        </p:nvSpPr>
        <p:spPr bwMode="auto">
          <a:xfrm>
            <a:off x="152400" y="5334000"/>
            <a:ext cx="441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d/ Nơi chôn rau cắt rốn</a:t>
            </a:r>
          </a:p>
        </p:txBody>
      </p:sp>
      <p:sp>
        <p:nvSpPr>
          <p:cNvPr id="4113" name="Text Box 17" descr="Papyrus"/>
          <p:cNvSpPr txBox="1">
            <a:spLocks noChangeArrowheads="1"/>
          </p:cNvSpPr>
          <p:nvPr/>
        </p:nvSpPr>
        <p:spPr bwMode="auto">
          <a:xfrm>
            <a:off x="0" y="5911850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/>
              <a:t>Ông em chỉ muốn về sống</a:t>
            </a:r>
            <a:r>
              <a:rPr lang="en-US" sz="2800"/>
              <a:t> </a:t>
            </a:r>
            <a:r>
              <a:rPr lang="en-US" sz="2800" b="1">
                <a:solidFill>
                  <a:srgbClr val="FF0000"/>
                </a:solidFill>
              </a:rPr>
              <a:t>nơi chôn rau cắt rốn</a:t>
            </a:r>
            <a:r>
              <a:rPr lang="en-US" sz="2800"/>
              <a:t> </a:t>
            </a:r>
            <a:r>
              <a:rPr lang="en-US" sz="2800" b="1"/>
              <a:t>của mình</a:t>
            </a:r>
            <a:r>
              <a:rPr lang="en-US" sz="2800"/>
              <a:t>.</a:t>
            </a:r>
          </a:p>
        </p:txBody>
      </p:sp>
      <p:sp>
        <p:nvSpPr>
          <p:cNvPr id="6157" name="Text Box 5"/>
          <p:cNvSpPr txBox="1">
            <a:spLocks noChangeArrowheads="1"/>
          </p:cNvSpPr>
          <p:nvPr/>
        </p:nvSpPr>
        <p:spPr bwMode="auto">
          <a:xfrm>
            <a:off x="925513" y="1246188"/>
            <a:ext cx="6553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/>
              <a:t>Mở rộng vốn từ :</a:t>
            </a:r>
            <a:r>
              <a:rPr lang="en-US" sz="3200" b="1">
                <a:solidFill>
                  <a:srgbClr val="FF0066"/>
                </a:solidFill>
              </a:rPr>
              <a:t> Tổ quốc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6" grpId="0"/>
      <p:bldP spid="4107" grpId="0"/>
      <p:bldP spid="4108" grpId="0"/>
      <p:bldP spid="4109" grpId="0"/>
      <p:bldP spid="4110" grpId="0"/>
      <p:bldP spid="4111" grpId="0"/>
      <p:bldP spid="4112" grpId="0"/>
      <p:bldP spid="4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971800" y="36513"/>
            <a:ext cx="3048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/>
              <a:t>Luyện</a:t>
            </a:r>
            <a:r>
              <a:rPr lang="en-US" sz="2800" b="1" dirty="0"/>
              <a:t> </a:t>
            </a:r>
            <a:r>
              <a:rPr lang="en-US" sz="2800" b="1" dirty="0" err="1"/>
              <a:t>từ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câu</a:t>
            </a:r>
            <a:endParaRPr lang="en-US" sz="2800" b="1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133600" y="2057400"/>
            <a:ext cx="510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/>
              <a:t>Chọn câu trả lời đúng</a:t>
            </a:r>
          </a:p>
        </p:txBody>
      </p:sp>
      <p:sp>
        <p:nvSpPr>
          <p:cNvPr id="7172" name="Text Box 18"/>
          <p:cNvSpPr txBox="1">
            <a:spLocks noChangeArrowheads="1"/>
          </p:cNvSpPr>
          <p:nvPr/>
        </p:nvSpPr>
        <p:spPr bwMode="auto">
          <a:xfrm>
            <a:off x="1143000" y="623888"/>
            <a:ext cx="6553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/>
              <a:t>MỞ RỘNG VỐN TỪ :</a:t>
            </a:r>
            <a:r>
              <a:rPr lang="en-US" sz="3200" b="1">
                <a:solidFill>
                  <a:srgbClr val="FF0066"/>
                </a:solidFill>
              </a:rPr>
              <a:t> TỔ QUỐC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81000" y="28829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/>
              <a:t>Lễ Quốc khánh nước Việt Nam vào ngày :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33400" y="3644900"/>
            <a:ext cx="2590800" cy="617538"/>
          </a:xfrm>
          <a:prstGeom prst="rect">
            <a:avLst/>
          </a:prstGeom>
          <a:gradFill rotWithShape="1">
            <a:gsLst>
              <a:gs pos="0">
                <a:srgbClr val="FFFFEC"/>
              </a:gs>
              <a:gs pos="50000">
                <a:srgbClr val="FFFFCC"/>
              </a:gs>
              <a:gs pos="100000">
                <a:srgbClr val="FFFFEC"/>
              </a:gs>
            </a:gsLst>
            <a:lin ang="18900000" scaled="1"/>
          </a:gradFill>
          <a:ln w="38100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a/ 9 tháng 2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514600" y="4495800"/>
            <a:ext cx="2590800" cy="617538"/>
          </a:xfrm>
          <a:prstGeom prst="rect">
            <a:avLst/>
          </a:prstGeom>
          <a:gradFill rotWithShape="1">
            <a:gsLst>
              <a:gs pos="0">
                <a:srgbClr val="FFFFEC"/>
              </a:gs>
              <a:gs pos="50000">
                <a:srgbClr val="FFFFCC"/>
              </a:gs>
              <a:gs pos="100000">
                <a:srgbClr val="FFFFEC"/>
              </a:gs>
            </a:gsLst>
            <a:lin ang="18900000" scaled="1"/>
          </a:gradFill>
          <a:ln w="38100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b/ 3 tháng 9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962400" y="5334000"/>
            <a:ext cx="2590800" cy="617538"/>
          </a:xfrm>
          <a:prstGeom prst="rect">
            <a:avLst/>
          </a:prstGeom>
          <a:gradFill rotWithShape="1">
            <a:gsLst>
              <a:gs pos="0">
                <a:srgbClr val="FFFFEC"/>
              </a:gs>
              <a:gs pos="50000">
                <a:srgbClr val="FFFFCC"/>
              </a:gs>
              <a:gs pos="100000">
                <a:srgbClr val="FFFFEC"/>
              </a:gs>
            </a:gsLst>
            <a:lin ang="18900000" scaled="1"/>
          </a:gradFill>
          <a:ln w="38100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c/ 5 tháng 9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6210300" y="6121400"/>
            <a:ext cx="2590800" cy="617538"/>
          </a:xfrm>
          <a:prstGeom prst="rect">
            <a:avLst/>
          </a:prstGeom>
          <a:gradFill rotWithShape="1">
            <a:gsLst>
              <a:gs pos="0">
                <a:srgbClr val="FFFFEC"/>
              </a:gs>
              <a:gs pos="50000">
                <a:srgbClr val="FFFFCC"/>
              </a:gs>
              <a:gs pos="100000">
                <a:srgbClr val="FFFFEC"/>
              </a:gs>
            </a:gsLst>
            <a:lin ang="18900000" scaled="1"/>
          </a:gradFill>
          <a:ln w="38100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d/ 2 tháng 9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68300" y="29210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/>
              <a:t>Tên gọi chính thức của một nước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520700" y="3683000"/>
            <a:ext cx="2590800" cy="617538"/>
          </a:xfrm>
          <a:prstGeom prst="rect">
            <a:avLst/>
          </a:prstGeom>
          <a:gradFill rotWithShape="1">
            <a:gsLst>
              <a:gs pos="0">
                <a:srgbClr val="FFFFEC"/>
              </a:gs>
              <a:gs pos="50000">
                <a:srgbClr val="FFFFCC"/>
              </a:gs>
              <a:gs pos="100000">
                <a:srgbClr val="FFFFEC"/>
              </a:gs>
            </a:gsLst>
            <a:lin ang="18900000" scaled="1"/>
          </a:gradFill>
          <a:ln w="38100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a/ Quốc sử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2501900" y="4533900"/>
            <a:ext cx="2590800" cy="617538"/>
          </a:xfrm>
          <a:prstGeom prst="rect">
            <a:avLst/>
          </a:prstGeom>
          <a:gradFill rotWithShape="1">
            <a:gsLst>
              <a:gs pos="0">
                <a:srgbClr val="FFFFEC"/>
              </a:gs>
              <a:gs pos="50000">
                <a:srgbClr val="FFFFCC"/>
              </a:gs>
              <a:gs pos="100000">
                <a:srgbClr val="FFFFEC"/>
              </a:gs>
            </a:gsLst>
            <a:lin ang="18900000" scaled="1"/>
          </a:gradFill>
          <a:ln w="38100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b/ Quốc ca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3949700" y="5372100"/>
            <a:ext cx="2971800" cy="617538"/>
          </a:xfrm>
          <a:prstGeom prst="rect">
            <a:avLst/>
          </a:prstGeom>
          <a:gradFill rotWithShape="1">
            <a:gsLst>
              <a:gs pos="0">
                <a:srgbClr val="FFFFEC"/>
              </a:gs>
              <a:gs pos="50000">
                <a:srgbClr val="FFFFCC"/>
              </a:gs>
              <a:gs pos="100000">
                <a:srgbClr val="FFFFEC"/>
              </a:gs>
            </a:gsLst>
            <a:lin ang="18900000" scaled="1"/>
          </a:gradFill>
          <a:ln w="38100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c/ Quốc hiệu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197600" y="6159500"/>
            <a:ext cx="2590800" cy="617538"/>
          </a:xfrm>
          <a:prstGeom prst="rect">
            <a:avLst/>
          </a:prstGeom>
          <a:gradFill rotWithShape="1">
            <a:gsLst>
              <a:gs pos="0">
                <a:srgbClr val="FFFFEC"/>
              </a:gs>
              <a:gs pos="50000">
                <a:srgbClr val="FFFFCC"/>
              </a:gs>
              <a:gs pos="100000">
                <a:srgbClr val="FFFFEC"/>
              </a:gs>
            </a:gsLst>
            <a:lin ang="18900000" scaled="1"/>
          </a:gradFill>
          <a:ln w="38100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d/ Quốc tế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40" grpId="0"/>
      <p:bldP spid="5140" grpId="1"/>
      <p:bldP spid="5141" grpId="0" animBg="1"/>
      <p:bldP spid="5141" grpId="1" animBg="1"/>
      <p:bldP spid="5142" grpId="0" animBg="1"/>
      <p:bldP spid="5142" grpId="1" animBg="1"/>
      <p:bldP spid="5143" grpId="0" animBg="1"/>
      <p:bldP spid="5143" grpId="1" animBg="1"/>
      <p:bldP spid="5144" grpId="0" animBg="1"/>
      <p:bldP spid="5144" grpId="1" animBg="1"/>
      <p:bldP spid="5145" grpId="0"/>
      <p:bldP spid="5146" grpId="0" animBg="1"/>
      <p:bldP spid="5146" grpId="1" animBg="1"/>
      <p:bldP spid="5147" grpId="0" animBg="1"/>
      <p:bldP spid="51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chemeClr val="tx1"/>
                </a:solidFill>
              </a:rPr>
              <a:t>Dặn dò</a:t>
            </a:r>
            <a:r>
              <a:rPr lang="en-US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8229600" cy="259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- Chuẩn bị cho bài sau:</a:t>
            </a:r>
          </a:p>
          <a:p>
            <a:pPr eaLnBrk="1" hangingPunct="1">
              <a:buFontTx/>
              <a:buNone/>
            </a:pPr>
            <a:r>
              <a:rPr lang="en-US" smtClean="0"/>
              <a:t>        </a:t>
            </a:r>
            <a:r>
              <a:rPr lang="en-US" sz="3600" b="1" smtClean="0"/>
              <a:t>Luyện tập về từ đồng nghĩa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590800" y="914400"/>
            <a:ext cx="4419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Luyện từ và câu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990600" y="51816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 - Xem trước bài tập 1/22 SGK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219200" y="6019800"/>
            <a:ext cx="601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Nhận xét tiết học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84238" y="1489075"/>
            <a:ext cx="655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/>
              <a:t>Mở rộng vốn từ :</a:t>
            </a:r>
            <a:r>
              <a:rPr lang="en-US" sz="3200" b="1">
                <a:solidFill>
                  <a:srgbClr val="FF0066"/>
                </a:solidFill>
              </a:rPr>
              <a:t> Tổ quốc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9" grpId="0"/>
      <p:bldP spid="3892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1905000"/>
            <a:ext cx="6172200" cy="3276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</a:t>
            </a:r>
          </a:p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 thầy cô giáo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302</TotalTime>
  <Words>430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Kiểm tra bài cũ: </vt:lpstr>
      <vt:lpstr>PowerPoint Presentation</vt:lpstr>
      <vt:lpstr>PowerPoint Presentation</vt:lpstr>
      <vt:lpstr>PowerPoint Presentation</vt:lpstr>
      <vt:lpstr>PowerPoint Presentation</vt:lpstr>
      <vt:lpstr>Dặn dò: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htp</cp:lastModifiedBy>
  <cp:revision>30</cp:revision>
  <dcterms:created xsi:type="dcterms:W3CDTF">2012-09-11T07:53:47Z</dcterms:created>
  <dcterms:modified xsi:type="dcterms:W3CDTF">2019-09-08T13:41:50Z</dcterms:modified>
</cp:coreProperties>
</file>