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Francois One" charset="0"/>
      <p:regular r:id="rId13"/>
    </p:embeddedFont>
    <p:embeddedFont>
      <p:font typeface="Noto Serif Display"/>
      <p:regular r:id="rId14"/>
    </p:embeddedFont>
    <p:embeddedFont>
      <p:font typeface="Bungee" charset="0"/>
      <p:regular r:id="rId15"/>
    </p:embeddedFont>
    <p:embeddedFont>
      <p:font typeface="Baloo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sv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svg"/><Relationship Id="rId10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8.svg"/><Relationship Id="rId18" Type="http://schemas.openxmlformats.org/officeDocument/2006/relationships/image" Target="../media/image31.png"/><Relationship Id="rId26" Type="http://schemas.openxmlformats.org/officeDocument/2006/relationships/image" Target="../media/image36.png"/><Relationship Id="rId3" Type="http://schemas.openxmlformats.org/officeDocument/2006/relationships/image" Target="../media/image38.svg"/><Relationship Id="rId21" Type="http://schemas.openxmlformats.org/officeDocument/2006/relationships/image" Target="../media/image56.svg"/><Relationship Id="rId34" Type="http://schemas.openxmlformats.org/officeDocument/2006/relationships/image" Target="../media/image69.svg"/><Relationship Id="rId7" Type="http://schemas.openxmlformats.org/officeDocument/2006/relationships/image" Target="../media/image42.svg"/><Relationship Id="rId12" Type="http://schemas.openxmlformats.org/officeDocument/2006/relationships/image" Target="../media/image28.png"/><Relationship Id="rId17" Type="http://schemas.openxmlformats.org/officeDocument/2006/relationships/image" Target="../media/image52.svg"/><Relationship Id="rId25" Type="http://schemas.openxmlformats.org/officeDocument/2006/relationships/image" Target="../media/image35.png"/><Relationship Id="rId33" Type="http://schemas.openxmlformats.org/officeDocument/2006/relationships/image" Target="../media/image40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6.svg"/><Relationship Id="rId24" Type="http://schemas.openxmlformats.org/officeDocument/2006/relationships/image" Target="../media/image34.png"/><Relationship Id="rId32" Type="http://schemas.openxmlformats.org/officeDocument/2006/relationships/image" Target="../media/image39.pn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28" Type="http://schemas.openxmlformats.org/officeDocument/2006/relationships/image" Target="../media/image37.png"/><Relationship Id="rId36" Type="http://schemas.openxmlformats.org/officeDocument/2006/relationships/image" Target="../media/image71.svg"/><Relationship Id="rId10" Type="http://schemas.openxmlformats.org/officeDocument/2006/relationships/image" Target="../media/image27.png"/><Relationship Id="rId19" Type="http://schemas.openxmlformats.org/officeDocument/2006/relationships/image" Target="../media/image54.svg"/><Relationship Id="rId31" Type="http://schemas.openxmlformats.org/officeDocument/2006/relationships/image" Target="../media/image66.svg"/><Relationship Id="rId4" Type="http://schemas.openxmlformats.org/officeDocument/2006/relationships/image" Target="../media/image24.png"/><Relationship Id="rId9" Type="http://schemas.openxmlformats.org/officeDocument/2006/relationships/image" Target="../media/image44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62.svg"/><Relationship Id="rId30" Type="http://schemas.openxmlformats.org/officeDocument/2006/relationships/image" Target="../media/image38.png"/><Relationship Id="rId35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3.svg"/><Relationship Id="rId3" Type="http://schemas.openxmlformats.org/officeDocument/2006/relationships/image" Target="../media/image43.png"/><Relationship Id="rId7" Type="http://schemas.openxmlformats.org/officeDocument/2006/relationships/image" Target="../media/image77.svg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1.sv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74.svg"/><Relationship Id="rId9" Type="http://schemas.openxmlformats.org/officeDocument/2006/relationships/image" Target="../media/image79.sv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1679058" y="6802997"/>
            <a:ext cx="6297496" cy="3432135"/>
          </a:xfrm>
          <a:custGeom>
            <a:avLst/>
            <a:gdLst/>
            <a:ahLst/>
            <a:cxnLst/>
            <a:rect l="l" t="t" r="r" b="b"/>
            <a:pathLst>
              <a:path w="6297496" h="3432135">
                <a:moveTo>
                  <a:pt x="0" y="0"/>
                </a:moveTo>
                <a:lnTo>
                  <a:pt x="6297496" y="0"/>
                </a:lnTo>
                <a:lnTo>
                  <a:pt x="6297496" y="3432136"/>
                </a:lnTo>
                <a:lnTo>
                  <a:pt x="0" y="3432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625" y="7314116"/>
            <a:ext cx="3435865" cy="3272662"/>
          </a:xfrm>
          <a:custGeom>
            <a:avLst/>
            <a:gdLst/>
            <a:ahLst/>
            <a:cxnLst/>
            <a:rect l="l" t="t" r="r" b="b"/>
            <a:pathLst>
              <a:path w="3435865" h="3272662">
                <a:moveTo>
                  <a:pt x="0" y="0"/>
                </a:moveTo>
                <a:lnTo>
                  <a:pt x="3435866" y="0"/>
                </a:lnTo>
                <a:lnTo>
                  <a:pt x="3435866" y="3272661"/>
                </a:lnTo>
                <a:lnTo>
                  <a:pt x="0" y="3272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62554">
            <a:off x="93560" y="198095"/>
            <a:ext cx="8607341" cy="3582806"/>
          </a:xfrm>
          <a:custGeom>
            <a:avLst/>
            <a:gdLst/>
            <a:ahLst/>
            <a:cxnLst/>
            <a:rect l="l" t="t" r="r" b="b"/>
            <a:pathLst>
              <a:path w="8607341" h="3582806">
                <a:moveTo>
                  <a:pt x="0" y="0"/>
                </a:moveTo>
                <a:lnTo>
                  <a:pt x="8607341" y="0"/>
                </a:lnTo>
                <a:lnTo>
                  <a:pt x="8607341" y="3582805"/>
                </a:lnTo>
                <a:lnTo>
                  <a:pt x="0" y="3582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41653" y="128304"/>
            <a:ext cx="3381834" cy="3369153"/>
          </a:xfrm>
          <a:custGeom>
            <a:avLst/>
            <a:gdLst/>
            <a:ahLst/>
            <a:cxnLst/>
            <a:rect l="l" t="t" r="r" b="b"/>
            <a:pathLst>
              <a:path w="3381834" h="3369153">
                <a:moveTo>
                  <a:pt x="0" y="0"/>
                </a:moveTo>
                <a:lnTo>
                  <a:pt x="3381835" y="0"/>
                </a:lnTo>
                <a:lnTo>
                  <a:pt x="3381835" y="3369152"/>
                </a:lnTo>
                <a:lnTo>
                  <a:pt x="0" y="33691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010236" y="3946268"/>
            <a:ext cx="11186685" cy="215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8699"/>
              </a:lnSpc>
            </a:pPr>
            <a:r>
              <a:rPr lang="en-US" sz="9999">
                <a:solidFill>
                  <a:srgbClr val="E5654D"/>
                </a:solidFill>
                <a:latin typeface="Baloo"/>
              </a:rPr>
              <a:t>MỘT NỬA THẾ GIỚI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0" y="0"/>
                </a:moveTo>
                <a:lnTo>
                  <a:pt x="1767558" y="0"/>
                </a:lnTo>
                <a:lnTo>
                  <a:pt x="1767558" y="1812880"/>
                </a:lnTo>
                <a:lnTo>
                  <a:pt x="0" y="18128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6520442" y="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1767558" y="0"/>
                </a:moveTo>
                <a:lnTo>
                  <a:pt x="0" y="0"/>
                </a:lnTo>
                <a:lnTo>
                  <a:pt x="0" y="1812880"/>
                </a:lnTo>
                <a:lnTo>
                  <a:pt x="1767558" y="1812880"/>
                </a:lnTo>
                <a:lnTo>
                  <a:pt x="176755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6520442" y="8659713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1767558" y="1812881"/>
                </a:moveTo>
                <a:lnTo>
                  <a:pt x="0" y="1812881"/>
                </a:lnTo>
                <a:lnTo>
                  <a:pt x="0" y="0"/>
                </a:lnTo>
                <a:lnTo>
                  <a:pt x="1767558" y="0"/>
                </a:lnTo>
                <a:lnTo>
                  <a:pt x="1767558" y="1812881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0" y="8519065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0" y="1812880"/>
                </a:moveTo>
                <a:lnTo>
                  <a:pt x="1767558" y="1812880"/>
                </a:lnTo>
                <a:lnTo>
                  <a:pt x="1767558" y="0"/>
                </a:lnTo>
                <a:lnTo>
                  <a:pt x="0" y="0"/>
                </a:lnTo>
                <a:lnTo>
                  <a:pt x="0" y="181288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08" b="2208"/>
          <a:stretch>
            <a:fillRect/>
          </a:stretch>
        </p:blipFill>
        <p:spPr>
          <a:xfrm>
            <a:off x="1923381" y="509665"/>
            <a:ext cx="14099595" cy="9267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288" y="-1339219"/>
            <a:ext cx="18616575" cy="12705813"/>
          </a:xfrm>
          <a:custGeom>
            <a:avLst/>
            <a:gdLst/>
            <a:ahLst/>
            <a:cxnLst/>
            <a:rect l="l" t="t" r="r" b="b"/>
            <a:pathLst>
              <a:path w="18616575" h="12705813">
                <a:moveTo>
                  <a:pt x="0" y="0"/>
                </a:moveTo>
                <a:lnTo>
                  <a:pt x="18616576" y="0"/>
                </a:lnTo>
                <a:lnTo>
                  <a:pt x="18616576" y="12705813"/>
                </a:lnTo>
                <a:lnTo>
                  <a:pt x="0" y="12705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0094" y="3250646"/>
            <a:ext cx="9812998" cy="1277493"/>
            <a:chOff x="0" y="0"/>
            <a:chExt cx="13083997" cy="170332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083997" cy="1703324"/>
              <a:chOff x="0" y="0"/>
              <a:chExt cx="2584493" cy="33645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84493" cy="336459"/>
              </a:xfrm>
              <a:custGeom>
                <a:avLst/>
                <a:gdLst/>
                <a:ahLst/>
                <a:cxnLst/>
                <a:rect l="l" t="t" r="r" b="b"/>
                <a:pathLst>
                  <a:path w="2584493" h="336459">
                    <a:moveTo>
                      <a:pt x="40236" y="0"/>
                    </a:moveTo>
                    <a:lnTo>
                      <a:pt x="2544257" y="0"/>
                    </a:lnTo>
                    <a:cubicBezTo>
                      <a:pt x="2566479" y="0"/>
                      <a:pt x="2584493" y="18014"/>
                      <a:pt x="2584493" y="40236"/>
                    </a:cubicBezTo>
                    <a:lnTo>
                      <a:pt x="2584493" y="296223"/>
                    </a:lnTo>
                    <a:cubicBezTo>
                      <a:pt x="2584493" y="306894"/>
                      <a:pt x="2580254" y="317128"/>
                      <a:pt x="2572708" y="324674"/>
                    </a:cubicBezTo>
                    <a:cubicBezTo>
                      <a:pt x="2565163" y="332220"/>
                      <a:pt x="2554928" y="336459"/>
                      <a:pt x="2544257" y="336459"/>
                    </a:cubicBezTo>
                    <a:lnTo>
                      <a:pt x="40236" y="336459"/>
                    </a:lnTo>
                    <a:cubicBezTo>
                      <a:pt x="18014" y="336459"/>
                      <a:pt x="0" y="318445"/>
                      <a:pt x="0" y="296223"/>
                    </a:cubicBezTo>
                    <a:lnTo>
                      <a:pt x="0" y="40236"/>
                    </a:lnTo>
                    <a:cubicBezTo>
                      <a:pt x="0" y="18014"/>
                      <a:pt x="18014" y="0"/>
                      <a:pt x="40236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2584493" cy="422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592320" y="271695"/>
              <a:ext cx="11561104" cy="1121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6C9D"/>
                  </a:solidFill>
                  <a:latin typeface="Francois One"/>
                </a:rPr>
                <a:t>Cuối thế kỷ XIX, rất nhiều phụ nữ và trẻ em vào các nhà máy, xí nghiệp. Nhưng bọn chủ tư bản trả lương họ rất rẻ mạt.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800094" y="5499073"/>
            <a:ext cx="9812998" cy="1277493"/>
            <a:chOff x="0" y="0"/>
            <a:chExt cx="13083997" cy="170332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083997" cy="1703324"/>
              <a:chOff x="0" y="0"/>
              <a:chExt cx="2584493" cy="3364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84493" cy="336459"/>
              </a:xfrm>
              <a:custGeom>
                <a:avLst/>
                <a:gdLst/>
                <a:ahLst/>
                <a:cxnLst/>
                <a:rect l="l" t="t" r="r" b="b"/>
                <a:pathLst>
                  <a:path w="2584493" h="336459">
                    <a:moveTo>
                      <a:pt x="40236" y="0"/>
                    </a:moveTo>
                    <a:lnTo>
                      <a:pt x="2544257" y="0"/>
                    </a:lnTo>
                    <a:cubicBezTo>
                      <a:pt x="2566479" y="0"/>
                      <a:pt x="2584493" y="18014"/>
                      <a:pt x="2584493" y="40236"/>
                    </a:cubicBezTo>
                    <a:lnTo>
                      <a:pt x="2584493" y="296223"/>
                    </a:lnTo>
                    <a:cubicBezTo>
                      <a:pt x="2584493" y="306894"/>
                      <a:pt x="2580254" y="317128"/>
                      <a:pt x="2572708" y="324674"/>
                    </a:cubicBezTo>
                    <a:cubicBezTo>
                      <a:pt x="2565163" y="332220"/>
                      <a:pt x="2554928" y="336459"/>
                      <a:pt x="2544257" y="336459"/>
                    </a:cubicBezTo>
                    <a:lnTo>
                      <a:pt x="40236" y="336459"/>
                    </a:lnTo>
                    <a:cubicBezTo>
                      <a:pt x="18014" y="336459"/>
                      <a:pt x="0" y="318445"/>
                      <a:pt x="0" y="296223"/>
                    </a:cubicBezTo>
                    <a:lnTo>
                      <a:pt x="0" y="40236"/>
                    </a:lnTo>
                    <a:cubicBezTo>
                      <a:pt x="0" y="18014"/>
                      <a:pt x="18014" y="0"/>
                      <a:pt x="40236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2584493" cy="422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92320" y="271695"/>
              <a:ext cx="12035708" cy="1121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6C9D"/>
                  </a:solidFill>
                  <a:latin typeface="Francois One"/>
                </a:rPr>
                <a:t>Căm phẫn trước sự bất công đó, ngày 8/3/1899 nữ công nhân Mỹ đã đứng lên đấu tranh đòi tăng lương, giảm giờ làm.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800094" y="7875676"/>
            <a:ext cx="9812998" cy="1715643"/>
            <a:chOff x="0" y="0"/>
            <a:chExt cx="13083997" cy="228752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083997" cy="2287524"/>
              <a:chOff x="0" y="0"/>
              <a:chExt cx="2584493" cy="45185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584493" cy="451857"/>
              </a:xfrm>
              <a:custGeom>
                <a:avLst/>
                <a:gdLst/>
                <a:ahLst/>
                <a:cxnLst/>
                <a:rect l="l" t="t" r="r" b="b"/>
                <a:pathLst>
                  <a:path w="2584493" h="451857">
                    <a:moveTo>
                      <a:pt x="40236" y="0"/>
                    </a:moveTo>
                    <a:lnTo>
                      <a:pt x="2544257" y="0"/>
                    </a:lnTo>
                    <a:cubicBezTo>
                      <a:pt x="2566479" y="0"/>
                      <a:pt x="2584493" y="18014"/>
                      <a:pt x="2584493" y="40236"/>
                    </a:cubicBezTo>
                    <a:lnTo>
                      <a:pt x="2584493" y="411620"/>
                    </a:lnTo>
                    <a:cubicBezTo>
                      <a:pt x="2584493" y="433842"/>
                      <a:pt x="2566479" y="451857"/>
                      <a:pt x="2544257" y="451857"/>
                    </a:cubicBezTo>
                    <a:lnTo>
                      <a:pt x="40236" y="451857"/>
                    </a:lnTo>
                    <a:cubicBezTo>
                      <a:pt x="18014" y="451857"/>
                      <a:pt x="0" y="433842"/>
                      <a:pt x="0" y="411620"/>
                    </a:cubicBezTo>
                    <a:lnTo>
                      <a:pt x="0" y="40236"/>
                    </a:lnTo>
                    <a:cubicBezTo>
                      <a:pt x="0" y="18014"/>
                      <a:pt x="18014" y="0"/>
                      <a:pt x="40236" y="0"/>
                    </a:cubicBezTo>
                    <a:close/>
                  </a:path>
                </a:pathLst>
              </a:custGeom>
              <a:solidFill>
                <a:srgbClr val="FEF6F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85725"/>
                <a:ext cx="2584493" cy="537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92320" y="271695"/>
              <a:ext cx="11561104" cy="1706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6C9D"/>
                  </a:solidFill>
                  <a:latin typeface="Francois One"/>
                </a:rPr>
                <a:t>Năm 1910, Đại hội phụ nữ quốc tế XHCN họp tại Cô-pen-ha-gen (thủ đô Đan Mạch) đã quyết định lấy ngày 8/3 làm ngày “Quốc tế phụ nữ”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5231216" y="137441"/>
            <a:ext cx="2578452" cy="2578452"/>
          </a:xfrm>
          <a:custGeom>
            <a:avLst/>
            <a:gdLst/>
            <a:ahLst/>
            <a:cxnLst/>
            <a:rect l="l" t="t" r="r" b="b"/>
            <a:pathLst>
              <a:path w="2578452" h="2578452">
                <a:moveTo>
                  <a:pt x="0" y="0"/>
                </a:moveTo>
                <a:lnTo>
                  <a:pt x="2578452" y="0"/>
                </a:lnTo>
                <a:lnTo>
                  <a:pt x="2578452" y="2578452"/>
                </a:lnTo>
                <a:lnTo>
                  <a:pt x="0" y="257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564660" y="7664917"/>
            <a:ext cx="1782487" cy="1715643"/>
          </a:xfrm>
          <a:custGeom>
            <a:avLst/>
            <a:gdLst/>
            <a:ahLst/>
            <a:cxnLst/>
            <a:rect l="l" t="t" r="r" b="b"/>
            <a:pathLst>
              <a:path w="1782487" h="1715643">
                <a:moveTo>
                  <a:pt x="0" y="0"/>
                </a:moveTo>
                <a:lnTo>
                  <a:pt x="1782487" y="0"/>
                </a:lnTo>
                <a:lnTo>
                  <a:pt x="1782487" y="1715643"/>
                </a:lnTo>
                <a:lnTo>
                  <a:pt x="0" y="171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497732" y="3007699"/>
            <a:ext cx="1916344" cy="1355813"/>
          </a:xfrm>
          <a:custGeom>
            <a:avLst/>
            <a:gdLst/>
            <a:ahLst/>
            <a:cxnLst/>
            <a:rect l="l" t="t" r="r" b="b"/>
            <a:pathLst>
              <a:path w="1916344" h="1355813">
                <a:moveTo>
                  <a:pt x="0" y="0"/>
                </a:moveTo>
                <a:lnTo>
                  <a:pt x="1916344" y="0"/>
                </a:lnTo>
                <a:lnTo>
                  <a:pt x="1916344" y="1355813"/>
                </a:lnTo>
                <a:lnTo>
                  <a:pt x="0" y="1355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172311" y="7875676"/>
            <a:ext cx="4086989" cy="2411324"/>
          </a:xfrm>
          <a:custGeom>
            <a:avLst/>
            <a:gdLst/>
            <a:ahLst/>
            <a:cxnLst/>
            <a:rect l="l" t="t" r="r" b="b"/>
            <a:pathLst>
              <a:path w="4086989" h="2411324">
                <a:moveTo>
                  <a:pt x="0" y="0"/>
                </a:moveTo>
                <a:lnTo>
                  <a:pt x="4086989" y="0"/>
                </a:lnTo>
                <a:lnTo>
                  <a:pt x="4086989" y="2411324"/>
                </a:lnTo>
                <a:lnTo>
                  <a:pt x="0" y="2411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497732" y="5324253"/>
            <a:ext cx="1627133" cy="1627133"/>
          </a:xfrm>
          <a:custGeom>
            <a:avLst/>
            <a:gdLst/>
            <a:ahLst/>
            <a:cxnLst/>
            <a:rect l="l" t="t" r="r" b="b"/>
            <a:pathLst>
              <a:path w="1627133" h="1627133">
                <a:moveTo>
                  <a:pt x="0" y="0"/>
                </a:moveTo>
                <a:lnTo>
                  <a:pt x="1627133" y="0"/>
                </a:lnTo>
                <a:lnTo>
                  <a:pt x="1627133" y="1627133"/>
                </a:lnTo>
                <a:lnTo>
                  <a:pt x="0" y="1627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0" y="0"/>
                </a:moveTo>
                <a:lnTo>
                  <a:pt x="1767558" y="0"/>
                </a:lnTo>
                <a:lnTo>
                  <a:pt x="1767558" y="1812880"/>
                </a:lnTo>
                <a:lnTo>
                  <a:pt x="0" y="1812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414076" y="-434059"/>
            <a:ext cx="10076929" cy="250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830"/>
              </a:lnSpc>
            </a:pPr>
            <a:r>
              <a:rPr lang="en-US" sz="9000">
                <a:solidFill>
                  <a:srgbClr val="E5654D"/>
                </a:solidFill>
                <a:latin typeface="Baloo"/>
              </a:rPr>
              <a:t>LỊCH SỬ RA ĐỜI 8-3</a:t>
            </a:r>
          </a:p>
        </p:txBody>
      </p:sp>
      <p:sp>
        <p:nvSpPr>
          <p:cNvPr id="24" name="Freeform 24"/>
          <p:cNvSpPr/>
          <p:nvPr/>
        </p:nvSpPr>
        <p:spPr>
          <a:xfrm flipV="1">
            <a:off x="-112339" y="847412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0" y="1812880"/>
                </a:moveTo>
                <a:lnTo>
                  <a:pt x="1767558" y="1812880"/>
                </a:lnTo>
                <a:lnTo>
                  <a:pt x="1767558" y="0"/>
                </a:lnTo>
                <a:lnTo>
                  <a:pt x="0" y="0"/>
                </a:lnTo>
                <a:lnTo>
                  <a:pt x="0" y="181288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16520442" y="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1767558" y="0"/>
                </a:moveTo>
                <a:lnTo>
                  <a:pt x="0" y="0"/>
                </a:lnTo>
                <a:lnTo>
                  <a:pt x="0" y="1812880"/>
                </a:lnTo>
                <a:lnTo>
                  <a:pt x="1767558" y="1812880"/>
                </a:lnTo>
                <a:lnTo>
                  <a:pt x="176755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 flipV="1">
            <a:off x="16520442" y="847412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1767558" y="1812880"/>
                </a:moveTo>
                <a:lnTo>
                  <a:pt x="0" y="1812880"/>
                </a:lnTo>
                <a:lnTo>
                  <a:pt x="0" y="0"/>
                </a:lnTo>
                <a:lnTo>
                  <a:pt x="1767558" y="0"/>
                </a:lnTo>
                <a:lnTo>
                  <a:pt x="1767558" y="181288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33571" y="3205061"/>
            <a:ext cx="4718669" cy="916320"/>
            <a:chOff x="0" y="0"/>
            <a:chExt cx="6291559" cy="122176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291559" cy="1221760"/>
              <a:chOff x="0" y="0"/>
              <a:chExt cx="1138376" cy="2210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38376" cy="221062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221062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129712"/>
                    </a:lnTo>
                    <a:cubicBezTo>
                      <a:pt x="1138376" y="153939"/>
                      <a:pt x="1128751" y="177175"/>
                      <a:pt x="1111620" y="194306"/>
                    </a:cubicBezTo>
                    <a:cubicBezTo>
                      <a:pt x="1094489" y="211437"/>
                      <a:pt x="1071254" y="221062"/>
                      <a:pt x="1047026" y="221062"/>
                    </a:cubicBezTo>
                    <a:lnTo>
                      <a:pt x="91350" y="221062"/>
                    </a:lnTo>
                    <a:cubicBezTo>
                      <a:pt x="67122" y="221062"/>
                      <a:pt x="43887" y="211437"/>
                      <a:pt x="26756" y="194306"/>
                    </a:cubicBezTo>
                    <a:cubicBezTo>
                      <a:pt x="9624" y="177175"/>
                      <a:pt x="0" y="153939"/>
                      <a:pt x="0" y="129712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FEF6F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1138376" cy="306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66148" y="281057"/>
              <a:ext cx="5559262" cy="602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0"/>
                </a:lnSpc>
              </a:pPr>
              <a:r>
                <a:rPr lang="en-US" sz="2729">
                  <a:solidFill>
                    <a:srgbClr val="3D6C9D"/>
                  </a:solidFill>
                  <a:latin typeface="Francois One"/>
                </a:rPr>
                <a:t>1 .Ngày làm 8 giờ.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89969" y="7531289"/>
            <a:ext cx="4718669" cy="916320"/>
            <a:chOff x="0" y="0"/>
            <a:chExt cx="6291559" cy="122176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291559" cy="1221760"/>
              <a:chOff x="0" y="0"/>
              <a:chExt cx="1138376" cy="22106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38376" cy="221062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221062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129712"/>
                    </a:lnTo>
                    <a:cubicBezTo>
                      <a:pt x="1138376" y="153939"/>
                      <a:pt x="1128751" y="177175"/>
                      <a:pt x="1111620" y="194306"/>
                    </a:cubicBezTo>
                    <a:cubicBezTo>
                      <a:pt x="1094489" y="211437"/>
                      <a:pt x="1071254" y="221062"/>
                      <a:pt x="1047026" y="221062"/>
                    </a:cubicBezTo>
                    <a:lnTo>
                      <a:pt x="91350" y="221062"/>
                    </a:lnTo>
                    <a:cubicBezTo>
                      <a:pt x="67122" y="221062"/>
                      <a:pt x="43887" y="211437"/>
                      <a:pt x="26756" y="194306"/>
                    </a:cubicBezTo>
                    <a:cubicBezTo>
                      <a:pt x="9624" y="177175"/>
                      <a:pt x="0" y="153939"/>
                      <a:pt x="0" y="129712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FEF6F4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1138376" cy="306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52040" y="281057"/>
              <a:ext cx="5787480" cy="602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0"/>
                </a:lnSpc>
              </a:pPr>
              <a:r>
                <a:rPr lang="en-US" sz="2729">
                  <a:solidFill>
                    <a:srgbClr val="3D6C9D"/>
                  </a:solidFill>
                  <a:latin typeface="Francois One"/>
                </a:rPr>
                <a:t>3 .Bảo vệ bà mẹ và trẻ em.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133571" y="5023294"/>
            <a:ext cx="4718669" cy="1394653"/>
            <a:chOff x="0" y="0"/>
            <a:chExt cx="6291559" cy="185953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291559" cy="1859538"/>
              <a:chOff x="0" y="0"/>
              <a:chExt cx="1138376" cy="33645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38376" cy="336459"/>
              </a:xfrm>
              <a:custGeom>
                <a:avLst/>
                <a:gdLst/>
                <a:ahLst/>
                <a:cxnLst/>
                <a:rect l="l" t="t" r="r" b="b"/>
                <a:pathLst>
                  <a:path w="1138376" h="336459">
                    <a:moveTo>
                      <a:pt x="91350" y="0"/>
                    </a:moveTo>
                    <a:lnTo>
                      <a:pt x="1047026" y="0"/>
                    </a:lnTo>
                    <a:cubicBezTo>
                      <a:pt x="1071254" y="0"/>
                      <a:pt x="1094489" y="9624"/>
                      <a:pt x="1111620" y="26756"/>
                    </a:cubicBezTo>
                    <a:cubicBezTo>
                      <a:pt x="1128751" y="43887"/>
                      <a:pt x="1138376" y="67122"/>
                      <a:pt x="1138376" y="91350"/>
                    </a:cubicBezTo>
                    <a:lnTo>
                      <a:pt x="1138376" y="245109"/>
                    </a:lnTo>
                    <a:cubicBezTo>
                      <a:pt x="1138376" y="269337"/>
                      <a:pt x="1128751" y="292572"/>
                      <a:pt x="1111620" y="309703"/>
                    </a:cubicBezTo>
                    <a:cubicBezTo>
                      <a:pt x="1094489" y="326835"/>
                      <a:pt x="1071254" y="336459"/>
                      <a:pt x="1047026" y="336459"/>
                    </a:cubicBezTo>
                    <a:lnTo>
                      <a:pt x="91350" y="336459"/>
                    </a:lnTo>
                    <a:cubicBezTo>
                      <a:pt x="67122" y="336459"/>
                      <a:pt x="43887" y="326835"/>
                      <a:pt x="26756" y="309703"/>
                    </a:cubicBezTo>
                    <a:cubicBezTo>
                      <a:pt x="9624" y="292572"/>
                      <a:pt x="0" y="269337"/>
                      <a:pt x="0" y="245109"/>
                    </a:cubicBezTo>
                    <a:lnTo>
                      <a:pt x="0" y="91350"/>
                    </a:lnTo>
                    <a:cubicBezTo>
                      <a:pt x="0" y="67122"/>
                      <a:pt x="9624" y="43887"/>
                      <a:pt x="26756" y="26756"/>
                    </a:cubicBezTo>
                    <a:cubicBezTo>
                      <a:pt x="43887" y="9624"/>
                      <a:pt x="67122" y="0"/>
                      <a:pt x="91350" y="0"/>
                    </a:cubicBezTo>
                    <a:close/>
                  </a:path>
                </a:pathLst>
              </a:custGeom>
              <a:solidFill>
                <a:srgbClr val="FEF6F4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85725"/>
                <a:ext cx="1138376" cy="422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66148" y="281057"/>
              <a:ext cx="5559262" cy="1240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0"/>
                </a:lnSpc>
              </a:pPr>
              <a:r>
                <a:rPr lang="en-US" sz="2729">
                  <a:solidFill>
                    <a:srgbClr val="3D6C9D"/>
                  </a:solidFill>
                  <a:latin typeface="Francois One"/>
                </a:rPr>
                <a:t>2 .Việc làm ngang nhau, tiền lương ngang nhau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266805" y="2098707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036552" y="476778"/>
            <a:ext cx="1489578" cy="1525638"/>
          </a:xfrm>
          <a:custGeom>
            <a:avLst/>
            <a:gdLst/>
            <a:ahLst/>
            <a:cxnLst/>
            <a:rect l="l" t="t" r="r" b="b"/>
            <a:pathLst>
              <a:path w="1489578" h="1525638">
                <a:moveTo>
                  <a:pt x="1489578" y="0"/>
                </a:moveTo>
                <a:lnTo>
                  <a:pt x="0" y="0"/>
                </a:lnTo>
                <a:lnTo>
                  <a:pt x="0" y="1525638"/>
                </a:lnTo>
                <a:lnTo>
                  <a:pt x="1489578" y="1525638"/>
                </a:lnTo>
                <a:lnTo>
                  <a:pt x="14895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54312" y="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0" y="0"/>
                </a:moveTo>
                <a:lnTo>
                  <a:pt x="1767558" y="0"/>
                </a:lnTo>
                <a:lnTo>
                  <a:pt x="1767558" y="1812880"/>
                </a:lnTo>
                <a:lnTo>
                  <a:pt x="0" y="18128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6520442" y="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1767558" y="0"/>
                </a:moveTo>
                <a:lnTo>
                  <a:pt x="0" y="0"/>
                </a:lnTo>
                <a:lnTo>
                  <a:pt x="0" y="1812880"/>
                </a:lnTo>
                <a:lnTo>
                  <a:pt x="1767558" y="1812880"/>
                </a:lnTo>
                <a:lnTo>
                  <a:pt x="176755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16520442" y="8474120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1767558" y="1812880"/>
                </a:moveTo>
                <a:lnTo>
                  <a:pt x="0" y="1812880"/>
                </a:lnTo>
                <a:lnTo>
                  <a:pt x="0" y="0"/>
                </a:lnTo>
                <a:lnTo>
                  <a:pt x="1767558" y="0"/>
                </a:lnTo>
                <a:lnTo>
                  <a:pt x="1767558" y="181288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V="1">
            <a:off x="0" y="8456337"/>
            <a:ext cx="1767558" cy="1812880"/>
          </a:xfrm>
          <a:custGeom>
            <a:avLst/>
            <a:gdLst/>
            <a:ahLst/>
            <a:cxnLst/>
            <a:rect l="l" t="t" r="r" b="b"/>
            <a:pathLst>
              <a:path w="1767558" h="1812880">
                <a:moveTo>
                  <a:pt x="0" y="1812880"/>
                </a:moveTo>
                <a:lnTo>
                  <a:pt x="1767558" y="1812880"/>
                </a:lnTo>
                <a:lnTo>
                  <a:pt x="1767558" y="0"/>
                </a:lnTo>
                <a:lnTo>
                  <a:pt x="0" y="0"/>
                </a:lnTo>
                <a:lnTo>
                  <a:pt x="0" y="181288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774308" y="4678637"/>
            <a:ext cx="6629912" cy="6621625"/>
          </a:xfrm>
          <a:custGeom>
            <a:avLst/>
            <a:gdLst/>
            <a:ahLst/>
            <a:cxnLst/>
            <a:rect l="l" t="t" r="r" b="b"/>
            <a:pathLst>
              <a:path w="6629912" h="6621625">
                <a:moveTo>
                  <a:pt x="0" y="0"/>
                </a:moveTo>
                <a:lnTo>
                  <a:pt x="6629913" y="0"/>
                </a:lnTo>
                <a:lnTo>
                  <a:pt x="6629913" y="6621625"/>
                </a:lnTo>
                <a:lnTo>
                  <a:pt x="0" y="6621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386260" y="3316079"/>
            <a:ext cx="459095" cy="694283"/>
          </a:xfrm>
          <a:custGeom>
            <a:avLst/>
            <a:gdLst/>
            <a:ahLst/>
            <a:cxnLst/>
            <a:rect l="l" t="t" r="r" b="b"/>
            <a:pathLst>
              <a:path w="459095" h="694283">
                <a:moveTo>
                  <a:pt x="0" y="0"/>
                </a:moveTo>
                <a:lnTo>
                  <a:pt x="459095" y="0"/>
                </a:lnTo>
                <a:lnTo>
                  <a:pt x="459095" y="694284"/>
                </a:lnTo>
                <a:lnTo>
                  <a:pt x="0" y="69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186206" y="5976"/>
            <a:ext cx="14641657" cy="193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830"/>
              </a:lnSpc>
            </a:pPr>
            <a:r>
              <a:rPr lang="en-US" sz="9000">
                <a:solidFill>
                  <a:srgbClr val="E5654D"/>
                </a:solidFill>
                <a:latin typeface="Baloo"/>
              </a:rPr>
              <a:t>KHẨU HIỆU CỦA QUỐC TẾ 8-3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25975" y="3001028"/>
            <a:ext cx="6000154" cy="141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729" spc="139">
                <a:solidFill>
                  <a:srgbClr val="3D6C9D"/>
                </a:solidFill>
                <a:latin typeface="Francois One"/>
              </a:rPr>
              <a:t>Từ đó ngày 8/3 trở thành ngày đấu tranh chung của phụ nữ lao động toàn thế giới.</a:t>
            </a:r>
          </a:p>
        </p:txBody>
      </p:sp>
      <p:sp>
        <p:nvSpPr>
          <p:cNvPr id="27" name="Freeform 27"/>
          <p:cNvSpPr/>
          <p:nvPr/>
        </p:nvSpPr>
        <p:spPr>
          <a:xfrm>
            <a:off x="3386260" y="5720621"/>
            <a:ext cx="459095" cy="694283"/>
          </a:xfrm>
          <a:custGeom>
            <a:avLst/>
            <a:gdLst/>
            <a:ahLst/>
            <a:cxnLst/>
            <a:rect l="l" t="t" r="r" b="b"/>
            <a:pathLst>
              <a:path w="459095" h="694283">
                <a:moveTo>
                  <a:pt x="0" y="0"/>
                </a:moveTo>
                <a:lnTo>
                  <a:pt x="459095" y="0"/>
                </a:lnTo>
                <a:lnTo>
                  <a:pt x="459095" y="694284"/>
                </a:lnTo>
                <a:lnTo>
                  <a:pt x="0" y="69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386260" y="7642307"/>
            <a:ext cx="459095" cy="694283"/>
          </a:xfrm>
          <a:custGeom>
            <a:avLst/>
            <a:gdLst/>
            <a:ahLst/>
            <a:cxnLst/>
            <a:rect l="l" t="t" r="r" b="b"/>
            <a:pathLst>
              <a:path w="459095" h="694283">
                <a:moveTo>
                  <a:pt x="0" y="0"/>
                </a:moveTo>
                <a:lnTo>
                  <a:pt x="459095" y="0"/>
                </a:lnTo>
                <a:lnTo>
                  <a:pt x="459095" y="694284"/>
                </a:lnTo>
                <a:lnTo>
                  <a:pt x="0" y="69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93657" y="1870623"/>
            <a:ext cx="7479563" cy="1580764"/>
            <a:chOff x="0" y="0"/>
            <a:chExt cx="9972750" cy="210768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972750" cy="2107685"/>
              <a:chOff x="0" y="0"/>
              <a:chExt cx="3326305" cy="7029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26305" cy="702996"/>
              </a:xfrm>
              <a:custGeom>
                <a:avLst/>
                <a:gdLst/>
                <a:ahLst/>
                <a:cxnLst/>
                <a:rect l="l" t="t" r="r" b="b"/>
                <a:pathLst>
                  <a:path w="3326305" h="702996">
                    <a:moveTo>
                      <a:pt x="61300" y="0"/>
                    </a:moveTo>
                    <a:lnTo>
                      <a:pt x="3265005" y="0"/>
                    </a:lnTo>
                    <a:cubicBezTo>
                      <a:pt x="3298860" y="0"/>
                      <a:pt x="3326305" y="27445"/>
                      <a:pt x="3326305" y="61300"/>
                    </a:cubicBezTo>
                    <a:lnTo>
                      <a:pt x="3326305" y="641696"/>
                    </a:lnTo>
                    <a:cubicBezTo>
                      <a:pt x="3326305" y="675551"/>
                      <a:pt x="3298860" y="702996"/>
                      <a:pt x="3265005" y="702996"/>
                    </a:cubicBezTo>
                    <a:lnTo>
                      <a:pt x="61300" y="702996"/>
                    </a:lnTo>
                    <a:cubicBezTo>
                      <a:pt x="27445" y="702996"/>
                      <a:pt x="0" y="675551"/>
                      <a:pt x="0" y="641696"/>
                    </a:cubicBezTo>
                    <a:lnTo>
                      <a:pt x="0" y="61300"/>
                    </a:lnTo>
                    <a:cubicBezTo>
                      <a:pt x="0" y="27445"/>
                      <a:pt x="27445" y="0"/>
                      <a:pt x="61300" y="0"/>
                    </a:cubicBezTo>
                    <a:close/>
                  </a:path>
                </a:pathLst>
              </a:custGeom>
              <a:solidFill>
                <a:srgbClr val="EF913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3326305" cy="7887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580382" y="158408"/>
              <a:ext cx="8811987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Francois One"/>
                </a:rPr>
                <a:t>Ngày lễ, kỷ niệm với các hoạt động đạc biệt dành riêng cho phụ nữ</a:t>
              </a:r>
            </a:p>
            <a:p>
              <a:pPr algn="ctr">
                <a:lnSpc>
                  <a:spcPts val="3640"/>
                </a:lnSpc>
              </a:pPr>
              <a:endParaRPr lang="en-US" sz="2600">
                <a:solidFill>
                  <a:srgbClr val="FFFFFF"/>
                </a:solidFill>
                <a:latin typeface="Francois One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93657" y="3926034"/>
            <a:ext cx="7479563" cy="1253014"/>
            <a:chOff x="0" y="0"/>
            <a:chExt cx="9972750" cy="167068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972750" cy="1670685"/>
              <a:chOff x="0" y="0"/>
              <a:chExt cx="2262207" cy="3789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62207" cy="378976"/>
              </a:xfrm>
              <a:custGeom>
                <a:avLst/>
                <a:gdLst/>
                <a:ahLst/>
                <a:cxnLst/>
                <a:rect l="l" t="t" r="r" b="b"/>
                <a:pathLst>
                  <a:path w="2262207" h="378976">
                    <a:moveTo>
                      <a:pt x="90134" y="0"/>
                    </a:moveTo>
                    <a:lnTo>
                      <a:pt x="2172073" y="0"/>
                    </a:lnTo>
                    <a:cubicBezTo>
                      <a:pt x="2195978" y="0"/>
                      <a:pt x="2218904" y="9496"/>
                      <a:pt x="2235808" y="26400"/>
                    </a:cubicBezTo>
                    <a:cubicBezTo>
                      <a:pt x="2252711" y="43303"/>
                      <a:pt x="2262207" y="66229"/>
                      <a:pt x="2262207" y="90134"/>
                    </a:cubicBezTo>
                    <a:lnTo>
                      <a:pt x="2262207" y="288842"/>
                    </a:lnTo>
                    <a:cubicBezTo>
                      <a:pt x="2262207" y="338622"/>
                      <a:pt x="2221853" y="378976"/>
                      <a:pt x="2172073" y="378976"/>
                    </a:cubicBezTo>
                    <a:lnTo>
                      <a:pt x="90134" y="378976"/>
                    </a:lnTo>
                    <a:cubicBezTo>
                      <a:pt x="40354" y="378976"/>
                      <a:pt x="0" y="338622"/>
                      <a:pt x="0" y="288842"/>
                    </a:cubicBezTo>
                    <a:lnTo>
                      <a:pt x="0" y="90134"/>
                    </a:lnTo>
                    <a:cubicBezTo>
                      <a:pt x="0" y="40354"/>
                      <a:pt x="40354" y="0"/>
                      <a:pt x="90134" y="0"/>
                    </a:cubicBezTo>
                    <a:close/>
                  </a:path>
                </a:pathLst>
              </a:custGeom>
              <a:solidFill>
                <a:srgbClr val="E5654D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2262207" cy="4647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80382" y="255322"/>
              <a:ext cx="8811987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Francois One"/>
                </a:rPr>
                <a:t>Thể hiện sự bình đẳng nam nữ</a:t>
              </a:r>
            </a:p>
            <a:p>
              <a:pPr algn="ctr">
                <a:lnSpc>
                  <a:spcPts val="3640"/>
                </a:lnSpc>
              </a:pPr>
              <a:endParaRPr lang="en-US" sz="2600">
                <a:solidFill>
                  <a:srgbClr val="FFFFFF"/>
                </a:solidFill>
                <a:latin typeface="Francois One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49414" y="5655298"/>
            <a:ext cx="7623805" cy="1324153"/>
            <a:chOff x="0" y="0"/>
            <a:chExt cx="2262207" cy="3929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62207" cy="392915"/>
            </a:xfrm>
            <a:custGeom>
              <a:avLst/>
              <a:gdLst/>
              <a:ahLst/>
              <a:cxnLst/>
              <a:rect l="l" t="t" r="r" b="b"/>
              <a:pathLst>
                <a:path w="2262207" h="392915">
                  <a:moveTo>
                    <a:pt x="101549" y="0"/>
                  </a:moveTo>
                  <a:lnTo>
                    <a:pt x="2160658" y="0"/>
                  </a:lnTo>
                  <a:cubicBezTo>
                    <a:pt x="2187591" y="0"/>
                    <a:pt x="2213420" y="10699"/>
                    <a:pt x="2232464" y="29743"/>
                  </a:cubicBezTo>
                  <a:cubicBezTo>
                    <a:pt x="2251508" y="48787"/>
                    <a:pt x="2262207" y="74617"/>
                    <a:pt x="2262207" y="101549"/>
                  </a:cubicBezTo>
                  <a:lnTo>
                    <a:pt x="2262207" y="291366"/>
                  </a:lnTo>
                  <a:cubicBezTo>
                    <a:pt x="2262207" y="318298"/>
                    <a:pt x="2251508" y="344128"/>
                    <a:pt x="2232464" y="363172"/>
                  </a:cubicBezTo>
                  <a:cubicBezTo>
                    <a:pt x="2213420" y="382216"/>
                    <a:pt x="2187591" y="392915"/>
                    <a:pt x="2160658" y="392915"/>
                  </a:cubicBezTo>
                  <a:lnTo>
                    <a:pt x="101549" y="392915"/>
                  </a:lnTo>
                  <a:cubicBezTo>
                    <a:pt x="74617" y="392915"/>
                    <a:pt x="48787" y="382216"/>
                    <a:pt x="29743" y="363172"/>
                  </a:cubicBezTo>
                  <a:cubicBezTo>
                    <a:pt x="10699" y="344128"/>
                    <a:pt x="0" y="318298"/>
                    <a:pt x="0" y="291366"/>
                  </a:cubicBezTo>
                  <a:lnTo>
                    <a:pt x="0" y="101549"/>
                  </a:lnTo>
                  <a:cubicBezTo>
                    <a:pt x="0" y="74617"/>
                    <a:pt x="10699" y="48787"/>
                    <a:pt x="29743" y="29743"/>
                  </a:cubicBezTo>
                  <a:cubicBezTo>
                    <a:pt x="48787" y="10699"/>
                    <a:pt x="74617" y="0"/>
                    <a:pt x="101549" y="0"/>
                  </a:cubicBezTo>
                  <a:close/>
                </a:path>
              </a:pathLst>
            </a:custGeom>
            <a:solidFill>
              <a:srgbClr val="F5918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2262207" cy="478640"/>
            </a:xfrm>
            <a:prstGeom prst="rect">
              <a:avLst/>
            </a:prstGeom>
          </p:spPr>
          <p:txBody>
            <a:bodyPr lIns="45090" tIns="45090" rIns="45090" bIns="4509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720475" y="5855859"/>
            <a:ext cx="6739873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Francois One"/>
              </a:rPr>
              <a:t>Tri ân, biết ơn của xã hội với công lao, sự hy sinh của người phụ nữ 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FFFFFF"/>
              </a:solidFill>
              <a:latin typeface="Francois One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5149414" y="7200390"/>
            <a:ext cx="7479563" cy="1253014"/>
            <a:chOff x="0" y="0"/>
            <a:chExt cx="9972750" cy="167068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9972750" cy="1670685"/>
              <a:chOff x="0" y="0"/>
              <a:chExt cx="2262207" cy="37897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262207" cy="378976"/>
              </a:xfrm>
              <a:custGeom>
                <a:avLst/>
                <a:gdLst/>
                <a:ahLst/>
                <a:cxnLst/>
                <a:rect l="l" t="t" r="r" b="b"/>
                <a:pathLst>
                  <a:path w="2262207" h="378976">
                    <a:moveTo>
                      <a:pt x="90134" y="0"/>
                    </a:moveTo>
                    <a:lnTo>
                      <a:pt x="2172073" y="0"/>
                    </a:lnTo>
                    <a:cubicBezTo>
                      <a:pt x="2195978" y="0"/>
                      <a:pt x="2218904" y="9496"/>
                      <a:pt x="2235808" y="26400"/>
                    </a:cubicBezTo>
                    <a:cubicBezTo>
                      <a:pt x="2252711" y="43303"/>
                      <a:pt x="2262207" y="66229"/>
                      <a:pt x="2262207" y="90134"/>
                    </a:cubicBezTo>
                    <a:lnTo>
                      <a:pt x="2262207" y="288842"/>
                    </a:lnTo>
                    <a:cubicBezTo>
                      <a:pt x="2262207" y="338622"/>
                      <a:pt x="2221853" y="378976"/>
                      <a:pt x="2172073" y="378976"/>
                    </a:cubicBezTo>
                    <a:lnTo>
                      <a:pt x="90134" y="378976"/>
                    </a:lnTo>
                    <a:cubicBezTo>
                      <a:pt x="40354" y="378976"/>
                      <a:pt x="0" y="338622"/>
                      <a:pt x="0" y="288842"/>
                    </a:cubicBezTo>
                    <a:lnTo>
                      <a:pt x="0" y="90134"/>
                    </a:lnTo>
                    <a:cubicBezTo>
                      <a:pt x="0" y="40354"/>
                      <a:pt x="40354" y="0"/>
                      <a:pt x="90134" y="0"/>
                    </a:cubicBezTo>
                    <a:close/>
                  </a:path>
                </a:pathLst>
              </a:custGeom>
              <a:solidFill>
                <a:srgbClr val="6F7351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2262207" cy="4647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80382" y="255322"/>
              <a:ext cx="8811987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Francois One"/>
                </a:rPr>
                <a:t> Thu hẹp sự bất công với phụ nữ </a:t>
              </a:r>
            </a:p>
            <a:p>
              <a:pPr algn="ctr">
                <a:lnSpc>
                  <a:spcPts val="3640"/>
                </a:lnSpc>
              </a:pPr>
              <a:endParaRPr lang="en-US" sz="2600">
                <a:solidFill>
                  <a:srgbClr val="FFFFFF"/>
                </a:solidFill>
                <a:latin typeface="Francois One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149414" y="8767729"/>
            <a:ext cx="7479563" cy="1379179"/>
            <a:chOff x="0" y="0"/>
            <a:chExt cx="3326305" cy="61334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26305" cy="613347"/>
            </a:xfrm>
            <a:custGeom>
              <a:avLst/>
              <a:gdLst/>
              <a:ahLst/>
              <a:cxnLst/>
              <a:rect l="l" t="t" r="r" b="b"/>
              <a:pathLst>
                <a:path w="3326305" h="613347">
                  <a:moveTo>
                    <a:pt x="103508" y="0"/>
                  </a:moveTo>
                  <a:lnTo>
                    <a:pt x="3222797" y="0"/>
                  </a:lnTo>
                  <a:cubicBezTo>
                    <a:pt x="3279963" y="0"/>
                    <a:pt x="3326305" y="46342"/>
                    <a:pt x="3326305" y="103508"/>
                  </a:cubicBezTo>
                  <a:lnTo>
                    <a:pt x="3326305" y="509840"/>
                  </a:lnTo>
                  <a:cubicBezTo>
                    <a:pt x="3326305" y="537292"/>
                    <a:pt x="3315400" y="563619"/>
                    <a:pt x="3295988" y="583031"/>
                  </a:cubicBezTo>
                  <a:cubicBezTo>
                    <a:pt x="3276577" y="602442"/>
                    <a:pt x="3250249" y="613347"/>
                    <a:pt x="3222797" y="613347"/>
                  </a:cubicBezTo>
                  <a:lnTo>
                    <a:pt x="103508" y="613347"/>
                  </a:lnTo>
                  <a:cubicBezTo>
                    <a:pt x="46342" y="613347"/>
                    <a:pt x="0" y="567005"/>
                    <a:pt x="0" y="509840"/>
                  </a:cubicBezTo>
                  <a:lnTo>
                    <a:pt x="0" y="103508"/>
                  </a:lnTo>
                  <a:cubicBezTo>
                    <a:pt x="0" y="76056"/>
                    <a:pt x="10905" y="49728"/>
                    <a:pt x="30317" y="30317"/>
                  </a:cubicBezTo>
                  <a:cubicBezTo>
                    <a:pt x="49728" y="10905"/>
                    <a:pt x="76056" y="0"/>
                    <a:pt x="103508" y="0"/>
                  </a:cubicBezTo>
                  <a:close/>
                </a:path>
              </a:pathLst>
            </a:custGeom>
            <a:solidFill>
              <a:srgbClr val="C496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3326305" cy="699072"/>
            </a:xfrm>
            <a:prstGeom prst="rect">
              <a:avLst/>
            </a:prstGeom>
          </p:spPr>
          <p:txBody>
            <a:bodyPr lIns="30085" tIns="30085" rIns="30085" bIns="3008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078486" y="6396004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925033">
            <a:off x="-783576" y="789367"/>
            <a:ext cx="5345196" cy="2739413"/>
          </a:xfrm>
          <a:custGeom>
            <a:avLst/>
            <a:gdLst/>
            <a:ahLst/>
            <a:cxnLst/>
            <a:rect l="l" t="t" r="r" b="b"/>
            <a:pathLst>
              <a:path w="5345196" h="2739413">
                <a:moveTo>
                  <a:pt x="0" y="0"/>
                </a:moveTo>
                <a:lnTo>
                  <a:pt x="5345195" y="0"/>
                </a:lnTo>
                <a:lnTo>
                  <a:pt x="5345195" y="2739413"/>
                </a:lnTo>
                <a:lnTo>
                  <a:pt x="0" y="2739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293657" y="9210675"/>
            <a:ext cx="6608990" cy="116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Francois One"/>
              </a:rPr>
              <a:t>Phản ánh sự phát triển của xã hội</a:t>
            </a:r>
          </a:p>
          <a:p>
            <a:pPr algn="ctr">
              <a:lnSpc>
                <a:spcPts val="2901"/>
              </a:lnSpc>
            </a:pPr>
            <a:endParaRPr lang="en-US" sz="2600">
              <a:solidFill>
                <a:srgbClr val="FFFFFF"/>
              </a:solidFill>
              <a:latin typeface="Francois One"/>
            </a:endParaRPr>
          </a:p>
          <a:p>
            <a:pPr algn="ctr">
              <a:lnSpc>
                <a:spcPts val="2901"/>
              </a:lnSpc>
            </a:pPr>
            <a:endParaRPr lang="en-US" sz="2600">
              <a:solidFill>
                <a:srgbClr val="FFFFFF"/>
              </a:solidFill>
              <a:latin typeface="Francois On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762469" y="-497132"/>
            <a:ext cx="4677483" cy="204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765"/>
              </a:lnSpc>
            </a:pPr>
            <a:r>
              <a:rPr lang="en-US" sz="9500">
                <a:solidFill>
                  <a:srgbClr val="E5654D"/>
                </a:solidFill>
                <a:latin typeface="Baloo"/>
              </a:rPr>
              <a:t>Ý NGHĨA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168142"/>
            <a:ext cx="2263140" cy="8229600"/>
          </a:xfrm>
          <a:custGeom>
            <a:avLst/>
            <a:gdLst/>
            <a:ahLst/>
            <a:cxnLst/>
            <a:rect l="l" t="t" r="r" b="b"/>
            <a:pathLst>
              <a:path w="2263140" h="8229600">
                <a:moveTo>
                  <a:pt x="2263140" y="0"/>
                </a:moveTo>
                <a:lnTo>
                  <a:pt x="0" y="0"/>
                </a:lnTo>
                <a:lnTo>
                  <a:pt x="0" y="8229600"/>
                </a:lnTo>
                <a:lnTo>
                  <a:pt x="2263140" y="8229600"/>
                </a:lnTo>
                <a:lnTo>
                  <a:pt x="226314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24194" y="1131395"/>
            <a:ext cx="10263806" cy="9155605"/>
          </a:xfrm>
          <a:custGeom>
            <a:avLst/>
            <a:gdLst/>
            <a:ahLst/>
            <a:cxnLst/>
            <a:rect l="l" t="t" r="r" b="b"/>
            <a:pathLst>
              <a:path w="10263806" h="9155605">
                <a:moveTo>
                  <a:pt x="0" y="0"/>
                </a:moveTo>
                <a:lnTo>
                  <a:pt x="10263806" y="0"/>
                </a:lnTo>
                <a:lnTo>
                  <a:pt x="10263806" y="9155605"/>
                </a:lnTo>
                <a:lnTo>
                  <a:pt x="0" y="9155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3704" y="-514350"/>
            <a:ext cx="12830113" cy="172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960"/>
              </a:lnSpc>
            </a:pPr>
            <a:r>
              <a:rPr lang="en-US" sz="8000">
                <a:solidFill>
                  <a:srgbClr val="E5654D"/>
                </a:solidFill>
                <a:latin typeface="Baloo"/>
              </a:rPr>
              <a:t>NHANH TAY - NHANH MẮT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19958" y="2880783"/>
            <a:ext cx="5791379" cy="617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>
              <a:lnSpc>
                <a:spcPts val="3779"/>
              </a:lnSpc>
              <a:buFont typeface="Arial"/>
              <a:buChar char="•"/>
            </a:pPr>
            <a:r>
              <a:rPr lang="en-US" sz="2700" spc="307">
                <a:solidFill>
                  <a:srgbClr val="E5654D"/>
                </a:solidFill>
                <a:latin typeface="Francois One"/>
              </a:rPr>
              <a:t>Hình thức: Làm việc theo nhóm.</a:t>
            </a:r>
          </a:p>
          <a:p>
            <a:pPr>
              <a:lnSpc>
                <a:spcPts val="3779"/>
              </a:lnSpc>
            </a:pPr>
            <a:endParaRPr lang="en-US" sz="2700" spc="307">
              <a:solidFill>
                <a:srgbClr val="E5654D"/>
              </a:solidFill>
              <a:latin typeface="Francois One"/>
            </a:endParaRPr>
          </a:p>
          <a:p>
            <a:pPr marL="582930" lvl="1" indent="-291465">
              <a:lnSpc>
                <a:spcPts val="3779"/>
              </a:lnSpc>
              <a:buFont typeface="Arial"/>
              <a:buChar char="•"/>
            </a:pPr>
            <a:r>
              <a:rPr lang="en-US" sz="2700" spc="307">
                <a:solidFill>
                  <a:srgbClr val="E5654D"/>
                </a:solidFill>
                <a:latin typeface="Francois One"/>
              </a:rPr>
              <a:t>Nhiệm vụ: Tìm các từ khóa có trong bảng ma trận chữ.</a:t>
            </a:r>
          </a:p>
          <a:p>
            <a:pPr>
              <a:lnSpc>
                <a:spcPts val="3779"/>
              </a:lnSpc>
            </a:pPr>
            <a:endParaRPr lang="en-US" sz="2700" spc="307">
              <a:solidFill>
                <a:srgbClr val="E5654D"/>
              </a:solidFill>
              <a:latin typeface="Francois One"/>
            </a:endParaRPr>
          </a:p>
          <a:p>
            <a:pPr marL="582930" lvl="1" indent="-291465">
              <a:lnSpc>
                <a:spcPts val="3779"/>
              </a:lnSpc>
              <a:buFont typeface="Arial"/>
              <a:buChar char="•"/>
            </a:pPr>
            <a:r>
              <a:rPr lang="en-US" sz="2700" spc="307">
                <a:solidFill>
                  <a:srgbClr val="E5654D"/>
                </a:solidFill>
                <a:latin typeface="Francois One"/>
              </a:rPr>
              <a:t>Thời gian: 3 phút</a:t>
            </a:r>
          </a:p>
          <a:p>
            <a:pPr>
              <a:lnSpc>
                <a:spcPts val="3779"/>
              </a:lnSpc>
            </a:pPr>
            <a:endParaRPr lang="en-US" sz="2700" spc="307">
              <a:solidFill>
                <a:srgbClr val="E5654D"/>
              </a:solidFill>
              <a:latin typeface="Francois One"/>
            </a:endParaRPr>
          </a:p>
          <a:p>
            <a:pPr marL="582930" lvl="1" indent="-291465">
              <a:lnSpc>
                <a:spcPts val="3779"/>
              </a:lnSpc>
              <a:buFont typeface="Arial"/>
              <a:buChar char="•"/>
            </a:pPr>
            <a:r>
              <a:rPr lang="en-US" sz="2700" spc="307">
                <a:solidFill>
                  <a:srgbClr val="E5654D"/>
                </a:solidFill>
                <a:latin typeface="Francois One"/>
              </a:rPr>
              <a:t>Báo cáo: Đại diện nhóm trình bày</a:t>
            </a:r>
          </a:p>
          <a:p>
            <a:pPr>
              <a:lnSpc>
                <a:spcPts val="3779"/>
              </a:lnSpc>
            </a:pPr>
            <a:endParaRPr lang="en-US" sz="2700" spc="307">
              <a:solidFill>
                <a:srgbClr val="E5654D"/>
              </a:solidFill>
              <a:latin typeface="Francois One"/>
            </a:endParaRPr>
          </a:p>
          <a:p>
            <a:pPr marL="582930" lvl="1" indent="-291465">
              <a:lnSpc>
                <a:spcPts val="3779"/>
              </a:lnSpc>
              <a:buFont typeface="Arial"/>
              <a:buChar char="•"/>
            </a:pPr>
            <a:r>
              <a:rPr lang="en-US" sz="2700" spc="307">
                <a:solidFill>
                  <a:srgbClr val="E5654D"/>
                </a:solidFill>
                <a:latin typeface="Francois One"/>
              </a:rPr>
              <a:t>Đánh giá: HS đánh giá HS, GV đánh giá HS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5731491"/>
            <a:ext cx="5945199" cy="4555509"/>
          </a:xfrm>
          <a:custGeom>
            <a:avLst/>
            <a:gdLst/>
            <a:ahLst/>
            <a:cxnLst/>
            <a:rect l="l" t="t" r="r" b="b"/>
            <a:pathLst>
              <a:path w="5945199" h="4555509">
                <a:moveTo>
                  <a:pt x="5945199" y="0"/>
                </a:moveTo>
                <a:lnTo>
                  <a:pt x="0" y="0"/>
                </a:lnTo>
                <a:lnTo>
                  <a:pt x="0" y="4555509"/>
                </a:lnTo>
                <a:lnTo>
                  <a:pt x="5945199" y="4555509"/>
                </a:lnTo>
                <a:lnTo>
                  <a:pt x="594519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08180" y="141745"/>
            <a:ext cx="6988801" cy="4411681"/>
          </a:xfrm>
          <a:custGeom>
            <a:avLst/>
            <a:gdLst/>
            <a:ahLst/>
            <a:cxnLst/>
            <a:rect l="l" t="t" r="r" b="b"/>
            <a:pathLst>
              <a:path w="6988801" h="4411681">
                <a:moveTo>
                  <a:pt x="6988801" y="0"/>
                </a:moveTo>
                <a:lnTo>
                  <a:pt x="0" y="0"/>
                </a:lnTo>
                <a:lnTo>
                  <a:pt x="0" y="4411680"/>
                </a:lnTo>
                <a:lnTo>
                  <a:pt x="6988801" y="4411680"/>
                </a:lnTo>
                <a:lnTo>
                  <a:pt x="69888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51926" y="0"/>
            <a:ext cx="10236074" cy="10287000"/>
          </a:xfrm>
          <a:custGeom>
            <a:avLst/>
            <a:gdLst/>
            <a:ahLst/>
            <a:cxnLst/>
            <a:rect l="l" t="t" r="r" b="b"/>
            <a:pathLst>
              <a:path w="10236074" h="10287000">
                <a:moveTo>
                  <a:pt x="0" y="0"/>
                </a:moveTo>
                <a:lnTo>
                  <a:pt x="10236074" y="0"/>
                </a:lnTo>
                <a:lnTo>
                  <a:pt x="102360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9627" y="1489851"/>
            <a:ext cx="592590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3D6C9D"/>
                </a:solidFill>
                <a:latin typeface="Baloo"/>
              </a:rPr>
              <a:t>CÙNG XEM KẾT QUẢ NHÉ...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4117" y="329645"/>
            <a:ext cx="14709274" cy="9040994"/>
          </a:xfrm>
          <a:custGeom>
            <a:avLst/>
            <a:gdLst/>
            <a:ahLst/>
            <a:cxnLst/>
            <a:rect l="l" t="t" r="r" b="b"/>
            <a:pathLst>
              <a:path w="14709274" h="9040994">
                <a:moveTo>
                  <a:pt x="0" y="0"/>
                </a:moveTo>
                <a:lnTo>
                  <a:pt x="14709273" y="0"/>
                </a:lnTo>
                <a:lnTo>
                  <a:pt x="14709273" y="9040994"/>
                </a:lnTo>
                <a:lnTo>
                  <a:pt x="0" y="9040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97467" y="3489330"/>
            <a:ext cx="3344828" cy="3308339"/>
          </a:xfrm>
          <a:custGeom>
            <a:avLst/>
            <a:gdLst/>
            <a:ahLst/>
            <a:cxnLst/>
            <a:rect l="l" t="t" r="r" b="b"/>
            <a:pathLst>
              <a:path w="3344828" h="3308339">
                <a:moveTo>
                  <a:pt x="0" y="0"/>
                </a:moveTo>
                <a:lnTo>
                  <a:pt x="3344828" y="0"/>
                </a:lnTo>
                <a:lnTo>
                  <a:pt x="3344828" y="3308340"/>
                </a:lnTo>
                <a:lnTo>
                  <a:pt x="0" y="3308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397224" y="1862816"/>
            <a:ext cx="6523058" cy="237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570"/>
              </a:lnSpc>
            </a:pPr>
            <a:r>
              <a:rPr lang="en-US" sz="11000">
                <a:solidFill>
                  <a:srgbClr val="E5654D"/>
                </a:solidFill>
                <a:latin typeface="Baloo"/>
              </a:rPr>
              <a:t>HIỂU MẸ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85033" y="7028409"/>
            <a:ext cx="10354860" cy="67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3D6C9D"/>
                </a:solidFill>
                <a:latin typeface="Francois One"/>
              </a:rPr>
              <a:t>Cùng xem chúng mình hiểu mẹ như thế nào nhé 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3979" y="2833560"/>
            <a:ext cx="3185281" cy="3275353"/>
          </a:xfrm>
          <a:custGeom>
            <a:avLst/>
            <a:gdLst/>
            <a:ahLst/>
            <a:cxnLst/>
            <a:rect l="l" t="t" r="r" b="b"/>
            <a:pathLst>
              <a:path w="3185281" h="3275353">
                <a:moveTo>
                  <a:pt x="0" y="0"/>
                </a:moveTo>
                <a:lnTo>
                  <a:pt x="3185281" y="0"/>
                </a:lnTo>
                <a:lnTo>
                  <a:pt x="3185281" y="3275353"/>
                </a:lnTo>
                <a:lnTo>
                  <a:pt x="0" y="3275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34675" y="3167876"/>
            <a:ext cx="3888762" cy="2512557"/>
          </a:xfrm>
          <a:custGeom>
            <a:avLst/>
            <a:gdLst/>
            <a:ahLst/>
            <a:cxnLst/>
            <a:rect l="l" t="t" r="r" b="b"/>
            <a:pathLst>
              <a:path w="3888762" h="2512557">
                <a:moveTo>
                  <a:pt x="0" y="0"/>
                </a:moveTo>
                <a:lnTo>
                  <a:pt x="3888761" y="0"/>
                </a:lnTo>
                <a:lnTo>
                  <a:pt x="3888761" y="2512557"/>
                </a:lnTo>
                <a:lnTo>
                  <a:pt x="0" y="2512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17279" y="3221247"/>
            <a:ext cx="3723553" cy="2405814"/>
          </a:xfrm>
          <a:custGeom>
            <a:avLst/>
            <a:gdLst/>
            <a:ahLst/>
            <a:cxnLst/>
            <a:rect l="l" t="t" r="r" b="b"/>
            <a:pathLst>
              <a:path w="3723553" h="2405814">
                <a:moveTo>
                  <a:pt x="0" y="0"/>
                </a:moveTo>
                <a:lnTo>
                  <a:pt x="3723553" y="0"/>
                </a:lnTo>
                <a:lnTo>
                  <a:pt x="3723553" y="2405814"/>
                </a:lnTo>
                <a:lnTo>
                  <a:pt x="0" y="2405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2014" y="2556567"/>
            <a:ext cx="2329212" cy="1190810"/>
          </a:xfrm>
          <a:custGeom>
            <a:avLst/>
            <a:gdLst/>
            <a:ahLst/>
            <a:cxnLst/>
            <a:rect l="l" t="t" r="r" b="b"/>
            <a:pathLst>
              <a:path w="2329212" h="1190810">
                <a:moveTo>
                  <a:pt x="0" y="0"/>
                </a:moveTo>
                <a:lnTo>
                  <a:pt x="2329211" y="0"/>
                </a:lnTo>
                <a:lnTo>
                  <a:pt x="2329211" y="1190809"/>
                </a:lnTo>
                <a:lnTo>
                  <a:pt x="0" y="1190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714450" y="2625842"/>
            <a:ext cx="2329212" cy="1190810"/>
          </a:xfrm>
          <a:custGeom>
            <a:avLst/>
            <a:gdLst/>
            <a:ahLst/>
            <a:cxnLst/>
            <a:rect l="l" t="t" r="r" b="b"/>
            <a:pathLst>
              <a:path w="2329212" h="1190810">
                <a:moveTo>
                  <a:pt x="0" y="0"/>
                </a:moveTo>
                <a:lnTo>
                  <a:pt x="2329211" y="0"/>
                </a:lnTo>
                <a:lnTo>
                  <a:pt x="2329211" y="1190810"/>
                </a:lnTo>
                <a:lnTo>
                  <a:pt x="0" y="1190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661772" y="6746780"/>
            <a:ext cx="3833506" cy="3478035"/>
          </a:xfrm>
          <a:custGeom>
            <a:avLst/>
            <a:gdLst/>
            <a:ahLst/>
            <a:cxnLst/>
            <a:rect l="l" t="t" r="r" b="b"/>
            <a:pathLst>
              <a:path w="3833506" h="3478035">
                <a:moveTo>
                  <a:pt x="0" y="0"/>
                </a:moveTo>
                <a:lnTo>
                  <a:pt x="3833506" y="0"/>
                </a:lnTo>
                <a:lnTo>
                  <a:pt x="3833506" y="3478035"/>
                </a:lnTo>
                <a:lnTo>
                  <a:pt x="0" y="3478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ysDot"/>
            <a:miter/>
          </a:ln>
        </p:spPr>
      </p:sp>
      <p:sp>
        <p:nvSpPr>
          <p:cNvPr id="8" name="Freeform 8"/>
          <p:cNvSpPr/>
          <p:nvPr/>
        </p:nvSpPr>
        <p:spPr>
          <a:xfrm>
            <a:off x="945675" y="6108913"/>
            <a:ext cx="2993585" cy="1530470"/>
          </a:xfrm>
          <a:custGeom>
            <a:avLst/>
            <a:gdLst/>
            <a:ahLst/>
            <a:cxnLst/>
            <a:rect l="l" t="t" r="r" b="b"/>
            <a:pathLst>
              <a:path w="2993585" h="1530470">
                <a:moveTo>
                  <a:pt x="0" y="0"/>
                </a:moveTo>
                <a:lnTo>
                  <a:pt x="2993585" y="0"/>
                </a:lnTo>
                <a:lnTo>
                  <a:pt x="2993585" y="1530470"/>
                </a:lnTo>
                <a:lnTo>
                  <a:pt x="0" y="1530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214629" y="6178188"/>
            <a:ext cx="3131077" cy="4046627"/>
          </a:xfrm>
          <a:custGeom>
            <a:avLst/>
            <a:gdLst/>
            <a:ahLst/>
            <a:cxnLst/>
            <a:rect l="l" t="t" r="r" b="b"/>
            <a:pathLst>
              <a:path w="3131077" h="4046627">
                <a:moveTo>
                  <a:pt x="0" y="0"/>
                </a:moveTo>
                <a:lnTo>
                  <a:pt x="3131078" y="0"/>
                </a:lnTo>
                <a:lnTo>
                  <a:pt x="3131078" y="4046627"/>
                </a:lnTo>
                <a:lnTo>
                  <a:pt x="0" y="40466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94033" y="6280810"/>
            <a:ext cx="2972269" cy="3841382"/>
          </a:xfrm>
          <a:custGeom>
            <a:avLst/>
            <a:gdLst/>
            <a:ahLst/>
            <a:cxnLst/>
            <a:rect l="l" t="t" r="r" b="b"/>
            <a:pathLst>
              <a:path w="2972269" h="3841382">
                <a:moveTo>
                  <a:pt x="0" y="0"/>
                </a:moveTo>
                <a:lnTo>
                  <a:pt x="2972270" y="0"/>
                </a:lnTo>
                <a:lnTo>
                  <a:pt x="2972270" y="3841383"/>
                </a:lnTo>
                <a:lnTo>
                  <a:pt x="0" y="38413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10549" y="5968086"/>
            <a:ext cx="2428100" cy="1241366"/>
          </a:xfrm>
          <a:custGeom>
            <a:avLst/>
            <a:gdLst/>
            <a:ahLst/>
            <a:cxnLst/>
            <a:rect l="l" t="t" r="r" b="b"/>
            <a:pathLst>
              <a:path w="2428100" h="1241366">
                <a:moveTo>
                  <a:pt x="0" y="0"/>
                </a:moveTo>
                <a:lnTo>
                  <a:pt x="2428099" y="0"/>
                </a:lnTo>
                <a:lnTo>
                  <a:pt x="2428099" y="1241366"/>
                </a:lnTo>
                <a:lnTo>
                  <a:pt x="0" y="1241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6148243" y="7812566"/>
            <a:ext cx="5349899" cy="2413534"/>
          </a:xfrm>
          <a:custGeom>
            <a:avLst/>
            <a:gdLst/>
            <a:ahLst/>
            <a:cxnLst/>
            <a:rect l="l" t="t" r="r" b="b"/>
            <a:pathLst>
              <a:path w="5349899" h="2413534">
                <a:moveTo>
                  <a:pt x="0" y="0"/>
                </a:moveTo>
                <a:lnTo>
                  <a:pt x="5349899" y="0"/>
                </a:lnTo>
                <a:lnTo>
                  <a:pt x="5349899" y="2413534"/>
                </a:lnTo>
                <a:lnTo>
                  <a:pt x="0" y="24135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75615" y="7185304"/>
            <a:ext cx="2453837" cy="1254524"/>
          </a:xfrm>
          <a:custGeom>
            <a:avLst/>
            <a:gdLst/>
            <a:ahLst/>
            <a:cxnLst/>
            <a:rect l="l" t="t" r="r" b="b"/>
            <a:pathLst>
              <a:path w="2453837" h="1254524">
                <a:moveTo>
                  <a:pt x="0" y="0"/>
                </a:moveTo>
                <a:lnTo>
                  <a:pt x="2453838" y="0"/>
                </a:lnTo>
                <a:lnTo>
                  <a:pt x="2453838" y="1254524"/>
                </a:lnTo>
                <a:lnTo>
                  <a:pt x="0" y="12545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flipH="1">
            <a:off x="14003990" y="1058378"/>
            <a:ext cx="857115" cy="1097107"/>
          </a:xfrm>
          <a:custGeom>
            <a:avLst/>
            <a:gdLst/>
            <a:ahLst/>
            <a:cxnLst/>
            <a:rect l="l" t="t" r="r" b="b"/>
            <a:pathLst>
              <a:path w="857115" h="1097107">
                <a:moveTo>
                  <a:pt x="857115" y="0"/>
                </a:moveTo>
                <a:lnTo>
                  <a:pt x="0" y="0"/>
                </a:lnTo>
                <a:lnTo>
                  <a:pt x="0" y="1097107"/>
                </a:lnTo>
                <a:lnTo>
                  <a:pt x="857115" y="1097107"/>
                </a:lnTo>
                <a:lnTo>
                  <a:pt x="85711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64845">
            <a:off x="16737033" y="2712440"/>
            <a:ext cx="861188" cy="910872"/>
          </a:xfrm>
          <a:custGeom>
            <a:avLst/>
            <a:gdLst/>
            <a:ahLst/>
            <a:cxnLst/>
            <a:rect l="l" t="t" r="r" b="b"/>
            <a:pathLst>
              <a:path w="861188" h="910872">
                <a:moveTo>
                  <a:pt x="0" y="0"/>
                </a:moveTo>
                <a:lnTo>
                  <a:pt x="861188" y="0"/>
                </a:lnTo>
                <a:lnTo>
                  <a:pt x="861188" y="910872"/>
                </a:lnTo>
                <a:lnTo>
                  <a:pt x="0" y="9108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243590" y="930598"/>
            <a:ext cx="2412888" cy="1936342"/>
          </a:xfrm>
          <a:custGeom>
            <a:avLst/>
            <a:gdLst/>
            <a:ahLst/>
            <a:cxnLst/>
            <a:rect l="l" t="t" r="r" b="b"/>
            <a:pathLst>
              <a:path w="2412888" h="1936342">
                <a:moveTo>
                  <a:pt x="0" y="0"/>
                </a:moveTo>
                <a:lnTo>
                  <a:pt x="2412888" y="0"/>
                </a:lnTo>
                <a:lnTo>
                  <a:pt x="2412888" y="1936342"/>
                </a:lnTo>
                <a:lnTo>
                  <a:pt x="0" y="193634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64007">
            <a:off x="744317" y="8764683"/>
            <a:ext cx="1119619" cy="1311413"/>
          </a:xfrm>
          <a:custGeom>
            <a:avLst/>
            <a:gdLst/>
            <a:ahLst/>
            <a:cxnLst/>
            <a:rect l="l" t="t" r="r" b="b"/>
            <a:pathLst>
              <a:path w="1119619" h="1311413">
                <a:moveTo>
                  <a:pt x="0" y="0"/>
                </a:moveTo>
                <a:lnTo>
                  <a:pt x="1119619" y="0"/>
                </a:lnTo>
                <a:lnTo>
                  <a:pt x="1119619" y="1311414"/>
                </a:lnTo>
                <a:lnTo>
                  <a:pt x="0" y="131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19337" y="2719525"/>
            <a:ext cx="4661393" cy="4177773"/>
          </a:xfrm>
          <a:custGeom>
            <a:avLst/>
            <a:gdLst/>
            <a:ahLst/>
            <a:cxnLst/>
            <a:rect l="l" t="t" r="r" b="b"/>
            <a:pathLst>
              <a:path w="4661393" h="4177773">
                <a:moveTo>
                  <a:pt x="0" y="0"/>
                </a:moveTo>
                <a:lnTo>
                  <a:pt x="4661393" y="0"/>
                </a:lnTo>
                <a:lnTo>
                  <a:pt x="4661393" y="4177774"/>
                </a:lnTo>
                <a:lnTo>
                  <a:pt x="0" y="417777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94422" y="8828506"/>
            <a:ext cx="1561172" cy="1536260"/>
          </a:xfrm>
          <a:custGeom>
            <a:avLst/>
            <a:gdLst/>
            <a:ahLst/>
            <a:cxnLst/>
            <a:rect l="l" t="t" r="r" b="b"/>
            <a:pathLst>
              <a:path w="1561172" h="1536260">
                <a:moveTo>
                  <a:pt x="0" y="0"/>
                </a:moveTo>
                <a:lnTo>
                  <a:pt x="1561173" y="0"/>
                </a:lnTo>
                <a:lnTo>
                  <a:pt x="1561173" y="1536260"/>
                </a:lnTo>
                <a:lnTo>
                  <a:pt x="0" y="153626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578525" y="5278467"/>
            <a:ext cx="744955" cy="620345"/>
          </a:xfrm>
          <a:custGeom>
            <a:avLst/>
            <a:gdLst/>
            <a:ahLst/>
            <a:cxnLst/>
            <a:rect l="l" t="t" r="r" b="b"/>
            <a:pathLst>
              <a:path w="744955" h="620345">
                <a:moveTo>
                  <a:pt x="0" y="0"/>
                </a:moveTo>
                <a:lnTo>
                  <a:pt x="744956" y="0"/>
                </a:lnTo>
                <a:lnTo>
                  <a:pt x="744956" y="620344"/>
                </a:lnTo>
                <a:lnTo>
                  <a:pt x="0" y="62034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498624">
            <a:off x="10233974" y="9651909"/>
            <a:ext cx="1254300" cy="324550"/>
          </a:xfrm>
          <a:custGeom>
            <a:avLst/>
            <a:gdLst/>
            <a:ahLst/>
            <a:cxnLst/>
            <a:rect l="l" t="t" r="r" b="b"/>
            <a:pathLst>
              <a:path w="1254300" h="324550">
                <a:moveTo>
                  <a:pt x="0" y="0"/>
                </a:moveTo>
                <a:lnTo>
                  <a:pt x="1254300" y="0"/>
                </a:lnTo>
                <a:lnTo>
                  <a:pt x="1254300" y="324550"/>
                </a:lnTo>
                <a:lnTo>
                  <a:pt x="0" y="3245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42146" y="7351391"/>
            <a:ext cx="642187" cy="922351"/>
          </a:xfrm>
          <a:custGeom>
            <a:avLst/>
            <a:gdLst/>
            <a:ahLst/>
            <a:cxnLst/>
            <a:rect l="l" t="t" r="r" b="b"/>
            <a:pathLst>
              <a:path w="642187" h="922351">
                <a:moveTo>
                  <a:pt x="0" y="0"/>
                </a:moveTo>
                <a:lnTo>
                  <a:pt x="642186" y="0"/>
                </a:lnTo>
                <a:lnTo>
                  <a:pt x="642186" y="922351"/>
                </a:lnTo>
                <a:lnTo>
                  <a:pt x="0" y="922351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828605" y="3543791"/>
            <a:ext cx="1771689" cy="1952274"/>
          </a:xfrm>
          <a:custGeom>
            <a:avLst/>
            <a:gdLst/>
            <a:ahLst/>
            <a:cxnLst/>
            <a:rect l="l" t="t" r="r" b="b"/>
            <a:pathLst>
              <a:path w="1771689" h="1952274">
                <a:moveTo>
                  <a:pt x="0" y="0"/>
                </a:moveTo>
                <a:lnTo>
                  <a:pt x="1771689" y="0"/>
                </a:lnTo>
                <a:lnTo>
                  <a:pt x="1771689" y="1952274"/>
                </a:lnTo>
                <a:lnTo>
                  <a:pt x="0" y="195227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491152">
            <a:off x="-23315" y="335518"/>
            <a:ext cx="1692664" cy="435861"/>
          </a:xfrm>
          <a:custGeom>
            <a:avLst/>
            <a:gdLst/>
            <a:ahLst/>
            <a:cxnLst/>
            <a:rect l="l" t="t" r="r" b="b"/>
            <a:pathLst>
              <a:path w="1692664" h="435861">
                <a:moveTo>
                  <a:pt x="0" y="0"/>
                </a:moveTo>
                <a:lnTo>
                  <a:pt x="1692664" y="0"/>
                </a:lnTo>
                <a:lnTo>
                  <a:pt x="1692664" y="435861"/>
                </a:lnTo>
                <a:lnTo>
                  <a:pt x="0" y="43586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826078">
            <a:off x="16601560" y="447858"/>
            <a:ext cx="1692664" cy="435861"/>
          </a:xfrm>
          <a:custGeom>
            <a:avLst/>
            <a:gdLst/>
            <a:ahLst/>
            <a:cxnLst/>
            <a:rect l="l" t="t" r="r" b="b"/>
            <a:pathLst>
              <a:path w="1692664" h="435861">
                <a:moveTo>
                  <a:pt x="0" y="0"/>
                </a:moveTo>
                <a:lnTo>
                  <a:pt x="1692664" y="0"/>
                </a:lnTo>
                <a:lnTo>
                  <a:pt x="1692664" y="435861"/>
                </a:lnTo>
                <a:lnTo>
                  <a:pt x="0" y="43586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882965" y="-51777"/>
            <a:ext cx="8522070" cy="167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7"/>
              </a:lnSpc>
            </a:pPr>
            <a:r>
              <a:rPr lang="en-US" sz="6027">
                <a:solidFill>
                  <a:srgbClr val="C8502E"/>
                </a:solidFill>
                <a:latin typeface="Baloo"/>
              </a:rPr>
              <a:t>HIỂU MẸ NHƯ THẾ NÀO...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89815" y="2759218"/>
            <a:ext cx="1513608" cy="74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2209">
                <a:solidFill>
                  <a:srgbClr val="C8502E"/>
                </a:solidFill>
                <a:latin typeface="Baloo"/>
              </a:rPr>
              <a:t>MÀU SẮC MẸ THÍCH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216359" y="2721751"/>
            <a:ext cx="1325392" cy="74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2209">
                <a:solidFill>
                  <a:srgbClr val="C8502E"/>
                </a:solidFill>
                <a:latin typeface="Baloo"/>
              </a:rPr>
              <a:t>MÓN ĂN MẸ THÍCH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4127" y="6411601"/>
            <a:ext cx="2207099" cy="1130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2209">
                <a:solidFill>
                  <a:srgbClr val="C8502E"/>
                </a:solidFill>
                <a:latin typeface="Baloo"/>
              </a:rPr>
              <a:t>ĐIỀU MẸ MONG MUỐN BỐ, CON GIÚP MẸ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714450" y="6196015"/>
            <a:ext cx="2020298" cy="74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2209">
                <a:solidFill>
                  <a:srgbClr val="C8502E"/>
                </a:solidFill>
                <a:latin typeface="Baloo"/>
              </a:rPr>
              <a:t>CHƯƠNG TRÌNH MẸ YÊU THÍCH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941829" y="7419812"/>
            <a:ext cx="1921410" cy="74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2209">
                <a:solidFill>
                  <a:srgbClr val="C8502E"/>
                </a:solidFill>
                <a:latin typeface="Baloo"/>
              </a:rPr>
              <a:t>ƯỚC MƠ CỦA MẸ LÀ...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9354" y="3809169"/>
            <a:ext cx="3176643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3979" y="4372199"/>
            <a:ext cx="3176643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62617" y="4935228"/>
            <a:ext cx="3176643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294033" y="3878445"/>
            <a:ext cx="3176643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290734" y="4376529"/>
            <a:ext cx="3176643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294033" y="4899453"/>
            <a:ext cx="3176643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12831" y="8473913"/>
            <a:ext cx="4811547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..................................................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12831" y="8971708"/>
            <a:ext cx="4811547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..................................................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412831" y="9499598"/>
            <a:ext cx="4811547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..................................................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164307" y="7365945"/>
            <a:ext cx="3180340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......................................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189998" y="7996111"/>
            <a:ext cx="3180340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......................................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214629" y="8545573"/>
            <a:ext cx="3180340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......................................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214629" y="9192795"/>
            <a:ext cx="3180340" cy="3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142">
                <a:solidFill>
                  <a:srgbClr val="000000">
                    <a:alpha val="69804"/>
                  </a:srgbClr>
                </a:solidFill>
                <a:latin typeface="Noto Serif Display"/>
              </a:rPr>
              <a:t>......................................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92350" y="0"/>
            <a:ext cx="8095650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11500587" y="1745956"/>
            <a:ext cx="5621637" cy="7813681"/>
          </a:xfrm>
          <a:custGeom>
            <a:avLst/>
            <a:gdLst/>
            <a:ahLst/>
            <a:cxnLst/>
            <a:rect l="l" t="t" r="r" b="b"/>
            <a:pathLst>
              <a:path w="5621637" h="7813681">
                <a:moveTo>
                  <a:pt x="0" y="0"/>
                </a:moveTo>
                <a:lnTo>
                  <a:pt x="5621637" y="0"/>
                </a:lnTo>
                <a:lnTo>
                  <a:pt x="5621637" y="7813680"/>
                </a:lnTo>
                <a:lnTo>
                  <a:pt x="0" y="7813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67279" y="8558131"/>
            <a:ext cx="2282308" cy="1589057"/>
          </a:xfrm>
          <a:custGeom>
            <a:avLst/>
            <a:gdLst/>
            <a:ahLst/>
            <a:cxnLst/>
            <a:rect l="l" t="t" r="r" b="b"/>
            <a:pathLst>
              <a:path w="2282308" h="1589057">
                <a:moveTo>
                  <a:pt x="0" y="0"/>
                </a:moveTo>
                <a:lnTo>
                  <a:pt x="2282308" y="0"/>
                </a:lnTo>
                <a:lnTo>
                  <a:pt x="2282308" y="1589057"/>
                </a:lnTo>
                <a:lnTo>
                  <a:pt x="0" y="15890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75951" y="8277725"/>
            <a:ext cx="1522025" cy="2009275"/>
          </a:xfrm>
          <a:custGeom>
            <a:avLst/>
            <a:gdLst/>
            <a:ahLst/>
            <a:cxnLst/>
            <a:rect l="l" t="t" r="r" b="b"/>
            <a:pathLst>
              <a:path w="1522025" h="2009275">
                <a:moveTo>
                  <a:pt x="0" y="0"/>
                </a:moveTo>
                <a:lnTo>
                  <a:pt x="1522026" y="0"/>
                </a:lnTo>
                <a:lnTo>
                  <a:pt x="1522026" y="2009275"/>
                </a:lnTo>
                <a:lnTo>
                  <a:pt x="0" y="200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79306" y="0"/>
            <a:ext cx="1685836" cy="1624724"/>
          </a:xfrm>
          <a:custGeom>
            <a:avLst/>
            <a:gdLst/>
            <a:ahLst/>
            <a:cxnLst/>
            <a:rect l="l" t="t" r="r" b="b"/>
            <a:pathLst>
              <a:path w="1685836" h="1624724">
                <a:moveTo>
                  <a:pt x="0" y="0"/>
                </a:moveTo>
                <a:lnTo>
                  <a:pt x="1685836" y="0"/>
                </a:lnTo>
                <a:lnTo>
                  <a:pt x="1685836" y="1624724"/>
                </a:lnTo>
                <a:lnTo>
                  <a:pt x="0" y="1624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00580" y="1244724"/>
            <a:ext cx="436384" cy="625639"/>
          </a:xfrm>
          <a:custGeom>
            <a:avLst/>
            <a:gdLst/>
            <a:ahLst/>
            <a:cxnLst/>
            <a:rect l="l" t="t" r="r" b="b"/>
            <a:pathLst>
              <a:path w="436384" h="625639">
                <a:moveTo>
                  <a:pt x="0" y="0"/>
                </a:moveTo>
                <a:lnTo>
                  <a:pt x="436384" y="0"/>
                </a:lnTo>
                <a:lnTo>
                  <a:pt x="436384" y="625640"/>
                </a:lnTo>
                <a:lnTo>
                  <a:pt x="0" y="6256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02598" y="90847"/>
            <a:ext cx="1468732" cy="721515"/>
          </a:xfrm>
          <a:custGeom>
            <a:avLst/>
            <a:gdLst/>
            <a:ahLst/>
            <a:cxnLst/>
            <a:rect l="l" t="t" r="r" b="b"/>
            <a:pathLst>
              <a:path w="1468732" h="721515">
                <a:moveTo>
                  <a:pt x="0" y="0"/>
                </a:moveTo>
                <a:lnTo>
                  <a:pt x="1468732" y="0"/>
                </a:lnTo>
                <a:lnTo>
                  <a:pt x="1468732" y="721515"/>
                </a:lnTo>
                <a:lnTo>
                  <a:pt x="0" y="721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2253687"/>
            <a:ext cx="8962828" cy="6083520"/>
          </a:xfrm>
          <a:custGeom>
            <a:avLst/>
            <a:gdLst/>
            <a:ahLst/>
            <a:cxnLst/>
            <a:rect l="l" t="t" r="r" b="b"/>
            <a:pathLst>
              <a:path w="8962828" h="6083520">
                <a:moveTo>
                  <a:pt x="0" y="0"/>
                </a:moveTo>
                <a:lnTo>
                  <a:pt x="8962828" y="0"/>
                </a:lnTo>
                <a:lnTo>
                  <a:pt x="8962828" y="6083519"/>
                </a:lnTo>
                <a:lnTo>
                  <a:pt x="0" y="6083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06233" y="6420991"/>
            <a:ext cx="1356282" cy="1437120"/>
          </a:xfrm>
          <a:custGeom>
            <a:avLst/>
            <a:gdLst/>
            <a:ahLst/>
            <a:cxnLst/>
            <a:rect l="l" t="t" r="r" b="b"/>
            <a:pathLst>
              <a:path w="1356282" h="1437120">
                <a:moveTo>
                  <a:pt x="0" y="0"/>
                </a:moveTo>
                <a:lnTo>
                  <a:pt x="1356282" y="0"/>
                </a:lnTo>
                <a:lnTo>
                  <a:pt x="1356282" y="1437120"/>
                </a:lnTo>
                <a:lnTo>
                  <a:pt x="0" y="14371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615687" y="376194"/>
            <a:ext cx="4815929" cy="117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4"/>
              </a:lnSpc>
            </a:pPr>
            <a:r>
              <a:rPr lang="en-US" sz="6189">
                <a:solidFill>
                  <a:srgbClr val="C4641B"/>
                </a:solidFill>
                <a:latin typeface="Bungee"/>
              </a:rPr>
              <a:t>GỬI MẸ YÊU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2911" y="3460115"/>
            <a:ext cx="6517006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C4641B"/>
                </a:solidFill>
                <a:latin typeface="Baloo"/>
              </a:rPr>
              <a:t>BỨC THƯ GỬI MẸ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340</Words>
  <Application>Microsoft Office PowerPoint</Application>
  <PresentationFormat>Custom</PresentationFormat>
  <Paragraphs>50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Francois One</vt:lpstr>
      <vt:lpstr>Noto Serif Display</vt:lpstr>
      <vt:lpstr>Bungee</vt:lpstr>
      <vt:lpstr>Baloo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Women's Rights Movement History Quiz Presentation in Peach Hand Drawn Illustrative Style</dc:title>
  <dc:creator>ADMIN</dc:creator>
  <cp:lastModifiedBy>Admin</cp:lastModifiedBy>
  <cp:revision>5</cp:revision>
  <dcterms:created xsi:type="dcterms:W3CDTF">2006-08-16T00:00:00Z</dcterms:created>
  <dcterms:modified xsi:type="dcterms:W3CDTF">2024-03-08T23:46:46Z</dcterms:modified>
  <dc:identifier>DAF7mBId7Y4</dc:identifier>
</cp:coreProperties>
</file>