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1" r:id="rId7"/>
    <p:sldId id="263" r:id="rId8"/>
    <p:sldId id="260" r:id="rId9"/>
    <p:sldId id="262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5DDE1-B081-4677-877C-ECC5100C1E27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5F836-CD72-4739-BFE5-D7D0E52F7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424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5DDE1-B081-4677-877C-ECC5100C1E27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5F836-CD72-4739-BFE5-D7D0E52F7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199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5DDE1-B081-4677-877C-ECC5100C1E27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5F836-CD72-4739-BFE5-D7D0E52F7721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6276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5DDE1-B081-4677-877C-ECC5100C1E27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5F836-CD72-4739-BFE5-D7D0E52F7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942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5DDE1-B081-4677-877C-ECC5100C1E27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5F836-CD72-4739-BFE5-D7D0E52F772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8487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5DDE1-B081-4677-877C-ECC5100C1E27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5F836-CD72-4739-BFE5-D7D0E52F7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279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5DDE1-B081-4677-877C-ECC5100C1E27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5F836-CD72-4739-BFE5-D7D0E52F7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659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5DDE1-B081-4677-877C-ECC5100C1E27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5F836-CD72-4739-BFE5-D7D0E52F7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7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5DDE1-B081-4677-877C-ECC5100C1E27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5F836-CD72-4739-BFE5-D7D0E52F7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213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5DDE1-B081-4677-877C-ECC5100C1E27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5F836-CD72-4739-BFE5-D7D0E52F7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168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5DDE1-B081-4677-877C-ECC5100C1E27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5F836-CD72-4739-BFE5-D7D0E52F7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50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5DDE1-B081-4677-877C-ECC5100C1E27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5F836-CD72-4739-BFE5-D7D0E52F7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051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5DDE1-B081-4677-877C-ECC5100C1E27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5F836-CD72-4739-BFE5-D7D0E52F7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1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5DDE1-B081-4677-877C-ECC5100C1E27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5F836-CD72-4739-BFE5-D7D0E52F7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16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5DDE1-B081-4677-877C-ECC5100C1E27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5F836-CD72-4739-BFE5-D7D0E52F7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17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5DDE1-B081-4677-877C-ECC5100C1E27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5F836-CD72-4739-BFE5-D7D0E52F7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94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5DDE1-B081-4677-877C-ECC5100C1E27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A45F836-CD72-4739-BFE5-D7D0E52F7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16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233BE-E24A-5517-60BC-40BC44F6D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0108" y="2629384"/>
            <a:ext cx="8498312" cy="1208095"/>
          </a:xfrm>
        </p:spPr>
        <p:txBody>
          <a:bodyPr/>
          <a:lstStyle/>
          <a:p>
            <a:pPr algn="l"/>
            <a:r>
              <a:rPr lang="en-GB" sz="3600" dirty="0" err="1">
                <a:solidFill>
                  <a:srgbClr val="FF0000"/>
                </a:solidFill>
              </a:rPr>
              <a:t>Bài</a:t>
            </a:r>
            <a:r>
              <a:rPr lang="en-GB" sz="3600" dirty="0">
                <a:solidFill>
                  <a:srgbClr val="FF0000"/>
                </a:solidFill>
              </a:rPr>
              <a:t> 25: </a:t>
            </a:r>
            <a:r>
              <a:rPr lang="en-GB" sz="3600" dirty="0" err="1">
                <a:solidFill>
                  <a:srgbClr val="FF0000"/>
                </a:solidFill>
              </a:rPr>
              <a:t>Tìm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hai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số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khi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biết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tổng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và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hiệu</a:t>
            </a:r>
            <a:br>
              <a:rPr lang="en-GB" sz="3600" dirty="0">
                <a:solidFill>
                  <a:srgbClr val="FF0000"/>
                </a:solidFill>
              </a:rPr>
            </a:br>
            <a:r>
              <a:rPr lang="en-GB" sz="3600" dirty="0">
                <a:solidFill>
                  <a:srgbClr val="FF0000"/>
                </a:solidFill>
              </a:rPr>
              <a:t>            </a:t>
            </a:r>
            <a:r>
              <a:rPr lang="en-GB" sz="3600" dirty="0" err="1">
                <a:solidFill>
                  <a:srgbClr val="FF0000"/>
                </a:solidFill>
              </a:rPr>
              <a:t>của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hai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số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đó</a:t>
            </a:r>
            <a:r>
              <a:rPr lang="en-GB" sz="3600" dirty="0">
                <a:solidFill>
                  <a:srgbClr val="FF0000"/>
                </a:solidFill>
              </a:rPr>
              <a:t> ( T1)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53C240-F74B-4A96-011D-E8D57C35D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7185" y="1532485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</a:rPr>
              <a:t>Toán</a:t>
            </a:r>
            <a:endParaRPr lang="en-GB" sz="5400" dirty="0">
              <a:solidFill>
                <a:srgbClr val="FF000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C537C32-3D99-FA1B-A200-9D54CACFA476}"/>
              </a:ext>
            </a:extLst>
          </p:cNvPr>
          <p:cNvSpPr/>
          <p:nvPr/>
        </p:nvSpPr>
        <p:spPr>
          <a:xfrm>
            <a:off x="1644010" y="157397"/>
            <a:ext cx="7766936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rgbClr val="FF0000"/>
                </a:solidFill>
              </a:rPr>
              <a:t>Thứ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Năm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ngày</a:t>
            </a:r>
            <a:r>
              <a:rPr lang="en-GB" sz="2800" dirty="0">
                <a:solidFill>
                  <a:srgbClr val="FF0000"/>
                </a:solidFill>
              </a:rPr>
              <a:t> 28 </a:t>
            </a:r>
            <a:r>
              <a:rPr lang="en-GB" sz="2800" dirty="0" err="1">
                <a:solidFill>
                  <a:srgbClr val="FF0000"/>
                </a:solidFill>
              </a:rPr>
              <a:t>tháng</a:t>
            </a:r>
            <a:r>
              <a:rPr lang="en-GB" sz="2800" dirty="0">
                <a:solidFill>
                  <a:srgbClr val="FF0000"/>
                </a:solidFill>
              </a:rPr>
              <a:t> 11 </a:t>
            </a:r>
            <a:r>
              <a:rPr lang="en-GB" sz="2800" dirty="0" err="1">
                <a:solidFill>
                  <a:srgbClr val="FF0000"/>
                </a:solidFill>
              </a:rPr>
              <a:t>năm</a:t>
            </a:r>
            <a:r>
              <a:rPr lang="en-GB" sz="2800" dirty="0">
                <a:solidFill>
                  <a:srgbClr val="FF0000"/>
                </a:solidFill>
              </a:rPr>
              <a:t>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B6131C-074E-B20E-A68B-164276F74F97}"/>
              </a:ext>
            </a:extLst>
          </p:cNvPr>
          <p:cNvSpPr txBox="1"/>
          <p:nvPr/>
        </p:nvSpPr>
        <p:spPr>
          <a:xfrm>
            <a:off x="3442741" y="4349603"/>
            <a:ext cx="5306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GV: LƯƠNG CAO SƠN</a:t>
            </a:r>
          </a:p>
        </p:txBody>
      </p:sp>
    </p:spTree>
    <p:extLst>
      <p:ext uri="{BB962C8B-B14F-4D97-AF65-F5344CB8AC3E}">
        <p14:creationId xmlns:p14="http://schemas.microsoft.com/office/powerpoint/2010/main" val="2196202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A9982-B4B8-C2EF-9A74-48DB6926F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0000"/>
                </a:solidFill>
              </a:rPr>
              <a:t>Dặn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dò</a:t>
            </a:r>
            <a:r>
              <a:rPr lang="en-GB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13D0E-6548-0E96-AFA7-C9811DCED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95894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err="1">
                <a:solidFill>
                  <a:srgbClr val="FF0000"/>
                </a:solidFill>
              </a:rPr>
              <a:t>Các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em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về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nhà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xem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lại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bài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và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làm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bài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tập</a:t>
            </a:r>
            <a:r>
              <a:rPr lang="en-GB" sz="3200" dirty="0">
                <a:solidFill>
                  <a:srgbClr val="FF0000"/>
                </a:solidFill>
              </a:rPr>
              <a:t>, ở </a:t>
            </a:r>
            <a:r>
              <a:rPr lang="en-GB" sz="3200" dirty="0" err="1">
                <a:solidFill>
                  <a:srgbClr val="FF0000"/>
                </a:solidFill>
              </a:rPr>
              <a:t>trong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vở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bài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tập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81150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4AE22F-C385-9876-92E4-4EACEBCB65B1}"/>
              </a:ext>
            </a:extLst>
          </p:cNvPr>
          <p:cNvSpPr/>
          <p:nvPr/>
        </p:nvSpPr>
        <p:spPr>
          <a:xfrm>
            <a:off x="677334" y="1930400"/>
            <a:ext cx="936542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 CÁC EM HỌC GIỎI 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CHĂM NGOAN</a:t>
            </a:r>
          </a:p>
        </p:txBody>
      </p:sp>
    </p:spTree>
    <p:extLst>
      <p:ext uri="{BB962C8B-B14F-4D97-AF65-F5344CB8AC3E}">
        <p14:creationId xmlns:p14="http://schemas.microsoft.com/office/powerpoint/2010/main" val="3388449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F1C4E-9FE5-462C-1B03-6FBB30D65B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7EE6D4-8049-6BD8-78A3-849E59D272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2B6C7F-D767-8B1C-E210-3DA28B40A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32" y="224852"/>
            <a:ext cx="11212736" cy="641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6839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A8342-CD29-2B7C-7406-B458C3328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3658D-396B-A9B6-26B2-F209E397B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3A7E19-946B-89ED-54EA-9E8BBFD13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50" y="569626"/>
            <a:ext cx="11079086" cy="542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2565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12EB2-1E0A-138F-5335-00827FF76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A49DC-5A31-18E7-0E0F-62353E9C3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863E53-1DEF-86F6-1833-ECFEC3D54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15" y="644576"/>
            <a:ext cx="10991806" cy="562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0810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4E45A-EA65-FE9C-0A2E-AF53E06BD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57D15F-4E70-CC00-0BA5-1E7803450E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3" y="434714"/>
            <a:ext cx="11097059" cy="2488367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F75BB4-CCE7-9E17-76B7-46C0D5FA7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58" y="3429000"/>
            <a:ext cx="10537684" cy="259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30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CABB9-1C66-C79A-94C1-07ACD2F21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Tóm</a:t>
            </a:r>
            <a:r>
              <a:rPr lang="en-GB" dirty="0"/>
              <a:t> </a:t>
            </a:r>
            <a:r>
              <a:rPr lang="en-GB" dirty="0" err="1"/>
              <a:t>tắt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457BF46E-8864-6C07-FC7C-DDB7BC02D56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? Tr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D03CE8B-B39F-4414-D53C-36B5B667E0D1}"/>
              </a:ext>
            </a:extLst>
          </p:cNvPr>
          <p:cNvCxnSpPr/>
          <p:nvPr/>
        </p:nvCxnSpPr>
        <p:spPr>
          <a:xfrm>
            <a:off x="2325974" y="2188563"/>
            <a:ext cx="31929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10C6E9-6CC6-8E03-3216-A7AEF732D682}"/>
              </a:ext>
            </a:extLst>
          </p:cNvPr>
          <p:cNvCxnSpPr>
            <a:cxnSpLocks/>
          </p:cNvCxnSpPr>
          <p:nvPr/>
        </p:nvCxnSpPr>
        <p:spPr>
          <a:xfrm>
            <a:off x="2310984" y="3030510"/>
            <a:ext cx="2201056" cy="7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683355-CDC6-F5DB-C28D-739ED3C7A3C7}"/>
              </a:ext>
            </a:extLst>
          </p:cNvPr>
          <p:cNvCxnSpPr/>
          <p:nvPr/>
        </p:nvCxnSpPr>
        <p:spPr>
          <a:xfrm>
            <a:off x="4527030" y="2068642"/>
            <a:ext cx="0" cy="224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B4E0C7-5B3A-0BCE-3112-B2D612F72FC7}"/>
              </a:ext>
            </a:extLst>
          </p:cNvPr>
          <p:cNvCxnSpPr/>
          <p:nvPr/>
        </p:nvCxnSpPr>
        <p:spPr>
          <a:xfrm>
            <a:off x="5518880" y="2071139"/>
            <a:ext cx="0" cy="224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8A7FEB-CC81-CCF5-4FD3-FC29224CB5AB}"/>
              </a:ext>
            </a:extLst>
          </p:cNvPr>
          <p:cNvCxnSpPr/>
          <p:nvPr/>
        </p:nvCxnSpPr>
        <p:spPr>
          <a:xfrm>
            <a:off x="2340968" y="2086132"/>
            <a:ext cx="0" cy="224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3461BC2-32A9-6CD3-CFB4-0495534C35BF}"/>
              </a:ext>
            </a:extLst>
          </p:cNvPr>
          <p:cNvCxnSpPr/>
          <p:nvPr/>
        </p:nvCxnSpPr>
        <p:spPr>
          <a:xfrm>
            <a:off x="4529530" y="2925576"/>
            <a:ext cx="0" cy="224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2A296F-5341-E72C-EBBF-18752D9E3982}"/>
              </a:ext>
            </a:extLst>
          </p:cNvPr>
          <p:cNvCxnSpPr/>
          <p:nvPr/>
        </p:nvCxnSpPr>
        <p:spPr>
          <a:xfrm>
            <a:off x="2325974" y="2910585"/>
            <a:ext cx="0" cy="224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>
            <a:extLst>
              <a:ext uri="{FF2B5EF4-FFF2-40B4-BE49-F238E27FC236}">
                <a16:creationId xmlns:a16="http://schemas.microsoft.com/office/drawing/2014/main" id="{39136B67-35CC-8CF8-8DA9-C90BA9A9D129}"/>
              </a:ext>
            </a:extLst>
          </p:cNvPr>
          <p:cNvSpPr/>
          <p:nvPr/>
        </p:nvSpPr>
        <p:spPr>
          <a:xfrm>
            <a:off x="5726243" y="2068642"/>
            <a:ext cx="188343" cy="13255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42127C45-7F16-B760-4F39-840A999F7308}"/>
              </a:ext>
            </a:extLst>
          </p:cNvPr>
          <p:cNvSpPr/>
          <p:nvPr/>
        </p:nvSpPr>
        <p:spPr>
          <a:xfrm rot="5400000">
            <a:off x="4787527" y="2041454"/>
            <a:ext cx="474311" cy="1008371"/>
          </a:xfrm>
          <a:prstGeom prst="rightBrace">
            <a:avLst>
              <a:gd name="adj1" fmla="val 2097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430052-680A-611E-E8E0-C763B918CD6B}"/>
              </a:ext>
            </a:extLst>
          </p:cNvPr>
          <p:cNvSpPr txBox="1"/>
          <p:nvPr/>
        </p:nvSpPr>
        <p:spPr>
          <a:xfrm>
            <a:off x="4766872" y="2925576"/>
            <a:ext cx="956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 Tr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FC0D9F-3DD9-038F-F899-FE734993A4F3}"/>
              </a:ext>
            </a:extLst>
          </p:cNvPr>
          <p:cNvSpPr txBox="1"/>
          <p:nvPr/>
        </p:nvSpPr>
        <p:spPr>
          <a:xfrm>
            <a:off x="6133476" y="2493364"/>
            <a:ext cx="1658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80 </a:t>
            </a:r>
            <a:r>
              <a:rPr lang="en-GB" sz="2800" dirty="0" err="1"/>
              <a:t>Trứng</a:t>
            </a:r>
            <a:endParaRPr lang="en-GB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8C6787-4EBD-7C30-0FC0-E6E9B8756BD2}"/>
              </a:ext>
            </a:extLst>
          </p:cNvPr>
          <p:cNvSpPr txBox="1"/>
          <p:nvPr/>
        </p:nvSpPr>
        <p:spPr>
          <a:xfrm>
            <a:off x="419725" y="2041166"/>
            <a:ext cx="1891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Trứng</a:t>
            </a:r>
            <a:r>
              <a:rPr lang="en-GB" sz="2800" dirty="0"/>
              <a:t> </a:t>
            </a:r>
            <a:r>
              <a:rPr lang="en-GB" sz="2800" dirty="0" err="1"/>
              <a:t>gà</a:t>
            </a:r>
            <a:endParaRPr lang="en-GB" sz="2800" dirty="0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3C81E0C1-6D32-8CC0-DF3E-E2FADCAA451A}"/>
              </a:ext>
            </a:extLst>
          </p:cNvPr>
          <p:cNvSpPr/>
          <p:nvPr/>
        </p:nvSpPr>
        <p:spPr>
          <a:xfrm rot="5400000">
            <a:off x="3189341" y="2421970"/>
            <a:ext cx="474311" cy="2201057"/>
          </a:xfrm>
          <a:prstGeom prst="rightBrace">
            <a:avLst>
              <a:gd name="adj1" fmla="val 2097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20CCCA5C-DB2E-4A22-D7F9-EC99CA0A66B5}"/>
              </a:ext>
            </a:extLst>
          </p:cNvPr>
          <p:cNvSpPr/>
          <p:nvPr/>
        </p:nvSpPr>
        <p:spPr>
          <a:xfrm rot="5400000">
            <a:off x="3670275" y="835701"/>
            <a:ext cx="474311" cy="3162927"/>
          </a:xfrm>
          <a:prstGeom prst="rightBrace">
            <a:avLst>
              <a:gd name="adj1" fmla="val 2097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72061C-599E-4EA3-2316-8A64634C5A83}"/>
              </a:ext>
            </a:extLst>
          </p:cNvPr>
          <p:cNvSpPr txBox="1"/>
          <p:nvPr/>
        </p:nvSpPr>
        <p:spPr>
          <a:xfrm>
            <a:off x="3600134" y="2595798"/>
            <a:ext cx="1616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? Tr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95534B-39B4-FC4E-6C7D-E8A640BFC994}"/>
              </a:ext>
            </a:extLst>
          </p:cNvPr>
          <p:cNvSpPr txBox="1"/>
          <p:nvPr/>
        </p:nvSpPr>
        <p:spPr>
          <a:xfrm>
            <a:off x="572125" y="3018020"/>
            <a:ext cx="1891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Trứng</a:t>
            </a:r>
            <a:r>
              <a:rPr lang="en-GB" sz="2800" dirty="0"/>
              <a:t> </a:t>
            </a:r>
            <a:r>
              <a:rPr lang="en-GB" sz="2800" dirty="0" err="1"/>
              <a:t>vịt</a:t>
            </a:r>
            <a:endParaRPr lang="en-GB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874B1B-1C66-D99A-159B-211AC1E64CEE}"/>
              </a:ext>
            </a:extLst>
          </p:cNvPr>
          <p:cNvSpPr txBox="1"/>
          <p:nvPr/>
        </p:nvSpPr>
        <p:spPr>
          <a:xfrm>
            <a:off x="3003031" y="3842480"/>
            <a:ext cx="774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? Tr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87464EC-CF01-CF37-9EB0-030AC74B9A87}"/>
              </a:ext>
            </a:extLst>
          </p:cNvPr>
          <p:cNvCxnSpPr>
            <a:cxnSpLocks/>
          </p:cNvCxnSpPr>
          <p:nvPr/>
        </p:nvCxnSpPr>
        <p:spPr>
          <a:xfrm>
            <a:off x="4527025" y="2624346"/>
            <a:ext cx="0" cy="224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A2CFB3-6AF7-2607-E97C-E3A691F4ACBE}"/>
              </a:ext>
            </a:extLst>
          </p:cNvPr>
          <p:cNvCxnSpPr>
            <a:cxnSpLocks/>
          </p:cNvCxnSpPr>
          <p:nvPr/>
        </p:nvCxnSpPr>
        <p:spPr>
          <a:xfrm>
            <a:off x="4529525" y="2357026"/>
            <a:ext cx="0" cy="224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0D90952-3930-A910-D809-36824A96B215}"/>
              </a:ext>
            </a:extLst>
          </p:cNvPr>
          <p:cNvCxnSpPr>
            <a:cxnSpLocks/>
          </p:cNvCxnSpPr>
          <p:nvPr/>
        </p:nvCxnSpPr>
        <p:spPr>
          <a:xfrm>
            <a:off x="2323477" y="2639336"/>
            <a:ext cx="0" cy="224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99C1A15-91F4-36E2-8355-E611CE49C06E}"/>
              </a:ext>
            </a:extLst>
          </p:cNvPr>
          <p:cNvCxnSpPr>
            <a:cxnSpLocks/>
          </p:cNvCxnSpPr>
          <p:nvPr/>
        </p:nvCxnSpPr>
        <p:spPr>
          <a:xfrm>
            <a:off x="2323481" y="2324544"/>
            <a:ext cx="0" cy="224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15885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F9A29-16F8-2265-26DE-159ABF839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err="1">
                <a:solidFill>
                  <a:srgbClr val="FF0000"/>
                </a:solidFill>
              </a:rPr>
              <a:t>Bài</a:t>
            </a:r>
            <a:r>
              <a:rPr lang="en-GB" u="sng" dirty="0">
                <a:solidFill>
                  <a:srgbClr val="FF0000"/>
                </a:solidFill>
              </a:rPr>
              <a:t> </a:t>
            </a:r>
            <a:r>
              <a:rPr lang="en-GB" u="sng" dirty="0" err="1">
                <a:solidFill>
                  <a:srgbClr val="FF0000"/>
                </a:solidFill>
              </a:rPr>
              <a:t>giải</a:t>
            </a:r>
            <a:endParaRPr lang="en-GB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C4625-3788-2955-C172-24DA09992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725" y="1439057"/>
            <a:ext cx="9983449" cy="46023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rgbClr val="FF0000"/>
                </a:solidFill>
              </a:rPr>
              <a:t>Hai </a:t>
            </a:r>
            <a:r>
              <a:rPr lang="en-GB" sz="3200" dirty="0" err="1">
                <a:solidFill>
                  <a:srgbClr val="FF0000"/>
                </a:solidFill>
              </a:rPr>
              <a:t>lần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số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trứng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gà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là</a:t>
            </a:r>
            <a:r>
              <a:rPr lang="en-GB" sz="3200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FF0000"/>
                </a:solidFill>
              </a:rPr>
              <a:t> 80 + 10 = 90 (</a:t>
            </a:r>
            <a:r>
              <a:rPr lang="en-GB" sz="3200" dirty="0" err="1">
                <a:solidFill>
                  <a:srgbClr val="FF0000"/>
                </a:solidFill>
              </a:rPr>
              <a:t>quả</a:t>
            </a:r>
            <a:r>
              <a:rPr lang="en-GB" sz="3200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GB" sz="3200" dirty="0" err="1">
                <a:solidFill>
                  <a:srgbClr val="FF0000"/>
                </a:solidFill>
              </a:rPr>
              <a:t>Số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trứng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gà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là</a:t>
            </a:r>
            <a:r>
              <a:rPr lang="en-GB" sz="3200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FF0000"/>
                </a:solidFill>
              </a:rPr>
              <a:t>90 : 2 = 45 (</a:t>
            </a:r>
            <a:r>
              <a:rPr lang="en-GB" sz="3200" dirty="0" err="1">
                <a:solidFill>
                  <a:srgbClr val="FF0000"/>
                </a:solidFill>
              </a:rPr>
              <a:t>quả</a:t>
            </a:r>
            <a:r>
              <a:rPr lang="en-GB" sz="3200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GB" sz="3200" dirty="0" err="1">
                <a:solidFill>
                  <a:srgbClr val="FF0000"/>
                </a:solidFill>
              </a:rPr>
              <a:t>Số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trứng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vịt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là</a:t>
            </a:r>
            <a:r>
              <a:rPr lang="en-GB" sz="3200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FF0000"/>
                </a:solidFill>
              </a:rPr>
              <a:t>45 – 10 = 35 (</a:t>
            </a:r>
            <a:r>
              <a:rPr lang="en-GB" sz="3200" dirty="0" err="1">
                <a:solidFill>
                  <a:srgbClr val="FF0000"/>
                </a:solidFill>
              </a:rPr>
              <a:t>quả</a:t>
            </a:r>
            <a:r>
              <a:rPr lang="en-GB" sz="3200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FF0000"/>
                </a:solidFill>
              </a:rPr>
              <a:t>          </a:t>
            </a:r>
            <a:r>
              <a:rPr lang="en-GB" sz="3200" dirty="0" err="1">
                <a:solidFill>
                  <a:srgbClr val="FF0000"/>
                </a:solidFill>
              </a:rPr>
              <a:t>Đáp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số</a:t>
            </a:r>
            <a:r>
              <a:rPr lang="en-GB" sz="3200" dirty="0">
                <a:solidFill>
                  <a:srgbClr val="FF0000"/>
                </a:solidFill>
              </a:rPr>
              <a:t>: 45 </a:t>
            </a:r>
            <a:r>
              <a:rPr lang="en-GB" sz="3200" dirty="0" err="1">
                <a:solidFill>
                  <a:srgbClr val="FF0000"/>
                </a:solidFill>
              </a:rPr>
              <a:t>quả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trứng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gà</a:t>
            </a:r>
            <a:r>
              <a:rPr lang="en-GB" sz="3200" dirty="0">
                <a:solidFill>
                  <a:srgbClr val="FF0000"/>
                </a:solidFill>
              </a:rPr>
              <a:t>, 35 </a:t>
            </a:r>
            <a:r>
              <a:rPr lang="en-GB" sz="3200" dirty="0" err="1">
                <a:solidFill>
                  <a:srgbClr val="FF0000"/>
                </a:solidFill>
              </a:rPr>
              <a:t>quả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trứng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vịt</a:t>
            </a:r>
            <a:endParaRPr lang="en-GB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3236607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0AE41D8A-5677-A8F0-6879-C479A84F8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586169-ED1C-D179-CECD-632352D3FB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4" y="39513"/>
            <a:ext cx="11647356" cy="2515333"/>
          </a:xfr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334832-C07A-9C34-FDB5-FDC6AF692160}"/>
              </a:ext>
            </a:extLst>
          </p:cNvPr>
          <p:cNvCxnSpPr/>
          <p:nvPr/>
        </p:nvCxnSpPr>
        <p:spPr>
          <a:xfrm>
            <a:off x="2325974" y="3747541"/>
            <a:ext cx="31929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029B753-56A3-7258-D93C-16C750D36A2D}"/>
              </a:ext>
            </a:extLst>
          </p:cNvPr>
          <p:cNvCxnSpPr>
            <a:cxnSpLocks/>
          </p:cNvCxnSpPr>
          <p:nvPr/>
        </p:nvCxnSpPr>
        <p:spPr>
          <a:xfrm>
            <a:off x="2310984" y="4589488"/>
            <a:ext cx="2201056" cy="7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AD19C6-FADE-6D8C-B47E-B17867C3957A}"/>
              </a:ext>
            </a:extLst>
          </p:cNvPr>
          <p:cNvCxnSpPr/>
          <p:nvPr/>
        </p:nvCxnSpPr>
        <p:spPr>
          <a:xfrm>
            <a:off x="4527030" y="3627620"/>
            <a:ext cx="0" cy="224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D7CA57-1FD4-50F5-E7C8-E87BF141C055}"/>
              </a:ext>
            </a:extLst>
          </p:cNvPr>
          <p:cNvCxnSpPr/>
          <p:nvPr/>
        </p:nvCxnSpPr>
        <p:spPr>
          <a:xfrm>
            <a:off x="5518880" y="3630117"/>
            <a:ext cx="0" cy="224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4E777CA-1D08-1642-2484-400E345C705F}"/>
              </a:ext>
            </a:extLst>
          </p:cNvPr>
          <p:cNvCxnSpPr/>
          <p:nvPr/>
        </p:nvCxnSpPr>
        <p:spPr>
          <a:xfrm>
            <a:off x="2340968" y="3645110"/>
            <a:ext cx="0" cy="224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D4EB437-CB37-5ACC-5215-DA82AE5F4687}"/>
              </a:ext>
            </a:extLst>
          </p:cNvPr>
          <p:cNvCxnSpPr/>
          <p:nvPr/>
        </p:nvCxnSpPr>
        <p:spPr>
          <a:xfrm>
            <a:off x="4529530" y="4484554"/>
            <a:ext cx="0" cy="224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91003BC-0632-4C3C-D1B5-5C897455F8AC}"/>
              </a:ext>
            </a:extLst>
          </p:cNvPr>
          <p:cNvCxnSpPr/>
          <p:nvPr/>
        </p:nvCxnSpPr>
        <p:spPr>
          <a:xfrm>
            <a:off x="2325974" y="4469563"/>
            <a:ext cx="0" cy="224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Brace 26">
            <a:extLst>
              <a:ext uri="{FF2B5EF4-FFF2-40B4-BE49-F238E27FC236}">
                <a16:creationId xmlns:a16="http://schemas.microsoft.com/office/drawing/2014/main" id="{77A52ADB-9E56-2F37-4E72-3E6BAA7AB15D}"/>
              </a:ext>
            </a:extLst>
          </p:cNvPr>
          <p:cNvSpPr/>
          <p:nvPr/>
        </p:nvSpPr>
        <p:spPr>
          <a:xfrm>
            <a:off x="5726243" y="3627620"/>
            <a:ext cx="188343" cy="13255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3E7CDFC7-CBAD-8FD6-A43E-9861B02A6799}"/>
              </a:ext>
            </a:extLst>
          </p:cNvPr>
          <p:cNvSpPr/>
          <p:nvPr/>
        </p:nvSpPr>
        <p:spPr>
          <a:xfrm rot="5400000">
            <a:off x="4787527" y="3600432"/>
            <a:ext cx="474311" cy="1008371"/>
          </a:xfrm>
          <a:prstGeom prst="rightBrace">
            <a:avLst>
              <a:gd name="adj1" fmla="val 2097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5579639-5CEA-ADD2-A93C-2EEF3CAEF374}"/>
              </a:ext>
            </a:extLst>
          </p:cNvPr>
          <p:cNvSpPr txBox="1"/>
          <p:nvPr/>
        </p:nvSpPr>
        <p:spPr>
          <a:xfrm>
            <a:off x="4766872" y="4484554"/>
            <a:ext cx="75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 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115B61-C820-C16B-8D8B-461A35E71963}"/>
              </a:ext>
            </a:extLst>
          </p:cNvPr>
          <p:cNvSpPr txBox="1"/>
          <p:nvPr/>
        </p:nvSpPr>
        <p:spPr>
          <a:xfrm>
            <a:off x="2833141" y="2803164"/>
            <a:ext cx="376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Tóm</a:t>
            </a:r>
            <a:r>
              <a:rPr lang="en-GB" sz="2800" dirty="0"/>
              <a:t> </a:t>
            </a:r>
            <a:r>
              <a:rPr lang="en-GB" sz="2800" dirty="0" err="1"/>
              <a:t>tắt</a:t>
            </a:r>
            <a:r>
              <a:rPr lang="en-GB" sz="2800" dirty="0"/>
              <a:t> </a:t>
            </a:r>
            <a:r>
              <a:rPr lang="en-GB" sz="2800" dirty="0" err="1"/>
              <a:t>bài</a:t>
            </a:r>
            <a:r>
              <a:rPr lang="en-GB" sz="2800" dirty="0"/>
              <a:t> </a:t>
            </a:r>
            <a:r>
              <a:rPr lang="en-GB" sz="2800" dirty="0" err="1"/>
              <a:t>toán</a:t>
            </a:r>
            <a:endParaRPr lang="en-GB" sz="2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9E42AC-D298-AFAB-FDF7-7D3466BBE289}"/>
              </a:ext>
            </a:extLst>
          </p:cNvPr>
          <p:cNvSpPr txBox="1"/>
          <p:nvPr/>
        </p:nvSpPr>
        <p:spPr>
          <a:xfrm>
            <a:off x="6133477" y="4052342"/>
            <a:ext cx="1598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15 </a:t>
            </a:r>
            <a:r>
              <a:rPr lang="en-GB" sz="2800" dirty="0" err="1"/>
              <a:t>Tuổi</a:t>
            </a:r>
            <a:endParaRPr lang="en-GB" sz="28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D9144D-109D-2FBE-56CC-AD58BCF35789}"/>
              </a:ext>
            </a:extLst>
          </p:cNvPr>
          <p:cNvSpPr txBox="1"/>
          <p:nvPr/>
        </p:nvSpPr>
        <p:spPr>
          <a:xfrm>
            <a:off x="419725" y="3495210"/>
            <a:ext cx="1891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Tuổi</a:t>
            </a:r>
            <a:r>
              <a:rPr lang="en-GB" sz="2800" dirty="0"/>
              <a:t> Mai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40F1900-4792-5363-F72C-8D9D7FF2F1CC}"/>
              </a:ext>
            </a:extLst>
          </p:cNvPr>
          <p:cNvSpPr txBox="1"/>
          <p:nvPr/>
        </p:nvSpPr>
        <p:spPr>
          <a:xfrm>
            <a:off x="139909" y="4262210"/>
            <a:ext cx="2128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Tuổi</a:t>
            </a:r>
            <a:r>
              <a:rPr lang="en-GB" sz="2800" dirty="0"/>
              <a:t> </a:t>
            </a:r>
            <a:r>
              <a:rPr lang="en-GB" sz="2800" dirty="0" err="1"/>
              <a:t>em</a:t>
            </a:r>
            <a:r>
              <a:rPr lang="en-GB" sz="2800" dirty="0"/>
              <a:t> Mi</a:t>
            </a:r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ACCA4D91-5AEB-7A5F-7CB8-4AEF45E85C19}"/>
              </a:ext>
            </a:extLst>
          </p:cNvPr>
          <p:cNvSpPr/>
          <p:nvPr/>
        </p:nvSpPr>
        <p:spPr>
          <a:xfrm rot="5400000">
            <a:off x="3189341" y="3980948"/>
            <a:ext cx="474311" cy="2201057"/>
          </a:xfrm>
          <a:prstGeom prst="rightBrace">
            <a:avLst>
              <a:gd name="adj1" fmla="val 2097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ight Brace 37">
            <a:extLst>
              <a:ext uri="{FF2B5EF4-FFF2-40B4-BE49-F238E27FC236}">
                <a16:creationId xmlns:a16="http://schemas.microsoft.com/office/drawing/2014/main" id="{FCC25A63-7B1B-5F9A-390B-112F1B46BE1D}"/>
              </a:ext>
            </a:extLst>
          </p:cNvPr>
          <p:cNvSpPr/>
          <p:nvPr/>
        </p:nvSpPr>
        <p:spPr>
          <a:xfrm rot="5400000">
            <a:off x="3670275" y="2394679"/>
            <a:ext cx="474311" cy="3162927"/>
          </a:xfrm>
          <a:prstGeom prst="rightBrace">
            <a:avLst>
              <a:gd name="adj1" fmla="val 2097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D67C7B0-A9C4-D862-A326-9B2FE9C7E0FA}"/>
              </a:ext>
            </a:extLst>
          </p:cNvPr>
          <p:cNvSpPr txBox="1"/>
          <p:nvPr/>
        </p:nvSpPr>
        <p:spPr>
          <a:xfrm>
            <a:off x="3282845" y="5216579"/>
            <a:ext cx="64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? 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D121DCF-25BA-49D2-4EA2-63A23B96E511}"/>
              </a:ext>
            </a:extLst>
          </p:cNvPr>
          <p:cNvSpPr txBox="1"/>
          <p:nvPr/>
        </p:nvSpPr>
        <p:spPr>
          <a:xfrm>
            <a:off x="3690075" y="4154776"/>
            <a:ext cx="851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? t</a:t>
            </a:r>
          </a:p>
        </p:txBody>
      </p:sp>
    </p:spTree>
    <p:extLst>
      <p:ext uri="{BB962C8B-B14F-4D97-AF65-F5344CB8AC3E}">
        <p14:creationId xmlns:p14="http://schemas.microsoft.com/office/powerpoint/2010/main" val="243125587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2CCDC-9920-8B4B-BEFC-0F6D78A16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err="1">
                <a:solidFill>
                  <a:srgbClr val="FF0000"/>
                </a:solidFill>
              </a:rPr>
              <a:t>Bài</a:t>
            </a:r>
            <a:r>
              <a:rPr lang="en-GB" u="sng" dirty="0">
                <a:solidFill>
                  <a:srgbClr val="FF0000"/>
                </a:solidFill>
              </a:rPr>
              <a:t> </a:t>
            </a:r>
            <a:r>
              <a:rPr lang="en-GB" u="sng" dirty="0" err="1">
                <a:solidFill>
                  <a:srgbClr val="FF0000"/>
                </a:solidFill>
              </a:rPr>
              <a:t>giải</a:t>
            </a:r>
            <a:r>
              <a:rPr lang="en-GB" u="sng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4D9D0-0129-E937-AE29-B893CC33D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236" y="1270000"/>
            <a:ext cx="8596668" cy="497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rgbClr val="FF0000"/>
                </a:solidFill>
              </a:rPr>
              <a:t>Hai </a:t>
            </a:r>
            <a:r>
              <a:rPr lang="en-GB" sz="3200" dirty="0" err="1">
                <a:solidFill>
                  <a:srgbClr val="FF0000"/>
                </a:solidFill>
              </a:rPr>
              <a:t>lần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tuổi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em</a:t>
            </a:r>
            <a:r>
              <a:rPr lang="en-GB" sz="3200" dirty="0">
                <a:solidFill>
                  <a:srgbClr val="FF0000"/>
                </a:solidFill>
              </a:rPr>
              <a:t> Mi </a:t>
            </a:r>
            <a:r>
              <a:rPr lang="en-GB" sz="3200" dirty="0" err="1">
                <a:solidFill>
                  <a:srgbClr val="FF0000"/>
                </a:solidFill>
              </a:rPr>
              <a:t>là</a:t>
            </a:r>
            <a:r>
              <a:rPr lang="en-GB" sz="3200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FF0000"/>
                </a:solidFill>
              </a:rPr>
              <a:t>15 – 3 = 12 (</a:t>
            </a:r>
            <a:r>
              <a:rPr lang="en-GB" sz="3200" dirty="0" err="1">
                <a:solidFill>
                  <a:srgbClr val="FF0000"/>
                </a:solidFill>
              </a:rPr>
              <a:t>tuổi</a:t>
            </a:r>
            <a:r>
              <a:rPr lang="en-GB" sz="3200" dirty="0">
                <a:solidFill>
                  <a:srgbClr val="FF0000"/>
                </a:solidFill>
              </a:rPr>
              <a:t>).</a:t>
            </a:r>
          </a:p>
          <a:p>
            <a:pPr marL="0" indent="0">
              <a:buNone/>
            </a:pPr>
            <a:r>
              <a:rPr lang="en-GB" sz="3200" dirty="0" err="1">
                <a:solidFill>
                  <a:srgbClr val="FF0000"/>
                </a:solidFill>
              </a:rPr>
              <a:t>Tuổi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em</a:t>
            </a:r>
            <a:r>
              <a:rPr lang="en-GB" sz="3200" dirty="0">
                <a:solidFill>
                  <a:srgbClr val="FF0000"/>
                </a:solidFill>
              </a:rPr>
              <a:t> Mi </a:t>
            </a:r>
            <a:r>
              <a:rPr lang="en-GB" sz="3200" dirty="0" err="1">
                <a:solidFill>
                  <a:srgbClr val="FF0000"/>
                </a:solidFill>
              </a:rPr>
              <a:t>là</a:t>
            </a:r>
            <a:r>
              <a:rPr lang="en-GB" sz="3200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FF0000"/>
                </a:solidFill>
              </a:rPr>
              <a:t>12 : 2 = 6 (</a:t>
            </a:r>
            <a:r>
              <a:rPr lang="en-GB" sz="3200" dirty="0" err="1">
                <a:solidFill>
                  <a:srgbClr val="FF0000"/>
                </a:solidFill>
              </a:rPr>
              <a:t>tuổi</a:t>
            </a:r>
            <a:r>
              <a:rPr lang="en-GB" sz="3200" dirty="0">
                <a:solidFill>
                  <a:srgbClr val="FF0000"/>
                </a:solidFill>
              </a:rPr>
              <a:t>).</a:t>
            </a:r>
          </a:p>
          <a:p>
            <a:pPr marL="0" indent="0">
              <a:buNone/>
            </a:pPr>
            <a:r>
              <a:rPr lang="en-GB" sz="3200" dirty="0" err="1">
                <a:solidFill>
                  <a:srgbClr val="FF0000"/>
                </a:solidFill>
              </a:rPr>
              <a:t>Tuổi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của</a:t>
            </a:r>
            <a:r>
              <a:rPr lang="en-GB" sz="3200" dirty="0">
                <a:solidFill>
                  <a:srgbClr val="FF0000"/>
                </a:solidFill>
              </a:rPr>
              <a:t> Mai </a:t>
            </a:r>
            <a:r>
              <a:rPr lang="en-GB" sz="3200" dirty="0" err="1">
                <a:solidFill>
                  <a:srgbClr val="FF0000"/>
                </a:solidFill>
              </a:rPr>
              <a:t>là</a:t>
            </a:r>
            <a:r>
              <a:rPr lang="en-GB" sz="3200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FF0000"/>
                </a:solidFill>
              </a:rPr>
              <a:t>6 + 3 = 9 (</a:t>
            </a:r>
            <a:r>
              <a:rPr lang="en-GB" sz="3200" dirty="0" err="1">
                <a:solidFill>
                  <a:srgbClr val="FF0000"/>
                </a:solidFill>
              </a:rPr>
              <a:t>tuổi</a:t>
            </a:r>
            <a:r>
              <a:rPr lang="en-GB" sz="3200" dirty="0">
                <a:solidFill>
                  <a:srgbClr val="FF0000"/>
                </a:solidFill>
              </a:rPr>
              <a:t>).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FF0000"/>
                </a:solidFill>
              </a:rPr>
              <a:t>          </a:t>
            </a:r>
            <a:r>
              <a:rPr lang="en-GB" sz="3200" dirty="0" err="1">
                <a:solidFill>
                  <a:srgbClr val="FF0000"/>
                </a:solidFill>
              </a:rPr>
              <a:t>Đáp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số</a:t>
            </a:r>
            <a:r>
              <a:rPr lang="en-GB" sz="3200" dirty="0">
                <a:solidFill>
                  <a:srgbClr val="FF0000"/>
                </a:solidFill>
              </a:rPr>
              <a:t>: Em Mi 6 </a:t>
            </a:r>
            <a:r>
              <a:rPr lang="en-GB" sz="3200" dirty="0" err="1">
                <a:solidFill>
                  <a:srgbClr val="FF0000"/>
                </a:solidFill>
              </a:rPr>
              <a:t>tuổi</a:t>
            </a:r>
            <a:r>
              <a:rPr lang="en-GB" sz="3200" dirty="0">
                <a:solidFill>
                  <a:srgbClr val="FF0000"/>
                </a:solidFill>
              </a:rPr>
              <a:t>, Mai 9 </a:t>
            </a:r>
            <a:r>
              <a:rPr lang="en-GB" sz="3200" dirty="0" err="1">
                <a:solidFill>
                  <a:srgbClr val="FF0000"/>
                </a:solidFill>
              </a:rPr>
              <a:t>tuổi</a:t>
            </a:r>
            <a:r>
              <a:rPr lang="en-GB" sz="320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1622687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</TotalTime>
  <Words>208</Words>
  <Application>Microsoft Office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Bài 25: Tìm hai số khi biết tổng và hiệu             của hai số đó ( T1) </vt:lpstr>
      <vt:lpstr>PowerPoint Presentation</vt:lpstr>
      <vt:lpstr>PowerPoint Presentation</vt:lpstr>
      <vt:lpstr>PowerPoint Presentation</vt:lpstr>
      <vt:lpstr>PowerPoint Presentation</vt:lpstr>
      <vt:lpstr>Tóm tắt</vt:lpstr>
      <vt:lpstr>Bài giải</vt:lpstr>
      <vt:lpstr>PowerPoint Presentation</vt:lpstr>
      <vt:lpstr>Bài giải:</vt:lpstr>
      <vt:lpstr>Dặn dò: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Sơn Lương Cao</dc:creator>
  <cp:lastModifiedBy>Sơn Lương Cao</cp:lastModifiedBy>
  <cp:revision>3</cp:revision>
  <dcterms:created xsi:type="dcterms:W3CDTF">2024-11-27T13:53:52Z</dcterms:created>
  <dcterms:modified xsi:type="dcterms:W3CDTF">2024-11-27T15:24:16Z</dcterms:modified>
</cp:coreProperties>
</file>