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276" r:id="rId3"/>
    <p:sldId id="307" r:id="rId4"/>
    <p:sldId id="300" r:id="rId5"/>
    <p:sldId id="308" r:id="rId6"/>
    <p:sldId id="309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1DED"/>
    <a:srgbClr val="FA62F3"/>
    <a:srgbClr val="E608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2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A0BEB-79FD-9526-A178-4B6AAFAAE2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77725A-A265-2813-2C87-5085B0F4D8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A2AC0-7FA2-FFA6-217A-D5F00E645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FF5B-9F71-4E57-9BE3-0033C1E4CE1B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F5E0E-55E7-D558-BCC5-62E95DD68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4703D-9758-96BB-FB3F-FAAC5ABCE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4B97-AA1E-4F50-92D4-EDD4FDB2A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39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67E0B-4B41-FD9A-7802-52E4DF7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31A40D-55C8-248B-9683-FDCA4B1C04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0CA0B-7313-406D-6193-3E6192B90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FF5B-9F71-4E57-9BE3-0033C1E4CE1B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C11D1-1AB3-DE37-0480-979922733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F43D2-5C05-5AB4-7664-2848620FC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4B97-AA1E-4F50-92D4-EDD4FDB2A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587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7E8CE0-25EF-3518-2BF7-7B1B2C03F6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50E71D-E3C0-34D1-BBE8-EC6820A849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CD0238-B5EC-0557-CC29-53A735016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FF5B-9F71-4E57-9BE3-0033C1E4CE1B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79C707-8F50-FB86-4998-AB7B5BA7D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923B28-45C6-548E-8BE6-B9AB9AC6A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4B97-AA1E-4F50-92D4-EDD4FDB2A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564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C717B-CBC4-48C1-8ADA-B842BBB69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8064A-F9E8-4DF1-FF68-0171D16568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15F57-0252-D1FE-38B8-7E6FD3AF1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FF5B-9F71-4E57-9BE3-0033C1E4CE1B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CD288B-F159-8FB5-BB11-57684B01B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2561E-D475-4E4B-3B57-A332AFBD4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4B97-AA1E-4F50-92D4-EDD4FDB2A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47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50DE1-5AF0-1AC9-2B7F-414180784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5AC6ED-89F2-CE2A-D43C-80AFF710C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FB19E-F59B-4B5D-CD60-9704DBA9C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FF5B-9F71-4E57-9BE3-0033C1E4CE1B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3D575-C85F-1495-6834-44D67310B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5984C-64CF-9E7E-7CA0-DB2AE9C5E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4B97-AA1E-4F50-92D4-EDD4FDB2A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910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FC17B-EB0F-182E-2320-5867B9F9B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26DFE-B8B2-E55C-34F4-0946F0AB37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D77535-8F8F-3F2C-1F32-EE81C5D79F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1B40F0-AC72-DD7A-5CA6-41D5905DE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FF5B-9F71-4E57-9BE3-0033C1E4CE1B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2FCD71-2BEA-D8DD-3623-F0624E45C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57FFEB-56E1-375C-7110-D733F3840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4B97-AA1E-4F50-92D4-EDD4FDB2A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15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B5F51-8690-691A-8245-9187E0475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EF6175-5A6F-EF91-42D4-441DF410F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6A1F3D-537E-C86F-66CB-14399F2899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620C0C-3479-7E7C-6963-2062312FE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3FEEAD-C7D2-69D6-894D-B837B8C579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D9C9B4-43B6-FAEF-65B7-9B3C65DF8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FF5B-9F71-4E57-9BE3-0033C1E4CE1B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F6ED02-AB73-2F95-A6DF-78BC0D88D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3F1A80-4B1F-6224-B3A1-604B392D3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4B97-AA1E-4F50-92D4-EDD4FDB2A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55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56890-1880-D31E-5A8D-DB30B2FFD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FBFF3C-DC5D-8FC3-B77A-85A53BC2F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FF5B-9F71-4E57-9BE3-0033C1E4CE1B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533E65-66CB-27AD-3F96-1464FAE76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C3B25F-6D1C-2762-7128-0810387A7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4B97-AA1E-4F50-92D4-EDD4FDB2A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15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F822-2DD1-53C2-79A7-05AE4A850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FF5B-9F71-4E57-9BE3-0033C1E4CE1B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B68188-4B37-9D38-28AB-B2D2D8A57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61ABC0-B190-E7C3-1C89-0E14F7F15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4B97-AA1E-4F50-92D4-EDD4FDB2A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47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53A90-D3D6-3CFB-F4D0-029D13F12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44B41-819E-9887-A292-C40162897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42E340-7AE2-3F92-CDF6-6158DF897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D03583-ECA5-66F1-9C8C-C17C8C283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FF5B-9F71-4E57-9BE3-0033C1E4CE1B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AB4F21-B0D7-6C0D-1643-61235F697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7B6D44-273B-ECEF-CAF7-CB4874154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4B97-AA1E-4F50-92D4-EDD4FDB2A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48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BE7F1-CA66-45CD-0302-E7F31D5D0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F7C0E0-6C7C-4E3B-1056-5A2A594B56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3DE05D-B47D-AE8A-DE09-650CBCFEF7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D251E4-76A2-48FF-516F-987678FF1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FF5B-9F71-4E57-9BE3-0033C1E4CE1B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A23699-FBB2-F726-654C-6E32A8C63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CC245D-B2B0-5B1A-B3F7-41DDAD035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4B97-AA1E-4F50-92D4-EDD4FDB2A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290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D60DAB-5976-5672-A440-25F31732D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992A7B-6148-0D6D-34CA-01AB1E2B4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35D7F-17A7-1CF2-DC4C-BC34DA0A99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AFF5B-9F71-4E57-9BE3-0033C1E4CE1B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A927C-B4A3-924F-D827-D172B33475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C2193-9E3F-2077-157D-4FC2980596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54B97-AA1E-4F50-92D4-EDD4FDB2A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72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5B6A3F8-91CB-01FF-F552-27363C2E37A8}"/>
              </a:ext>
            </a:extLst>
          </p:cNvPr>
          <p:cNvSpPr txBox="1"/>
          <p:nvPr/>
        </p:nvSpPr>
        <p:spPr>
          <a:xfrm>
            <a:off x="3837841" y="1346967"/>
            <a:ext cx="7240466" cy="1952947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rmAutofit/>
          </a:bodyPr>
          <a:lstStyle/>
          <a:p>
            <a:pPr lvl="0" algn="ctr" defTabSz="609539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defRPr/>
            </a:pPr>
            <a:r>
              <a:rPr lang="vi-VN" sz="3600" b="1" dirty="0">
                <a:solidFill>
                  <a:srgbClr val="FF0000"/>
                </a:solidFill>
              </a:rPr>
              <a:t>Từ ngữ chỉ hoạt động, đặc điểm. Câu kể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" name="TextBox 29">
            <a:extLst>
              <a:ext uri="{FF2B5EF4-FFF2-40B4-BE49-F238E27FC236}">
                <a16:creationId xmlns:a16="http://schemas.microsoft.com/office/drawing/2014/main" id="{42650C24-23D9-8C6A-2260-CF44AF511C21}"/>
              </a:ext>
            </a:extLst>
          </p:cNvPr>
          <p:cNvSpPr txBox="1"/>
          <p:nvPr/>
        </p:nvSpPr>
        <p:spPr>
          <a:xfrm>
            <a:off x="4203781" y="526229"/>
            <a:ext cx="5952214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400"/>
              </a:lnSpc>
              <a:spcBef>
                <a:spcPct val="0"/>
              </a:spcBef>
            </a:pPr>
            <a:r>
              <a:rPr lang="en-US" sz="5334" b="1" spc="-133" dirty="0" smtClean="0">
                <a:solidFill>
                  <a:srgbClr val="008000"/>
                </a:solidFill>
                <a:latin typeface="Nunito Black" pitchFamily="2" charset="0"/>
              </a:rPr>
              <a:t>TIẾNG VIỆT – LỚP 3</a:t>
            </a:r>
            <a:endParaRPr lang="en-US" sz="5334" b="1" spc="-133" dirty="0">
              <a:solidFill>
                <a:srgbClr val="008000"/>
              </a:solidFill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496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9">
            <a:extLst>
              <a:ext uri="{FF2B5EF4-FFF2-40B4-BE49-F238E27FC236}">
                <a16:creationId xmlns:a16="http://schemas.microsoft.com/office/drawing/2014/main" id="{CE497047-3641-AF06-88B4-FD6153644ED1}"/>
              </a:ext>
            </a:extLst>
          </p:cNvPr>
          <p:cNvSpPr txBox="1"/>
          <p:nvPr/>
        </p:nvSpPr>
        <p:spPr>
          <a:xfrm>
            <a:off x="2662103" y="1427143"/>
            <a:ext cx="8511127" cy="9541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  <a:spcBef>
                <a:spcPct val="0"/>
              </a:spcBef>
            </a:pPr>
            <a:r>
              <a:rPr lang="en-US" sz="8800" b="1" spc="-133">
                <a:solidFill>
                  <a:srgbClr val="F92D67"/>
                </a:solidFill>
                <a:latin typeface="Nunito Black" pitchFamily="2" charset="0"/>
              </a:rPr>
              <a:t>KHỞI ĐỘNG </a:t>
            </a:r>
            <a:endParaRPr lang="en-US" sz="8800" b="1" spc="-133" dirty="0">
              <a:solidFill>
                <a:srgbClr val="F92D67"/>
              </a:solidFill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036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2FEB070-1499-730A-720A-9CA2C0689525}"/>
              </a:ext>
            </a:extLst>
          </p:cNvPr>
          <p:cNvSpPr/>
          <p:nvPr/>
        </p:nvSpPr>
        <p:spPr>
          <a:xfrm>
            <a:off x="758252" y="251164"/>
            <a:ext cx="9969500" cy="84754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 Black" panose="00000A00000000000000" pitchFamily="2" charset="0"/>
              <a:ea typeface="+mn-ea"/>
              <a:cs typeface="+mn-cs"/>
            </a:endParaRPr>
          </a:p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i="1">
              <a:solidFill>
                <a:prstClr val="white"/>
              </a:solidFill>
              <a:latin typeface="Nunito Black" panose="00000A00000000000000" pitchFamily="2" charset="0"/>
            </a:endParaRPr>
          </a:p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1. </a:t>
            </a:r>
            <a:r>
              <a:rPr lang="vi-VN" sz="2800" b="0" i="0">
                <a:solidFill>
                  <a:schemeClr val="bg1"/>
                </a:solidFill>
                <a:effectLst/>
                <a:latin typeface="Nunito Black" pitchFamily="2" charset="0"/>
              </a:rPr>
              <a:t>Xếp các từ in đậm trong đoạn thơ dưới đây vào nhóm thích hợp.</a:t>
            </a:r>
            <a:br>
              <a:rPr lang="vi-VN" sz="2800" b="0" i="0">
                <a:solidFill>
                  <a:schemeClr val="bg1"/>
                </a:solidFill>
                <a:effectLst/>
                <a:latin typeface="Nunito Black" pitchFamily="2" charset="0"/>
              </a:rPr>
            </a:br>
            <a:r>
              <a:rPr lang="vi-VN" sz="2800" b="0" i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sz="2800" b="0" i="0">
                <a:solidFill>
                  <a:srgbClr val="000000"/>
                </a:solidFill>
                <a:effectLst/>
                <a:latin typeface="OpenSans"/>
              </a:rPr>
            </a:b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 Black" panose="00000A00000000000000" pitchFamily="2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DFE631-4679-3357-4FC2-3CDAA19A3D3A}"/>
              </a:ext>
            </a:extLst>
          </p:cNvPr>
          <p:cNvSpPr txBox="1"/>
          <p:nvPr/>
        </p:nvSpPr>
        <p:spPr>
          <a:xfrm>
            <a:off x="3595687" y="1292215"/>
            <a:ext cx="5000625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2800" b="0" i="0">
                <a:solidFill>
                  <a:srgbClr val="002060"/>
                </a:solidFill>
                <a:effectLst/>
              </a:rPr>
              <a:t>Ông </a:t>
            </a:r>
            <a:r>
              <a:rPr lang="vi-VN" sz="2800" b="1" i="0">
                <a:solidFill>
                  <a:srgbClr val="002060"/>
                </a:solidFill>
                <a:effectLst/>
              </a:rPr>
              <a:t>đẩy </a:t>
            </a:r>
            <a:r>
              <a:rPr lang="vi-VN" sz="2800" b="0" i="0">
                <a:solidFill>
                  <a:srgbClr val="002060"/>
                </a:solidFill>
                <a:effectLst/>
              </a:rPr>
              <a:t>chiếc cối xay</a:t>
            </a:r>
          </a:p>
          <a:p>
            <a:pPr algn="l">
              <a:lnSpc>
                <a:spcPct val="150000"/>
              </a:lnSpc>
            </a:pPr>
            <a:r>
              <a:rPr lang="vi-VN" sz="2800" b="0" i="0">
                <a:solidFill>
                  <a:srgbClr val="002060"/>
                </a:solidFill>
                <a:effectLst/>
              </a:rPr>
              <a:t>Cối </a:t>
            </a:r>
            <a:r>
              <a:rPr lang="vi-VN" sz="2800" b="1" i="0">
                <a:solidFill>
                  <a:srgbClr val="002060"/>
                </a:solidFill>
                <a:effectLst/>
              </a:rPr>
              <a:t>quay </a:t>
            </a:r>
            <a:r>
              <a:rPr lang="vi-VN" sz="2800" b="0" i="0">
                <a:solidFill>
                  <a:srgbClr val="002060"/>
                </a:solidFill>
                <a:effectLst/>
              </a:rPr>
              <a:t>như chong chóng</a:t>
            </a:r>
          </a:p>
          <a:p>
            <a:pPr algn="l">
              <a:lnSpc>
                <a:spcPct val="150000"/>
              </a:lnSpc>
            </a:pPr>
            <a:r>
              <a:rPr lang="vi-VN" sz="2800" b="0" i="0">
                <a:solidFill>
                  <a:srgbClr val="002060"/>
                </a:solidFill>
                <a:effectLst/>
              </a:rPr>
              <a:t>Đường </a:t>
            </a:r>
            <a:r>
              <a:rPr lang="vi-VN" sz="2800" b="1" i="0">
                <a:solidFill>
                  <a:srgbClr val="002060"/>
                </a:solidFill>
                <a:effectLst/>
              </a:rPr>
              <a:t>dài </a:t>
            </a:r>
            <a:r>
              <a:rPr lang="vi-VN" sz="2800" b="0" i="0">
                <a:solidFill>
                  <a:srgbClr val="002060"/>
                </a:solidFill>
                <a:effectLst/>
              </a:rPr>
              <a:t>và sông </a:t>
            </a:r>
            <a:r>
              <a:rPr lang="vi-VN" sz="2800" b="1" i="0">
                <a:solidFill>
                  <a:srgbClr val="002060"/>
                </a:solidFill>
                <a:effectLst/>
              </a:rPr>
              <a:t>rộng</a:t>
            </a:r>
            <a:endParaRPr lang="vi-VN" sz="2800" b="0" i="0">
              <a:solidFill>
                <a:srgbClr val="002060"/>
              </a:solidFill>
              <a:effectLst/>
            </a:endParaRPr>
          </a:p>
          <a:p>
            <a:pPr algn="l">
              <a:lnSpc>
                <a:spcPct val="150000"/>
              </a:lnSpc>
            </a:pPr>
            <a:r>
              <a:rPr lang="vi-VN" sz="2800" b="0" i="0">
                <a:solidFill>
                  <a:srgbClr val="002060"/>
                </a:solidFill>
                <a:effectLst/>
              </a:rPr>
              <a:t>Ông vẫn luôn </a:t>
            </a:r>
            <a:r>
              <a:rPr lang="vi-VN" sz="2800" b="1" i="0">
                <a:solidFill>
                  <a:srgbClr val="002060"/>
                </a:solidFill>
                <a:effectLst/>
              </a:rPr>
              <a:t>đi về</a:t>
            </a:r>
            <a:endParaRPr lang="vi-VN" sz="2800" b="0" i="0">
              <a:solidFill>
                <a:srgbClr val="002060"/>
              </a:solidFill>
              <a:effectLst/>
            </a:endParaRPr>
          </a:p>
          <a:p>
            <a:pPr algn="l">
              <a:lnSpc>
                <a:spcPct val="150000"/>
              </a:lnSpc>
            </a:pPr>
            <a:r>
              <a:rPr lang="vi-VN" sz="2800" b="0" i="0">
                <a:solidFill>
                  <a:srgbClr val="002060"/>
                </a:solidFill>
                <a:effectLst/>
              </a:rPr>
              <a:t>Tay của ông </a:t>
            </a:r>
            <a:r>
              <a:rPr lang="vi-VN" sz="2800" b="1" i="0">
                <a:solidFill>
                  <a:srgbClr val="002060"/>
                </a:solidFill>
                <a:effectLst/>
              </a:rPr>
              <a:t>khỏe </a:t>
            </a:r>
            <a:r>
              <a:rPr lang="vi-VN" sz="2800" b="0" i="0">
                <a:solidFill>
                  <a:srgbClr val="002060"/>
                </a:solidFill>
                <a:effectLst/>
              </a:rPr>
              <a:t>ghê</a:t>
            </a:r>
          </a:p>
          <a:p>
            <a:pPr algn="l">
              <a:lnSpc>
                <a:spcPct val="150000"/>
              </a:lnSpc>
            </a:pPr>
            <a:r>
              <a:rPr lang="vi-VN" sz="2800" b="1" i="0">
                <a:solidFill>
                  <a:srgbClr val="002060"/>
                </a:solidFill>
                <a:effectLst/>
              </a:rPr>
              <a:t>Làm </a:t>
            </a:r>
            <a:r>
              <a:rPr lang="vi-VN" sz="2800" b="0" i="0">
                <a:solidFill>
                  <a:srgbClr val="002060"/>
                </a:solidFill>
                <a:effectLst/>
              </a:rPr>
              <a:t>được bao nhiêu việc.</a:t>
            </a:r>
          </a:p>
          <a:p>
            <a:pPr algn="just">
              <a:lnSpc>
                <a:spcPct val="150000"/>
              </a:lnSpc>
            </a:pPr>
            <a:r>
              <a:rPr lang="en-US" sz="2800" b="0" i="0">
                <a:solidFill>
                  <a:srgbClr val="002060"/>
                </a:solidFill>
                <a:effectLst/>
              </a:rPr>
              <a:t>                         </a:t>
            </a:r>
            <a:r>
              <a:rPr lang="vi-VN" sz="2800" b="0" i="0">
                <a:solidFill>
                  <a:srgbClr val="002060"/>
                </a:solidFill>
                <a:effectLst/>
              </a:rPr>
              <a:t>(Hữu Thỉnh)</a:t>
            </a:r>
          </a:p>
          <a:p>
            <a:r>
              <a:rPr lang="vi-VN" b="0" i="0">
                <a:solidFill>
                  <a:srgbClr val="002060"/>
                </a:solidFill>
                <a:effectLst/>
                <a:latin typeface="Nunito Black" pitchFamily="2" charset="0"/>
              </a:rPr>
              <a:t/>
            </a:r>
            <a:br>
              <a:rPr lang="vi-VN" b="0" i="0">
                <a:solidFill>
                  <a:srgbClr val="002060"/>
                </a:solidFill>
                <a:effectLst/>
                <a:latin typeface="Nunito Black" pitchFamily="2" charset="0"/>
              </a:rPr>
            </a:br>
            <a:r>
              <a:rPr lang="vi-VN" b="0" i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b="0" i="0">
                <a:solidFill>
                  <a:srgbClr val="000000"/>
                </a:solidFill>
                <a:effectLst/>
                <a:latin typeface="OpenSans"/>
              </a:rPr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>
            <a:extLst>
              <a:ext uri="{FF2B5EF4-FFF2-40B4-BE49-F238E27FC236}">
                <a16:creationId xmlns:a16="http://schemas.microsoft.com/office/drawing/2014/main" id="{F316ADB1-45B8-E876-FA2C-0C8D2801E76C}"/>
              </a:ext>
            </a:extLst>
          </p:cNvPr>
          <p:cNvGrpSpPr>
            <a:grpSpLocks noChangeAspect="1"/>
          </p:cNvGrpSpPr>
          <p:nvPr/>
        </p:nvGrpSpPr>
        <p:grpSpPr>
          <a:xfrm>
            <a:off x="10727752" y="251164"/>
            <a:ext cx="1070671" cy="1044975"/>
            <a:chOff x="42977893" y="-3086593"/>
            <a:chExt cx="4712046" cy="4598955"/>
          </a:xfrm>
        </p:grpSpPr>
        <p:sp>
          <p:nvSpPr>
            <p:cNvPr id="3" name="Freeform 6">
              <a:extLst>
                <a:ext uri="{FF2B5EF4-FFF2-40B4-BE49-F238E27FC236}">
                  <a16:creationId xmlns:a16="http://schemas.microsoft.com/office/drawing/2014/main" id="{C126B0B6-E6D9-46C9-A296-791CB6EAA152}"/>
                </a:ext>
              </a:extLst>
            </p:cNvPr>
            <p:cNvSpPr/>
            <p:nvPr/>
          </p:nvSpPr>
          <p:spPr>
            <a:xfrm>
              <a:off x="42977893" y="-3086593"/>
              <a:ext cx="4712046" cy="4598955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B62BC96-9CD4-6DAA-9B2C-9464589C1A38}"/>
              </a:ext>
            </a:extLst>
          </p:cNvPr>
          <p:cNvSpPr/>
          <p:nvPr/>
        </p:nvSpPr>
        <p:spPr>
          <a:xfrm>
            <a:off x="758252" y="251164"/>
            <a:ext cx="9969500" cy="84754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 Black" panose="00000A00000000000000" pitchFamily="2" charset="0"/>
              <a:ea typeface="+mn-ea"/>
              <a:cs typeface="+mn-cs"/>
            </a:endParaRPr>
          </a:p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i="1">
              <a:solidFill>
                <a:prstClr val="white"/>
              </a:solidFill>
              <a:latin typeface="Nunito Black" panose="00000A00000000000000" pitchFamily="2" charset="0"/>
            </a:endParaRPr>
          </a:p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1. </a:t>
            </a:r>
            <a:r>
              <a:rPr lang="vi-VN" sz="2800" b="0" i="0">
                <a:solidFill>
                  <a:schemeClr val="bg1"/>
                </a:solidFill>
                <a:effectLst/>
                <a:latin typeface="Nunito Black" pitchFamily="2" charset="0"/>
              </a:rPr>
              <a:t>Xếp các từ in đậm trong đoạn thơ dưới đây vào nhóm thích hợp.</a:t>
            </a:r>
            <a:br>
              <a:rPr lang="vi-VN" sz="2800" b="0" i="0">
                <a:solidFill>
                  <a:schemeClr val="bg1"/>
                </a:solidFill>
                <a:effectLst/>
                <a:latin typeface="Nunito Black" pitchFamily="2" charset="0"/>
              </a:rPr>
            </a:br>
            <a:r>
              <a:rPr lang="vi-VN" sz="2800" b="0" i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sz="2800" b="0" i="0">
                <a:solidFill>
                  <a:srgbClr val="000000"/>
                </a:solidFill>
                <a:effectLst/>
                <a:latin typeface="OpenSans"/>
              </a:rPr>
            </a:b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 Black" panose="00000A00000000000000" pitchFamily="2" charset="0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E03B213-0E2A-C408-F192-836DD6F9FE8B}"/>
              </a:ext>
            </a:extLst>
          </p:cNvPr>
          <p:cNvSpPr/>
          <p:nvPr/>
        </p:nvSpPr>
        <p:spPr>
          <a:xfrm>
            <a:off x="958277" y="1390651"/>
            <a:ext cx="4566223" cy="6286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B0F0"/>
              </a:solidFill>
              <a:latin typeface="Nunito Black" panose="00000A00000000000000" pitchFamily="2" charset="0"/>
            </a:endParaRPr>
          </a:p>
          <a:p>
            <a:pPr algn="ctr"/>
            <a:r>
              <a:rPr lang="en-US" sz="2800">
                <a:solidFill>
                  <a:srgbClr val="00B0F0"/>
                </a:solidFill>
                <a:latin typeface="Nunito Black" panose="00000A00000000000000" pitchFamily="2" charset="0"/>
              </a:rPr>
              <a:t>Từ chỉ hoạt động </a:t>
            </a:r>
          </a:p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7F88EF-5456-B0DC-6307-4AE087C1B9D5}"/>
              </a:ext>
            </a:extLst>
          </p:cNvPr>
          <p:cNvSpPr/>
          <p:nvPr/>
        </p:nvSpPr>
        <p:spPr>
          <a:xfrm>
            <a:off x="6867525" y="1390650"/>
            <a:ext cx="4566223" cy="62865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B0F0"/>
              </a:solidFill>
              <a:latin typeface="Nunito Black" panose="00000A00000000000000" pitchFamily="2" charset="0"/>
            </a:endParaRPr>
          </a:p>
          <a:p>
            <a:pPr algn="ctr"/>
            <a:r>
              <a:rPr lang="en-US" sz="2800">
                <a:solidFill>
                  <a:srgbClr val="00B0F0"/>
                </a:solidFill>
                <a:latin typeface="Nunito Black" panose="00000A00000000000000" pitchFamily="2" charset="0"/>
              </a:rPr>
              <a:t>Từ chỉ đặc  điểm</a:t>
            </a:r>
          </a:p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274B8B8-30C5-E4B7-1935-3114DB3A73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992" y="2113812"/>
            <a:ext cx="3982006" cy="425841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DA336AB-18AA-1A87-3265-27D622FA9444}"/>
              </a:ext>
            </a:extLst>
          </p:cNvPr>
          <p:cNvSpPr txBox="1"/>
          <p:nvPr/>
        </p:nvSpPr>
        <p:spPr>
          <a:xfrm>
            <a:off x="2790252" y="2746891"/>
            <a:ext cx="16383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>
                <a:solidFill>
                  <a:srgbClr val="002060"/>
                </a:solidFill>
                <a:effectLst/>
                <a:latin typeface="Nunito Black" pitchFamily="2" charset="0"/>
              </a:rPr>
              <a:t>vác, đẩy, quay, đi, về, làm</a:t>
            </a:r>
            <a:endParaRPr lang="en-US" sz="3600">
              <a:solidFill>
                <a:srgbClr val="002060"/>
              </a:solidFill>
              <a:latin typeface="Nunito Black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166B654-1F6D-DA53-5CB0-C4B03A08C8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2258" y="2113812"/>
            <a:ext cx="3886217" cy="425841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6FAB9FE-4BE8-8AA1-2905-AC515F5DF0AE}"/>
              </a:ext>
            </a:extLst>
          </p:cNvPr>
          <p:cNvSpPr txBox="1"/>
          <p:nvPr/>
        </p:nvSpPr>
        <p:spPr>
          <a:xfrm>
            <a:off x="7957114" y="2849735"/>
            <a:ext cx="152978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>
                <a:solidFill>
                  <a:srgbClr val="002060"/>
                </a:solidFill>
                <a:effectLst/>
                <a:latin typeface="Nunito Black" pitchFamily="2" charset="0"/>
              </a:rPr>
              <a:t>dài, thẳng, dài, rộng, khỏe</a:t>
            </a:r>
            <a:endParaRPr lang="en-US" sz="3200">
              <a:solidFill>
                <a:srgbClr val="002060"/>
              </a:solidFill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07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7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0B6EAFB-6443-A569-55FE-5EB7778D3DE8}"/>
              </a:ext>
            </a:extLst>
          </p:cNvPr>
          <p:cNvSpPr/>
          <p:nvPr/>
        </p:nvSpPr>
        <p:spPr>
          <a:xfrm>
            <a:off x="482600" y="297707"/>
            <a:ext cx="9969500" cy="847548"/>
          </a:xfrm>
          <a:prstGeom prst="roundRect">
            <a:avLst/>
          </a:prstGeom>
          <a:solidFill>
            <a:srgbClr val="FD87B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0" i="0">
              <a:solidFill>
                <a:srgbClr val="000000"/>
              </a:solidFill>
              <a:effectLst/>
              <a:latin typeface="OpenSans"/>
            </a:endParaRPr>
          </a:p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>
              <a:solidFill>
                <a:srgbClr val="000000"/>
              </a:solidFill>
              <a:latin typeface="OpenSans"/>
            </a:endParaRPr>
          </a:p>
          <a:p>
            <a:pPr marL="0" marR="0" lvl="0" indent="0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0" i="0">
                <a:solidFill>
                  <a:schemeClr val="bg1"/>
                </a:solidFill>
                <a:effectLst/>
                <a:latin typeface="Nunito Black" panose="00000A00000000000000" pitchFamily="2" charset="0"/>
              </a:rPr>
              <a:t>2. </a:t>
            </a:r>
            <a:r>
              <a:rPr lang="vi-VN" sz="3200" b="0" i="0">
                <a:solidFill>
                  <a:schemeClr val="bg1"/>
                </a:solidFill>
                <a:effectLst/>
                <a:latin typeface="Nunito Black" pitchFamily="2" charset="0"/>
              </a:rPr>
              <a:t>Tìm câu kể trong những câu dưới đây:</a:t>
            </a:r>
            <a:br>
              <a:rPr lang="vi-VN" sz="3200" b="0" i="0">
                <a:solidFill>
                  <a:schemeClr val="bg1"/>
                </a:solidFill>
                <a:effectLst/>
                <a:latin typeface="Nunito Black" pitchFamily="2" charset="0"/>
              </a:rPr>
            </a:br>
            <a:r>
              <a:rPr lang="vi-VN" sz="3200" b="0" i="0">
                <a:solidFill>
                  <a:schemeClr val="bg1"/>
                </a:solidFill>
                <a:effectLst/>
                <a:latin typeface="Nunito Black" pitchFamily="2" charset="0"/>
              </a:rPr>
              <a:t/>
            </a:r>
            <a:br>
              <a:rPr lang="vi-VN" sz="3200" b="0" i="0">
                <a:solidFill>
                  <a:schemeClr val="bg1"/>
                </a:solidFill>
                <a:effectLst/>
                <a:latin typeface="Nunito Black" pitchFamily="2" charset="0"/>
              </a:rPr>
            </a:b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unito Black" pitchFamily="2" charset="0"/>
            </a:endParaRPr>
          </a:p>
        </p:txBody>
      </p:sp>
      <p:sp>
        <p:nvSpPr>
          <p:cNvPr id="2" name="Rectangle: Folded Corner 1">
            <a:extLst>
              <a:ext uri="{FF2B5EF4-FFF2-40B4-BE49-F238E27FC236}">
                <a16:creationId xmlns:a16="http://schemas.microsoft.com/office/drawing/2014/main" id="{9C8AF128-EDCD-7742-7C16-CABFCCDB91E3}"/>
              </a:ext>
            </a:extLst>
          </p:cNvPr>
          <p:cNvSpPr/>
          <p:nvPr/>
        </p:nvSpPr>
        <p:spPr>
          <a:xfrm>
            <a:off x="482600" y="1350221"/>
            <a:ext cx="2522537" cy="2017000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B050"/>
              </a:solidFill>
              <a:latin typeface="Nunito Black" pitchFamily="2" charset="0"/>
            </a:endParaRPr>
          </a:p>
          <a:p>
            <a:pPr algn="ctr"/>
            <a:r>
              <a:rPr lang="en-US" sz="2800">
                <a:solidFill>
                  <a:srgbClr val="00B050"/>
                </a:solidFill>
                <a:latin typeface="Nunito Black" pitchFamily="2" charset="0"/>
              </a:rPr>
              <a:t>a. Tháp Bà Pô – na – ga ở đâu?</a:t>
            </a:r>
          </a:p>
          <a:p>
            <a:pPr algn="ctr"/>
            <a:endParaRPr lang="en-US"/>
          </a:p>
        </p:txBody>
      </p:sp>
      <p:sp>
        <p:nvSpPr>
          <p:cNvPr id="8" name="Rectangle: Folded Corner 7">
            <a:extLst>
              <a:ext uri="{FF2B5EF4-FFF2-40B4-BE49-F238E27FC236}">
                <a16:creationId xmlns:a16="http://schemas.microsoft.com/office/drawing/2014/main" id="{93EEBDF8-EFA0-B19B-5652-7C41DA67FC78}"/>
              </a:ext>
            </a:extLst>
          </p:cNvPr>
          <p:cNvSpPr/>
          <p:nvPr/>
        </p:nvSpPr>
        <p:spPr>
          <a:xfrm>
            <a:off x="3282743" y="1245179"/>
            <a:ext cx="3041857" cy="2442619"/>
          </a:xfrm>
          <a:prstGeom prst="foldedCorner">
            <a:avLst/>
          </a:prstGeom>
          <a:solidFill>
            <a:srgbClr val="FA62F3"/>
          </a:solidFill>
          <a:ln w="28575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B050"/>
              </a:solidFill>
              <a:latin typeface="Nunito Black" pitchFamily="2" charset="0"/>
            </a:endParaRPr>
          </a:p>
          <a:p>
            <a:pPr algn="ctr"/>
            <a:r>
              <a:rPr lang="en-US" sz="2800">
                <a:solidFill>
                  <a:schemeClr val="tx1"/>
                </a:solidFill>
                <a:latin typeface="Nunito Black" pitchFamily="2" charset="0"/>
              </a:rPr>
              <a:t>b. Tháp Bà Pô – na – ga là một địa điểm du lịch nổi tiếng ở Nha Trang.</a:t>
            </a:r>
          </a:p>
          <a:p>
            <a:pPr algn="ctr"/>
            <a:endParaRPr lang="en-US"/>
          </a:p>
        </p:txBody>
      </p:sp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68F3A70-8509-C03D-B5C4-BD017DA1F0EC}"/>
              </a:ext>
            </a:extLst>
          </p:cNvPr>
          <p:cNvSpPr/>
          <p:nvPr/>
        </p:nvSpPr>
        <p:spPr>
          <a:xfrm>
            <a:off x="482635" y="3892764"/>
            <a:ext cx="2990436" cy="2233069"/>
          </a:xfrm>
          <a:prstGeom prst="foldedCorner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B050"/>
              </a:solidFill>
              <a:latin typeface="Nunito Black" pitchFamily="2" charset="0"/>
            </a:endParaRPr>
          </a:p>
          <a:p>
            <a:pPr algn="ctr"/>
            <a:r>
              <a:rPr lang="en-US" sz="2800">
                <a:solidFill>
                  <a:schemeClr val="tx1"/>
                </a:solidFill>
                <a:latin typeface="Nunito Black" pitchFamily="2" charset="0"/>
              </a:rPr>
              <a:t>c. Ông ngoại đưa đón Dương đi học mỗi khi bố mẹ bận rộn.</a:t>
            </a:r>
          </a:p>
          <a:p>
            <a:pPr algn="ctr"/>
            <a:endParaRPr lang="en-US"/>
          </a:p>
        </p:txBody>
      </p:sp>
      <p:sp>
        <p:nvSpPr>
          <p:cNvPr id="13" name="Rectangle: Folded Corner 12">
            <a:extLst>
              <a:ext uri="{FF2B5EF4-FFF2-40B4-BE49-F238E27FC236}">
                <a16:creationId xmlns:a16="http://schemas.microsoft.com/office/drawing/2014/main" id="{B3C6E341-C5AF-F931-161C-ACF45E0B79A6}"/>
              </a:ext>
            </a:extLst>
          </p:cNvPr>
          <p:cNvSpPr/>
          <p:nvPr/>
        </p:nvSpPr>
        <p:spPr>
          <a:xfrm>
            <a:off x="3807030" y="3948907"/>
            <a:ext cx="3276391" cy="2120782"/>
          </a:xfrm>
          <a:prstGeom prst="foldedCorner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B050"/>
              </a:solidFill>
              <a:latin typeface="Nunito Black" pitchFamily="2" charset="0"/>
            </a:endParaRPr>
          </a:p>
          <a:p>
            <a:pPr algn="ctr"/>
            <a:r>
              <a:rPr lang="en-US" sz="2800">
                <a:solidFill>
                  <a:schemeClr val="tx1"/>
                </a:solidFill>
                <a:latin typeface="Nunito Black" pitchFamily="2" charset="0"/>
              </a:rPr>
              <a:t>d. Mỗi một ngày trôi qua, ông đang già đi, còn nó mạnh mẽ hơn.</a:t>
            </a:r>
          </a:p>
          <a:p>
            <a:pPr algn="ctr"/>
            <a:endParaRPr lang="en-US"/>
          </a:p>
        </p:txBody>
      </p:sp>
      <p:sp>
        <p:nvSpPr>
          <p:cNvPr id="18" name="Rectangle: Folded Corner 17">
            <a:extLst>
              <a:ext uri="{FF2B5EF4-FFF2-40B4-BE49-F238E27FC236}">
                <a16:creationId xmlns:a16="http://schemas.microsoft.com/office/drawing/2014/main" id="{A2040447-5CD6-7A83-0501-63C8C85EAB3F}"/>
              </a:ext>
            </a:extLst>
          </p:cNvPr>
          <p:cNvSpPr/>
          <p:nvPr/>
        </p:nvSpPr>
        <p:spPr>
          <a:xfrm>
            <a:off x="7277689" y="4001415"/>
            <a:ext cx="2882484" cy="2015766"/>
          </a:xfrm>
          <a:prstGeom prst="foldedCorner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B050"/>
              </a:solidFill>
              <a:latin typeface="Nunito Black" pitchFamily="2" charset="0"/>
            </a:endParaRPr>
          </a:p>
          <a:p>
            <a:pPr algn="ctr"/>
            <a:r>
              <a:rPr lang="en-US" sz="2800">
                <a:solidFill>
                  <a:schemeClr val="tx1"/>
                </a:solidFill>
                <a:latin typeface="Nunito Black" pitchFamily="2" charset="0"/>
              </a:rPr>
              <a:t>e. Ông ngoại ơi, cháu yêu ông nhiều lắm!</a:t>
            </a:r>
          </a:p>
          <a:p>
            <a:pPr algn="ctr"/>
            <a:endParaRPr lang="en-US"/>
          </a:p>
        </p:txBody>
      </p:sp>
      <p:sp>
        <p:nvSpPr>
          <p:cNvPr id="19" name="Cloud 18">
            <a:extLst>
              <a:ext uri="{FF2B5EF4-FFF2-40B4-BE49-F238E27FC236}">
                <a16:creationId xmlns:a16="http://schemas.microsoft.com/office/drawing/2014/main" id="{EFE0A61C-1C44-31D9-1470-301154B5B132}"/>
              </a:ext>
            </a:extLst>
          </p:cNvPr>
          <p:cNvSpPr/>
          <p:nvPr/>
        </p:nvSpPr>
        <p:spPr>
          <a:xfrm>
            <a:off x="6111838" y="1145255"/>
            <a:ext cx="5457408" cy="3800474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>
              <a:solidFill>
                <a:srgbClr val="002060"/>
              </a:solidFill>
              <a:effectLst/>
              <a:latin typeface="Nunito Black" pitchFamily="2" charset="0"/>
            </a:endParaRPr>
          </a:p>
          <a:p>
            <a:pPr algn="ctr"/>
            <a:endParaRPr lang="en-US" sz="2800" b="0" i="0">
              <a:solidFill>
                <a:srgbClr val="002060"/>
              </a:solidFill>
              <a:effectLst/>
              <a:latin typeface="Nunito Black" pitchFamily="2" charset="0"/>
            </a:endParaRPr>
          </a:p>
          <a:p>
            <a:pPr algn="ctr"/>
            <a:r>
              <a:rPr lang="vi-VN" sz="2800" b="0" i="0">
                <a:solidFill>
                  <a:srgbClr val="FF0000"/>
                </a:solidFill>
                <a:effectLst/>
                <a:latin typeface="Nunito Black" pitchFamily="2" charset="0"/>
              </a:rPr>
              <a:t>Câu kể là câu dùng để giới thiệu sự vật, nêu hoạt động hoặc nêu đặc điểm của sự vật và được kết thúc bằng dấu chấm.</a:t>
            </a:r>
            <a:br>
              <a:rPr lang="vi-VN" sz="2800" b="0" i="0">
                <a:solidFill>
                  <a:srgbClr val="FF0000"/>
                </a:solidFill>
                <a:effectLst/>
                <a:latin typeface="Nunito Black" pitchFamily="2" charset="0"/>
              </a:rPr>
            </a:br>
            <a:r>
              <a:rPr lang="vi-VN" sz="2800" b="0" i="0">
                <a:solidFill>
                  <a:srgbClr val="FF0000"/>
                </a:solidFill>
                <a:effectLst/>
                <a:latin typeface="Nunito Black" pitchFamily="2" charset="0"/>
              </a:rPr>
              <a:t/>
            </a:r>
            <a:br>
              <a:rPr lang="vi-VN" sz="2800" b="0" i="0">
                <a:solidFill>
                  <a:srgbClr val="FF0000"/>
                </a:solidFill>
                <a:effectLst/>
                <a:latin typeface="Nunito Black" pitchFamily="2" charset="0"/>
              </a:rPr>
            </a:br>
            <a:endParaRPr lang="en-US" sz="2800">
              <a:solidFill>
                <a:srgbClr val="FF0000"/>
              </a:solidFill>
              <a:latin typeface="Nunito Black" pitchFamily="2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5EE418B-F93C-B851-9DE2-607E82A7400B}"/>
              </a:ext>
            </a:extLst>
          </p:cNvPr>
          <p:cNvSpPr/>
          <p:nvPr/>
        </p:nvSpPr>
        <p:spPr>
          <a:xfrm>
            <a:off x="2933700" y="846487"/>
            <a:ext cx="4200525" cy="310242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BCF94AD-1D62-10DE-D786-2ECC4CC4BA6A}"/>
              </a:ext>
            </a:extLst>
          </p:cNvPr>
          <p:cNvSpPr/>
          <p:nvPr/>
        </p:nvSpPr>
        <p:spPr>
          <a:xfrm>
            <a:off x="3192839" y="846487"/>
            <a:ext cx="3484186" cy="2873158"/>
          </a:xfrm>
          <a:prstGeom prst="ellipse">
            <a:avLst/>
          </a:prstGeom>
          <a:noFill/>
          <a:ln w="57150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60C8335-0F89-C2B3-C263-DA16C2DD033E}"/>
              </a:ext>
            </a:extLst>
          </p:cNvPr>
          <p:cNvSpPr/>
          <p:nvPr/>
        </p:nvSpPr>
        <p:spPr>
          <a:xfrm>
            <a:off x="384382" y="3498041"/>
            <a:ext cx="3276391" cy="2931334"/>
          </a:xfrm>
          <a:prstGeom prst="ellipse">
            <a:avLst/>
          </a:prstGeom>
          <a:noFill/>
          <a:ln w="57150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16445F8-471A-E701-F92C-F0B8B4B80BB3}"/>
              </a:ext>
            </a:extLst>
          </p:cNvPr>
          <p:cNvSpPr/>
          <p:nvPr/>
        </p:nvSpPr>
        <p:spPr>
          <a:xfrm>
            <a:off x="3660773" y="3681155"/>
            <a:ext cx="3563356" cy="2748220"/>
          </a:xfrm>
          <a:prstGeom prst="ellipse">
            <a:avLst/>
          </a:prstGeom>
          <a:noFill/>
          <a:ln w="57150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81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19" grpId="0" animBg="1"/>
      <p:bldP spid="19" grpId="1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8C74F8A-36B6-24B2-F7C2-8C2154992177}"/>
              </a:ext>
            </a:extLst>
          </p:cNvPr>
          <p:cNvSpPr/>
          <p:nvPr/>
        </p:nvSpPr>
        <p:spPr>
          <a:xfrm>
            <a:off x="482600" y="297707"/>
            <a:ext cx="7785100" cy="847548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0" i="0">
              <a:solidFill>
                <a:srgbClr val="000000"/>
              </a:solidFill>
              <a:effectLst/>
              <a:latin typeface="OpenSans"/>
            </a:endParaRPr>
          </a:p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>
              <a:solidFill>
                <a:srgbClr val="000000"/>
              </a:solidFill>
              <a:latin typeface="OpenSans"/>
            </a:endParaRPr>
          </a:p>
          <a:p>
            <a:pPr marL="0" marR="0" lvl="0" indent="0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0" i="0">
                <a:solidFill>
                  <a:schemeClr val="bg1"/>
                </a:solidFill>
                <a:effectLst/>
                <a:latin typeface="Nunito Black" panose="00000A00000000000000" pitchFamily="2" charset="0"/>
              </a:rPr>
              <a:t>3. Tìm trong những câu kể ở bài tập 2:</a:t>
            </a:r>
            <a:br>
              <a:rPr lang="en-US" sz="3200" b="0" i="0">
                <a:solidFill>
                  <a:schemeClr val="bg1"/>
                </a:solidFill>
                <a:effectLst/>
                <a:latin typeface="Nunito Black" panose="00000A00000000000000" pitchFamily="2" charset="0"/>
              </a:rPr>
            </a:br>
            <a:r>
              <a:rPr lang="en-US" sz="3200" b="0" i="0">
                <a:solidFill>
                  <a:schemeClr val="bg1"/>
                </a:solidFill>
                <a:effectLst/>
                <a:latin typeface="Nunito Black" panose="00000A00000000000000" pitchFamily="2" charset="0"/>
              </a:rPr>
              <a:t/>
            </a:r>
            <a:br>
              <a:rPr lang="en-US" sz="3200" b="0" i="0">
                <a:solidFill>
                  <a:schemeClr val="bg1"/>
                </a:solidFill>
                <a:effectLst/>
                <a:latin typeface="Nunito Black" panose="00000A00000000000000" pitchFamily="2" charset="0"/>
              </a:rPr>
            </a:b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unito Black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6F04BD-695A-8C65-8DF4-1113140908AD}"/>
              </a:ext>
            </a:extLst>
          </p:cNvPr>
          <p:cNvSpPr txBox="1"/>
          <p:nvPr/>
        </p:nvSpPr>
        <p:spPr>
          <a:xfrm>
            <a:off x="1019174" y="3429000"/>
            <a:ext cx="60976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400">
              <a:solidFill>
                <a:srgbClr val="0070C0"/>
              </a:solidFill>
              <a:latin typeface="Nunito Black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94AF0C-6B24-7A87-F587-24ECC15357E6}"/>
              </a:ext>
            </a:extLst>
          </p:cNvPr>
          <p:cNvSpPr txBox="1"/>
          <p:nvPr/>
        </p:nvSpPr>
        <p:spPr>
          <a:xfrm>
            <a:off x="4711590" y="4531865"/>
            <a:ext cx="60976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400">
              <a:solidFill>
                <a:srgbClr val="0070C0"/>
              </a:solidFill>
              <a:latin typeface="Nunito Black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AE6D438-4CC9-81F8-B269-842611A64F6C}"/>
              </a:ext>
            </a:extLst>
          </p:cNvPr>
          <p:cNvSpPr/>
          <p:nvPr/>
        </p:nvSpPr>
        <p:spPr>
          <a:xfrm>
            <a:off x="296517" y="1308886"/>
            <a:ext cx="5294658" cy="58074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0" i="0">
              <a:solidFill>
                <a:schemeClr val="accent2">
                  <a:lumMod val="75000"/>
                </a:schemeClr>
              </a:solidFill>
              <a:effectLst/>
              <a:latin typeface="Nunito Black" pitchFamily="2" charset="0"/>
            </a:endParaRPr>
          </a:p>
          <a:p>
            <a:pPr algn="ctr"/>
            <a:r>
              <a:rPr lang="en-US" sz="2800" b="0" i="0">
                <a:solidFill>
                  <a:schemeClr val="accent2">
                    <a:lumMod val="75000"/>
                  </a:schemeClr>
                </a:solidFill>
                <a:effectLst/>
                <a:latin typeface="Nunito Black" pitchFamily="2" charset="0"/>
              </a:rPr>
              <a:t>a. Câu nào giới thiệu sự vật?</a:t>
            </a:r>
            <a:endParaRPr lang="en-US" sz="2800">
              <a:solidFill>
                <a:schemeClr val="accent2">
                  <a:lumMod val="75000"/>
                </a:schemeClr>
              </a:solidFill>
              <a:latin typeface="Nunito Black" pitchFamily="2" charset="0"/>
            </a:endParaRPr>
          </a:p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A832056-985F-D218-759D-548325C0876E}"/>
              </a:ext>
            </a:extLst>
          </p:cNvPr>
          <p:cNvSpPr/>
          <p:nvPr/>
        </p:nvSpPr>
        <p:spPr>
          <a:xfrm>
            <a:off x="2353917" y="1919487"/>
            <a:ext cx="4989857" cy="46829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0" i="0">
              <a:solidFill>
                <a:srgbClr val="0070C0"/>
              </a:solidFill>
              <a:effectLst/>
              <a:latin typeface="Nunito Black" pitchFamily="2" charset="0"/>
            </a:endParaRPr>
          </a:p>
          <a:p>
            <a:r>
              <a:rPr lang="en-US" sz="2800" b="0" i="0">
                <a:solidFill>
                  <a:srgbClr val="0070C0"/>
                </a:solidFill>
                <a:effectLst/>
                <a:latin typeface="Nunito Black" pitchFamily="2" charset="0"/>
              </a:rPr>
              <a:t>b. Câu nào nêu hoạt động?</a:t>
            </a:r>
            <a:endParaRPr lang="en-US" sz="2800">
              <a:solidFill>
                <a:srgbClr val="0070C0"/>
              </a:solidFill>
              <a:latin typeface="Nunito Black" pitchFamily="2" charset="0"/>
            </a:endParaRPr>
          </a:p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20D02FF-01A0-40C2-18EC-A768EA3C711F}"/>
              </a:ext>
            </a:extLst>
          </p:cNvPr>
          <p:cNvSpPr/>
          <p:nvPr/>
        </p:nvSpPr>
        <p:spPr>
          <a:xfrm>
            <a:off x="6096000" y="2430720"/>
            <a:ext cx="4989857" cy="4955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0" i="0">
              <a:solidFill>
                <a:srgbClr val="0070C0"/>
              </a:solidFill>
              <a:effectLst/>
              <a:latin typeface="Nunito Black" pitchFamily="2" charset="0"/>
            </a:endParaRPr>
          </a:p>
          <a:p>
            <a:r>
              <a:rPr lang="en-US" sz="2800" b="0" i="0">
                <a:solidFill>
                  <a:srgbClr val="0070C0"/>
                </a:solidFill>
                <a:effectLst/>
                <a:latin typeface="Nunito Black" pitchFamily="2" charset="0"/>
              </a:rPr>
              <a:t>c. Câu nào nêu đặc điểm ?</a:t>
            </a:r>
            <a:endParaRPr lang="en-US" sz="2800">
              <a:solidFill>
                <a:srgbClr val="0070C0"/>
              </a:solidFill>
              <a:latin typeface="Nunito Black" pitchFamily="2" charset="0"/>
            </a:endParaRPr>
          </a:p>
          <a:p>
            <a:pPr algn="ctr"/>
            <a:endParaRPr lang="en-US"/>
          </a:p>
        </p:txBody>
      </p:sp>
      <p:sp>
        <p:nvSpPr>
          <p:cNvPr id="11" name="Rectangle: Folded Corner 10">
            <a:extLst>
              <a:ext uri="{FF2B5EF4-FFF2-40B4-BE49-F238E27FC236}">
                <a16:creationId xmlns:a16="http://schemas.microsoft.com/office/drawing/2014/main" id="{586AE986-9A11-05D3-0A67-09F82BC2E05C}"/>
              </a:ext>
            </a:extLst>
          </p:cNvPr>
          <p:cNvSpPr/>
          <p:nvPr/>
        </p:nvSpPr>
        <p:spPr>
          <a:xfrm>
            <a:off x="482600" y="2926233"/>
            <a:ext cx="3041857" cy="2442619"/>
          </a:xfrm>
          <a:prstGeom prst="foldedCorner">
            <a:avLst/>
          </a:prstGeom>
          <a:solidFill>
            <a:srgbClr val="FA62F3"/>
          </a:solidFill>
          <a:ln w="28575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B050"/>
              </a:solidFill>
              <a:latin typeface="Nunito Black" pitchFamily="2" charset="0"/>
            </a:endParaRPr>
          </a:p>
          <a:p>
            <a:pPr algn="ctr"/>
            <a:r>
              <a:rPr lang="en-US" sz="2800">
                <a:solidFill>
                  <a:schemeClr val="tx1"/>
                </a:solidFill>
                <a:latin typeface="Nunito Black" pitchFamily="2" charset="0"/>
              </a:rPr>
              <a:t> Tháp Bà Pô – na – ga là một địa điểm du lịch nổi tiếng ở Nha Trang.</a:t>
            </a:r>
          </a:p>
          <a:p>
            <a:pPr algn="ctr"/>
            <a:endParaRPr lang="en-US"/>
          </a:p>
        </p:txBody>
      </p:sp>
      <p:sp>
        <p:nvSpPr>
          <p:cNvPr id="12" name="Rectangle: Folded Corner 11">
            <a:extLst>
              <a:ext uri="{FF2B5EF4-FFF2-40B4-BE49-F238E27FC236}">
                <a16:creationId xmlns:a16="http://schemas.microsoft.com/office/drawing/2014/main" id="{0335ED3A-5BA0-F268-122E-2E847AEF890F}"/>
              </a:ext>
            </a:extLst>
          </p:cNvPr>
          <p:cNvSpPr/>
          <p:nvPr/>
        </p:nvSpPr>
        <p:spPr>
          <a:xfrm>
            <a:off x="4186669" y="3081461"/>
            <a:ext cx="2990436" cy="2233069"/>
          </a:xfrm>
          <a:prstGeom prst="foldedCorner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B050"/>
              </a:solidFill>
              <a:latin typeface="Nunito Black" pitchFamily="2" charset="0"/>
            </a:endParaRPr>
          </a:p>
          <a:p>
            <a:pPr algn="ctr"/>
            <a:r>
              <a:rPr lang="en-US" sz="2800">
                <a:solidFill>
                  <a:schemeClr val="tx1"/>
                </a:solidFill>
                <a:latin typeface="Nunito Black" pitchFamily="2" charset="0"/>
              </a:rPr>
              <a:t>Ông ngoại đưa đón Dương đi học mỗi khi bố mẹ bận rộn.</a:t>
            </a:r>
          </a:p>
          <a:p>
            <a:pPr algn="ctr"/>
            <a:endParaRPr lang="en-US"/>
          </a:p>
        </p:txBody>
      </p:sp>
      <p:sp>
        <p:nvSpPr>
          <p:cNvPr id="13" name="Rectangle: Folded Corner 12">
            <a:extLst>
              <a:ext uri="{FF2B5EF4-FFF2-40B4-BE49-F238E27FC236}">
                <a16:creationId xmlns:a16="http://schemas.microsoft.com/office/drawing/2014/main" id="{BA0A8E06-3D1B-1360-C24D-B1E8A3A69AFC}"/>
              </a:ext>
            </a:extLst>
          </p:cNvPr>
          <p:cNvSpPr/>
          <p:nvPr/>
        </p:nvSpPr>
        <p:spPr>
          <a:xfrm>
            <a:off x="7839317" y="3189109"/>
            <a:ext cx="3276391" cy="2120782"/>
          </a:xfrm>
          <a:prstGeom prst="foldedCorner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B050"/>
              </a:solidFill>
              <a:latin typeface="Nunito Black" pitchFamily="2" charset="0"/>
            </a:endParaRPr>
          </a:p>
          <a:p>
            <a:pPr algn="ctr"/>
            <a:r>
              <a:rPr lang="en-US" sz="2800">
                <a:solidFill>
                  <a:schemeClr val="tx1"/>
                </a:solidFill>
                <a:latin typeface="Nunito Black" pitchFamily="2" charset="0"/>
              </a:rPr>
              <a:t>Mỗi một ngày trôi qua, ông đang già đi, còn nó mạnh mẽ hơn.</a:t>
            </a:r>
          </a:p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FEE02CE-659E-D9BF-C302-9D1096608FD1}"/>
              </a:ext>
            </a:extLst>
          </p:cNvPr>
          <p:cNvSpPr/>
          <p:nvPr/>
        </p:nvSpPr>
        <p:spPr>
          <a:xfrm>
            <a:off x="581024" y="5326563"/>
            <a:ext cx="2890286" cy="58074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0" i="0">
              <a:solidFill>
                <a:schemeClr val="accent2">
                  <a:lumMod val="75000"/>
                </a:schemeClr>
              </a:solidFill>
              <a:effectLst/>
              <a:latin typeface="Nunito Black" pitchFamily="2" charset="0"/>
            </a:endParaRPr>
          </a:p>
          <a:p>
            <a:r>
              <a:rPr lang="en-US" sz="2800" b="0" i="0">
                <a:solidFill>
                  <a:schemeClr val="accent2">
                    <a:lumMod val="75000"/>
                  </a:schemeClr>
                </a:solidFill>
                <a:effectLst/>
                <a:latin typeface="Nunito Black" pitchFamily="2" charset="0"/>
              </a:rPr>
              <a:t> Câu nêu sự vật</a:t>
            </a:r>
            <a:endParaRPr lang="en-US" sz="2800">
              <a:solidFill>
                <a:schemeClr val="accent2">
                  <a:lumMod val="75000"/>
                </a:schemeClr>
              </a:solidFill>
              <a:latin typeface="Nunito Black" pitchFamily="2" charset="0"/>
            </a:endParaRPr>
          </a:p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035B2BF-2070-6024-8BFC-8D66789A1DFF}"/>
              </a:ext>
            </a:extLst>
          </p:cNvPr>
          <p:cNvSpPr/>
          <p:nvPr/>
        </p:nvSpPr>
        <p:spPr>
          <a:xfrm>
            <a:off x="3848100" y="5356079"/>
            <a:ext cx="3614426" cy="46829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0" i="0">
              <a:solidFill>
                <a:srgbClr val="0070C0"/>
              </a:solidFill>
              <a:effectLst/>
              <a:latin typeface="Nunito Black" pitchFamily="2" charset="0"/>
            </a:endParaRPr>
          </a:p>
          <a:p>
            <a:r>
              <a:rPr lang="en-US" sz="2800" b="0" i="0">
                <a:solidFill>
                  <a:srgbClr val="0070C0"/>
                </a:solidFill>
                <a:effectLst/>
                <a:latin typeface="Nunito Black" pitchFamily="2" charset="0"/>
              </a:rPr>
              <a:t> Câu nêu hoạt động</a:t>
            </a:r>
            <a:endParaRPr lang="en-US" sz="2800">
              <a:solidFill>
                <a:srgbClr val="0070C0"/>
              </a:solidFill>
              <a:latin typeface="Nunito Black" pitchFamily="2" charset="0"/>
            </a:endParaRPr>
          </a:p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EFB3192-6641-C191-E340-88C920C41458}"/>
              </a:ext>
            </a:extLst>
          </p:cNvPr>
          <p:cNvSpPr/>
          <p:nvPr/>
        </p:nvSpPr>
        <p:spPr>
          <a:xfrm>
            <a:off x="7839316" y="5328858"/>
            <a:ext cx="3276392" cy="4955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0" i="0">
              <a:solidFill>
                <a:srgbClr val="0070C0"/>
              </a:solidFill>
              <a:effectLst/>
              <a:latin typeface="Nunito Black" pitchFamily="2" charset="0"/>
            </a:endParaRPr>
          </a:p>
          <a:p>
            <a:r>
              <a:rPr lang="en-US" sz="2800" b="0" i="0">
                <a:solidFill>
                  <a:srgbClr val="0070C0"/>
                </a:solidFill>
                <a:effectLst/>
                <a:latin typeface="Nunito Black" pitchFamily="2" charset="0"/>
              </a:rPr>
              <a:t>Câu nêu đặc điểm </a:t>
            </a:r>
            <a:endParaRPr lang="en-US" sz="2800">
              <a:solidFill>
                <a:srgbClr val="0070C0"/>
              </a:solidFill>
              <a:latin typeface="Nunito Black" pitchFamily="2" charset="0"/>
            </a:endParaRP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8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5E0BF33-579E-89E1-231F-23FAAADDAF29}"/>
              </a:ext>
            </a:extLst>
          </p:cNvPr>
          <p:cNvSpPr txBox="1"/>
          <p:nvPr/>
        </p:nvSpPr>
        <p:spPr>
          <a:xfrm>
            <a:off x="4747085" y="869950"/>
            <a:ext cx="5145039" cy="1952947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rmAutofit/>
          </a:bodyPr>
          <a:lstStyle/>
          <a:p>
            <a:pPr indent="-152408" algn="ctr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6400">
                <a:solidFill>
                  <a:srgbClr val="F92D67"/>
                </a:solidFill>
                <a:latin typeface="Sigmar One" panose="00000500000000000000" pitchFamily="2" charset="0"/>
                <a:ea typeface="+mj-ea"/>
                <a:cs typeface="+mj-cs"/>
              </a:rPr>
              <a:t>Hẹn gặp lại các em</a:t>
            </a:r>
            <a:endParaRPr lang="en-US" sz="6400" dirty="0">
              <a:solidFill>
                <a:srgbClr val="F92D67"/>
              </a:solidFill>
              <a:latin typeface="Sigmar One" panose="000005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37168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308</Words>
  <Application>Microsoft Office PowerPoint</Application>
  <PresentationFormat>Widescreen</PresentationFormat>
  <Paragraphs>61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Nunito Black</vt:lpstr>
      <vt:lpstr>OpenSans</vt:lpstr>
      <vt:lpstr>Sigmar One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Manh</dc:creator>
  <cp:lastModifiedBy>Admin</cp:lastModifiedBy>
  <cp:revision>10</cp:revision>
  <dcterms:created xsi:type="dcterms:W3CDTF">2022-08-11T14:51:20Z</dcterms:created>
  <dcterms:modified xsi:type="dcterms:W3CDTF">2024-11-28T08:15:56Z</dcterms:modified>
</cp:coreProperties>
</file>