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74" r:id="rId4"/>
    <p:sldId id="258" r:id="rId5"/>
    <p:sldId id="272" r:id="rId6"/>
    <p:sldId id="275" r:id="rId7"/>
    <p:sldId id="273" r:id="rId8"/>
    <p:sldId id="278" r:id="rId9"/>
    <p:sldId id="276"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7540" autoAdjust="0"/>
  </p:normalViewPr>
  <p:slideViewPr>
    <p:cSldViewPr>
      <p:cViewPr varScale="1">
        <p:scale>
          <a:sx n="70" d="100"/>
          <a:sy n="70" d="100"/>
        </p:scale>
        <p:origin x="1280" y="19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11/21/24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11/21/24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11/21/24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11/21/24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11/21/24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wmf"/><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NAM HẢI</a:t>
            </a:r>
          </a:p>
        </p:txBody>
      </p:sp>
      <p:sp>
        <p:nvSpPr>
          <p:cNvPr id="10" name="Text Box 14"/>
          <p:cNvSpPr txBox="1">
            <a:spLocks noChangeArrowheads="1"/>
          </p:cNvSpPr>
          <p:nvPr/>
        </p:nvSpPr>
        <p:spPr bwMode="auto">
          <a:xfrm>
            <a:off x="1504329" y="4583903"/>
            <a:ext cx="13500099" cy="243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4</a:t>
            </a:r>
          </a:p>
          <a:p>
            <a:pPr algn="ctr" eaLnBrk="1" hangingPunct="1">
              <a:spcBef>
                <a:spcPts val="1800"/>
              </a:spcBef>
              <a:defRPr/>
            </a:pP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31: NHÂN VỚI SỐ CÓ MỘT CHỮ SỐ</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91953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5"/>
          <p:cNvSpPr>
            <a:spLocks noChangeArrowheads="1"/>
          </p:cNvSpPr>
          <p:nvPr/>
        </p:nvSpPr>
        <p:spPr bwMode="auto">
          <a:xfrm>
            <a:off x="3185319" y="1571171"/>
            <a:ext cx="32496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4000" b="1" dirty="0">
                <a:solidFill>
                  <a:srgbClr val="0000CC"/>
                </a:solidFill>
                <a:latin typeface="Times New Roman" pitchFamily="18" charset="0"/>
                <a:cs typeface="Times New Roman" pitchFamily="18" charset="0"/>
              </a:rPr>
              <a:t>KHỞI ĐỘNG</a:t>
            </a:r>
          </a:p>
        </p:txBody>
      </p:sp>
      <p:grpSp>
        <p:nvGrpSpPr>
          <p:cNvPr id="14" name="Group 13"/>
          <p:cNvGrpSpPr/>
          <p:nvPr/>
        </p:nvGrpSpPr>
        <p:grpSpPr>
          <a:xfrm>
            <a:off x="5236910" y="136065"/>
            <a:ext cx="5547801" cy="930735"/>
            <a:chOff x="4539228" y="172432"/>
            <a:chExt cx="5454192" cy="930735"/>
          </a:xfrm>
        </p:grpSpPr>
        <p:grpSp>
          <p:nvGrpSpPr>
            <p:cNvPr id="15" name="Group 14"/>
            <p:cNvGrpSpPr/>
            <p:nvPr/>
          </p:nvGrpSpPr>
          <p:grpSpPr>
            <a:xfrm>
              <a:off x="4539228" y="172432"/>
              <a:ext cx="5454192" cy="930735"/>
              <a:chOff x="4539228" y="172432"/>
              <a:chExt cx="5454192" cy="930735"/>
            </a:xfrm>
          </p:grpSpPr>
          <p:sp>
            <p:nvSpPr>
              <p:cNvPr id="17" name="TextBox 16"/>
              <p:cNvSpPr txBox="1"/>
              <p:nvPr/>
            </p:nvSpPr>
            <p:spPr>
              <a:xfrm>
                <a:off x="4539228" y="172432"/>
                <a:ext cx="5454192"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Hai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25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Box 7"/>
          <p:cNvSpPr txBox="1"/>
          <p:nvPr/>
        </p:nvSpPr>
        <p:spPr>
          <a:xfrm>
            <a:off x="1508919" y="2859629"/>
            <a:ext cx="6249430" cy="646331"/>
          </a:xfrm>
          <a:prstGeom prst="rect">
            <a:avLst/>
          </a:prstGeom>
          <a:noFill/>
        </p:spPr>
        <p:txBody>
          <a:bodyPr wrap="square" rtlCol="0">
            <a:spAutoFit/>
          </a:bodyPr>
          <a:lstStyle/>
          <a:p>
            <a:r>
              <a:rPr lang="en-US" sz="3600" b="1" dirty="0" err="1">
                <a:latin typeface="Times New Roman" panose="02020603050405020304" pitchFamily="18" charset="0"/>
                <a:ea typeface="Tahoma" panose="020B0604030504040204" pitchFamily="34" charset="0"/>
                <a:cs typeface="Times New Roman" panose="02020603050405020304" pitchFamily="18" charset="0"/>
              </a:rPr>
              <a:t>Đặt</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tính</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rồi</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tính</a:t>
            </a:r>
            <a:r>
              <a:rPr lang="en-US" sz="3600" b="1" dirty="0">
                <a:latin typeface="Times New Roman" panose="02020603050405020304" pitchFamily="18" charset="0"/>
                <a:ea typeface="Tahoma" panose="020B0604030504040204" pitchFamily="34" charset="0"/>
                <a:cs typeface="Times New Roman" panose="02020603050405020304" pitchFamily="18" charset="0"/>
              </a:rPr>
              <a:t>: 206 </a:t>
            </a:r>
            <a:r>
              <a:rPr lang="en-US" sz="3600" b="1" dirty="0"/>
              <a:t>x</a:t>
            </a:r>
          </a:p>
        </p:txBody>
      </p:sp>
      <p:sp>
        <p:nvSpPr>
          <p:cNvPr id="9" name="TextBox 8"/>
          <p:cNvSpPr txBox="1"/>
          <p:nvPr/>
        </p:nvSpPr>
        <p:spPr>
          <a:xfrm>
            <a:off x="6241046" y="2877772"/>
            <a:ext cx="1523209"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8 = ?</a:t>
            </a:r>
          </a:p>
        </p:txBody>
      </p:sp>
      <p:sp>
        <p:nvSpPr>
          <p:cNvPr id="10" name="TextBox 9"/>
          <p:cNvSpPr txBox="1"/>
          <p:nvPr/>
        </p:nvSpPr>
        <p:spPr>
          <a:xfrm>
            <a:off x="8398056" y="2877772"/>
            <a:ext cx="3093063"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2714 x 3  = ?</a:t>
            </a:r>
          </a:p>
        </p:txBody>
      </p:sp>
      <p:sp>
        <p:nvSpPr>
          <p:cNvPr id="11" name="TextBox 10"/>
          <p:cNvSpPr txBox="1"/>
          <p:nvPr/>
        </p:nvSpPr>
        <p:spPr>
          <a:xfrm>
            <a:off x="11948319" y="2841486"/>
            <a:ext cx="358140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32168 x 6  = ?</a:t>
            </a:r>
          </a:p>
        </p:txBody>
      </p:sp>
    </p:spTree>
    <p:extLst>
      <p:ext uri="{BB962C8B-B14F-4D97-AF65-F5344CB8AC3E}">
        <p14:creationId xmlns:p14="http://schemas.microsoft.com/office/powerpoint/2010/main" val="31204366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547801" cy="930735"/>
            <a:chOff x="4539228" y="172432"/>
            <a:chExt cx="5454193" cy="930735"/>
          </a:xfrm>
        </p:grpSpPr>
        <p:grpSp>
          <p:nvGrpSpPr>
            <p:cNvPr id="3" name="Group 2"/>
            <p:cNvGrpSpPr/>
            <p:nvPr/>
          </p:nvGrpSpPr>
          <p:grpSpPr>
            <a:xfrm>
              <a:off x="4539228" y="172432"/>
              <a:ext cx="5454193" cy="930735"/>
              <a:chOff x="4539228" y="172432"/>
              <a:chExt cx="5454193" cy="930735"/>
            </a:xfrm>
          </p:grpSpPr>
          <p:sp>
            <p:nvSpPr>
              <p:cNvPr id="5" name="TextBox 4"/>
              <p:cNvSpPr txBox="1"/>
              <p:nvPr/>
            </p:nvSpPr>
            <p:spPr>
              <a:xfrm>
                <a:off x="4539228" y="172432"/>
                <a:ext cx="5454193"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Hai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25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Box 8"/>
          <p:cNvSpPr txBox="1"/>
          <p:nvPr/>
        </p:nvSpPr>
        <p:spPr>
          <a:xfrm>
            <a:off x="6908477" y="6857999"/>
            <a:ext cx="2068042" cy="646331"/>
          </a:xfrm>
          <a:prstGeom prst="rect">
            <a:avLst/>
          </a:prstGeom>
          <a:noFill/>
        </p:spPr>
        <p:txBody>
          <a:bodyPr wrap="square" rtlCol="0">
            <a:spAutoFit/>
          </a:bodyPr>
          <a:lstStyle/>
          <a:p>
            <a:r>
              <a:rPr lang="en-US" sz="3600" b="1" dirty="0">
                <a:latin typeface="Times New Roman" panose="02020603050405020304" pitchFamily="18" charset="0"/>
                <a:ea typeface="Tahoma" panose="020B0604030504040204" pitchFamily="34" charset="0"/>
                <a:cs typeface="Times New Roman" panose="02020603050405020304" pitchFamily="18" charset="0"/>
              </a:rPr>
              <a:t>137 206 </a:t>
            </a:r>
            <a:r>
              <a:rPr lang="en-US" sz="3600" b="1" dirty="0"/>
              <a:t>x</a:t>
            </a:r>
          </a:p>
        </p:txBody>
      </p:sp>
      <p:sp>
        <p:nvSpPr>
          <p:cNvPr id="10" name="TextBox 9"/>
          <p:cNvSpPr txBox="1"/>
          <p:nvPr/>
        </p:nvSpPr>
        <p:spPr>
          <a:xfrm>
            <a:off x="9003397" y="6857999"/>
            <a:ext cx="1371600" cy="646331"/>
          </a:xfrm>
          <a:prstGeom prst="rect">
            <a:avLst/>
          </a:prstGeom>
          <a:noFill/>
        </p:spPr>
        <p:txBody>
          <a:bodyPr wrap="square" rtlCol="0">
            <a:spAutoFit/>
          </a:bodyPr>
          <a:lstStyle/>
          <a:p>
            <a:r>
              <a:rPr lang="en-US" b="1" dirty="0"/>
              <a:t> </a:t>
            </a:r>
            <a:r>
              <a:rPr lang="en-US" sz="3600" b="1" dirty="0">
                <a:latin typeface="Times New Roman" panose="02020603050405020304" pitchFamily="18" charset="0"/>
                <a:cs typeface="Times New Roman" panose="02020603050405020304" pitchFamily="18" charset="0"/>
              </a:rPr>
              <a:t>3 = ?</a:t>
            </a:r>
          </a:p>
        </p:txBody>
      </p:sp>
      <p:sp>
        <p:nvSpPr>
          <p:cNvPr id="11" name="Text Box 14"/>
          <p:cNvSpPr txBox="1">
            <a:spLocks noChangeArrowheads="1"/>
          </p:cNvSpPr>
          <p:nvPr/>
        </p:nvSpPr>
        <p:spPr bwMode="auto">
          <a:xfrm>
            <a:off x="3109119" y="992290"/>
            <a:ext cx="9525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31: NHÂN VỚI SỐ CÓ MỘT CHỮ SỐ </a:t>
            </a:r>
          </a:p>
        </p:txBody>
      </p:sp>
      <p:sp>
        <p:nvSpPr>
          <p:cNvPr id="13" name="TextBox 12"/>
          <p:cNvSpPr txBox="1"/>
          <p:nvPr/>
        </p:nvSpPr>
        <p:spPr>
          <a:xfrm>
            <a:off x="5547519" y="6857999"/>
            <a:ext cx="1334080" cy="646331"/>
          </a:xfrm>
          <a:prstGeom prst="rect">
            <a:avLst/>
          </a:prstGeom>
          <a:noFill/>
        </p:spPr>
        <p:txBody>
          <a:bodyPr wrap="square" rtlCol="0">
            <a:spAutoFit/>
          </a:bodyPr>
          <a:lstStyle/>
          <a:p>
            <a:r>
              <a:rPr lang="en-US" sz="3600" b="1" dirty="0" err="1">
                <a:latin typeface="Times New Roman" panose="02020603050405020304" pitchFamily="18" charset="0"/>
                <a:ea typeface="Tahoma" panose="020B0604030504040204" pitchFamily="34"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rotWithShape="1">
          <a:blip r:embed="rId2"/>
          <a:srcRect l="26251" t="46668" r="21251" b="8890"/>
          <a:stretch/>
        </p:blipFill>
        <p:spPr>
          <a:xfrm>
            <a:off x="2499519" y="1642549"/>
            <a:ext cx="11125200" cy="4758251"/>
          </a:xfrm>
          <a:prstGeom prst="rect">
            <a:avLst/>
          </a:prstGeom>
        </p:spPr>
      </p:pic>
    </p:spTree>
    <p:extLst>
      <p:ext uri="{BB962C8B-B14F-4D97-AF65-F5344CB8AC3E}">
        <p14:creationId xmlns:p14="http://schemas.microsoft.com/office/powerpoint/2010/main" val="123514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637569" cy="930735"/>
            <a:chOff x="4539228" y="172432"/>
            <a:chExt cx="5542447" cy="930735"/>
          </a:xfrm>
        </p:grpSpPr>
        <p:grpSp>
          <p:nvGrpSpPr>
            <p:cNvPr id="3" name="Group 2"/>
            <p:cNvGrpSpPr/>
            <p:nvPr/>
          </p:nvGrpSpPr>
          <p:grpSpPr>
            <a:xfrm>
              <a:off x="4539228" y="172432"/>
              <a:ext cx="5542447" cy="930735"/>
              <a:chOff x="4539228" y="172432"/>
              <a:chExt cx="5542447" cy="930735"/>
            </a:xfrm>
          </p:grpSpPr>
          <p:sp>
            <p:nvSpPr>
              <p:cNvPr id="5" name="TextBox 4"/>
              <p:cNvSpPr txBox="1"/>
              <p:nvPr/>
            </p:nvSpPr>
            <p:spPr>
              <a:xfrm>
                <a:off x="4539228" y="172432"/>
                <a:ext cx="5542447"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Hai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25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 </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Box 8"/>
          <p:cNvSpPr txBox="1"/>
          <p:nvPr/>
        </p:nvSpPr>
        <p:spPr>
          <a:xfrm>
            <a:off x="1204119" y="1928526"/>
            <a:ext cx="6249430" cy="646331"/>
          </a:xfrm>
          <a:prstGeom prst="rect">
            <a:avLst/>
          </a:prstGeom>
          <a:noFill/>
        </p:spPr>
        <p:txBody>
          <a:bodyPr wrap="square" rtlCol="0">
            <a:spAutoFit/>
          </a:bodyPr>
          <a:lstStyle/>
          <a:p>
            <a:r>
              <a:rPr lang="en-US" sz="3600" b="1" dirty="0" err="1">
                <a:latin typeface="Times New Roman" panose="02020603050405020304" pitchFamily="18" charset="0"/>
                <a:ea typeface="Tahoma" panose="020B0604030504040204" pitchFamily="34" charset="0"/>
                <a:cs typeface="Times New Roman" panose="02020603050405020304" pitchFamily="18" charset="0"/>
              </a:rPr>
              <a:t>Đặt</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tính</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rồi</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tính</a:t>
            </a:r>
            <a:r>
              <a:rPr lang="en-US" sz="3600" b="1" dirty="0">
                <a:latin typeface="Times New Roman" panose="02020603050405020304" pitchFamily="18" charset="0"/>
                <a:ea typeface="Tahoma" panose="020B0604030504040204" pitchFamily="34" charset="0"/>
                <a:cs typeface="Times New Roman" panose="02020603050405020304" pitchFamily="18" charset="0"/>
              </a:rPr>
              <a:t>: 137 206   </a:t>
            </a:r>
            <a:r>
              <a:rPr lang="en-US" sz="3600" b="1" dirty="0"/>
              <a:t>x</a:t>
            </a:r>
          </a:p>
        </p:txBody>
      </p:sp>
      <p:sp>
        <p:nvSpPr>
          <p:cNvPr id="10" name="TextBox 9"/>
          <p:cNvSpPr txBox="1"/>
          <p:nvPr/>
        </p:nvSpPr>
        <p:spPr>
          <a:xfrm>
            <a:off x="6828773" y="1927170"/>
            <a:ext cx="1523209" cy="646331"/>
          </a:xfrm>
          <a:prstGeom prst="rect">
            <a:avLst/>
          </a:prstGeom>
          <a:noFill/>
        </p:spPr>
        <p:txBody>
          <a:bodyPr wrap="square" rtlCol="0">
            <a:spAutoFit/>
          </a:bodyPr>
          <a:lstStyle/>
          <a:p>
            <a:r>
              <a:rPr lang="en-US" b="1" dirty="0"/>
              <a:t> </a:t>
            </a:r>
            <a:r>
              <a:rPr lang="en-US" sz="3600" b="1" dirty="0">
                <a:latin typeface="Times New Roman" panose="02020603050405020304" pitchFamily="18" charset="0"/>
                <a:cs typeface="Times New Roman" panose="02020603050405020304" pitchFamily="18" charset="0"/>
              </a:rPr>
              <a:t>3 = ?</a:t>
            </a:r>
          </a:p>
        </p:txBody>
      </p:sp>
      <p:sp>
        <p:nvSpPr>
          <p:cNvPr id="11" name="Text Box 14"/>
          <p:cNvSpPr txBox="1">
            <a:spLocks noChangeArrowheads="1"/>
          </p:cNvSpPr>
          <p:nvPr/>
        </p:nvSpPr>
        <p:spPr bwMode="auto">
          <a:xfrm>
            <a:off x="2945611" y="930735"/>
            <a:ext cx="9525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31: NHÂN VỚI SỐ CÓ MỘT CHỮ SỐ </a:t>
            </a:r>
          </a:p>
        </p:txBody>
      </p:sp>
      <p:sp>
        <p:nvSpPr>
          <p:cNvPr id="14" name="TextBox 13"/>
          <p:cNvSpPr txBox="1"/>
          <p:nvPr/>
        </p:nvSpPr>
        <p:spPr>
          <a:xfrm>
            <a:off x="1204119" y="2636511"/>
            <a:ext cx="4082584"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B1: </a:t>
            </a:r>
            <a:r>
              <a:rPr lang="en-US" sz="3600" b="1" dirty="0" err="1">
                <a:latin typeface="Times New Roman" panose="02020603050405020304" pitchFamily="18" charset="0"/>
                <a:cs typeface="Times New Roman" panose="02020603050405020304" pitchFamily="18" charset="0"/>
              </a:rPr>
              <a:t>Đặt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p>
        </p:txBody>
      </p:sp>
      <p:grpSp>
        <p:nvGrpSpPr>
          <p:cNvPr id="20" name="Group 19"/>
          <p:cNvGrpSpPr/>
          <p:nvPr/>
        </p:nvGrpSpPr>
        <p:grpSpPr>
          <a:xfrm>
            <a:off x="1252510" y="3415570"/>
            <a:ext cx="2468023" cy="1190002"/>
            <a:chOff x="6655489" y="4614792"/>
            <a:chExt cx="2468023" cy="1190002"/>
          </a:xfrm>
        </p:grpSpPr>
        <p:sp>
          <p:nvSpPr>
            <p:cNvPr id="21" name="TextBox 20"/>
            <p:cNvSpPr txBox="1"/>
            <p:nvPr/>
          </p:nvSpPr>
          <p:spPr>
            <a:xfrm>
              <a:off x="6655489" y="4614792"/>
              <a:ext cx="2383071" cy="707886"/>
            </a:xfrm>
            <a:prstGeom prst="rect">
              <a:avLst/>
            </a:prstGeom>
            <a:noFill/>
          </p:spPr>
          <p:txBody>
            <a:bodyPr wrap="square" rtlCol="0">
              <a:spAutoFit/>
            </a:bodyPr>
            <a:lstStyle/>
            <a:p>
              <a:pPr algn="r"/>
              <a:r>
                <a:rPr lang="en-US" sz="4000" b="1" dirty="0"/>
                <a:t>137 206</a:t>
              </a:r>
            </a:p>
          </p:txBody>
        </p:sp>
        <p:sp>
          <p:nvSpPr>
            <p:cNvPr id="22" name="TextBox 21"/>
            <p:cNvSpPr txBox="1"/>
            <p:nvPr/>
          </p:nvSpPr>
          <p:spPr>
            <a:xfrm>
              <a:off x="7435826" y="5096908"/>
              <a:ext cx="1570080" cy="707886"/>
            </a:xfrm>
            <a:prstGeom prst="rect">
              <a:avLst/>
            </a:prstGeom>
            <a:noFill/>
          </p:spPr>
          <p:txBody>
            <a:bodyPr wrap="square" rtlCol="0">
              <a:spAutoFit/>
            </a:bodyPr>
            <a:lstStyle/>
            <a:p>
              <a:pPr algn="r"/>
              <a:r>
                <a:rPr lang="en-US" sz="4000" b="1" dirty="0"/>
                <a:t>3</a:t>
              </a:r>
            </a:p>
          </p:txBody>
        </p:sp>
        <p:sp>
          <p:nvSpPr>
            <p:cNvPr id="23" name="TextBox 22"/>
            <p:cNvSpPr txBox="1"/>
            <p:nvPr/>
          </p:nvSpPr>
          <p:spPr>
            <a:xfrm>
              <a:off x="6832181" y="4968735"/>
              <a:ext cx="420308" cy="707886"/>
            </a:xfrm>
            <a:prstGeom prst="rect">
              <a:avLst/>
            </a:prstGeom>
            <a:noFill/>
          </p:spPr>
          <p:txBody>
            <a:bodyPr wrap="none" rtlCol="0">
              <a:spAutoFit/>
            </a:bodyPr>
            <a:lstStyle/>
            <a:p>
              <a:r>
                <a:rPr lang="en-US" sz="4000" b="1" dirty="0"/>
                <a:t>x</a:t>
              </a:r>
            </a:p>
          </p:txBody>
        </p:sp>
        <p:cxnSp>
          <p:nvCxnSpPr>
            <p:cNvPr id="24" name="Straight Connector 23"/>
            <p:cNvCxnSpPr/>
            <p:nvPr/>
          </p:nvCxnSpPr>
          <p:spPr>
            <a:xfrm flipV="1">
              <a:off x="7506235" y="5729120"/>
              <a:ext cx="1617277" cy="1"/>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grpSp>
      <p:sp>
        <p:nvSpPr>
          <p:cNvPr id="25" name="TextBox 24"/>
          <p:cNvSpPr txBox="1"/>
          <p:nvPr/>
        </p:nvSpPr>
        <p:spPr>
          <a:xfrm>
            <a:off x="2016267" y="4654574"/>
            <a:ext cx="1704266" cy="538609"/>
          </a:xfrm>
          <a:prstGeom prst="rect">
            <a:avLst/>
          </a:prstGeom>
          <a:noFill/>
          <a:ln>
            <a:solidFill>
              <a:schemeClr val="tx1">
                <a:lumMod val="95000"/>
                <a:lumOff val="5000"/>
              </a:schemeClr>
            </a:solidFill>
          </a:ln>
        </p:spPr>
        <p:txBody>
          <a:bodyPr wrap="square" rtlCol="0">
            <a:spAutoFit/>
          </a:bodyPr>
          <a:lstStyle/>
          <a:p>
            <a:r>
              <a:rPr lang="en-US" b="1" dirty="0"/>
              <a:t>        ?</a:t>
            </a:r>
          </a:p>
        </p:txBody>
      </p:sp>
      <p:grpSp>
        <p:nvGrpSpPr>
          <p:cNvPr id="26" name="Group 25"/>
          <p:cNvGrpSpPr/>
          <p:nvPr/>
        </p:nvGrpSpPr>
        <p:grpSpPr>
          <a:xfrm>
            <a:off x="4979233" y="3276597"/>
            <a:ext cx="2947117" cy="1334885"/>
            <a:chOff x="6549418" y="4469323"/>
            <a:chExt cx="2008183" cy="1334885"/>
          </a:xfrm>
        </p:grpSpPr>
        <p:sp>
          <p:nvSpPr>
            <p:cNvPr id="27" name="TextBox 26"/>
            <p:cNvSpPr txBox="1"/>
            <p:nvPr/>
          </p:nvSpPr>
          <p:spPr>
            <a:xfrm>
              <a:off x="6549418" y="4469323"/>
              <a:ext cx="1964646" cy="707886"/>
            </a:xfrm>
            <a:prstGeom prst="rect">
              <a:avLst/>
            </a:prstGeom>
            <a:noFill/>
          </p:spPr>
          <p:txBody>
            <a:bodyPr wrap="square" rtlCol="0">
              <a:spAutoFit/>
            </a:bodyPr>
            <a:lstStyle/>
            <a:p>
              <a:pPr algn="r"/>
              <a:r>
                <a:rPr lang="en-US" sz="4000" b="1" dirty="0"/>
                <a:t>137 206</a:t>
              </a:r>
            </a:p>
          </p:txBody>
        </p:sp>
        <p:sp>
          <p:nvSpPr>
            <p:cNvPr id="28" name="TextBox 27"/>
            <p:cNvSpPr txBox="1"/>
            <p:nvPr/>
          </p:nvSpPr>
          <p:spPr>
            <a:xfrm>
              <a:off x="6971836" y="5096322"/>
              <a:ext cx="1570080" cy="707886"/>
            </a:xfrm>
            <a:prstGeom prst="rect">
              <a:avLst/>
            </a:prstGeom>
            <a:noFill/>
          </p:spPr>
          <p:txBody>
            <a:bodyPr wrap="square" rtlCol="0">
              <a:spAutoFit/>
            </a:bodyPr>
            <a:lstStyle/>
            <a:p>
              <a:pPr algn="r"/>
              <a:r>
                <a:rPr lang="en-US" sz="4000" b="1" dirty="0"/>
                <a:t>3</a:t>
              </a:r>
            </a:p>
          </p:txBody>
        </p:sp>
        <p:sp>
          <p:nvSpPr>
            <p:cNvPr id="29" name="TextBox 28"/>
            <p:cNvSpPr txBox="1"/>
            <p:nvPr/>
          </p:nvSpPr>
          <p:spPr>
            <a:xfrm>
              <a:off x="6971836" y="4842902"/>
              <a:ext cx="420308" cy="707886"/>
            </a:xfrm>
            <a:prstGeom prst="rect">
              <a:avLst/>
            </a:prstGeom>
            <a:noFill/>
          </p:spPr>
          <p:txBody>
            <a:bodyPr wrap="none" rtlCol="0">
              <a:spAutoFit/>
            </a:bodyPr>
            <a:lstStyle/>
            <a:p>
              <a:r>
                <a:rPr lang="en-US" sz="4000" b="1" dirty="0"/>
                <a:t>x</a:t>
              </a:r>
            </a:p>
          </p:txBody>
        </p:sp>
        <p:cxnSp>
          <p:nvCxnSpPr>
            <p:cNvPr id="30" name="Straight Connector 29"/>
            <p:cNvCxnSpPr/>
            <p:nvPr/>
          </p:nvCxnSpPr>
          <p:spPr>
            <a:xfrm flipV="1">
              <a:off x="7392144" y="5741231"/>
              <a:ext cx="1165457" cy="12920"/>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grpSp>
      <p:sp>
        <p:nvSpPr>
          <p:cNvPr id="31" name="TextBox 30"/>
          <p:cNvSpPr txBox="1"/>
          <p:nvPr/>
        </p:nvSpPr>
        <p:spPr>
          <a:xfrm>
            <a:off x="5384108" y="2660705"/>
            <a:ext cx="2967873" cy="646331"/>
          </a:xfrm>
          <a:prstGeom prst="rect">
            <a:avLst/>
          </a:prstGeom>
          <a:noFill/>
        </p:spPr>
        <p:txBody>
          <a:bodyPr wrap="square" rtlCol="0">
            <a:spAutoFit/>
          </a:bodyPr>
          <a:lstStyle/>
          <a:p>
            <a:r>
              <a:rPr lang="en-US" sz="3600" b="1" dirty="0">
                <a:latin typeface="Times New Roman" panose="02020603050405020304" pitchFamily="18" charset="0"/>
                <a:ea typeface="Tahoma" panose="020B0604030504040204" pitchFamily="34" charset="0"/>
                <a:cs typeface="Times New Roman" panose="02020603050405020304" pitchFamily="18" charset="0"/>
              </a:rPr>
              <a:t>B2:Tính</a:t>
            </a:r>
            <a:r>
              <a:rPr lang="en-US" sz="3600" b="1" dirty="0">
                <a:latin typeface="Times New Roman" panose="02020603050405020304" pitchFamily="18" charset="0"/>
                <a:cs typeface="Times New Roman" panose="02020603050405020304" pitchFamily="18" charset="0"/>
              </a:rPr>
              <a:t>:</a:t>
            </a:r>
          </a:p>
        </p:txBody>
      </p:sp>
      <p:sp>
        <p:nvSpPr>
          <p:cNvPr id="32" name="TextBox 31"/>
          <p:cNvSpPr txBox="1"/>
          <p:nvPr/>
        </p:nvSpPr>
        <p:spPr>
          <a:xfrm>
            <a:off x="7445219" y="4542201"/>
            <a:ext cx="343059" cy="707886"/>
          </a:xfrm>
          <a:prstGeom prst="rect">
            <a:avLst/>
          </a:prstGeom>
          <a:noFill/>
        </p:spPr>
        <p:txBody>
          <a:bodyPr wrap="square" rtlCol="0">
            <a:spAutoFit/>
          </a:bodyPr>
          <a:lstStyle/>
          <a:p>
            <a:r>
              <a:rPr lang="en-US" sz="4000" b="1" dirty="0">
                <a:solidFill>
                  <a:srgbClr val="FF0000"/>
                </a:solidFill>
              </a:rPr>
              <a:t>8</a:t>
            </a:r>
          </a:p>
        </p:txBody>
      </p:sp>
      <p:sp>
        <p:nvSpPr>
          <p:cNvPr id="33" name="TextBox 32"/>
          <p:cNvSpPr txBox="1"/>
          <p:nvPr/>
        </p:nvSpPr>
        <p:spPr>
          <a:xfrm>
            <a:off x="7186559" y="4544273"/>
            <a:ext cx="456329" cy="707886"/>
          </a:xfrm>
          <a:prstGeom prst="rect">
            <a:avLst/>
          </a:prstGeom>
          <a:noFill/>
        </p:spPr>
        <p:txBody>
          <a:bodyPr wrap="square" rtlCol="0">
            <a:spAutoFit/>
          </a:bodyPr>
          <a:lstStyle/>
          <a:p>
            <a:r>
              <a:rPr lang="en-US" sz="4000" b="1" dirty="0">
                <a:solidFill>
                  <a:srgbClr val="FF0000"/>
                </a:solidFill>
              </a:rPr>
              <a:t>1</a:t>
            </a:r>
          </a:p>
        </p:txBody>
      </p:sp>
      <p:sp>
        <p:nvSpPr>
          <p:cNvPr id="34" name="TextBox 33"/>
          <p:cNvSpPr txBox="1"/>
          <p:nvPr/>
        </p:nvSpPr>
        <p:spPr>
          <a:xfrm>
            <a:off x="6923385" y="4542201"/>
            <a:ext cx="343060" cy="707886"/>
          </a:xfrm>
          <a:prstGeom prst="rect">
            <a:avLst/>
          </a:prstGeom>
          <a:noFill/>
        </p:spPr>
        <p:txBody>
          <a:bodyPr wrap="square" rtlCol="0">
            <a:spAutoFit/>
          </a:bodyPr>
          <a:lstStyle/>
          <a:p>
            <a:r>
              <a:rPr lang="en-US" sz="4000" b="1" dirty="0">
                <a:solidFill>
                  <a:srgbClr val="FF0000"/>
                </a:solidFill>
              </a:rPr>
              <a:t>6</a:t>
            </a:r>
          </a:p>
        </p:txBody>
      </p:sp>
      <p:sp>
        <p:nvSpPr>
          <p:cNvPr id="35" name="TextBox 34"/>
          <p:cNvSpPr txBox="1"/>
          <p:nvPr/>
        </p:nvSpPr>
        <p:spPr>
          <a:xfrm>
            <a:off x="6646742" y="4573774"/>
            <a:ext cx="343060" cy="646331"/>
          </a:xfrm>
          <a:prstGeom prst="rect">
            <a:avLst/>
          </a:prstGeom>
          <a:noFill/>
        </p:spPr>
        <p:txBody>
          <a:bodyPr wrap="square" rtlCol="0">
            <a:spAutoFit/>
          </a:bodyPr>
          <a:lstStyle/>
          <a:p>
            <a:r>
              <a:rPr lang="en-US" sz="3600" b="1" dirty="0">
                <a:solidFill>
                  <a:srgbClr val="FF0000"/>
                </a:solidFill>
              </a:rPr>
              <a:t>1</a:t>
            </a:r>
          </a:p>
        </p:txBody>
      </p:sp>
      <p:cxnSp>
        <p:nvCxnSpPr>
          <p:cNvPr id="53" name="Straight Arrow Connector 52"/>
          <p:cNvCxnSpPr/>
          <p:nvPr/>
        </p:nvCxnSpPr>
        <p:spPr>
          <a:xfrm>
            <a:off x="7665087" y="5486400"/>
            <a:ext cx="8572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65087" y="5007604"/>
            <a:ext cx="0" cy="478796"/>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611421" y="5193111"/>
            <a:ext cx="6368894" cy="523220"/>
          </a:xfrm>
          <a:prstGeom prst="rect">
            <a:avLst/>
          </a:prstGeom>
          <a:noFill/>
        </p:spPr>
        <p:txBody>
          <a:bodyPr wrap="square" rtlCol="0">
            <a:spAutoFit/>
          </a:bodyPr>
          <a:lstStyle/>
          <a:p>
            <a:r>
              <a:rPr lang="en-US" sz="2800" b="1" dirty="0"/>
              <a:t>3 </a:t>
            </a:r>
            <a:r>
              <a:rPr lang="en-US" sz="2800" b="1" dirty="0" err="1"/>
              <a:t>nhân</a:t>
            </a:r>
            <a:r>
              <a:rPr lang="en-US" sz="2800" b="1" dirty="0"/>
              <a:t> 6 </a:t>
            </a:r>
            <a:r>
              <a:rPr lang="en-US" sz="2800" b="1" dirty="0" err="1"/>
              <a:t>bằng</a:t>
            </a:r>
            <a:r>
              <a:rPr lang="en-US" sz="2800" b="1" dirty="0"/>
              <a:t> 18, </a:t>
            </a:r>
            <a:r>
              <a:rPr lang="en-US" sz="2800" b="1" dirty="0" err="1"/>
              <a:t>viết</a:t>
            </a:r>
            <a:r>
              <a:rPr lang="en-US" sz="2800" b="1" dirty="0"/>
              <a:t> 8, </a:t>
            </a:r>
            <a:r>
              <a:rPr lang="en-US" sz="2800" b="1" dirty="0" err="1"/>
              <a:t>nhớ</a:t>
            </a:r>
            <a:r>
              <a:rPr lang="en-US" sz="2800" b="1" dirty="0"/>
              <a:t> 1.</a:t>
            </a:r>
          </a:p>
        </p:txBody>
      </p:sp>
      <p:cxnSp>
        <p:nvCxnSpPr>
          <p:cNvPr id="61" name="Straight Connector 60"/>
          <p:cNvCxnSpPr/>
          <p:nvPr/>
        </p:nvCxnSpPr>
        <p:spPr>
          <a:xfrm>
            <a:off x="7400091" y="5094824"/>
            <a:ext cx="3757" cy="1077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403848" y="6172199"/>
            <a:ext cx="11184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611421" y="5849034"/>
            <a:ext cx="7527898" cy="523220"/>
          </a:xfrm>
          <a:prstGeom prst="rect">
            <a:avLst/>
          </a:prstGeom>
          <a:noFill/>
        </p:spPr>
        <p:txBody>
          <a:bodyPr wrap="square" rtlCol="0">
            <a:spAutoFit/>
          </a:bodyPr>
          <a:lstStyle/>
          <a:p>
            <a:r>
              <a:rPr lang="en-US" sz="2800" b="1" dirty="0"/>
              <a:t>3 </a:t>
            </a:r>
            <a:r>
              <a:rPr lang="en-US" sz="2800" b="1" dirty="0" err="1"/>
              <a:t>nhân</a:t>
            </a:r>
            <a:r>
              <a:rPr lang="en-US" sz="2800" b="1" dirty="0"/>
              <a:t> 0 </a:t>
            </a:r>
            <a:r>
              <a:rPr lang="en-US" sz="2800" b="1" dirty="0" err="1"/>
              <a:t>bằng</a:t>
            </a:r>
            <a:r>
              <a:rPr lang="en-US" sz="2800" b="1" dirty="0"/>
              <a:t> 0, </a:t>
            </a:r>
            <a:r>
              <a:rPr lang="en-US" sz="2800" b="1" dirty="0" err="1"/>
              <a:t>thêm</a:t>
            </a:r>
            <a:r>
              <a:rPr lang="en-US" sz="2800" b="1" dirty="0"/>
              <a:t> 1 </a:t>
            </a:r>
            <a:r>
              <a:rPr lang="en-US" sz="2800" b="1" dirty="0" err="1"/>
              <a:t>bằng</a:t>
            </a:r>
            <a:r>
              <a:rPr lang="en-US" sz="2800" b="1" dirty="0"/>
              <a:t> 1, </a:t>
            </a:r>
            <a:r>
              <a:rPr lang="en-US" sz="2800" b="1" dirty="0" err="1"/>
              <a:t>viết</a:t>
            </a:r>
            <a:r>
              <a:rPr lang="en-US" sz="2800" b="1" dirty="0"/>
              <a:t> 1.</a:t>
            </a:r>
          </a:p>
        </p:txBody>
      </p:sp>
      <p:cxnSp>
        <p:nvCxnSpPr>
          <p:cNvPr id="67" name="Straight Connector 66"/>
          <p:cNvCxnSpPr/>
          <p:nvPr/>
        </p:nvCxnSpPr>
        <p:spPr>
          <a:xfrm>
            <a:off x="7124312" y="5014462"/>
            <a:ext cx="11792" cy="179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7186559" y="6781800"/>
            <a:ext cx="1335744" cy="9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669991" y="6458633"/>
            <a:ext cx="4762004" cy="523220"/>
          </a:xfrm>
          <a:prstGeom prst="rect">
            <a:avLst/>
          </a:prstGeom>
          <a:noFill/>
        </p:spPr>
        <p:txBody>
          <a:bodyPr wrap="square" rtlCol="0">
            <a:spAutoFit/>
          </a:bodyPr>
          <a:lstStyle/>
          <a:p>
            <a:r>
              <a:rPr lang="en-US" sz="2800" b="1" dirty="0"/>
              <a:t>3 </a:t>
            </a:r>
            <a:r>
              <a:rPr lang="en-US" sz="2800" b="1" dirty="0" err="1"/>
              <a:t>nhân</a:t>
            </a:r>
            <a:r>
              <a:rPr lang="en-US" sz="2800" b="1" dirty="0"/>
              <a:t> 2 </a:t>
            </a:r>
            <a:r>
              <a:rPr lang="en-US" sz="2800" b="1" dirty="0" err="1"/>
              <a:t>bằng</a:t>
            </a:r>
            <a:r>
              <a:rPr lang="en-US" sz="2800" b="1" dirty="0"/>
              <a:t> 6, </a:t>
            </a:r>
            <a:r>
              <a:rPr lang="en-US" sz="2800" b="1" dirty="0" err="1"/>
              <a:t>viết</a:t>
            </a:r>
            <a:r>
              <a:rPr lang="en-US" sz="2800" b="1" dirty="0"/>
              <a:t> 6.</a:t>
            </a:r>
          </a:p>
        </p:txBody>
      </p:sp>
      <p:cxnSp>
        <p:nvCxnSpPr>
          <p:cNvPr id="80" name="Straight Connector 79"/>
          <p:cNvCxnSpPr/>
          <p:nvPr/>
        </p:nvCxnSpPr>
        <p:spPr>
          <a:xfrm>
            <a:off x="6880291" y="5014462"/>
            <a:ext cx="31249" cy="2300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895915" y="7315199"/>
            <a:ext cx="1626388"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669991" y="6992033"/>
            <a:ext cx="6552436" cy="523220"/>
          </a:xfrm>
          <a:prstGeom prst="rect">
            <a:avLst/>
          </a:prstGeom>
          <a:noFill/>
        </p:spPr>
        <p:txBody>
          <a:bodyPr wrap="square" rtlCol="0">
            <a:spAutoFit/>
          </a:bodyPr>
          <a:lstStyle/>
          <a:p>
            <a:r>
              <a:rPr lang="en-US" sz="2800" b="1" dirty="0"/>
              <a:t>3 </a:t>
            </a:r>
            <a:r>
              <a:rPr lang="en-US" sz="2800" b="1" dirty="0" err="1"/>
              <a:t>nhân</a:t>
            </a:r>
            <a:r>
              <a:rPr lang="en-US" sz="2800" b="1" dirty="0"/>
              <a:t> 7 </a:t>
            </a:r>
            <a:r>
              <a:rPr lang="en-US" sz="2800" b="1" dirty="0" err="1"/>
              <a:t>bằng</a:t>
            </a:r>
            <a:r>
              <a:rPr lang="en-US" sz="2800" b="1" dirty="0"/>
              <a:t> 21, </a:t>
            </a:r>
            <a:r>
              <a:rPr lang="en-US" sz="2800" b="1" dirty="0" err="1"/>
              <a:t>viết</a:t>
            </a:r>
            <a:r>
              <a:rPr lang="en-US" sz="2800" b="1" dirty="0"/>
              <a:t> 1, </a:t>
            </a:r>
            <a:r>
              <a:rPr lang="en-US" sz="2800" b="1" dirty="0" err="1"/>
              <a:t>nhớ</a:t>
            </a:r>
            <a:r>
              <a:rPr lang="en-US" sz="2800" b="1" dirty="0"/>
              <a:t> 2.</a:t>
            </a:r>
          </a:p>
        </p:txBody>
      </p:sp>
      <p:sp>
        <p:nvSpPr>
          <p:cNvPr id="86" name="TextBox 85"/>
          <p:cNvSpPr txBox="1"/>
          <p:nvPr/>
        </p:nvSpPr>
        <p:spPr>
          <a:xfrm>
            <a:off x="2589749" y="8324874"/>
            <a:ext cx="5624770" cy="646331"/>
          </a:xfrm>
          <a:prstGeom prst="rect">
            <a:avLst/>
          </a:prstGeom>
          <a:noFill/>
        </p:spPr>
        <p:txBody>
          <a:bodyPr wrap="square" rtlCol="0">
            <a:spAutoFit/>
          </a:bodyPr>
          <a:lstStyle/>
          <a:p>
            <a:r>
              <a:rPr lang="en-US" sz="3600" b="1" dirty="0" err="1"/>
              <a:t>Vậy</a:t>
            </a:r>
            <a:r>
              <a:rPr lang="en-US" sz="3600" b="1" dirty="0"/>
              <a:t>: 137 206 x 3 = 411 618</a:t>
            </a:r>
          </a:p>
        </p:txBody>
      </p:sp>
      <p:sp>
        <p:nvSpPr>
          <p:cNvPr id="54" name="TextBox 53"/>
          <p:cNvSpPr txBox="1"/>
          <p:nvPr/>
        </p:nvSpPr>
        <p:spPr>
          <a:xfrm>
            <a:off x="6374749" y="4581043"/>
            <a:ext cx="343060" cy="646331"/>
          </a:xfrm>
          <a:prstGeom prst="rect">
            <a:avLst/>
          </a:prstGeom>
          <a:noFill/>
        </p:spPr>
        <p:txBody>
          <a:bodyPr wrap="square" rtlCol="0">
            <a:spAutoFit/>
          </a:bodyPr>
          <a:lstStyle/>
          <a:p>
            <a:r>
              <a:rPr lang="en-US" sz="3600" b="1" dirty="0">
                <a:solidFill>
                  <a:srgbClr val="FF0000"/>
                </a:solidFill>
              </a:rPr>
              <a:t>1</a:t>
            </a:r>
          </a:p>
        </p:txBody>
      </p:sp>
      <p:sp>
        <p:nvSpPr>
          <p:cNvPr id="56" name="TextBox 55"/>
          <p:cNvSpPr txBox="1"/>
          <p:nvPr/>
        </p:nvSpPr>
        <p:spPr>
          <a:xfrm>
            <a:off x="6091090" y="4573774"/>
            <a:ext cx="343060" cy="646331"/>
          </a:xfrm>
          <a:prstGeom prst="rect">
            <a:avLst/>
          </a:prstGeom>
          <a:noFill/>
        </p:spPr>
        <p:txBody>
          <a:bodyPr wrap="square" rtlCol="0">
            <a:spAutoFit/>
          </a:bodyPr>
          <a:lstStyle/>
          <a:p>
            <a:r>
              <a:rPr lang="en-US" sz="3600" b="1" dirty="0">
                <a:solidFill>
                  <a:srgbClr val="FF0000"/>
                </a:solidFill>
              </a:rPr>
              <a:t>4</a:t>
            </a:r>
          </a:p>
        </p:txBody>
      </p:sp>
      <p:cxnSp>
        <p:nvCxnSpPr>
          <p:cNvPr id="57" name="Straight Connector 56"/>
          <p:cNvCxnSpPr/>
          <p:nvPr/>
        </p:nvCxnSpPr>
        <p:spPr>
          <a:xfrm>
            <a:off x="6555310" y="5099345"/>
            <a:ext cx="1964" cy="2616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283317" y="5100885"/>
            <a:ext cx="53230" cy="31496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6586897" y="7730402"/>
            <a:ext cx="1935406" cy="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294783" y="8250499"/>
            <a:ext cx="2375208" cy="16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8716072" y="7491328"/>
            <a:ext cx="7811768" cy="523220"/>
          </a:xfrm>
          <a:prstGeom prst="rect">
            <a:avLst/>
          </a:prstGeom>
          <a:noFill/>
        </p:spPr>
        <p:txBody>
          <a:bodyPr wrap="square" rtlCol="0">
            <a:spAutoFit/>
          </a:bodyPr>
          <a:lstStyle/>
          <a:p>
            <a:r>
              <a:rPr lang="en-US" sz="2800" b="1" dirty="0"/>
              <a:t>3 </a:t>
            </a:r>
            <a:r>
              <a:rPr lang="en-US" sz="2800" b="1" dirty="0" err="1"/>
              <a:t>nhân</a:t>
            </a:r>
            <a:r>
              <a:rPr lang="en-US" sz="2800" b="1" dirty="0"/>
              <a:t> 3 </a:t>
            </a:r>
            <a:r>
              <a:rPr lang="en-US" sz="2800" b="1" dirty="0" err="1"/>
              <a:t>bằng</a:t>
            </a:r>
            <a:r>
              <a:rPr lang="en-US" sz="2800" b="1" dirty="0"/>
              <a:t> 9, </a:t>
            </a:r>
            <a:r>
              <a:rPr lang="en-US" sz="2800" b="1" dirty="0" err="1"/>
              <a:t>thêm</a:t>
            </a:r>
            <a:r>
              <a:rPr lang="en-US" sz="2800" b="1" dirty="0"/>
              <a:t> 2 </a:t>
            </a:r>
            <a:r>
              <a:rPr lang="en-US" sz="2800" b="1" dirty="0" err="1"/>
              <a:t>bằng</a:t>
            </a:r>
            <a:r>
              <a:rPr lang="en-US" sz="2800" b="1" dirty="0"/>
              <a:t> 11, </a:t>
            </a:r>
            <a:r>
              <a:rPr lang="en-US" sz="2800" b="1" dirty="0" err="1"/>
              <a:t>viết</a:t>
            </a:r>
            <a:r>
              <a:rPr lang="en-US" sz="2800" b="1" dirty="0"/>
              <a:t> 1, </a:t>
            </a:r>
            <a:r>
              <a:rPr lang="en-US" sz="2800" b="1" dirty="0" err="1"/>
              <a:t>nhớ</a:t>
            </a:r>
            <a:r>
              <a:rPr lang="en-US" sz="2800" b="1" dirty="0"/>
              <a:t> 1.</a:t>
            </a:r>
          </a:p>
        </p:txBody>
      </p:sp>
      <p:sp>
        <p:nvSpPr>
          <p:cNvPr id="70" name="TextBox 69"/>
          <p:cNvSpPr txBox="1"/>
          <p:nvPr/>
        </p:nvSpPr>
        <p:spPr>
          <a:xfrm>
            <a:off x="8681457" y="8014548"/>
            <a:ext cx="7305462" cy="523220"/>
          </a:xfrm>
          <a:prstGeom prst="rect">
            <a:avLst/>
          </a:prstGeom>
          <a:noFill/>
        </p:spPr>
        <p:txBody>
          <a:bodyPr wrap="square" rtlCol="0">
            <a:spAutoFit/>
          </a:bodyPr>
          <a:lstStyle/>
          <a:p>
            <a:r>
              <a:rPr lang="en-US" sz="2800" b="1" dirty="0"/>
              <a:t>3 </a:t>
            </a:r>
            <a:r>
              <a:rPr lang="en-US" sz="2800" b="1" dirty="0" err="1"/>
              <a:t>nhân</a:t>
            </a:r>
            <a:r>
              <a:rPr lang="en-US" sz="2800" b="1" dirty="0"/>
              <a:t> 1 </a:t>
            </a:r>
            <a:r>
              <a:rPr lang="en-US" sz="2800" b="1" dirty="0" err="1"/>
              <a:t>bằng</a:t>
            </a:r>
            <a:r>
              <a:rPr lang="en-US" sz="2800" b="1" dirty="0"/>
              <a:t> 3, </a:t>
            </a:r>
            <a:r>
              <a:rPr lang="en-US" sz="2800" b="1" dirty="0" err="1"/>
              <a:t>nhớ</a:t>
            </a:r>
            <a:r>
              <a:rPr lang="en-US" sz="2800" b="1" dirty="0"/>
              <a:t> 1 </a:t>
            </a:r>
            <a:r>
              <a:rPr lang="en-US" sz="2800" b="1" dirty="0" err="1"/>
              <a:t>bằng</a:t>
            </a:r>
            <a:r>
              <a:rPr lang="en-US" sz="2800" b="1" dirty="0"/>
              <a:t> 4, </a:t>
            </a:r>
            <a:r>
              <a:rPr lang="en-US" sz="2800" b="1" dirty="0" err="1"/>
              <a:t>viết</a:t>
            </a:r>
            <a:r>
              <a:rPr lang="en-US" sz="2800" b="1" dirty="0"/>
              <a:t> 4.</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500"/>
                                        <p:tgtEl>
                                          <p:spTgt spid="8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fade">
                                      <p:cBhvr>
                                        <p:cTn id="102" dur="500"/>
                                        <p:tgtEl>
                                          <p:spTgt spid="8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500"/>
                                        <p:tgtEl>
                                          <p:spTgt spid="8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fade">
                                      <p:cBhvr>
                                        <p:cTn id="112" dur="500"/>
                                        <p:tgtEl>
                                          <p:spTgt spid="8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500"/>
                                        <p:tgtEl>
                                          <p:spTgt spid="5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6"/>
                                        </p:tgtEl>
                                        <p:attrNameLst>
                                          <p:attrName>style.visibility</p:attrName>
                                        </p:attrNameLst>
                                      </p:cBhvr>
                                      <p:to>
                                        <p:strVal val="visible"/>
                                      </p:to>
                                    </p:set>
                                    <p:animEffect transition="in" filter="fade">
                                      <p:cBhvr>
                                        <p:cTn id="122" dur="500"/>
                                        <p:tgtEl>
                                          <p:spTgt spid="5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500"/>
                                        <p:tgtEl>
                                          <p:spTgt spid="5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500"/>
                                        <p:tgtEl>
                                          <p:spTgt spid="62"/>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63"/>
                                        </p:tgtEl>
                                        <p:attrNameLst>
                                          <p:attrName>style.visibility</p:attrName>
                                        </p:attrNameLst>
                                      </p:cBhvr>
                                      <p:to>
                                        <p:strVal val="visible"/>
                                      </p:to>
                                    </p:set>
                                    <p:animEffect transition="in" filter="fade">
                                      <p:cBhvr>
                                        <p:cTn id="142" dur="500"/>
                                        <p:tgtEl>
                                          <p:spTgt spid="6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500"/>
                                        <p:tgtEl>
                                          <p:spTgt spid="6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70"/>
                                        </p:tgtEl>
                                        <p:attrNameLst>
                                          <p:attrName>style.visibility</p:attrName>
                                        </p:attrNameLst>
                                      </p:cBhvr>
                                      <p:to>
                                        <p:strVal val="visible"/>
                                      </p:to>
                                    </p:set>
                                    <p:animEffect transition="in" filter="fade">
                                      <p:cBhvr>
                                        <p:cTn id="15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animBg="1"/>
      <p:bldP spid="31" grpId="0"/>
      <p:bldP spid="32" grpId="0"/>
      <p:bldP spid="33" grpId="0"/>
      <p:bldP spid="34" grpId="0"/>
      <p:bldP spid="35" grpId="0"/>
      <p:bldP spid="59" grpId="0"/>
      <p:bldP spid="65" grpId="0"/>
      <p:bldP spid="78" grpId="0"/>
      <p:bldP spid="85" grpId="0"/>
      <p:bldP spid="86" grpId="0"/>
      <p:bldP spid="54" grpId="0"/>
      <p:bldP spid="56" grpId="0"/>
      <p:bldP spid="66"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252528" y="1624112"/>
            <a:ext cx="9564916"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31: NHÂN VỚI SỐ CÓ MỘT CHỮ SỐ</a:t>
            </a:r>
          </a:p>
        </p:txBody>
      </p:sp>
      <p:grpSp>
        <p:nvGrpSpPr>
          <p:cNvPr id="5" name="Group 4"/>
          <p:cNvGrpSpPr/>
          <p:nvPr/>
        </p:nvGrpSpPr>
        <p:grpSpPr>
          <a:xfrm>
            <a:off x="5400034" y="230629"/>
            <a:ext cx="5547801" cy="988571"/>
            <a:chOff x="4846573" y="1012661"/>
            <a:chExt cx="5454194" cy="988571"/>
          </a:xfrm>
        </p:grpSpPr>
        <p:grpSp>
          <p:nvGrpSpPr>
            <p:cNvPr id="6" name="Group 5"/>
            <p:cNvGrpSpPr/>
            <p:nvPr/>
          </p:nvGrpSpPr>
          <p:grpSpPr>
            <a:xfrm>
              <a:off x="4846573" y="1012661"/>
              <a:ext cx="5454194" cy="968657"/>
              <a:chOff x="4846573" y="1012661"/>
              <a:chExt cx="5454194" cy="968657"/>
            </a:xfrm>
          </p:grpSpPr>
          <p:sp>
            <p:nvSpPr>
              <p:cNvPr id="8" name="TextBox 7"/>
              <p:cNvSpPr txBox="1"/>
              <p:nvPr/>
            </p:nvSpPr>
            <p:spPr>
              <a:xfrm>
                <a:off x="4846573" y="1012661"/>
                <a:ext cx="5454194"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Hai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25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
            <p:nvSpPr>
              <p:cNvPr id="9" name="TextBox 8"/>
              <p:cNvSpPr txBox="1"/>
              <p:nvPr/>
            </p:nvSpPr>
            <p:spPr>
              <a:xfrm>
                <a:off x="6713636" y="1519653"/>
                <a:ext cx="1050721" cy="461665"/>
              </a:xfrm>
              <a:prstGeom prst="rect">
                <a:avLst/>
              </a:prstGeom>
              <a:noFill/>
            </p:spPr>
            <p:txBody>
              <a:bodyPr wrap="none" rtlCol="0">
                <a:spAutoFit/>
              </a:bodyPr>
              <a:lstStyle/>
              <a:p>
                <a:r>
                  <a:rPr lang="en-US" sz="2400" b="1" dirty="0">
                    <a:solidFill>
                      <a:srgbClr val="FF0066"/>
                    </a:solidFill>
                    <a:latin typeface="Times New Roman" pitchFamily="18" charset="0"/>
                    <a:cs typeface="Times New Roman" pitchFamily="18" charset="0"/>
                  </a:rPr>
                  <a:t>TOÁN</a:t>
                </a:r>
              </a:p>
            </p:txBody>
          </p:sp>
        </p:grpSp>
        <p:cxnSp>
          <p:nvCxnSpPr>
            <p:cNvPr id="7" name="Straight Connector 6"/>
            <p:cNvCxnSpPr/>
            <p:nvPr/>
          </p:nvCxnSpPr>
          <p:spPr>
            <a:xfrm>
              <a:off x="6830897" y="2001232"/>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3" name="Group 22"/>
          <p:cNvGrpSpPr/>
          <p:nvPr/>
        </p:nvGrpSpPr>
        <p:grpSpPr>
          <a:xfrm>
            <a:off x="1684511" y="2286362"/>
            <a:ext cx="1996146" cy="677108"/>
            <a:chOff x="1470819" y="1947446"/>
            <a:chExt cx="1996146" cy="677108"/>
          </a:xfrm>
        </p:grpSpPr>
        <p:grpSp>
          <p:nvGrpSpPr>
            <p:cNvPr id="24" name="Group 23"/>
            <p:cNvGrpSpPr/>
            <p:nvPr/>
          </p:nvGrpSpPr>
          <p:grpSpPr>
            <a:xfrm>
              <a:off x="1470819" y="1962834"/>
              <a:ext cx="533400" cy="646331"/>
              <a:chOff x="1737519" y="1962834"/>
              <a:chExt cx="533400" cy="646331"/>
            </a:xfrm>
          </p:grpSpPr>
          <p:sp>
            <p:nvSpPr>
              <p:cNvPr id="28" name="Oval 2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 name="TextBox 28"/>
              <p:cNvSpPr txBox="1"/>
              <p:nvPr/>
            </p:nvSpPr>
            <p:spPr>
              <a:xfrm>
                <a:off x="1796470" y="1962834"/>
                <a:ext cx="415498"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a:t>
                </a:r>
              </a:p>
            </p:txBody>
          </p:sp>
        </p:grpSp>
        <p:sp>
          <p:nvSpPr>
            <p:cNvPr id="27" name="TextBox 26"/>
            <p:cNvSpPr txBox="1"/>
            <p:nvPr/>
          </p:nvSpPr>
          <p:spPr>
            <a:xfrm>
              <a:off x="2118519" y="1947446"/>
              <a:ext cx="1348446" cy="677108"/>
            </a:xfrm>
            <a:prstGeom prst="rect">
              <a:avLst/>
            </a:prstGeom>
            <a:noFill/>
          </p:spPr>
          <p:txBody>
            <a:bodyPr wrap="none" rtlCol="0">
              <a:spAutoFit/>
            </a:bodyPr>
            <a:lstStyle/>
            <a:p>
              <a:r>
                <a:rPr lang="en-US" sz="3800" b="1" dirty="0" err="1">
                  <a:solidFill>
                    <a:srgbClr val="0000FF"/>
                  </a:solidFill>
                  <a:latin typeface="Times New Roman" pitchFamily="18" charset="0"/>
                  <a:cs typeface="Times New Roman" pitchFamily="18" charset="0"/>
                </a:rPr>
                <a:t>Tính</a:t>
              </a:r>
              <a:r>
                <a:rPr lang="en-US" sz="3800" b="1" dirty="0">
                  <a:solidFill>
                    <a:srgbClr val="0000FF"/>
                  </a:solidFill>
                  <a:latin typeface="Times New Roman" pitchFamily="18" charset="0"/>
                  <a:cs typeface="Times New Roman" pitchFamily="18" charset="0"/>
                </a:rPr>
                <a:t>:</a:t>
              </a:r>
            </a:p>
          </p:txBody>
        </p:sp>
      </p:grpSp>
      <p:grpSp>
        <p:nvGrpSpPr>
          <p:cNvPr id="30" name="Group 29"/>
          <p:cNvGrpSpPr/>
          <p:nvPr/>
        </p:nvGrpSpPr>
        <p:grpSpPr>
          <a:xfrm>
            <a:off x="2121850" y="3262092"/>
            <a:ext cx="2017052" cy="1167022"/>
            <a:chOff x="7106460" y="4614792"/>
            <a:chExt cx="2017052" cy="1167022"/>
          </a:xfrm>
        </p:grpSpPr>
        <p:sp>
          <p:nvSpPr>
            <p:cNvPr id="31" name="TextBox 30"/>
            <p:cNvSpPr txBox="1"/>
            <p:nvPr/>
          </p:nvSpPr>
          <p:spPr>
            <a:xfrm>
              <a:off x="7491422" y="4614792"/>
              <a:ext cx="1547138" cy="707886"/>
            </a:xfrm>
            <a:prstGeom prst="rect">
              <a:avLst/>
            </a:prstGeom>
            <a:noFill/>
          </p:spPr>
          <p:txBody>
            <a:bodyPr wrap="square" rtlCol="0">
              <a:spAutoFit/>
            </a:bodyPr>
            <a:lstStyle/>
            <a:p>
              <a:pPr algn="r"/>
              <a:r>
                <a:rPr lang="en-US" sz="4000" b="1" dirty="0"/>
                <a:t>3 191</a:t>
              </a:r>
            </a:p>
          </p:txBody>
        </p:sp>
        <p:sp>
          <p:nvSpPr>
            <p:cNvPr id="32" name="TextBox 31"/>
            <p:cNvSpPr txBox="1"/>
            <p:nvPr/>
          </p:nvSpPr>
          <p:spPr>
            <a:xfrm>
              <a:off x="7435826" y="5073928"/>
              <a:ext cx="1570080" cy="707886"/>
            </a:xfrm>
            <a:prstGeom prst="rect">
              <a:avLst/>
            </a:prstGeom>
            <a:noFill/>
          </p:spPr>
          <p:txBody>
            <a:bodyPr wrap="square" rtlCol="0">
              <a:spAutoFit/>
            </a:bodyPr>
            <a:lstStyle/>
            <a:p>
              <a:pPr algn="r"/>
              <a:r>
                <a:rPr lang="en-US" sz="4000" b="1" dirty="0"/>
                <a:t>6</a:t>
              </a:r>
            </a:p>
          </p:txBody>
        </p:sp>
        <p:sp>
          <p:nvSpPr>
            <p:cNvPr id="33" name="TextBox 32"/>
            <p:cNvSpPr txBox="1"/>
            <p:nvPr/>
          </p:nvSpPr>
          <p:spPr>
            <a:xfrm>
              <a:off x="7106460" y="4804623"/>
              <a:ext cx="420308" cy="707886"/>
            </a:xfrm>
            <a:prstGeom prst="rect">
              <a:avLst/>
            </a:prstGeom>
            <a:noFill/>
          </p:spPr>
          <p:txBody>
            <a:bodyPr wrap="none" rtlCol="0">
              <a:spAutoFit/>
            </a:bodyPr>
            <a:lstStyle/>
            <a:p>
              <a:r>
                <a:rPr lang="en-US" sz="4000" b="1" dirty="0"/>
                <a:t>x</a:t>
              </a:r>
            </a:p>
          </p:txBody>
        </p:sp>
        <p:cxnSp>
          <p:nvCxnSpPr>
            <p:cNvPr id="34" name="Straight Connector 33"/>
            <p:cNvCxnSpPr/>
            <p:nvPr/>
          </p:nvCxnSpPr>
          <p:spPr>
            <a:xfrm flipV="1">
              <a:off x="7506235" y="5729120"/>
              <a:ext cx="1617277" cy="1"/>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grpSp>
      <p:grpSp>
        <p:nvGrpSpPr>
          <p:cNvPr id="35" name="Group 34"/>
          <p:cNvGrpSpPr/>
          <p:nvPr/>
        </p:nvGrpSpPr>
        <p:grpSpPr>
          <a:xfrm>
            <a:off x="4979726" y="3179571"/>
            <a:ext cx="2124738" cy="1196481"/>
            <a:chOff x="6998774" y="4585333"/>
            <a:chExt cx="2124738" cy="1196481"/>
          </a:xfrm>
        </p:grpSpPr>
        <p:sp>
          <p:nvSpPr>
            <p:cNvPr id="36" name="TextBox 35"/>
            <p:cNvSpPr txBox="1"/>
            <p:nvPr/>
          </p:nvSpPr>
          <p:spPr>
            <a:xfrm>
              <a:off x="7257723" y="4585333"/>
              <a:ext cx="1731439" cy="707886"/>
            </a:xfrm>
            <a:prstGeom prst="rect">
              <a:avLst/>
            </a:prstGeom>
            <a:noFill/>
          </p:spPr>
          <p:txBody>
            <a:bodyPr wrap="square" rtlCol="0">
              <a:spAutoFit/>
            </a:bodyPr>
            <a:lstStyle/>
            <a:p>
              <a:pPr algn="r"/>
              <a:r>
                <a:rPr lang="en-US" sz="4000" b="1" dirty="0"/>
                <a:t>16 227</a:t>
              </a:r>
            </a:p>
          </p:txBody>
        </p:sp>
        <p:sp>
          <p:nvSpPr>
            <p:cNvPr id="37" name="TextBox 36"/>
            <p:cNvSpPr txBox="1"/>
            <p:nvPr/>
          </p:nvSpPr>
          <p:spPr>
            <a:xfrm>
              <a:off x="7435826" y="5073928"/>
              <a:ext cx="1570080" cy="707886"/>
            </a:xfrm>
            <a:prstGeom prst="rect">
              <a:avLst/>
            </a:prstGeom>
            <a:noFill/>
          </p:spPr>
          <p:txBody>
            <a:bodyPr wrap="square" rtlCol="0">
              <a:spAutoFit/>
            </a:bodyPr>
            <a:lstStyle/>
            <a:p>
              <a:pPr algn="r"/>
              <a:r>
                <a:rPr lang="en-US" sz="4000" b="1" dirty="0"/>
                <a:t>3</a:t>
              </a:r>
            </a:p>
          </p:txBody>
        </p:sp>
        <p:sp>
          <p:nvSpPr>
            <p:cNvPr id="38" name="TextBox 37"/>
            <p:cNvSpPr txBox="1"/>
            <p:nvPr/>
          </p:nvSpPr>
          <p:spPr>
            <a:xfrm>
              <a:off x="6998774" y="4915936"/>
              <a:ext cx="420308" cy="707886"/>
            </a:xfrm>
            <a:prstGeom prst="rect">
              <a:avLst/>
            </a:prstGeom>
            <a:noFill/>
          </p:spPr>
          <p:txBody>
            <a:bodyPr wrap="none" rtlCol="0">
              <a:spAutoFit/>
            </a:bodyPr>
            <a:lstStyle/>
            <a:p>
              <a:r>
                <a:rPr lang="en-US" sz="4000" b="1" dirty="0"/>
                <a:t>x</a:t>
              </a:r>
            </a:p>
          </p:txBody>
        </p:sp>
        <p:cxnSp>
          <p:nvCxnSpPr>
            <p:cNvPr id="39" name="Straight Connector 38"/>
            <p:cNvCxnSpPr/>
            <p:nvPr/>
          </p:nvCxnSpPr>
          <p:spPr>
            <a:xfrm>
              <a:off x="7257723" y="5729120"/>
              <a:ext cx="1865789" cy="1"/>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grpSp>
      <p:grpSp>
        <p:nvGrpSpPr>
          <p:cNvPr id="40" name="Group 39"/>
          <p:cNvGrpSpPr/>
          <p:nvPr/>
        </p:nvGrpSpPr>
        <p:grpSpPr>
          <a:xfrm>
            <a:off x="7891793" y="3126877"/>
            <a:ext cx="2286555" cy="1196481"/>
            <a:chOff x="7106460" y="4585333"/>
            <a:chExt cx="2669740" cy="1196481"/>
          </a:xfrm>
        </p:grpSpPr>
        <p:sp>
          <p:nvSpPr>
            <p:cNvPr id="41" name="TextBox 40"/>
            <p:cNvSpPr txBox="1"/>
            <p:nvPr/>
          </p:nvSpPr>
          <p:spPr>
            <a:xfrm>
              <a:off x="7442023" y="4585333"/>
              <a:ext cx="2334177" cy="707886"/>
            </a:xfrm>
            <a:prstGeom prst="rect">
              <a:avLst/>
            </a:prstGeom>
            <a:noFill/>
          </p:spPr>
          <p:txBody>
            <a:bodyPr wrap="square" rtlCol="0">
              <a:spAutoFit/>
            </a:bodyPr>
            <a:lstStyle/>
            <a:p>
              <a:pPr algn="r"/>
              <a:r>
                <a:rPr lang="en-US" sz="4000" b="1" dirty="0"/>
                <a:t>342 748</a:t>
              </a:r>
            </a:p>
          </p:txBody>
        </p:sp>
        <p:sp>
          <p:nvSpPr>
            <p:cNvPr id="42" name="TextBox 41"/>
            <p:cNvSpPr txBox="1"/>
            <p:nvPr/>
          </p:nvSpPr>
          <p:spPr>
            <a:xfrm>
              <a:off x="7435825" y="5073928"/>
              <a:ext cx="2329419" cy="707886"/>
            </a:xfrm>
            <a:prstGeom prst="rect">
              <a:avLst/>
            </a:prstGeom>
            <a:noFill/>
          </p:spPr>
          <p:txBody>
            <a:bodyPr wrap="square" rtlCol="0">
              <a:spAutoFit/>
            </a:bodyPr>
            <a:lstStyle/>
            <a:p>
              <a:pPr algn="r"/>
              <a:r>
                <a:rPr lang="en-US" sz="4000" b="1" dirty="0"/>
                <a:t> 2</a:t>
              </a:r>
            </a:p>
          </p:txBody>
        </p:sp>
        <p:sp>
          <p:nvSpPr>
            <p:cNvPr id="43" name="TextBox 42"/>
            <p:cNvSpPr txBox="1"/>
            <p:nvPr/>
          </p:nvSpPr>
          <p:spPr>
            <a:xfrm>
              <a:off x="7106460" y="4804623"/>
              <a:ext cx="420308" cy="707886"/>
            </a:xfrm>
            <a:prstGeom prst="rect">
              <a:avLst/>
            </a:prstGeom>
            <a:noFill/>
          </p:spPr>
          <p:txBody>
            <a:bodyPr wrap="none" rtlCol="0">
              <a:spAutoFit/>
            </a:bodyPr>
            <a:lstStyle/>
            <a:p>
              <a:r>
                <a:rPr lang="en-US" sz="4000" b="1" dirty="0"/>
                <a:t>x</a:t>
              </a:r>
            </a:p>
          </p:txBody>
        </p:sp>
        <p:cxnSp>
          <p:nvCxnSpPr>
            <p:cNvPr id="44" name="Straight Connector 43"/>
            <p:cNvCxnSpPr/>
            <p:nvPr/>
          </p:nvCxnSpPr>
          <p:spPr>
            <a:xfrm flipV="1">
              <a:off x="7506235" y="5729120"/>
              <a:ext cx="2259009" cy="2"/>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grpSp>
      <p:grpSp>
        <p:nvGrpSpPr>
          <p:cNvPr id="45" name="Group 44"/>
          <p:cNvGrpSpPr/>
          <p:nvPr/>
        </p:nvGrpSpPr>
        <p:grpSpPr>
          <a:xfrm>
            <a:off x="10917998" y="3074273"/>
            <a:ext cx="2256672" cy="1191797"/>
            <a:chOff x="7106460" y="4585333"/>
            <a:chExt cx="2256672" cy="1191797"/>
          </a:xfrm>
        </p:grpSpPr>
        <p:sp>
          <p:nvSpPr>
            <p:cNvPr id="46" name="TextBox 45"/>
            <p:cNvSpPr txBox="1"/>
            <p:nvPr/>
          </p:nvSpPr>
          <p:spPr>
            <a:xfrm>
              <a:off x="7442023" y="4585333"/>
              <a:ext cx="1921109" cy="707886"/>
            </a:xfrm>
            <a:prstGeom prst="rect">
              <a:avLst/>
            </a:prstGeom>
            <a:noFill/>
          </p:spPr>
          <p:txBody>
            <a:bodyPr wrap="square" rtlCol="0">
              <a:spAutoFit/>
            </a:bodyPr>
            <a:lstStyle/>
            <a:p>
              <a:pPr algn="r"/>
              <a:r>
                <a:rPr lang="en-US" sz="4000" b="1" dirty="0"/>
                <a:t>308 172</a:t>
              </a:r>
            </a:p>
          </p:txBody>
        </p:sp>
        <p:sp>
          <p:nvSpPr>
            <p:cNvPr id="47" name="TextBox 46"/>
            <p:cNvSpPr txBox="1"/>
            <p:nvPr/>
          </p:nvSpPr>
          <p:spPr>
            <a:xfrm>
              <a:off x="7773493" y="5069244"/>
              <a:ext cx="1570080" cy="707886"/>
            </a:xfrm>
            <a:prstGeom prst="rect">
              <a:avLst/>
            </a:prstGeom>
            <a:noFill/>
          </p:spPr>
          <p:txBody>
            <a:bodyPr wrap="square" rtlCol="0">
              <a:spAutoFit/>
            </a:bodyPr>
            <a:lstStyle/>
            <a:p>
              <a:pPr algn="r"/>
              <a:r>
                <a:rPr lang="en-US" sz="4000" b="1" dirty="0"/>
                <a:t>4</a:t>
              </a:r>
            </a:p>
          </p:txBody>
        </p:sp>
        <p:sp>
          <p:nvSpPr>
            <p:cNvPr id="48" name="TextBox 47"/>
            <p:cNvSpPr txBox="1"/>
            <p:nvPr/>
          </p:nvSpPr>
          <p:spPr>
            <a:xfrm>
              <a:off x="7106460" y="4804623"/>
              <a:ext cx="420308" cy="707886"/>
            </a:xfrm>
            <a:prstGeom prst="rect">
              <a:avLst/>
            </a:prstGeom>
            <a:noFill/>
          </p:spPr>
          <p:txBody>
            <a:bodyPr wrap="none" rtlCol="0">
              <a:spAutoFit/>
            </a:bodyPr>
            <a:lstStyle/>
            <a:p>
              <a:r>
                <a:rPr lang="en-US" sz="4000" b="1" dirty="0"/>
                <a:t>x</a:t>
              </a:r>
            </a:p>
          </p:txBody>
        </p:sp>
        <p:cxnSp>
          <p:nvCxnSpPr>
            <p:cNvPr id="49" name="Straight Connector 48"/>
            <p:cNvCxnSpPr/>
            <p:nvPr/>
          </p:nvCxnSpPr>
          <p:spPr>
            <a:xfrm flipV="1">
              <a:off x="7506235" y="5697219"/>
              <a:ext cx="1837338" cy="31903"/>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grpSp>
      <p:sp>
        <p:nvSpPr>
          <p:cNvPr id="50" name="Rectangle 49"/>
          <p:cNvSpPr/>
          <p:nvPr/>
        </p:nvSpPr>
        <p:spPr>
          <a:xfrm>
            <a:off x="11097711" y="4370870"/>
            <a:ext cx="2057400" cy="6096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p>
        </p:txBody>
      </p:sp>
      <p:sp>
        <p:nvSpPr>
          <p:cNvPr id="51" name="Rectangle 50"/>
          <p:cNvSpPr/>
          <p:nvPr/>
        </p:nvSpPr>
        <p:spPr>
          <a:xfrm>
            <a:off x="8111565" y="4397172"/>
            <a:ext cx="2057400" cy="6096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p>
        </p:txBody>
      </p:sp>
      <p:sp>
        <p:nvSpPr>
          <p:cNvPr id="52" name="Rectangle 51"/>
          <p:cNvSpPr/>
          <p:nvPr/>
        </p:nvSpPr>
        <p:spPr>
          <a:xfrm>
            <a:off x="5093317" y="4478257"/>
            <a:ext cx="1959845" cy="6096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p>
        </p:txBody>
      </p:sp>
      <p:sp>
        <p:nvSpPr>
          <p:cNvPr id="53" name="Rectangle 52"/>
          <p:cNvSpPr/>
          <p:nvPr/>
        </p:nvSpPr>
        <p:spPr>
          <a:xfrm>
            <a:off x="2297782" y="4493646"/>
            <a:ext cx="2057400" cy="60960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 ?</a:t>
            </a:r>
          </a:p>
        </p:txBody>
      </p:sp>
      <p:sp>
        <p:nvSpPr>
          <p:cNvPr id="2" name="TextBox 1"/>
          <p:cNvSpPr txBox="1"/>
          <p:nvPr/>
        </p:nvSpPr>
        <p:spPr>
          <a:xfrm>
            <a:off x="8085405" y="4400060"/>
            <a:ext cx="2396434" cy="707886"/>
          </a:xfrm>
          <a:prstGeom prst="rect">
            <a:avLst/>
          </a:prstGeom>
          <a:solidFill>
            <a:schemeClr val="accent1">
              <a:lumMod val="40000"/>
              <a:lumOff val="60000"/>
            </a:schemeClr>
          </a:solidFill>
          <a:ln>
            <a:solidFill>
              <a:schemeClr val="tx1"/>
            </a:solidFill>
          </a:ln>
        </p:spPr>
        <p:txBody>
          <a:bodyPr wrap="square" rtlCol="0">
            <a:spAutoFit/>
          </a:bodyPr>
          <a:lstStyle/>
          <a:p>
            <a:r>
              <a:rPr lang="en-US" sz="4000" b="1" dirty="0"/>
              <a:t>  685 496</a:t>
            </a:r>
          </a:p>
        </p:txBody>
      </p:sp>
      <p:sp>
        <p:nvSpPr>
          <p:cNvPr id="54" name="TextBox 53"/>
          <p:cNvSpPr txBox="1"/>
          <p:nvPr/>
        </p:nvSpPr>
        <p:spPr>
          <a:xfrm>
            <a:off x="10791920" y="4323358"/>
            <a:ext cx="2507448" cy="707886"/>
          </a:xfrm>
          <a:prstGeom prst="rect">
            <a:avLst/>
          </a:prstGeom>
          <a:solidFill>
            <a:schemeClr val="accent1">
              <a:lumMod val="40000"/>
              <a:lumOff val="60000"/>
            </a:schemeClr>
          </a:solidFill>
          <a:ln>
            <a:solidFill>
              <a:schemeClr val="tx1"/>
            </a:solidFill>
          </a:ln>
        </p:spPr>
        <p:txBody>
          <a:bodyPr wrap="square" rtlCol="0">
            <a:spAutoFit/>
          </a:bodyPr>
          <a:lstStyle/>
          <a:p>
            <a:r>
              <a:rPr lang="en-US" sz="4000" b="1" dirty="0"/>
              <a:t>  1 232 688</a:t>
            </a:r>
          </a:p>
        </p:txBody>
      </p:sp>
      <p:sp>
        <p:nvSpPr>
          <p:cNvPr id="55" name="TextBox 54"/>
          <p:cNvSpPr txBox="1"/>
          <p:nvPr/>
        </p:nvSpPr>
        <p:spPr>
          <a:xfrm>
            <a:off x="4986379" y="4489655"/>
            <a:ext cx="2057400" cy="707886"/>
          </a:xfrm>
          <a:prstGeom prst="rect">
            <a:avLst/>
          </a:prstGeom>
          <a:solidFill>
            <a:schemeClr val="accent1">
              <a:lumMod val="40000"/>
              <a:lumOff val="60000"/>
            </a:schemeClr>
          </a:solidFill>
          <a:ln>
            <a:solidFill>
              <a:schemeClr val="tx1"/>
            </a:solidFill>
          </a:ln>
        </p:spPr>
        <p:txBody>
          <a:bodyPr wrap="square" rtlCol="0">
            <a:spAutoFit/>
          </a:bodyPr>
          <a:lstStyle/>
          <a:p>
            <a:r>
              <a:rPr lang="en-US" sz="4000" b="1" dirty="0"/>
              <a:t>    48 681</a:t>
            </a:r>
          </a:p>
        </p:txBody>
      </p:sp>
      <p:sp>
        <p:nvSpPr>
          <p:cNvPr id="57" name="TextBox 56"/>
          <p:cNvSpPr txBox="1"/>
          <p:nvPr/>
        </p:nvSpPr>
        <p:spPr>
          <a:xfrm>
            <a:off x="3655469" y="4431914"/>
            <a:ext cx="444352" cy="707886"/>
          </a:xfrm>
          <a:prstGeom prst="rect">
            <a:avLst/>
          </a:prstGeom>
          <a:noFill/>
        </p:spPr>
        <p:txBody>
          <a:bodyPr wrap="square" rtlCol="0">
            <a:spAutoFit/>
          </a:bodyPr>
          <a:lstStyle/>
          <a:p>
            <a:r>
              <a:rPr lang="en-US" sz="4000" b="1" dirty="0">
                <a:solidFill>
                  <a:srgbClr val="FF0000"/>
                </a:solidFill>
              </a:rPr>
              <a:t>6</a:t>
            </a:r>
          </a:p>
        </p:txBody>
      </p:sp>
      <p:sp>
        <p:nvSpPr>
          <p:cNvPr id="58" name="TextBox 57"/>
          <p:cNvSpPr txBox="1"/>
          <p:nvPr/>
        </p:nvSpPr>
        <p:spPr>
          <a:xfrm>
            <a:off x="3400109" y="4439376"/>
            <a:ext cx="444352" cy="707886"/>
          </a:xfrm>
          <a:prstGeom prst="rect">
            <a:avLst/>
          </a:prstGeom>
          <a:noFill/>
        </p:spPr>
        <p:txBody>
          <a:bodyPr wrap="square" rtlCol="0">
            <a:spAutoFit/>
          </a:bodyPr>
          <a:lstStyle/>
          <a:p>
            <a:r>
              <a:rPr lang="en-US" sz="4000" b="1" dirty="0">
                <a:solidFill>
                  <a:srgbClr val="FF0000"/>
                </a:solidFill>
              </a:rPr>
              <a:t>4</a:t>
            </a:r>
          </a:p>
        </p:txBody>
      </p:sp>
      <p:sp>
        <p:nvSpPr>
          <p:cNvPr id="59" name="TextBox 58"/>
          <p:cNvSpPr txBox="1"/>
          <p:nvPr/>
        </p:nvSpPr>
        <p:spPr>
          <a:xfrm>
            <a:off x="3158373" y="4431866"/>
            <a:ext cx="444352" cy="707886"/>
          </a:xfrm>
          <a:prstGeom prst="rect">
            <a:avLst/>
          </a:prstGeom>
          <a:noFill/>
        </p:spPr>
        <p:txBody>
          <a:bodyPr wrap="square" rtlCol="0">
            <a:spAutoFit/>
          </a:bodyPr>
          <a:lstStyle/>
          <a:p>
            <a:r>
              <a:rPr lang="en-US" sz="4000" b="1" dirty="0">
                <a:solidFill>
                  <a:srgbClr val="FF0000"/>
                </a:solidFill>
              </a:rPr>
              <a:t>1</a:t>
            </a:r>
          </a:p>
        </p:txBody>
      </p:sp>
      <p:sp>
        <p:nvSpPr>
          <p:cNvPr id="60" name="TextBox 59"/>
          <p:cNvSpPr txBox="1"/>
          <p:nvPr/>
        </p:nvSpPr>
        <p:spPr>
          <a:xfrm>
            <a:off x="2566046" y="4444503"/>
            <a:ext cx="830983" cy="707886"/>
          </a:xfrm>
          <a:prstGeom prst="rect">
            <a:avLst/>
          </a:prstGeom>
          <a:noFill/>
        </p:spPr>
        <p:txBody>
          <a:bodyPr wrap="square" rtlCol="0">
            <a:spAutoFit/>
          </a:bodyPr>
          <a:lstStyle/>
          <a:p>
            <a:r>
              <a:rPr lang="en-US" sz="4000" b="1" dirty="0">
                <a:solidFill>
                  <a:srgbClr val="FF0000"/>
                </a:solidFill>
              </a:rPr>
              <a:t>19</a:t>
            </a:r>
          </a:p>
        </p:txBody>
      </p:sp>
    </p:spTree>
    <p:extLst>
      <p:ext uri="{BB962C8B-B14F-4D97-AF65-F5344CB8AC3E}">
        <p14:creationId xmlns:p14="http://schemas.microsoft.com/office/powerpoint/2010/main" val="32093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5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5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3" grpId="1" animBg="1"/>
      <p:bldP spid="2" grpId="0" animBg="1"/>
      <p:bldP spid="54" grpId="0" animBg="1"/>
      <p:bldP spid="55" grpId="0" animBg="1"/>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547801" cy="930735"/>
            <a:chOff x="4539228" y="172432"/>
            <a:chExt cx="5454193" cy="930735"/>
          </a:xfrm>
        </p:grpSpPr>
        <p:grpSp>
          <p:nvGrpSpPr>
            <p:cNvPr id="3" name="Group 2"/>
            <p:cNvGrpSpPr/>
            <p:nvPr/>
          </p:nvGrpSpPr>
          <p:grpSpPr>
            <a:xfrm>
              <a:off x="4539228" y="172432"/>
              <a:ext cx="5454193" cy="930735"/>
              <a:chOff x="4539228" y="172432"/>
              <a:chExt cx="5454193" cy="930735"/>
            </a:xfrm>
          </p:grpSpPr>
          <p:sp>
            <p:nvSpPr>
              <p:cNvPr id="5" name="TextBox 4"/>
              <p:cNvSpPr txBox="1"/>
              <p:nvPr/>
            </p:nvSpPr>
            <p:spPr>
              <a:xfrm>
                <a:off x="4539228" y="172432"/>
                <a:ext cx="5454193"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Hai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25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1" name="Text Box 14"/>
          <p:cNvSpPr txBox="1">
            <a:spLocks noChangeArrowheads="1"/>
          </p:cNvSpPr>
          <p:nvPr/>
        </p:nvSpPr>
        <p:spPr bwMode="auto">
          <a:xfrm>
            <a:off x="2959703" y="998653"/>
            <a:ext cx="9525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31: NHÂN SỐ VỚI MỘT CHỮ SỐ </a:t>
            </a: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63" t="29074" r="63024" b="63065"/>
          <a:stretch/>
        </p:blipFill>
        <p:spPr bwMode="auto">
          <a:xfrm>
            <a:off x="1508919" y="1574631"/>
            <a:ext cx="4800600" cy="132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1751197" y="5305776"/>
            <a:ext cx="2092406" cy="1196481"/>
            <a:chOff x="7106460" y="4535319"/>
            <a:chExt cx="2092406" cy="1196481"/>
          </a:xfrm>
        </p:grpSpPr>
        <p:sp>
          <p:nvSpPr>
            <p:cNvPr id="17" name="TextBox 16"/>
            <p:cNvSpPr txBox="1"/>
            <p:nvPr/>
          </p:nvSpPr>
          <p:spPr>
            <a:xfrm>
              <a:off x="7435825" y="4535319"/>
              <a:ext cx="1713895" cy="707886"/>
            </a:xfrm>
            <a:prstGeom prst="rect">
              <a:avLst/>
            </a:prstGeom>
            <a:noFill/>
          </p:spPr>
          <p:txBody>
            <a:bodyPr wrap="square" rtlCol="0">
              <a:spAutoFit/>
            </a:bodyPr>
            <a:lstStyle/>
            <a:p>
              <a:pPr algn="r"/>
              <a:r>
                <a:rPr lang="en-US" sz="4000" b="1" dirty="0"/>
                <a:t> 908</a:t>
              </a:r>
            </a:p>
          </p:txBody>
        </p:sp>
        <p:sp>
          <p:nvSpPr>
            <p:cNvPr id="18" name="TextBox 17"/>
            <p:cNvSpPr txBox="1"/>
            <p:nvPr/>
          </p:nvSpPr>
          <p:spPr>
            <a:xfrm>
              <a:off x="7479401" y="5023914"/>
              <a:ext cx="1719465" cy="707886"/>
            </a:xfrm>
            <a:prstGeom prst="rect">
              <a:avLst/>
            </a:prstGeom>
            <a:noFill/>
          </p:spPr>
          <p:txBody>
            <a:bodyPr wrap="square" rtlCol="0">
              <a:spAutoFit/>
            </a:bodyPr>
            <a:lstStyle/>
            <a:p>
              <a:pPr algn="r"/>
              <a:r>
                <a:rPr lang="en-US" sz="4000" b="1" dirty="0"/>
                <a:t>6</a:t>
              </a:r>
            </a:p>
          </p:txBody>
        </p:sp>
        <p:sp>
          <p:nvSpPr>
            <p:cNvPr id="19" name="TextBox 18"/>
            <p:cNvSpPr txBox="1"/>
            <p:nvPr/>
          </p:nvSpPr>
          <p:spPr>
            <a:xfrm>
              <a:off x="7106460" y="4804623"/>
              <a:ext cx="420308" cy="707886"/>
            </a:xfrm>
            <a:prstGeom prst="rect">
              <a:avLst/>
            </a:prstGeom>
            <a:noFill/>
          </p:spPr>
          <p:txBody>
            <a:bodyPr wrap="none" rtlCol="0">
              <a:spAutoFit/>
            </a:bodyPr>
            <a:lstStyle/>
            <a:p>
              <a:r>
                <a:rPr lang="en-US" sz="4000" b="1" dirty="0"/>
                <a:t>x</a:t>
              </a:r>
            </a:p>
          </p:txBody>
        </p:sp>
        <p:cxnSp>
          <p:nvCxnSpPr>
            <p:cNvPr id="20" name="Straight Connector 19"/>
            <p:cNvCxnSpPr/>
            <p:nvPr/>
          </p:nvCxnSpPr>
          <p:spPr>
            <a:xfrm flipV="1">
              <a:off x="7508414" y="5639128"/>
              <a:ext cx="1602542" cy="26858"/>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grpSp>
      <p:grpSp>
        <p:nvGrpSpPr>
          <p:cNvPr id="21" name="Group 20"/>
          <p:cNvGrpSpPr/>
          <p:nvPr/>
        </p:nvGrpSpPr>
        <p:grpSpPr>
          <a:xfrm>
            <a:off x="5012063" y="5329674"/>
            <a:ext cx="2043260" cy="1246496"/>
            <a:chOff x="7106460" y="4535318"/>
            <a:chExt cx="2043260" cy="1246496"/>
          </a:xfrm>
        </p:grpSpPr>
        <p:sp>
          <p:nvSpPr>
            <p:cNvPr id="22" name="TextBox 21"/>
            <p:cNvSpPr txBox="1"/>
            <p:nvPr/>
          </p:nvSpPr>
          <p:spPr>
            <a:xfrm>
              <a:off x="7435825" y="4535318"/>
              <a:ext cx="1615963" cy="707886"/>
            </a:xfrm>
            <a:prstGeom prst="rect">
              <a:avLst/>
            </a:prstGeom>
            <a:noFill/>
          </p:spPr>
          <p:txBody>
            <a:bodyPr wrap="square" rtlCol="0">
              <a:spAutoFit/>
            </a:bodyPr>
            <a:lstStyle/>
            <a:p>
              <a:pPr algn="r"/>
              <a:r>
                <a:rPr lang="en-US" sz="4000" b="1" dirty="0"/>
                <a:t>31 206</a:t>
              </a:r>
            </a:p>
          </p:txBody>
        </p:sp>
        <p:sp>
          <p:nvSpPr>
            <p:cNvPr id="23" name="TextBox 22"/>
            <p:cNvSpPr txBox="1"/>
            <p:nvPr/>
          </p:nvSpPr>
          <p:spPr>
            <a:xfrm>
              <a:off x="7435825" y="5073928"/>
              <a:ext cx="1713895" cy="707886"/>
            </a:xfrm>
            <a:prstGeom prst="rect">
              <a:avLst/>
            </a:prstGeom>
            <a:noFill/>
          </p:spPr>
          <p:txBody>
            <a:bodyPr wrap="square" rtlCol="0">
              <a:spAutoFit/>
            </a:bodyPr>
            <a:lstStyle/>
            <a:p>
              <a:pPr algn="r"/>
              <a:r>
                <a:rPr lang="en-US" sz="4000" b="1" dirty="0"/>
                <a:t>  7</a:t>
              </a:r>
            </a:p>
          </p:txBody>
        </p:sp>
        <p:sp>
          <p:nvSpPr>
            <p:cNvPr id="24" name="TextBox 23"/>
            <p:cNvSpPr txBox="1"/>
            <p:nvPr/>
          </p:nvSpPr>
          <p:spPr>
            <a:xfrm>
              <a:off x="7106460" y="4804623"/>
              <a:ext cx="420308" cy="707886"/>
            </a:xfrm>
            <a:prstGeom prst="rect">
              <a:avLst/>
            </a:prstGeom>
            <a:noFill/>
          </p:spPr>
          <p:txBody>
            <a:bodyPr wrap="none" rtlCol="0">
              <a:spAutoFit/>
            </a:bodyPr>
            <a:lstStyle/>
            <a:p>
              <a:r>
                <a:rPr lang="en-US" sz="4000" b="1" dirty="0"/>
                <a:t>x</a:t>
              </a:r>
            </a:p>
          </p:txBody>
        </p:sp>
        <p:cxnSp>
          <p:nvCxnSpPr>
            <p:cNvPr id="25" name="Straight Connector 24"/>
            <p:cNvCxnSpPr/>
            <p:nvPr/>
          </p:nvCxnSpPr>
          <p:spPr>
            <a:xfrm flipV="1">
              <a:off x="7506235" y="5707901"/>
              <a:ext cx="1643485" cy="21219"/>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8166406" y="5379137"/>
            <a:ext cx="2256096" cy="1246495"/>
            <a:chOff x="7106460" y="4535319"/>
            <a:chExt cx="2043261" cy="1246495"/>
          </a:xfrm>
        </p:grpSpPr>
        <p:sp>
          <p:nvSpPr>
            <p:cNvPr id="27" name="TextBox 26"/>
            <p:cNvSpPr txBox="1"/>
            <p:nvPr/>
          </p:nvSpPr>
          <p:spPr>
            <a:xfrm>
              <a:off x="7194420" y="4535319"/>
              <a:ext cx="1955301" cy="707886"/>
            </a:xfrm>
            <a:prstGeom prst="rect">
              <a:avLst/>
            </a:prstGeom>
            <a:noFill/>
          </p:spPr>
          <p:txBody>
            <a:bodyPr wrap="square" rtlCol="0">
              <a:spAutoFit/>
            </a:bodyPr>
            <a:lstStyle/>
            <a:p>
              <a:pPr algn="r"/>
              <a:r>
                <a:rPr lang="en-US" sz="4000" b="1" dirty="0"/>
                <a:t>241  306</a:t>
              </a:r>
            </a:p>
          </p:txBody>
        </p:sp>
        <p:sp>
          <p:nvSpPr>
            <p:cNvPr id="28" name="TextBox 27"/>
            <p:cNvSpPr txBox="1"/>
            <p:nvPr/>
          </p:nvSpPr>
          <p:spPr>
            <a:xfrm>
              <a:off x="7435825" y="5073928"/>
              <a:ext cx="1713895" cy="707886"/>
            </a:xfrm>
            <a:prstGeom prst="rect">
              <a:avLst/>
            </a:prstGeom>
            <a:noFill/>
          </p:spPr>
          <p:txBody>
            <a:bodyPr wrap="square" rtlCol="0">
              <a:spAutoFit/>
            </a:bodyPr>
            <a:lstStyle/>
            <a:p>
              <a:pPr algn="r"/>
              <a:r>
                <a:rPr lang="en-US" sz="4000" b="1" dirty="0"/>
                <a:t>4</a:t>
              </a:r>
            </a:p>
          </p:txBody>
        </p:sp>
        <p:sp>
          <p:nvSpPr>
            <p:cNvPr id="29" name="TextBox 28"/>
            <p:cNvSpPr txBox="1"/>
            <p:nvPr/>
          </p:nvSpPr>
          <p:spPr>
            <a:xfrm>
              <a:off x="7106460" y="4804623"/>
              <a:ext cx="420308" cy="707886"/>
            </a:xfrm>
            <a:prstGeom prst="rect">
              <a:avLst/>
            </a:prstGeom>
            <a:noFill/>
          </p:spPr>
          <p:txBody>
            <a:bodyPr wrap="none" rtlCol="0">
              <a:spAutoFit/>
            </a:bodyPr>
            <a:lstStyle/>
            <a:p>
              <a:r>
                <a:rPr lang="en-US" sz="4000" b="1" dirty="0"/>
                <a:t>x</a:t>
              </a:r>
            </a:p>
          </p:txBody>
        </p:sp>
        <p:cxnSp>
          <p:nvCxnSpPr>
            <p:cNvPr id="30" name="Straight Connector 29"/>
            <p:cNvCxnSpPr/>
            <p:nvPr/>
          </p:nvCxnSpPr>
          <p:spPr>
            <a:xfrm flipV="1">
              <a:off x="7506235" y="5708452"/>
              <a:ext cx="1643485" cy="20668"/>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grpSp>
      <p:grpSp>
        <p:nvGrpSpPr>
          <p:cNvPr id="31" name="Group 30"/>
          <p:cNvGrpSpPr/>
          <p:nvPr/>
        </p:nvGrpSpPr>
        <p:grpSpPr>
          <a:xfrm>
            <a:off x="11795919" y="5379137"/>
            <a:ext cx="2514600" cy="1246495"/>
            <a:chOff x="7106460" y="4535319"/>
            <a:chExt cx="2043260" cy="1246495"/>
          </a:xfrm>
        </p:grpSpPr>
        <p:sp>
          <p:nvSpPr>
            <p:cNvPr id="32" name="TextBox 31"/>
            <p:cNvSpPr txBox="1"/>
            <p:nvPr/>
          </p:nvSpPr>
          <p:spPr>
            <a:xfrm>
              <a:off x="7229646" y="4535319"/>
              <a:ext cx="1920074" cy="707886"/>
            </a:xfrm>
            <a:prstGeom prst="rect">
              <a:avLst/>
            </a:prstGeom>
            <a:noFill/>
          </p:spPr>
          <p:txBody>
            <a:bodyPr wrap="square" rtlCol="0">
              <a:spAutoFit/>
            </a:bodyPr>
            <a:lstStyle/>
            <a:p>
              <a:pPr algn="r"/>
              <a:r>
                <a:rPr lang="en-US" sz="4000" b="1" dirty="0"/>
                <a:t>418 051</a:t>
              </a:r>
            </a:p>
          </p:txBody>
        </p:sp>
        <p:sp>
          <p:nvSpPr>
            <p:cNvPr id="33" name="TextBox 32"/>
            <p:cNvSpPr txBox="1"/>
            <p:nvPr/>
          </p:nvSpPr>
          <p:spPr>
            <a:xfrm>
              <a:off x="7435825" y="5073928"/>
              <a:ext cx="1713895" cy="707886"/>
            </a:xfrm>
            <a:prstGeom prst="rect">
              <a:avLst/>
            </a:prstGeom>
            <a:noFill/>
          </p:spPr>
          <p:txBody>
            <a:bodyPr wrap="square" rtlCol="0">
              <a:spAutoFit/>
            </a:bodyPr>
            <a:lstStyle/>
            <a:p>
              <a:pPr algn="r"/>
              <a:r>
                <a:rPr lang="en-US" sz="4000" b="1" dirty="0"/>
                <a:t>6</a:t>
              </a:r>
            </a:p>
          </p:txBody>
        </p:sp>
        <p:sp>
          <p:nvSpPr>
            <p:cNvPr id="34" name="TextBox 33"/>
            <p:cNvSpPr txBox="1"/>
            <p:nvPr/>
          </p:nvSpPr>
          <p:spPr>
            <a:xfrm>
              <a:off x="7106460" y="4804623"/>
              <a:ext cx="420308" cy="707886"/>
            </a:xfrm>
            <a:prstGeom prst="rect">
              <a:avLst/>
            </a:prstGeom>
            <a:noFill/>
          </p:spPr>
          <p:txBody>
            <a:bodyPr wrap="none" rtlCol="0">
              <a:spAutoFit/>
            </a:bodyPr>
            <a:lstStyle/>
            <a:p>
              <a:r>
                <a:rPr lang="en-US" sz="4000" b="1" dirty="0"/>
                <a:t>x</a:t>
              </a:r>
            </a:p>
          </p:txBody>
        </p:sp>
        <p:cxnSp>
          <p:nvCxnSpPr>
            <p:cNvPr id="35" name="Straight Connector 34"/>
            <p:cNvCxnSpPr/>
            <p:nvPr/>
          </p:nvCxnSpPr>
          <p:spPr>
            <a:xfrm flipV="1">
              <a:off x="7506235" y="5708452"/>
              <a:ext cx="1643485" cy="20668"/>
            </a:xfrm>
            <a:prstGeom prst="line">
              <a:avLst/>
            </a:prstGeom>
            <a:ln w="57150">
              <a:solidFill>
                <a:schemeClr val="tx1"/>
              </a:solidFill>
            </a:ln>
          </p:spPr>
          <p:style>
            <a:lnRef idx="2">
              <a:schemeClr val="dk1"/>
            </a:lnRef>
            <a:fillRef idx="0">
              <a:schemeClr val="dk1"/>
            </a:fillRef>
            <a:effectRef idx="1">
              <a:schemeClr val="dk1"/>
            </a:effectRef>
            <a:fontRef idx="minor">
              <a:schemeClr val="tx1"/>
            </a:fontRef>
          </p:style>
        </p:cxnSp>
      </p:grpSp>
      <p:sp>
        <p:nvSpPr>
          <p:cNvPr id="36" name="TextBox 35"/>
          <p:cNvSpPr txBox="1"/>
          <p:nvPr/>
        </p:nvSpPr>
        <p:spPr>
          <a:xfrm>
            <a:off x="11872119" y="6594529"/>
            <a:ext cx="2438400" cy="707886"/>
          </a:xfrm>
          <a:prstGeom prst="rect">
            <a:avLst/>
          </a:prstGeom>
          <a:noFill/>
        </p:spPr>
        <p:txBody>
          <a:bodyPr wrap="square" rtlCol="0">
            <a:spAutoFit/>
          </a:bodyPr>
          <a:lstStyle/>
          <a:p>
            <a:pPr algn="r"/>
            <a:r>
              <a:rPr lang="en-US" sz="4000" b="1" dirty="0">
                <a:solidFill>
                  <a:srgbClr val="FF0000"/>
                </a:solidFill>
              </a:rPr>
              <a:t>2 508 306</a:t>
            </a:r>
          </a:p>
        </p:txBody>
      </p:sp>
      <p:sp>
        <p:nvSpPr>
          <p:cNvPr id="37" name="TextBox 36"/>
          <p:cNvSpPr txBox="1"/>
          <p:nvPr/>
        </p:nvSpPr>
        <p:spPr>
          <a:xfrm>
            <a:off x="7915762" y="6594529"/>
            <a:ext cx="2525554" cy="707886"/>
          </a:xfrm>
          <a:prstGeom prst="rect">
            <a:avLst/>
          </a:prstGeom>
          <a:noFill/>
        </p:spPr>
        <p:txBody>
          <a:bodyPr wrap="square" rtlCol="0">
            <a:spAutoFit/>
          </a:bodyPr>
          <a:lstStyle/>
          <a:p>
            <a:pPr algn="r"/>
            <a:r>
              <a:rPr lang="en-US" sz="4000" b="1" dirty="0">
                <a:solidFill>
                  <a:srgbClr val="FF0000"/>
                </a:solidFill>
              </a:rPr>
              <a:t>965 224</a:t>
            </a:r>
          </a:p>
        </p:txBody>
      </p:sp>
      <p:sp>
        <p:nvSpPr>
          <p:cNvPr id="38" name="TextBox 37"/>
          <p:cNvSpPr txBox="1"/>
          <p:nvPr/>
        </p:nvSpPr>
        <p:spPr>
          <a:xfrm>
            <a:off x="4562538" y="6555116"/>
            <a:ext cx="2438400" cy="707886"/>
          </a:xfrm>
          <a:prstGeom prst="rect">
            <a:avLst/>
          </a:prstGeom>
          <a:noFill/>
        </p:spPr>
        <p:txBody>
          <a:bodyPr wrap="square" rtlCol="0">
            <a:spAutoFit/>
          </a:bodyPr>
          <a:lstStyle/>
          <a:p>
            <a:pPr algn="r"/>
            <a:r>
              <a:rPr lang="en-US" sz="4000" b="1" dirty="0">
                <a:solidFill>
                  <a:srgbClr val="FF0000"/>
                </a:solidFill>
              </a:rPr>
              <a:t>218 442</a:t>
            </a:r>
          </a:p>
        </p:txBody>
      </p:sp>
      <p:sp>
        <p:nvSpPr>
          <p:cNvPr id="39" name="TextBox 38"/>
          <p:cNvSpPr txBox="1"/>
          <p:nvPr/>
        </p:nvSpPr>
        <p:spPr>
          <a:xfrm>
            <a:off x="3311341" y="6423620"/>
            <a:ext cx="444352" cy="707886"/>
          </a:xfrm>
          <a:prstGeom prst="rect">
            <a:avLst/>
          </a:prstGeom>
          <a:noFill/>
        </p:spPr>
        <p:txBody>
          <a:bodyPr wrap="none" rtlCol="0">
            <a:spAutoFit/>
          </a:bodyPr>
          <a:lstStyle/>
          <a:p>
            <a:r>
              <a:rPr lang="en-US" sz="4000" b="1" dirty="0">
                <a:solidFill>
                  <a:srgbClr val="FF0000"/>
                </a:solidFill>
              </a:rPr>
              <a:t>8</a:t>
            </a:r>
          </a:p>
        </p:txBody>
      </p:sp>
      <p:sp>
        <p:nvSpPr>
          <p:cNvPr id="40" name="TextBox 39"/>
          <p:cNvSpPr txBox="1"/>
          <p:nvPr/>
        </p:nvSpPr>
        <p:spPr>
          <a:xfrm>
            <a:off x="3021600" y="6423620"/>
            <a:ext cx="444352" cy="707886"/>
          </a:xfrm>
          <a:prstGeom prst="rect">
            <a:avLst/>
          </a:prstGeom>
          <a:noFill/>
        </p:spPr>
        <p:txBody>
          <a:bodyPr wrap="none" rtlCol="0">
            <a:spAutoFit/>
          </a:bodyPr>
          <a:lstStyle/>
          <a:p>
            <a:r>
              <a:rPr lang="en-US" sz="4000" b="1" dirty="0">
                <a:solidFill>
                  <a:srgbClr val="FF0000"/>
                </a:solidFill>
              </a:rPr>
              <a:t>4</a:t>
            </a:r>
          </a:p>
        </p:txBody>
      </p:sp>
      <p:sp>
        <p:nvSpPr>
          <p:cNvPr id="41" name="TextBox 40"/>
          <p:cNvSpPr txBox="1"/>
          <p:nvPr/>
        </p:nvSpPr>
        <p:spPr>
          <a:xfrm>
            <a:off x="2732246" y="6423014"/>
            <a:ext cx="444352" cy="707886"/>
          </a:xfrm>
          <a:prstGeom prst="rect">
            <a:avLst/>
          </a:prstGeom>
          <a:noFill/>
        </p:spPr>
        <p:txBody>
          <a:bodyPr wrap="none" rtlCol="0">
            <a:spAutoFit/>
          </a:bodyPr>
          <a:lstStyle/>
          <a:p>
            <a:r>
              <a:rPr lang="en-US" sz="4000" b="1" dirty="0">
                <a:solidFill>
                  <a:srgbClr val="FF0000"/>
                </a:solidFill>
              </a:rPr>
              <a:t>4</a:t>
            </a:r>
          </a:p>
        </p:txBody>
      </p:sp>
      <p:sp>
        <p:nvSpPr>
          <p:cNvPr id="42" name="TextBox 41"/>
          <p:cNvSpPr txBox="1"/>
          <p:nvPr/>
        </p:nvSpPr>
        <p:spPr>
          <a:xfrm>
            <a:off x="2458343" y="6436443"/>
            <a:ext cx="444352" cy="707886"/>
          </a:xfrm>
          <a:prstGeom prst="rect">
            <a:avLst/>
          </a:prstGeom>
          <a:noFill/>
        </p:spPr>
        <p:txBody>
          <a:bodyPr wrap="none" rtlCol="0">
            <a:spAutoFit/>
          </a:bodyPr>
          <a:lstStyle/>
          <a:p>
            <a:r>
              <a:rPr lang="en-US" sz="4000" b="1" dirty="0">
                <a:solidFill>
                  <a:srgbClr val="FF0000"/>
                </a:solidFill>
              </a:rPr>
              <a:t>5</a:t>
            </a:r>
          </a:p>
        </p:txBody>
      </p:sp>
      <p:sp>
        <p:nvSpPr>
          <p:cNvPr id="8" name="TextBox 7"/>
          <p:cNvSpPr txBox="1"/>
          <p:nvPr/>
        </p:nvSpPr>
        <p:spPr>
          <a:xfrm>
            <a:off x="899319" y="3434209"/>
            <a:ext cx="14554200" cy="646331"/>
          </a:xfrm>
          <a:prstGeom prst="rect">
            <a:avLst/>
          </a:prstGeom>
          <a:noFill/>
        </p:spPr>
        <p:txBody>
          <a:bodyPr wrap="square" rtlCol="0">
            <a:spAutoFit/>
          </a:bodyPr>
          <a:lstStyle/>
          <a:p>
            <a:r>
              <a:rPr lang="en-US" sz="3600" b="1" dirty="0"/>
              <a:t>a) 908 x 6          b) 31 206 x 7              c) 241 306 x 4                     d) 418 051 x5</a:t>
            </a:r>
          </a:p>
        </p:txBody>
      </p:sp>
    </p:spTree>
    <p:extLst>
      <p:ext uri="{BB962C8B-B14F-4D97-AF65-F5344CB8AC3E}">
        <p14:creationId xmlns:p14="http://schemas.microsoft.com/office/powerpoint/2010/main" val="305476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087412" y="285997"/>
            <a:ext cx="5637569" cy="933203"/>
            <a:chOff x="4539226" y="1068029"/>
            <a:chExt cx="5542446" cy="933203"/>
          </a:xfrm>
        </p:grpSpPr>
        <p:grpSp>
          <p:nvGrpSpPr>
            <p:cNvPr id="10" name="Group 9"/>
            <p:cNvGrpSpPr/>
            <p:nvPr/>
          </p:nvGrpSpPr>
          <p:grpSpPr>
            <a:xfrm>
              <a:off x="4539226" y="1068029"/>
              <a:ext cx="5542446" cy="913289"/>
              <a:chOff x="4539226" y="1068029"/>
              <a:chExt cx="5542446" cy="913289"/>
            </a:xfrm>
          </p:grpSpPr>
          <p:sp>
            <p:nvSpPr>
              <p:cNvPr id="12" name="TextBox 11"/>
              <p:cNvSpPr txBox="1"/>
              <p:nvPr/>
            </p:nvSpPr>
            <p:spPr>
              <a:xfrm>
                <a:off x="4539226" y="1068029"/>
                <a:ext cx="5542446" cy="523220"/>
              </a:xfrm>
              <a:prstGeom prst="rect">
                <a:avLst/>
              </a:prstGeom>
              <a:noFill/>
            </p:spPr>
            <p:txBody>
              <a:bodyPr wrap="none" rtlCol="0">
                <a:spAutoFit/>
              </a:bodyPr>
              <a:lstStyle/>
              <a:p>
                <a:r>
                  <a:rPr lang="en-US" sz="2800" dirty="0" err="1">
                    <a:solidFill>
                      <a:srgbClr val="0000CC"/>
                    </a:solidFill>
                    <a:latin typeface="Times New Roman" pitchFamily="18" charset="0"/>
                    <a:cs typeface="Times New Roman" pitchFamily="18" charset="0"/>
                  </a:rPr>
                  <a:t>Thứ</a:t>
                </a:r>
                <a:r>
                  <a:rPr lang="en-US" sz="2800" dirty="0">
                    <a:solidFill>
                      <a:srgbClr val="0000CC"/>
                    </a:solidFill>
                    <a:latin typeface="Times New Roman" pitchFamily="18" charset="0"/>
                    <a:cs typeface="Times New Roman" pitchFamily="18" charset="0"/>
                  </a:rPr>
                  <a:t> Hai </a:t>
                </a:r>
                <a:r>
                  <a:rPr lang="en-US" sz="2800" dirty="0" err="1">
                    <a:solidFill>
                      <a:srgbClr val="0000CC"/>
                    </a:solidFill>
                    <a:latin typeface="Times New Roman" pitchFamily="18" charset="0"/>
                    <a:cs typeface="Times New Roman" pitchFamily="18" charset="0"/>
                  </a:rPr>
                  <a:t>ngày</a:t>
                </a:r>
                <a:r>
                  <a:rPr lang="en-US" sz="2800" dirty="0">
                    <a:solidFill>
                      <a:srgbClr val="0000CC"/>
                    </a:solidFill>
                    <a:latin typeface="Times New Roman" pitchFamily="18" charset="0"/>
                    <a:cs typeface="Times New Roman" pitchFamily="18" charset="0"/>
                  </a:rPr>
                  <a:t> 25 </a:t>
                </a:r>
                <a:r>
                  <a:rPr lang="en-US" sz="2800" dirty="0" err="1">
                    <a:solidFill>
                      <a:srgbClr val="0000CC"/>
                    </a:solidFill>
                    <a:latin typeface="Times New Roman" pitchFamily="18" charset="0"/>
                    <a:cs typeface="Times New Roman" pitchFamily="18" charset="0"/>
                  </a:rPr>
                  <a:t>tháng</a:t>
                </a:r>
                <a:r>
                  <a:rPr lang="en-US" sz="2800" dirty="0">
                    <a:solidFill>
                      <a:srgbClr val="0000CC"/>
                    </a:solidFill>
                    <a:latin typeface="Times New Roman" pitchFamily="18" charset="0"/>
                    <a:cs typeface="Times New Roman" pitchFamily="18" charset="0"/>
                  </a:rPr>
                  <a:t> 11 </a:t>
                </a:r>
                <a:r>
                  <a:rPr lang="en-US" sz="2800" dirty="0" err="1">
                    <a:solidFill>
                      <a:srgbClr val="0000CC"/>
                    </a:solidFill>
                    <a:latin typeface="Times New Roman" pitchFamily="18" charset="0"/>
                    <a:cs typeface="Times New Roman" pitchFamily="18" charset="0"/>
                  </a:rPr>
                  <a:t>năm</a:t>
                </a:r>
                <a:r>
                  <a:rPr lang="en-US" sz="2800" dirty="0">
                    <a:solidFill>
                      <a:srgbClr val="0000CC"/>
                    </a:solidFill>
                    <a:latin typeface="Times New Roman" pitchFamily="18" charset="0"/>
                    <a:cs typeface="Times New Roman" pitchFamily="18" charset="0"/>
                  </a:rPr>
                  <a:t> 2024. </a:t>
                </a:r>
              </a:p>
            </p:txBody>
          </p:sp>
          <p:sp>
            <p:nvSpPr>
              <p:cNvPr id="13" name="TextBox 12"/>
              <p:cNvSpPr txBox="1"/>
              <p:nvPr/>
            </p:nvSpPr>
            <p:spPr>
              <a:xfrm>
                <a:off x="6713636" y="1519653"/>
                <a:ext cx="1050721" cy="461665"/>
              </a:xfrm>
              <a:prstGeom prst="rect">
                <a:avLst/>
              </a:prstGeom>
              <a:noFill/>
            </p:spPr>
            <p:txBody>
              <a:bodyPr wrap="none" rtlCol="0">
                <a:spAutoFit/>
              </a:bodyPr>
              <a:lstStyle/>
              <a:p>
                <a:r>
                  <a:rPr lang="en-US" sz="2400" b="1" dirty="0">
                    <a:solidFill>
                      <a:srgbClr val="FF0066"/>
                    </a:solidFill>
                    <a:latin typeface="Times New Roman" pitchFamily="18" charset="0"/>
                    <a:cs typeface="Times New Roman" pitchFamily="18" charset="0"/>
                  </a:rPr>
                  <a:t>TOÁN</a:t>
                </a:r>
              </a:p>
            </p:txBody>
          </p:sp>
        </p:grpSp>
        <p:cxnSp>
          <p:nvCxnSpPr>
            <p:cNvPr id="11" name="Straight Connector 10"/>
            <p:cNvCxnSpPr/>
            <p:nvPr/>
          </p:nvCxnSpPr>
          <p:spPr>
            <a:xfrm>
              <a:off x="6830897" y="2001232"/>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 Box 14"/>
          <p:cNvSpPr txBox="1">
            <a:spLocks noChangeArrowheads="1"/>
          </p:cNvSpPr>
          <p:nvPr/>
        </p:nvSpPr>
        <p:spPr bwMode="auto">
          <a:xfrm>
            <a:off x="3185319" y="1362921"/>
            <a:ext cx="9525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31: NHÂN VỚI SỐ CÓ MỘT CHỮ SỐ </a:t>
            </a:r>
          </a:p>
        </p:txBody>
      </p:sp>
      <p:pic>
        <p:nvPicPr>
          <p:cNvPr id="2" name="Picture 1"/>
          <p:cNvPicPr>
            <a:picLocks noChangeAspect="1"/>
          </p:cNvPicPr>
          <p:nvPr/>
        </p:nvPicPr>
        <p:blipFill rotWithShape="1">
          <a:blip r:embed="rId2"/>
          <a:srcRect l="13752" t="30001" r="10002" b="31112"/>
          <a:stretch/>
        </p:blipFill>
        <p:spPr>
          <a:xfrm>
            <a:off x="2118519" y="2362200"/>
            <a:ext cx="12572999" cy="4876800"/>
          </a:xfrm>
          <a:prstGeom prst="rect">
            <a:avLst/>
          </a:prstGeom>
        </p:spPr>
      </p:pic>
    </p:spTree>
    <p:extLst>
      <p:ext uri="{BB962C8B-B14F-4D97-AF65-F5344CB8AC3E}">
        <p14:creationId xmlns:p14="http://schemas.microsoft.com/office/powerpoint/2010/main" val="406011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299139" y="737621"/>
            <a:ext cx="1068754" cy="481579"/>
            <a:chOff x="6713636" y="1519653"/>
            <a:chExt cx="1050721" cy="481579"/>
          </a:xfrm>
        </p:grpSpPr>
        <p:sp>
          <p:nvSpPr>
            <p:cNvPr id="13" name="TextBox 12"/>
            <p:cNvSpPr txBox="1"/>
            <p:nvPr/>
          </p:nvSpPr>
          <p:spPr>
            <a:xfrm>
              <a:off x="6713636" y="1519653"/>
              <a:ext cx="1050721" cy="461665"/>
            </a:xfrm>
            <a:prstGeom prst="rect">
              <a:avLst/>
            </a:prstGeom>
            <a:noFill/>
          </p:spPr>
          <p:txBody>
            <a:bodyPr wrap="none" rtlCol="0">
              <a:spAutoFit/>
            </a:bodyPr>
            <a:lstStyle/>
            <a:p>
              <a:r>
                <a:rPr lang="en-US" sz="2400" b="1" dirty="0">
                  <a:solidFill>
                    <a:srgbClr val="FF0066"/>
                  </a:solidFill>
                  <a:latin typeface="Times New Roman" pitchFamily="18" charset="0"/>
                  <a:cs typeface="Times New Roman" pitchFamily="18" charset="0"/>
                </a:rPr>
                <a:t>TOÁN</a:t>
              </a:r>
            </a:p>
          </p:txBody>
        </p:sp>
        <p:cxnSp>
          <p:nvCxnSpPr>
            <p:cNvPr id="11" name="Straight Connector 10"/>
            <p:cNvCxnSpPr/>
            <p:nvPr/>
          </p:nvCxnSpPr>
          <p:spPr>
            <a:xfrm>
              <a:off x="6830897" y="2001232"/>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Text Box 14"/>
          <p:cNvSpPr txBox="1">
            <a:spLocks noChangeArrowheads="1"/>
          </p:cNvSpPr>
          <p:nvPr/>
        </p:nvSpPr>
        <p:spPr bwMode="auto">
          <a:xfrm>
            <a:off x="3185319" y="1362921"/>
            <a:ext cx="95250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31: NHÂN VỚI SỐ CÓ MỘT CHỮ SỐ </a:t>
            </a:r>
          </a:p>
        </p:txBody>
      </p:sp>
      <p:pic>
        <p:nvPicPr>
          <p:cNvPr id="2" name="Picture 1"/>
          <p:cNvPicPr>
            <a:picLocks noChangeAspect="1"/>
          </p:cNvPicPr>
          <p:nvPr/>
        </p:nvPicPr>
        <p:blipFill rotWithShape="1">
          <a:blip r:embed="rId2"/>
          <a:srcRect l="13752" t="30001" r="10002" b="31112"/>
          <a:stretch/>
        </p:blipFill>
        <p:spPr>
          <a:xfrm>
            <a:off x="2423319" y="2362200"/>
            <a:ext cx="13106400" cy="6629400"/>
          </a:xfrm>
          <a:prstGeom prst="rect">
            <a:avLst/>
          </a:prstGeom>
        </p:spPr>
      </p:pic>
      <p:sp>
        <p:nvSpPr>
          <p:cNvPr id="15" name="TextBox 14"/>
          <p:cNvSpPr txBox="1"/>
          <p:nvPr/>
        </p:nvSpPr>
        <p:spPr>
          <a:xfrm>
            <a:off x="7985919" y="5705929"/>
            <a:ext cx="1752600" cy="1323439"/>
          </a:xfrm>
          <a:prstGeom prst="rect">
            <a:avLst/>
          </a:prstGeom>
          <a:solidFill>
            <a:schemeClr val="accent1">
              <a:lumMod val="40000"/>
              <a:lumOff val="60000"/>
            </a:schemeClr>
          </a:solidFill>
          <a:ln>
            <a:solidFill>
              <a:schemeClr val="tx1"/>
            </a:solidFill>
          </a:ln>
        </p:spPr>
        <p:txBody>
          <a:bodyPr wrap="square" rtlCol="0">
            <a:spAutoFit/>
          </a:bodyPr>
          <a:lstStyle/>
          <a:p>
            <a:r>
              <a:rPr lang="en-US" sz="4000" b="1" dirty="0"/>
              <a:t>    </a:t>
            </a:r>
            <a:r>
              <a:rPr lang="en-US" sz="4000" b="1" dirty="0">
                <a:solidFill>
                  <a:srgbClr val="FF0000"/>
                </a:solidFill>
                <a:latin typeface="Times New Roman" panose="02020603050405020304" pitchFamily="18" charset="0"/>
                <a:cs typeface="Times New Roman" panose="02020603050405020304" pitchFamily="18" charset="0"/>
              </a:rPr>
              <a:t>16438</a:t>
            </a:r>
          </a:p>
        </p:txBody>
      </p:sp>
      <p:sp>
        <p:nvSpPr>
          <p:cNvPr id="16" name="TextBox 15"/>
          <p:cNvSpPr txBox="1"/>
          <p:nvPr/>
        </p:nvSpPr>
        <p:spPr>
          <a:xfrm>
            <a:off x="9890919" y="5705929"/>
            <a:ext cx="1752600" cy="1323439"/>
          </a:xfrm>
          <a:prstGeom prst="rect">
            <a:avLst/>
          </a:prstGeom>
          <a:solidFill>
            <a:schemeClr val="accent1">
              <a:lumMod val="40000"/>
              <a:lumOff val="60000"/>
            </a:schemeClr>
          </a:solidFill>
          <a:ln>
            <a:solidFill>
              <a:schemeClr val="tx1"/>
            </a:solidFill>
          </a:ln>
        </p:spPr>
        <p:txBody>
          <a:bodyPr wrap="square" rtlCol="0">
            <a:spAutoFit/>
          </a:bodyPr>
          <a:lstStyle/>
          <a:p>
            <a:r>
              <a:rPr lang="en-US" sz="4000" b="1" dirty="0"/>
              <a:t>    </a:t>
            </a:r>
            <a:r>
              <a:rPr lang="en-US" sz="4000" b="1" dirty="0">
                <a:solidFill>
                  <a:srgbClr val="FF0000"/>
                </a:solidFill>
                <a:latin typeface="Times New Roman" panose="02020603050405020304" pitchFamily="18" charset="0"/>
                <a:cs typeface="Times New Roman" panose="02020603050405020304" pitchFamily="18" charset="0"/>
              </a:rPr>
              <a:t>30432</a:t>
            </a:r>
          </a:p>
        </p:txBody>
      </p:sp>
      <p:sp>
        <p:nvSpPr>
          <p:cNvPr id="17" name="TextBox 16"/>
          <p:cNvSpPr txBox="1"/>
          <p:nvPr/>
        </p:nvSpPr>
        <p:spPr>
          <a:xfrm>
            <a:off x="11643519" y="5709558"/>
            <a:ext cx="1752600" cy="1323439"/>
          </a:xfrm>
          <a:prstGeom prst="rect">
            <a:avLst/>
          </a:prstGeom>
          <a:solidFill>
            <a:schemeClr val="accent1">
              <a:lumMod val="40000"/>
              <a:lumOff val="60000"/>
            </a:schemeClr>
          </a:solidFill>
          <a:ln>
            <a:solidFill>
              <a:schemeClr val="tx1"/>
            </a:solidFill>
          </a:ln>
        </p:spPr>
        <p:txBody>
          <a:bodyPr wrap="square" rtlCol="0">
            <a:spAutoFit/>
          </a:bodyPr>
          <a:lstStyle/>
          <a:p>
            <a:r>
              <a:rPr lang="en-US" sz="4000" b="1" dirty="0"/>
              <a:t>    </a:t>
            </a:r>
            <a:r>
              <a:rPr lang="en-US" sz="4000" b="1" dirty="0">
                <a:solidFill>
                  <a:srgbClr val="FF0000"/>
                </a:solidFill>
              </a:rPr>
              <a:t>26418</a:t>
            </a:r>
            <a:r>
              <a:rPr lang="en-US" sz="4000" b="1" dirty="0">
                <a:solidFill>
                  <a:srgbClr val="FF0000"/>
                </a:solidFill>
                <a:latin typeface="Times New Roman" panose="02020603050405020304" pitchFamily="18" charset="0"/>
                <a:cs typeface="Times New Roman" panose="02020603050405020304" pitchFamily="18" charset="0"/>
              </a:rPr>
              <a:t>2</a:t>
            </a:r>
          </a:p>
        </p:txBody>
      </p:sp>
      <p:sp>
        <p:nvSpPr>
          <p:cNvPr id="18" name="TextBox 17"/>
          <p:cNvSpPr txBox="1"/>
          <p:nvPr/>
        </p:nvSpPr>
        <p:spPr>
          <a:xfrm>
            <a:off x="8039781" y="7162800"/>
            <a:ext cx="1752600" cy="1323439"/>
          </a:xfrm>
          <a:prstGeom prst="rect">
            <a:avLst/>
          </a:prstGeom>
          <a:solidFill>
            <a:schemeClr val="accent1">
              <a:lumMod val="40000"/>
              <a:lumOff val="60000"/>
            </a:schemeClr>
          </a:solidFill>
          <a:ln>
            <a:solidFill>
              <a:schemeClr val="tx1"/>
            </a:solidFill>
          </a:ln>
        </p:spPr>
        <p:txBody>
          <a:bodyPr wrap="square" rtlCol="0">
            <a:spAutoFit/>
          </a:bodyPr>
          <a:lstStyle/>
          <a:p>
            <a:r>
              <a:rPr lang="en-US" sz="4000" b="1" dirty="0"/>
              <a:t>    </a:t>
            </a:r>
            <a:r>
              <a:rPr lang="en-US" sz="4000" b="1" dirty="0">
                <a:solidFill>
                  <a:srgbClr val="FF0000"/>
                </a:solidFill>
              </a:rPr>
              <a:t>2465</a:t>
            </a:r>
            <a:r>
              <a:rPr lang="en-US" sz="4000" b="1" dirty="0">
                <a:solidFill>
                  <a:srgbClr val="FF0000"/>
                </a:solidFill>
                <a:latin typeface="Times New Roman" panose="02020603050405020304" pitchFamily="18" charset="0"/>
                <a:cs typeface="Times New Roman" panose="02020603050405020304" pitchFamily="18" charset="0"/>
              </a:rPr>
              <a:t>7</a:t>
            </a:r>
          </a:p>
        </p:txBody>
      </p:sp>
      <p:sp>
        <p:nvSpPr>
          <p:cNvPr id="19" name="TextBox 18"/>
          <p:cNvSpPr txBox="1"/>
          <p:nvPr/>
        </p:nvSpPr>
        <p:spPr>
          <a:xfrm>
            <a:off x="9890919" y="7162800"/>
            <a:ext cx="1752600" cy="1323439"/>
          </a:xfrm>
          <a:prstGeom prst="rect">
            <a:avLst/>
          </a:prstGeom>
          <a:solidFill>
            <a:schemeClr val="accent1">
              <a:lumMod val="40000"/>
              <a:lumOff val="60000"/>
            </a:schemeClr>
          </a:solidFill>
          <a:ln>
            <a:solidFill>
              <a:schemeClr val="tx1"/>
            </a:solidFill>
          </a:ln>
        </p:spPr>
        <p:txBody>
          <a:bodyPr wrap="square" rtlCol="0">
            <a:spAutoFit/>
          </a:bodyPr>
          <a:lstStyle/>
          <a:p>
            <a:r>
              <a:rPr lang="en-US" sz="4000" b="1" dirty="0"/>
              <a:t>    </a:t>
            </a:r>
            <a:r>
              <a:rPr lang="en-US" sz="4000" b="1" dirty="0">
                <a:solidFill>
                  <a:srgbClr val="FF0000"/>
                </a:solidFill>
              </a:rPr>
              <a:t>4564</a:t>
            </a:r>
            <a:r>
              <a:rPr lang="en-US" sz="4000" b="1" dirty="0">
                <a:solidFill>
                  <a:srgbClr val="FF0000"/>
                </a:solidFill>
                <a:latin typeface="Times New Roman" panose="02020603050405020304" pitchFamily="18" charset="0"/>
                <a:cs typeface="Times New Roman" panose="02020603050405020304" pitchFamily="18" charset="0"/>
              </a:rPr>
              <a:t>8</a:t>
            </a:r>
          </a:p>
        </p:txBody>
      </p:sp>
      <p:sp>
        <p:nvSpPr>
          <p:cNvPr id="20" name="TextBox 19"/>
          <p:cNvSpPr txBox="1"/>
          <p:nvPr/>
        </p:nvSpPr>
        <p:spPr>
          <a:xfrm>
            <a:off x="11643519" y="7166429"/>
            <a:ext cx="1752600" cy="1323439"/>
          </a:xfrm>
          <a:prstGeom prst="rect">
            <a:avLst/>
          </a:prstGeom>
          <a:solidFill>
            <a:schemeClr val="accent1">
              <a:lumMod val="40000"/>
              <a:lumOff val="60000"/>
            </a:schemeClr>
          </a:solidFill>
          <a:ln>
            <a:solidFill>
              <a:schemeClr val="tx1"/>
            </a:solidFill>
          </a:ln>
        </p:spPr>
        <p:txBody>
          <a:bodyPr wrap="square" rtlCol="0">
            <a:spAutoFit/>
          </a:bodyPr>
          <a:lstStyle/>
          <a:p>
            <a:r>
              <a:rPr lang="en-US" sz="4000" b="1" dirty="0"/>
              <a:t>    </a:t>
            </a:r>
            <a:r>
              <a:rPr lang="en-US" sz="4000" b="1" dirty="0">
                <a:solidFill>
                  <a:srgbClr val="FF0000"/>
                </a:solidFill>
              </a:rPr>
              <a:t>39627</a:t>
            </a:r>
            <a:r>
              <a:rPr lang="en-US" sz="4000" b="1" dirty="0">
                <a:solidFill>
                  <a:srgbClr val="FF0000"/>
                </a:solidFill>
                <a:latin typeface="Times New Roman" panose="02020603050405020304" pitchFamily="18" charset="0"/>
                <a:cs typeface="Times New Roman" panose="02020603050405020304" pitchFamily="18" charset="0"/>
              </a:rPr>
              <a:t>3</a:t>
            </a:r>
          </a:p>
        </p:txBody>
      </p:sp>
      <p:sp>
        <p:nvSpPr>
          <p:cNvPr id="4" name="TextBox 3">
            <a:extLst>
              <a:ext uri="{FF2B5EF4-FFF2-40B4-BE49-F238E27FC236}">
                <a16:creationId xmlns:a16="http://schemas.microsoft.com/office/drawing/2014/main" id="{B0FBB68C-AD94-49A3-13A2-754513B4BBA7}"/>
              </a:ext>
            </a:extLst>
          </p:cNvPr>
          <p:cNvSpPr txBox="1"/>
          <p:nvPr/>
        </p:nvSpPr>
        <p:spPr>
          <a:xfrm>
            <a:off x="4480719" y="152401"/>
            <a:ext cx="7726521" cy="584776"/>
          </a:xfrm>
          <a:prstGeom prst="rect">
            <a:avLst/>
          </a:prstGeom>
          <a:noFill/>
        </p:spPr>
        <p:txBody>
          <a:bodyPr wrap="square">
            <a:spAutoFit/>
          </a:bodyPr>
          <a:lstStyle/>
          <a:p>
            <a:r>
              <a:rPr lang="en-US" sz="3200" dirty="0" err="1">
                <a:solidFill>
                  <a:srgbClr val="0000CC"/>
                </a:solidFill>
                <a:latin typeface="Times New Roman" pitchFamily="18" charset="0"/>
                <a:cs typeface="Times New Roman" pitchFamily="18" charset="0"/>
              </a:rPr>
              <a:t>Thứ</a:t>
            </a:r>
            <a:r>
              <a:rPr lang="en-US" sz="3200" dirty="0">
                <a:solidFill>
                  <a:srgbClr val="0000CC"/>
                </a:solidFill>
                <a:latin typeface="Times New Roman" pitchFamily="18" charset="0"/>
                <a:cs typeface="Times New Roman" pitchFamily="18" charset="0"/>
              </a:rPr>
              <a:t> Hai </a:t>
            </a:r>
            <a:r>
              <a:rPr lang="en-US" sz="3200" dirty="0" err="1">
                <a:solidFill>
                  <a:srgbClr val="0000CC"/>
                </a:solidFill>
                <a:latin typeface="Times New Roman" pitchFamily="18" charset="0"/>
                <a:cs typeface="Times New Roman" pitchFamily="18" charset="0"/>
              </a:rPr>
              <a:t>ngày</a:t>
            </a:r>
            <a:r>
              <a:rPr lang="en-US" sz="3200" dirty="0">
                <a:solidFill>
                  <a:srgbClr val="0000CC"/>
                </a:solidFill>
                <a:latin typeface="Times New Roman" pitchFamily="18" charset="0"/>
                <a:cs typeface="Times New Roman" pitchFamily="18" charset="0"/>
              </a:rPr>
              <a:t> 25 </a:t>
            </a:r>
            <a:r>
              <a:rPr lang="en-US" sz="3200" dirty="0" err="1">
                <a:solidFill>
                  <a:srgbClr val="0000CC"/>
                </a:solidFill>
                <a:latin typeface="Times New Roman" pitchFamily="18" charset="0"/>
                <a:cs typeface="Times New Roman" pitchFamily="18" charset="0"/>
              </a:rPr>
              <a:t>tháng</a:t>
            </a:r>
            <a:r>
              <a:rPr lang="en-US" sz="3200" dirty="0">
                <a:solidFill>
                  <a:srgbClr val="0000CC"/>
                </a:solidFill>
                <a:latin typeface="Times New Roman" pitchFamily="18" charset="0"/>
                <a:cs typeface="Times New Roman" pitchFamily="18" charset="0"/>
              </a:rPr>
              <a:t> 11 </a:t>
            </a:r>
            <a:r>
              <a:rPr lang="en-US" sz="3200" dirty="0" err="1">
                <a:solidFill>
                  <a:srgbClr val="0000CC"/>
                </a:solidFill>
                <a:latin typeface="Times New Roman" pitchFamily="18" charset="0"/>
                <a:cs typeface="Times New Roman" pitchFamily="18" charset="0"/>
              </a:rPr>
              <a:t>năm</a:t>
            </a:r>
            <a:r>
              <a:rPr lang="en-US" sz="3200" dirty="0">
                <a:solidFill>
                  <a:srgbClr val="0000CC"/>
                </a:solidFill>
                <a:latin typeface="Times New Roman" pitchFamily="18" charset="0"/>
                <a:cs typeface="Times New Roman" pitchFamily="18" charset="0"/>
              </a:rPr>
              <a:t> 2024</a:t>
            </a:r>
            <a:endParaRPr lang="en-VN" dirty="0"/>
          </a:p>
        </p:txBody>
      </p:sp>
    </p:spTree>
    <p:extLst>
      <p:ext uri="{BB962C8B-B14F-4D97-AF65-F5344CB8AC3E}">
        <p14:creationId xmlns:p14="http://schemas.microsoft.com/office/powerpoint/2010/main" val="20379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1661319" y="1922509"/>
            <a:ext cx="13500099" cy="260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4000" b="1" dirty="0">
                <a:solidFill>
                  <a:srgbClr val="FF0000"/>
                </a:solidFill>
              </a:rPr>
              <a:t>- Khi đặt tính và tính, em cần lưu ý những gì?</a:t>
            </a:r>
            <a:endParaRPr lang="en-US" sz="4000" b="1" dirty="0">
              <a:solidFill>
                <a:srgbClr val="FF0000"/>
              </a:solidFill>
            </a:endParaRPr>
          </a:p>
          <a:p>
            <a:r>
              <a:rPr lang="nl-NL" sz="4000" b="1" dirty="0">
                <a:solidFill>
                  <a:srgbClr val="FF0000"/>
                </a:solidFill>
              </a:rPr>
              <a:t>- Liên hệ về nhà, các em hãy tìm tình huống thực tế liên quan đến phép tính đã học, đặt ra bài toán cho mỗi tình huống đó, hôm sau chia sẻ với bạn.</a:t>
            </a:r>
          </a:p>
        </p:txBody>
      </p:sp>
      <p:sp>
        <p:nvSpPr>
          <p:cNvPr id="11" name="Text Box 17"/>
          <p:cNvSpPr txBox="1">
            <a:spLocks noChangeArrowheads="1"/>
          </p:cNvSpPr>
          <p:nvPr/>
        </p:nvSpPr>
        <p:spPr bwMode="auto">
          <a:xfrm>
            <a:off x="2265777" y="566010"/>
            <a:ext cx="11471154" cy="106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Củng</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cố</a:t>
            </a:r>
            <a:r>
              <a:rPr lang="en-US" sz="6000" b="1" dirty="0">
                <a:solidFill>
                  <a:srgbClr val="0000CC"/>
                </a:solidFill>
                <a:effectLst>
                  <a:outerShdw blurRad="38100" dist="38100" dir="2700000" algn="tl">
                    <a:srgbClr val="000000">
                      <a:alpha val="43137"/>
                    </a:srgbClr>
                  </a:outerShdw>
                </a:effectLst>
                <a:latin typeface="Times New Roman" pitchFamily="18" charset="0"/>
              </a:rPr>
              <a:t> - </a:t>
            </a:r>
            <a:r>
              <a:rPr lang="en-US" sz="6000" b="1" dirty="0" err="1">
                <a:solidFill>
                  <a:srgbClr val="0000CC"/>
                </a:solidFill>
                <a:effectLst>
                  <a:outerShdw blurRad="38100" dist="38100" dir="2700000" algn="tl">
                    <a:srgbClr val="000000">
                      <a:alpha val="43137"/>
                    </a:srgbClr>
                  </a:outerShdw>
                </a:effectLst>
                <a:latin typeface="Times New Roman" pitchFamily="18" charset="0"/>
              </a:rPr>
              <a:t>Dặn</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dò</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14"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p:cNvSpPr txBox="1">
            <a:spLocks noChangeArrowheads="1"/>
          </p:cNvSpPr>
          <p:nvPr/>
        </p:nvSpPr>
        <p:spPr bwMode="auto">
          <a:xfrm>
            <a:off x="2237821" y="4529813"/>
            <a:ext cx="11005898" cy="294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endParaRPr lang="en-US" sz="2800" b="1" dirty="0">
              <a:solidFill>
                <a:srgbClr val="0000CC"/>
              </a:solidFill>
              <a:latin typeface="Times New Roman" pitchFamily="18" charset="0"/>
            </a:endParaRPr>
          </a:p>
          <a:p>
            <a:pPr marL="571500" indent="-571500" eaLnBrk="1" hangingPunct="1">
              <a:spcBef>
                <a:spcPts val="1800"/>
              </a:spcBef>
              <a:buFontTx/>
              <a:buChar char="-"/>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HS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hoàn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BT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marL="571500" indent="-571500" eaLnBrk="1" hangingPunct="1">
              <a:spcBef>
                <a:spcPts val="1800"/>
              </a:spcBef>
              <a:buFontTx/>
              <a:buChar char="-"/>
              <a:defRPr/>
            </a:pP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Chuẩn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bị</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xem</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trước</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sau</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pPr algn="ctr" eaLnBrk="1" hangingPunct="1">
              <a:spcBef>
                <a:spcPts val="0"/>
              </a:spcBef>
              <a:defRPr/>
            </a:pPr>
            <a:r>
              <a:rPr lang="en-US" sz="2800" b="1" dirty="0">
                <a:solidFill>
                  <a:srgbClr val="0000CC"/>
                </a:solidFill>
                <a:latin typeface="Times New Roman" pitchFamily="18" charset="0"/>
              </a:rPr>
              <a:t> </a:t>
            </a:r>
          </a:p>
        </p:txBody>
      </p:sp>
    </p:spTree>
    <p:extLst>
      <p:ext uri="{BB962C8B-B14F-4D97-AF65-F5344CB8AC3E}">
        <p14:creationId xmlns:p14="http://schemas.microsoft.com/office/powerpoint/2010/main" val="2990296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TotalTime>
  <Words>507</Words>
  <Application>Microsoft Macintosh PowerPoint</Application>
  <PresentationFormat>Custom</PresentationFormat>
  <Paragraphs>119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Trang Hồ</cp:lastModifiedBy>
  <cp:revision>266</cp:revision>
  <dcterms:created xsi:type="dcterms:W3CDTF">2022-07-10T01:37:20Z</dcterms:created>
  <dcterms:modified xsi:type="dcterms:W3CDTF">2024-11-21T11:10:29Z</dcterms:modified>
</cp:coreProperties>
</file>