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31" r:id="rId2"/>
    <p:sldMasterId id="2147483828" r:id="rId3"/>
  </p:sldMasterIdLst>
  <p:sldIdLst>
    <p:sldId id="256" r:id="rId4"/>
    <p:sldId id="347" r:id="rId5"/>
    <p:sldId id="327" r:id="rId6"/>
    <p:sldId id="374" r:id="rId7"/>
    <p:sldId id="375" r:id="rId8"/>
    <p:sldId id="353" r:id="rId9"/>
    <p:sldId id="342" r:id="rId10"/>
    <p:sldId id="329" r:id="rId11"/>
    <p:sldId id="343" r:id="rId12"/>
    <p:sldId id="345" r:id="rId13"/>
    <p:sldId id="344" r:id="rId14"/>
    <p:sldId id="348" r:id="rId15"/>
    <p:sldId id="356" r:id="rId16"/>
    <p:sldId id="357" r:id="rId17"/>
    <p:sldId id="358" r:id="rId18"/>
    <p:sldId id="359" r:id="rId19"/>
    <p:sldId id="360" r:id="rId20"/>
    <p:sldId id="367" r:id="rId21"/>
    <p:sldId id="36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108"/>
    <a:srgbClr val="FF0066"/>
    <a:srgbClr val="66FF66"/>
    <a:srgbClr val="FFCCFF"/>
    <a:srgbClr val="FFFF66"/>
    <a:srgbClr val="FFFFCC"/>
    <a:srgbClr val="FAAEB0"/>
    <a:srgbClr val="FFA12A"/>
    <a:srgbClr val="71D4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94660"/>
  </p:normalViewPr>
  <p:slideViewPr>
    <p:cSldViewPr snapToGrid="0">
      <p:cViewPr>
        <p:scale>
          <a:sx n="98" d="100"/>
          <a:sy n="98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8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196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70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221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056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304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99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4777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xmlns="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xmlns="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217875"/>
                </a:solidFill>
                <a:latin typeface="义启小魏楷"/>
                <a:ea typeface="+mj-ea"/>
                <a:cs typeface="Alibaba PuHuiTi" pitchFamily="18" charset="-122"/>
              </a:rPr>
              <a:t>Add title text</a:t>
            </a:r>
            <a:endParaRPr lang="zh-CN" altLang="en-US" sz="3200" dirty="0">
              <a:solidFill>
                <a:srgbClr val="217875"/>
              </a:solidFill>
              <a:latin typeface="义启小魏楷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3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97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41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48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30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09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9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65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16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19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97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992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48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191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02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53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2024/10/23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82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4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9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660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8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ppt7.com/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436681" y="493010"/>
            <a:ext cx="97404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Thứ</a:t>
            </a:r>
            <a:r>
              <a:rPr lang="en-US" altLang="zh-CN" sz="3200" dirty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ngày</a:t>
            </a:r>
            <a:r>
              <a:rPr lang="en-US" altLang="zh-CN" sz="3200" dirty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21</a:t>
            </a:r>
            <a:r>
              <a:rPr lang="en-US" altLang="zh-CN" sz="3200" dirty="0" smtClean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tháng</a:t>
            </a:r>
            <a:r>
              <a:rPr lang="en-US" altLang="zh-CN" sz="3200" dirty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10 </a:t>
            </a:r>
            <a:r>
              <a:rPr lang="en-US" altLang="zh-CN" sz="3200" dirty="0" err="1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năm</a:t>
            </a:r>
            <a:r>
              <a:rPr lang="en-US" altLang="zh-CN" sz="3200" dirty="0">
                <a:solidFill>
                  <a:srgbClr val="FFC00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2024</a:t>
            </a:r>
            <a:endParaRPr lang="zh-CN" altLang="en-US" sz="3200" dirty="0">
              <a:solidFill>
                <a:srgbClr val="FFC000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8FAA4B2-A78C-E144-9F49-C823AAE63955}"/>
              </a:ext>
            </a:extLst>
          </p:cNvPr>
          <p:cNvSpPr txBox="1"/>
          <p:nvPr/>
        </p:nvSpPr>
        <p:spPr>
          <a:xfrm>
            <a:off x="5607149" y="1482228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LOGO</a:t>
            </a:r>
            <a:endParaRPr kumimoji="1"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1351840" y="1239789"/>
            <a:ext cx="97404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Tiếng</a:t>
            </a:r>
            <a:r>
              <a:rPr lang="en-US" altLang="zh-CN" sz="4000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  <a:sym typeface="+mn-lt"/>
              </a:rPr>
              <a:t>Việt</a:t>
            </a:r>
            <a:endParaRPr lang="zh-CN" altLang="en-US" sz="4000" dirty="0">
              <a:solidFill>
                <a:srgbClr val="00B050"/>
              </a:solidFill>
              <a:latin typeface="Nunito Black" pitchFamily="2" charset="0"/>
              <a:cs typeface="Open Sans" panose="020B0606030504020204" pitchFamily="34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37147" y="1986568"/>
            <a:ext cx="6987209" cy="589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11: LỜI GIẢI TOÁN ĐẶC BIỆT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900">
                        <a14:foregroundMark x1="2500" y1="5505" x2="8900" y2="35046"/>
                        <a14:foregroundMark x1="10200" y1="6606" x2="12200" y2="25688"/>
                        <a14:foregroundMark x1="17500" y1="34128" x2="17500" y2="34128"/>
                        <a14:foregroundMark x1="17100" y1="32661" x2="17800" y2="37431"/>
                        <a14:foregroundMark x1="6500" y1="95229" x2="11700" y2="96147"/>
                        <a14:foregroundMark x1="7000" y1="99083" x2="12900" y2="98532"/>
                        <a14:foregroundMark x1="22200" y1="42202" x2="24900" y2="96697"/>
                        <a14:foregroundMark x1="25500" y1="41468" x2="27700" y2="71193"/>
                        <a14:foregroundMark x1="29000" y1="72661" x2="29800" y2="76514"/>
                        <a14:foregroundMark x1="20300" y1="95046" x2="23400" y2="95229"/>
                        <a14:foregroundMark x1="25100" y1="96147" x2="26300" y2="97431"/>
                        <a14:foregroundMark x1="26300" y1="93761" x2="27100" y2="96697"/>
                        <a14:foregroundMark x1="34800" y1="42385" x2="44600" y2="94679"/>
                        <a14:foregroundMark x1="18600" y1="53211" x2="18500" y2="60734"/>
                        <a14:foregroundMark x1="39400" y1="41835" x2="42800" y2="52477"/>
                        <a14:foregroundMark x1="53500" y1="42202" x2="58500" y2="96147"/>
                        <a14:foregroundMark x1="57600" y1="52110" x2="57600" y2="52110"/>
                        <a14:foregroundMark x1="49200" y1="94128" x2="50200" y2="95596"/>
                        <a14:foregroundMark x1="34500" y1="95046" x2="36400" y2="96147"/>
                        <a14:foregroundMark x1="49900" y1="62752" x2="50900" y2="64587"/>
                        <a14:foregroundMark x1="61400" y1="62385" x2="63300" y2="65688"/>
                        <a14:foregroundMark x1="59700" y1="72477" x2="59700" y2="72477"/>
                        <a14:foregroundMark x1="50700" y1="77982" x2="50700" y2="77982"/>
                        <a14:foregroundMark x1="68500" y1="39817" x2="74500" y2="95413"/>
                        <a14:foregroundMark x1="72400" y1="46789" x2="74800" y2="55413"/>
                        <a14:foregroundMark x1="77800" y1="81468" x2="79300" y2="82752"/>
                        <a14:foregroundMark x1="65000" y1="65872" x2="67000" y2="68257"/>
                        <a14:foregroundMark x1="87700" y1="42569" x2="90600" y2="97248"/>
                        <a14:foregroundMark x1="84000" y1="48991" x2="84600" y2="61468"/>
                        <a14:foregroundMark x1="79600" y1="76330" x2="81300" y2="74312"/>
                        <a14:foregroundMark x1="80900" y1="96881" x2="84000" y2="97248"/>
                        <a14:foregroundMark x1="89600" y1="97982" x2="91700" y2="97982"/>
                        <a14:foregroundMark x1="97100" y1="59083" x2="99900" y2="58532"/>
                        <a14:foregroundMark x1="10200" y1="77982" x2="12400" y2="97064"/>
                        <a14:foregroundMark x1="59900" y1="49725" x2="62400" y2="64954"/>
                        <a14:foregroundMark x1="5800" y1="95229" x2="7700" y2="96881"/>
                        <a14:foregroundMark x1="5100" y1="95596" x2="7000" y2="98716"/>
                        <a14:foregroundMark x1="6600" y1="86422" x2="7200" y2="96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46" y="1820261"/>
            <a:ext cx="8895736" cy="4848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8939" l="0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7447" y="2155046"/>
            <a:ext cx="3206560" cy="47029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564" y="120483"/>
            <a:ext cx="2426352" cy="15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578460" y="246041"/>
            <a:ext cx="1042630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Vích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-to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Huy-gô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9C7461-5DB4-74E9-B3D5-A6AD0882DE90}"/>
              </a:ext>
            </a:extLst>
          </p:cNvPr>
          <p:cNvSpPr txBox="1"/>
          <p:nvPr/>
        </p:nvSpPr>
        <p:spPr>
          <a:xfrm>
            <a:off x="209768" y="1870147"/>
            <a:ext cx="6996943" cy="578882"/>
          </a:xfrm>
          <a:prstGeom prst="flowChartAlternateProcess">
            <a:avLst/>
          </a:prstGeom>
          <a:solidFill>
            <a:srgbClr val="FFFFCC"/>
          </a:solidFill>
          <a:ln w="28575">
            <a:solidFill>
              <a:schemeClr val="bg1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 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Huy-gô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nộp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đúng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giờ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2A38E4-705C-7B90-47F4-A9EBBF2D6210}"/>
              </a:ext>
            </a:extLst>
          </p:cNvPr>
          <p:cNvSpPr txBox="1"/>
          <p:nvPr/>
        </p:nvSpPr>
        <p:spPr>
          <a:xfrm>
            <a:off x="209769" y="2759572"/>
            <a:ext cx="5937812" cy="57888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Huy-gô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đúng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đáp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C03CB3-389D-379B-4D55-FAE8CB9196C1}"/>
              </a:ext>
            </a:extLst>
          </p:cNvPr>
          <p:cNvSpPr txBox="1"/>
          <p:nvPr/>
        </p:nvSpPr>
        <p:spPr>
          <a:xfrm>
            <a:off x="209769" y="3696444"/>
            <a:ext cx="5937812" cy="1305889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vi-VN" sz="2800" b="1" dirty="0">
                <a:solidFill>
                  <a:srgbClr val="00B050"/>
                </a:solidFill>
                <a:latin typeface="Nunito Black" pitchFamily="2" charset="0"/>
              </a:rPr>
              <a:t>Vì lời giải toán được Huy-gô 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Nunito Black" pitchFamily="2" charset="0"/>
              </a:rPr>
              <a:t>viết bằng thơ.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97" y="1586431"/>
            <a:ext cx="5833403" cy="5095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/>
          <p:cNvSpPr/>
          <p:nvPr/>
        </p:nvSpPr>
        <p:spPr>
          <a:xfrm>
            <a:off x="167563" y="3851192"/>
            <a:ext cx="527901" cy="536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7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371069" y="465117"/>
            <a:ext cx="10856253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2800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b="1" dirty="0">
                <a:latin typeface="Nunito Black" pitchFamily="2" charset="0"/>
              </a:rPr>
              <a:t>Qua giờ kiểm tra Toán, em thấy Huy-gô là người thế nào?</a:t>
            </a:r>
            <a:endParaRPr lang="vi-VN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9C7461-5DB4-74E9-B3D5-A6AD0882DE90}"/>
              </a:ext>
            </a:extLst>
          </p:cNvPr>
          <p:cNvSpPr txBox="1"/>
          <p:nvPr/>
        </p:nvSpPr>
        <p:spPr>
          <a:xfrm>
            <a:off x="1078080" y="1750913"/>
            <a:ext cx="9979562" cy="1532334"/>
          </a:xfrm>
          <a:prstGeom prst="flowChartAlternateProcess">
            <a:avLst/>
          </a:prstGeom>
          <a:solidFill>
            <a:srgbClr val="FFFFCC"/>
          </a:solidFill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C00000"/>
                </a:solidFill>
                <a:latin typeface="Nunito Black" pitchFamily="2" charset="0"/>
              </a:rPr>
              <a:t>Qua giờ kiểm tra Toán, em thấy Vích-to Huy-gô không chỉ là một cậu bé thông minh mà còn là một người có năng khiếu thơ ca.</a:t>
            </a:r>
            <a:endParaRPr lang="vi-VN" sz="2800" b="1" dirty="0">
              <a:solidFill>
                <a:srgbClr val="C0000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1" b="90313" l="2266" r="99375">
                        <a14:foregroundMark x1="24922" y1="23594" x2="35859" y2="40234"/>
                        <a14:foregroundMark x1="63203" y1="32188" x2="77734" y2="38281"/>
                        <a14:foregroundMark x1="59453" y1="9922" x2="80234" y2="31172"/>
                        <a14:foregroundMark x1="64922" y1="21875" x2="68672" y2="26797"/>
                        <a14:foregroundMark x1="28359" y1="13047" x2="35078" y2="27266"/>
                        <a14:foregroundMark x1="15703" y1="27266" x2="28203" y2="40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3650" y="3355237"/>
            <a:ext cx="5772995" cy="36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6049512" y="135176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2682953" y="2114695"/>
            <a:ext cx="4228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Nói</a:t>
            </a:r>
            <a:r>
              <a:rPr lang="en-US" sz="7200" b="1" dirty="0">
                <a:solidFill>
                  <a:srgbClr val="71D400"/>
                </a:solidFill>
                <a:latin typeface="Sigmar One" panose="00000500000000000000" pitchFamily="2" charset="0"/>
              </a:rPr>
              <a:t> - </a:t>
            </a:r>
            <a:r>
              <a:rPr lang="en-US" sz="72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nghe</a:t>
            </a:r>
            <a:endParaRPr lang="en-US" sz="7200" b="1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86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838562-B5BF-909D-E80D-74F1AF865C29}"/>
              </a:ext>
            </a:extLst>
          </p:cNvPr>
          <p:cNvSpPr txBox="1"/>
          <p:nvPr/>
        </p:nvSpPr>
        <p:spPr>
          <a:xfrm>
            <a:off x="14306" y="1750969"/>
            <a:ext cx="4248205" cy="2995714"/>
          </a:xfrm>
          <a:prstGeom prst="roundRect">
            <a:avLst/>
          </a:prstGeom>
          <a:solidFill>
            <a:srgbClr val="B0D9DB"/>
          </a:solidFill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Dựa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bức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just">
              <a:lnSpc>
                <a:spcPct val="130000"/>
              </a:lnSpc>
            </a:pP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trả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hỏi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sau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vi-VN" sz="2200" b="1" dirty="0">
              <a:solidFill>
                <a:srgbClr val="000066"/>
              </a:solidFill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vẽ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đâu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ai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Họ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đang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gì</a:t>
            </a:r>
            <a:r>
              <a:rPr lang="en-US" sz="2200" b="1" dirty="0">
                <a:solidFill>
                  <a:srgbClr val="000066"/>
                </a:solidFill>
                <a:latin typeface="Nunito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" y="-2260"/>
            <a:ext cx="4393282" cy="1584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187" y="0"/>
            <a:ext cx="7788813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87" y="3374941"/>
            <a:ext cx="7788813" cy="34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501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290646" cy="1406769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B95967D-E221-71F3-A00B-A57A89BFF3F0}"/>
              </a:ext>
            </a:extLst>
          </p:cNvPr>
          <p:cNvSpPr/>
          <p:nvPr/>
        </p:nvSpPr>
        <p:spPr>
          <a:xfrm>
            <a:off x="-36623" y="2593544"/>
            <a:ext cx="4146513" cy="1916013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Giáo</a:t>
            </a:r>
            <a:r>
              <a:rPr lang="en-US" sz="36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36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viên</a:t>
            </a:r>
            <a:r>
              <a:rPr lang="en-US" sz="36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kểchuyện</a:t>
            </a:r>
            <a:endParaRPr lang="en-US" sz="3600" dirty="0">
              <a:solidFill>
                <a:srgbClr val="F79646">
                  <a:lumMod val="50000"/>
                </a:srgbClr>
              </a:solidFill>
              <a:latin typeface="Nunito" pitchFamily="2" charset="0"/>
              <a:cs typeface="Baloo 2 SemiBold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641" y="10280"/>
            <a:ext cx="4146512" cy="3530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153" y="0"/>
            <a:ext cx="3754847" cy="3530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605" y="3551551"/>
            <a:ext cx="4146512" cy="3306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7153" y="3530991"/>
            <a:ext cx="3762301" cy="33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29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457071" y="525138"/>
            <a:ext cx="4743633" cy="2713072"/>
            <a:chOff x="7024181" y="2751372"/>
            <a:chExt cx="4979103" cy="39151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181" y="2751372"/>
              <a:ext cx="4979103" cy="3915153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7079896" y="3090882"/>
              <a:ext cx="2303568" cy="1199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Làm</a:t>
              </a:r>
              <a:r>
                <a:rPr lang="en-US" sz="2400" dirty="0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việc</a:t>
              </a:r>
              <a:r>
                <a:rPr lang="en-US" sz="2400" dirty="0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 </a:t>
              </a:r>
            </a:p>
            <a:p>
              <a:pPr lvl="0" algn="ctr"/>
              <a:r>
                <a:rPr lang="en-US" sz="2400" dirty="0" err="1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cá</a:t>
              </a:r>
              <a:r>
                <a:rPr lang="en-US" sz="2400" dirty="0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 </a:t>
              </a:r>
              <a:r>
                <a:rPr lang="en-US" sz="2400" dirty="0" err="1">
                  <a:solidFill>
                    <a:srgbClr val="F79646">
                      <a:lumMod val="50000"/>
                    </a:srgbClr>
                  </a:solidFill>
                  <a:latin typeface="Nunito" pitchFamily="2" charset="0"/>
                  <a:cs typeface="Baloo 2 SemiBold" pitchFamily="2" charset="0"/>
                </a:rPr>
                <a:t>nhân</a:t>
              </a:r>
              <a:endPara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" y="573512"/>
            <a:ext cx="6454562" cy="32366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354" y="3618045"/>
            <a:ext cx="7338646" cy="3236647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5B95967D-E221-71F3-A00B-A57A89BFF3F0}"/>
              </a:ext>
            </a:extLst>
          </p:cNvPr>
          <p:cNvSpPr/>
          <p:nvPr/>
        </p:nvSpPr>
        <p:spPr>
          <a:xfrm>
            <a:off x="1659986" y="4465177"/>
            <a:ext cx="2984092" cy="1627584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Học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sinh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tập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kể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chuyện</a:t>
            </a:r>
            <a:endParaRPr lang="en-US" sz="2400" dirty="0">
              <a:solidFill>
                <a:srgbClr val="F79646">
                  <a:lumMod val="50000"/>
                </a:srgbClr>
              </a:solidFill>
              <a:latin typeface="Nunito" pitchFamily="2" charset="0"/>
              <a:cs typeface="Baloo 2 SemiBol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8ED484-9B62-42DE-94BD-387A1EFB9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49" y="-8722"/>
            <a:ext cx="11003755" cy="5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" y="553760"/>
            <a:ext cx="8170823" cy="2820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085" y="3545600"/>
            <a:ext cx="7377122" cy="3312400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5B95967D-E221-71F3-A00B-A57A89BFF3F0}"/>
              </a:ext>
            </a:extLst>
          </p:cNvPr>
          <p:cNvSpPr/>
          <p:nvPr/>
        </p:nvSpPr>
        <p:spPr>
          <a:xfrm>
            <a:off x="1207354" y="3657939"/>
            <a:ext cx="3589730" cy="1969137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Học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sinh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luyện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kể</a:t>
            </a:r>
            <a:endParaRPr lang="en-US" sz="2400" dirty="0">
              <a:solidFill>
                <a:srgbClr val="F79646">
                  <a:lumMod val="50000"/>
                </a:srgbClr>
              </a:solidFill>
              <a:latin typeface="Nunito" pitchFamily="2" charset="0"/>
              <a:cs typeface="Baloo 2 SemiBold" pitchFamily="2" charset="0"/>
            </a:endParaRPr>
          </a:p>
          <a:p>
            <a:pPr algn="ctr"/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theo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nhóm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cặp</a:t>
            </a:r>
            <a:endParaRPr lang="en-US" sz="2400" dirty="0">
              <a:solidFill>
                <a:srgbClr val="F79646">
                  <a:lumMod val="50000"/>
                </a:srgbClr>
              </a:solidFill>
              <a:latin typeface="Nunito" pitchFamily="2" charset="0"/>
              <a:cs typeface="Baloo 2 SemiBold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980" y="685472"/>
            <a:ext cx="3237528" cy="286012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B95967D-E221-71F3-A00B-A57A89BFF3F0}"/>
              </a:ext>
            </a:extLst>
          </p:cNvPr>
          <p:cNvSpPr/>
          <p:nvPr/>
        </p:nvSpPr>
        <p:spPr>
          <a:xfrm>
            <a:off x="320284" y="3657939"/>
            <a:ext cx="4442883" cy="1623205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1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học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sinh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kể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toàn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bộ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câu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chuyện</a:t>
            </a:r>
            <a:endParaRPr lang="en-US" sz="2400" dirty="0">
              <a:solidFill>
                <a:srgbClr val="F79646">
                  <a:lumMod val="50000"/>
                </a:srgbClr>
              </a:solidFill>
              <a:latin typeface="Nunito" pitchFamily="2" charset="0"/>
              <a:cs typeface="Baloo 2 SemiBold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4A7BAC-0CE2-45A9-8CF2-776FC4C0C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49" y="-8722"/>
            <a:ext cx="11003755" cy="5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23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93" y="202244"/>
            <a:ext cx="10417418" cy="5714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1921" y="815923"/>
            <a:ext cx="5814645" cy="3941168"/>
            <a:chOff x="1201501" y="1446179"/>
            <a:chExt cx="4780449" cy="37470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1501" y="1446179"/>
              <a:ext cx="4780449" cy="37470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13868" y="2190852"/>
              <a:ext cx="3355716" cy="203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FF5D10"/>
                  </a:solidFill>
                  <a:latin typeface="Nunito" pitchFamily="2" charset="0"/>
                </a:rPr>
                <a:t>Nếu em là Linh, khi phát hiện tờ rơi bị bẩn, em sẽ viết lại cho sạch đẹp để nộp cho cô giáo.</a:t>
              </a:r>
              <a:endParaRPr lang="en-US" sz="2800" dirty="0">
                <a:solidFill>
                  <a:srgbClr val="FF5D10"/>
                </a:solidFill>
                <a:latin typeface="Nunito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34296" y="1518506"/>
            <a:ext cx="5949851" cy="4600940"/>
            <a:chOff x="6134297" y="1518506"/>
            <a:chExt cx="5372100" cy="36023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4297" y="1518506"/>
              <a:ext cx="5372100" cy="36023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85262" y="2300211"/>
              <a:ext cx="3365370" cy="167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Em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sẽ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đến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lớp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nói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với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cô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giáo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và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xin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cô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giáo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thời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gian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để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viết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lại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một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tờ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đơn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 </a:t>
              </a:r>
              <a:r>
                <a:rPr lang="en-US" sz="2800" dirty="0" err="1">
                  <a:solidFill>
                    <a:srgbClr val="17A54F"/>
                  </a:solidFill>
                  <a:latin typeface="Nunito" pitchFamily="2" charset="0"/>
                </a:rPr>
                <a:t>khác</a:t>
              </a:r>
              <a:r>
                <a:rPr lang="en-US" sz="2800" dirty="0">
                  <a:solidFill>
                    <a:srgbClr val="17A54F"/>
                  </a:solidFill>
                  <a:latin typeface="Nunito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7260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CN" sz="24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endParaRPr kumimoji="1"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39B1A53E-C9A2-5ABD-A5C6-F320BBCA7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5486804" y="135176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886CDCF-07A1-5181-B4E1-D35180CCA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5" r="-1" b="2635"/>
          <a:stretch/>
        </p:blipFill>
        <p:spPr>
          <a:xfrm>
            <a:off x="572844" y="-301833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547E1FD-100C-62BF-790D-6666AA32FBB6}"/>
              </a:ext>
            </a:extLst>
          </p:cNvPr>
          <p:cNvSpPr txBox="1"/>
          <p:nvPr/>
        </p:nvSpPr>
        <p:spPr>
          <a:xfrm>
            <a:off x="5534588" y="1065431"/>
            <a:ext cx="3530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dirty="0" err="1">
                <a:solidFill>
                  <a:srgbClr val="71D400"/>
                </a:solidFill>
                <a:latin typeface="Sigmar One" panose="00000500000000000000" pitchFamily="2" charset="0"/>
              </a:rPr>
              <a:t>Vận</a:t>
            </a:r>
            <a:r>
              <a:rPr lang="en-US" sz="6600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71D400"/>
                </a:solidFill>
                <a:latin typeface="Sigmar One" panose="00000500000000000000" pitchFamily="2" charset="0"/>
              </a:rPr>
              <a:t>dụng</a:t>
            </a:r>
            <a:endParaRPr lang="en-US" sz="6600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01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1058290-CF20-FC47-AE82-7D01242BC161}"/>
              </a:ext>
            </a:extLst>
          </p:cNvPr>
          <p:cNvSpPr/>
          <p:nvPr/>
        </p:nvSpPr>
        <p:spPr>
          <a:xfrm>
            <a:off x="2609721" y="2081095"/>
            <a:ext cx="71251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Hẹn</a:t>
            </a:r>
            <a:r>
              <a:rPr lang="en-US" altLang="zh-CN" sz="6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gặp</a:t>
            </a:r>
            <a:r>
              <a:rPr lang="en-US" altLang="zh-CN" sz="6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lại</a:t>
            </a:r>
            <a:r>
              <a:rPr lang="en-US" altLang="zh-CN" sz="6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các</a:t>
            </a:r>
            <a:r>
              <a:rPr lang="en-US" altLang="zh-CN" sz="6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em</a:t>
            </a:r>
            <a:r>
              <a:rPr lang="en-US" altLang="zh-CN" sz="6600" dirty="0">
                <a:ln w="9525">
                  <a:solidFill>
                    <a:srgbClr val="217875"/>
                  </a:solidFill>
                </a:ln>
                <a:solidFill>
                  <a:srgbClr val="217875"/>
                </a:solidFill>
                <a:latin typeface="Sigmar One" panose="00000500000000000000" pitchFamily="2" charset="0"/>
                <a:cs typeface="+mn-ea"/>
                <a:sym typeface="+mn-lt"/>
              </a:rPr>
              <a:t>!</a:t>
            </a:r>
            <a:endParaRPr lang="zh-CN" altLang="en-US" sz="6600" dirty="0">
              <a:ln w="9525">
                <a:solidFill>
                  <a:srgbClr val="217875"/>
                </a:solidFill>
              </a:ln>
              <a:solidFill>
                <a:srgbClr val="217875"/>
              </a:solidFill>
              <a:latin typeface="Sigmar One" panose="00000500000000000000" pitchFamily="2" charset="0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kumimoji="1" lang="en-US" altLang="zh-CN" sz="2400" dirty="0">
                <a:solidFill>
                  <a:prstClr val="white"/>
                </a:solidFill>
                <a:cs typeface="+mn-ea"/>
                <a:sym typeface="+mn-lt"/>
              </a:rPr>
              <a:t>LOGO</a:t>
            </a:r>
            <a:endParaRPr kumimoji="1" lang="zh-CN" altLang="en-US" sz="24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TextBox 3">
            <a:hlinkClick r:id="rId2"/>
            <a:extLst>
              <a:ext uri="{FF2B5EF4-FFF2-40B4-BE49-F238E27FC236}">
                <a16:creationId xmlns:a16="http://schemas.microsoft.com/office/drawing/2014/main" xmlns="" id="{55E089A8-C9DA-46DA-9862-57EAB6DD40D6}"/>
              </a:ext>
            </a:extLst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rgbClr val="17A54F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rgbClr val="17A54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6125921" y="1772786"/>
            <a:ext cx="6295410" cy="5172636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5" r="-1" b="2635"/>
          <a:stretch/>
        </p:blipFill>
        <p:spPr>
          <a:xfrm>
            <a:off x="-249560" y="-301833"/>
            <a:ext cx="5010246" cy="4802787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5147749" y="1351762"/>
            <a:ext cx="39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Khởi</a:t>
            </a:r>
            <a:r>
              <a:rPr lang="en-US" sz="6600" b="1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động</a:t>
            </a:r>
            <a:endParaRPr lang="en-US" sz="6600" b="1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720268-B094-4590-9BC4-F3AD1A107874}"/>
              </a:ext>
            </a:extLst>
          </p:cNvPr>
          <p:cNvSpPr txBox="1"/>
          <p:nvPr/>
        </p:nvSpPr>
        <p:spPr>
          <a:xfrm>
            <a:off x="1992934" y="3700462"/>
            <a:ext cx="498726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em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cùng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nghe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bài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hát</a:t>
            </a:r>
            <a:endParaRPr lang="en-US" sz="3200" b="1" dirty="0">
              <a:solidFill>
                <a:srgbClr val="FF0066"/>
              </a:solidFill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“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Em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Tập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Làm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HP001 5 hàng" panose="020B0603050302020204" pitchFamily="34" charset="0"/>
              </a:rPr>
              <a:t>Toán</a:t>
            </a:r>
            <a:r>
              <a:rPr lang="en-US" sz="3200" b="1" dirty="0">
                <a:solidFill>
                  <a:srgbClr val="FF0066"/>
                </a:solidFill>
                <a:latin typeface="HP001 5 hàng" panose="020B06030503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872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513" y="1013146"/>
            <a:ext cx="8488666" cy="5392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BC4D31-7439-4D6F-C18A-63A0A3F73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38" y="182880"/>
            <a:ext cx="957155" cy="762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FD718C-C998-AE40-1849-23A77C870C8C}"/>
              </a:ext>
            </a:extLst>
          </p:cNvPr>
          <p:cNvSpPr txBox="1"/>
          <p:nvPr/>
        </p:nvSpPr>
        <p:spPr>
          <a:xfrm>
            <a:off x="1160793" y="366064"/>
            <a:ext cx="2546503" cy="578882"/>
          </a:xfrm>
          <a:prstGeom prst="roundRect">
            <a:avLst/>
          </a:prstGeom>
          <a:solidFill>
            <a:srgbClr val="FFFF66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Chia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A39F1F-33BB-1A77-A482-42835CCD4F14}"/>
              </a:ext>
            </a:extLst>
          </p:cNvPr>
          <p:cNvSpPr txBox="1"/>
          <p:nvPr/>
        </p:nvSpPr>
        <p:spPr>
          <a:xfrm>
            <a:off x="2998666" y="1365332"/>
            <a:ext cx="7208821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1: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đầu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giỏi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đều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các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môn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D4A3DF-8895-5A22-FFC3-10B1D9102147}"/>
              </a:ext>
            </a:extLst>
          </p:cNvPr>
          <p:cNvSpPr txBox="1"/>
          <p:nvPr/>
        </p:nvSpPr>
        <p:spPr>
          <a:xfrm>
            <a:off x="2998665" y="2471351"/>
            <a:ext cx="7208822" cy="578882"/>
          </a:xfrm>
          <a:prstGeom prst="roundRect">
            <a:avLst/>
          </a:prstGeom>
          <a:solidFill>
            <a:srgbClr val="FFFF66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2: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Tiếp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thay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cho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Huy-gô</a:t>
            </a:r>
            <a:endParaRPr lang="en-US" sz="2400" i="1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1F0C44-69F1-721F-D256-975AAAB92342}"/>
              </a:ext>
            </a:extLst>
          </p:cNvPr>
          <p:cNvSpPr txBox="1"/>
          <p:nvPr/>
        </p:nvSpPr>
        <p:spPr>
          <a:xfrm>
            <a:off x="2998664" y="3664985"/>
            <a:ext cx="7208823" cy="578882"/>
          </a:xfrm>
          <a:prstGeom prst="roundRect">
            <a:avLst/>
          </a:prstGeom>
          <a:solidFill>
            <a:srgbClr val="FFCCFF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3: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Tiếp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À,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ra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thế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!</a:t>
            </a: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C59BC96-666F-2086-9CAB-A1062E3FC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86" b="94286" l="10000" r="90000">
                        <a14:foregroundMark x1="50571" y1="8571" x2="50571" y2="8571"/>
                        <a14:foregroundMark x1="50571" y1="4286" x2="50571" y2="4286"/>
                        <a14:foregroundMark x1="52857" y1="61786" x2="52857" y2="61786"/>
                        <a14:foregroundMark x1="48286" y1="94286" x2="48286" y2="94286"/>
                        <a14:foregroundMark x1="58286" y1="93929" x2="54571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377" y="3630580"/>
            <a:ext cx="3623035" cy="3082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1F0C44-69F1-721F-D256-975AAAB92342}"/>
              </a:ext>
            </a:extLst>
          </p:cNvPr>
          <p:cNvSpPr txBox="1"/>
          <p:nvPr/>
        </p:nvSpPr>
        <p:spPr>
          <a:xfrm>
            <a:off x="2998664" y="4745690"/>
            <a:ext cx="7208823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4: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còn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  <a:cs typeface="Baloo 2 SemiBold" pitchFamily="2" charset="0"/>
              </a:rPr>
              <a:t>lại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colorTemperature colorTemp="59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3929" y="213359"/>
            <a:ext cx="8868021" cy="6426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E4F093-8EF5-FFBE-9B5C-4F6FEFDB5181}"/>
              </a:ext>
            </a:extLst>
          </p:cNvPr>
          <p:cNvSpPr txBox="1"/>
          <p:nvPr/>
        </p:nvSpPr>
        <p:spPr>
          <a:xfrm>
            <a:off x="207961" y="2791270"/>
            <a:ext cx="2031700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khó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D28243-CC6E-203C-3750-6D9327DDEB28}"/>
              </a:ext>
            </a:extLst>
          </p:cNvPr>
          <p:cNvSpPr txBox="1"/>
          <p:nvPr/>
        </p:nvSpPr>
        <p:spPr>
          <a:xfrm>
            <a:off x="7331316" y="1267856"/>
            <a:ext cx="3397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Vích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to-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Huy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-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gô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EC6CD7-DD73-3652-605D-7EAF7E61737B}"/>
              </a:ext>
            </a:extLst>
          </p:cNvPr>
          <p:cNvSpPr txBox="1"/>
          <p:nvPr/>
        </p:nvSpPr>
        <p:spPr>
          <a:xfrm>
            <a:off x="7331316" y="2209165"/>
            <a:ext cx="3397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mười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lăm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phút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D63269-D98C-41F8-4180-4E6C8FCF1A0B}"/>
              </a:ext>
            </a:extLst>
          </p:cNvPr>
          <p:cNvSpPr txBox="1"/>
          <p:nvPr/>
        </p:nvSpPr>
        <p:spPr>
          <a:xfrm>
            <a:off x="7331316" y="3195527"/>
            <a:ext cx="3397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mải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miết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D144C1-C057-1232-D6C1-B7F15E317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D63269-D98C-41F8-4180-4E6C8FCF1A0B}"/>
              </a:ext>
            </a:extLst>
          </p:cNvPr>
          <p:cNvSpPr txBox="1"/>
          <p:nvPr/>
        </p:nvSpPr>
        <p:spPr>
          <a:xfrm>
            <a:off x="7331316" y="4120449"/>
            <a:ext cx="3397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liếc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nhìn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D63269-D98C-41F8-4180-4E6C8FCF1A0B}"/>
              </a:ext>
            </a:extLst>
          </p:cNvPr>
          <p:cNvSpPr txBox="1"/>
          <p:nvPr/>
        </p:nvSpPr>
        <p:spPr>
          <a:xfrm>
            <a:off x="7331316" y="5102601"/>
            <a:ext cx="3397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reo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lên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1F692C-C164-D94E-B37D-965654EC1CAE}"/>
              </a:ext>
            </a:extLst>
          </p:cNvPr>
          <p:cNvSpPr txBox="1"/>
          <p:nvPr/>
        </p:nvSpPr>
        <p:spPr>
          <a:xfrm>
            <a:off x="1038872" y="363521"/>
            <a:ext cx="3181435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câu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dài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80DB38-CB5A-93A8-FD02-91BE1811C602}"/>
              </a:ext>
            </a:extLst>
          </p:cNvPr>
          <p:cNvSpPr txBox="1"/>
          <p:nvPr/>
        </p:nvSpPr>
        <p:spPr>
          <a:xfrm>
            <a:off x="716437" y="1437441"/>
            <a:ext cx="109704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Một lần, vào giờ kiểm tra Toán cuối năm,</a:t>
            </a:r>
            <a:r>
              <a:rPr lang="en-US" sz="2800" dirty="0">
                <a:solidFill>
                  <a:schemeClr val="tx2"/>
                </a:solidFill>
                <a:latin typeface="Nunito" pitchFamily="2" charset="0"/>
              </a:rPr>
              <a:t> </a:t>
            </a:r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trong khi các bạn khác mải miết làm bài</a:t>
            </a:r>
            <a:r>
              <a:rPr lang="en-US" sz="2800" dirty="0">
                <a:solidFill>
                  <a:schemeClr val="tx2"/>
                </a:solidFill>
                <a:latin typeface="Nunito" pitchFamily="2" charset="0"/>
              </a:rPr>
              <a:t> </a:t>
            </a:r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thì không hiểu sao</a:t>
            </a:r>
            <a:r>
              <a:rPr lang="en-US" sz="2800" dirty="0">
                <a:solidFill>
                  <a:schemeClr val="tx2"/>
                </a:solidFill>
                <a:latin typeface="Nunito" pitchFamily="2" charset="0"/>
              </a:rPr>
              <a:t> </a:t>
            </a:r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Huy-gô lại ngồi cắn bút từ đầu</a:t>
            </a:r>
            <a:r>
              <a:rPr lang="en-US" sz="2800" dirty="0">
                <a:solidFill>
                  <a:schemeClr val="tx2"/>
                </a:solidFill>
                <a:latin typeface="Nunito" pitchFamily="2" charset="0"/>
              </a:rPr>
              <a:t> </a:t>
            </a:r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giờ.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77DEC5-837E-62F7-F867-A2C94AD34542}"/>
              </a:ext>
            </a:extLst>
          </p:cNvPr>
          <p:cNvSpPr txBox="1"/>
          <p:nvPr/>
        </p:nvSpPr>
        <p:spPr>
          <a:xfrm>
            <a:off x="716437" y="3259092"/>
            <a:ext cx="1097047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Huy-gô mải miết viết và may thay, khi tiếng trống báo hết giờ vang lên</a:t>
            </a:r>
            <a:r>
              <a:rPr lang="en-US" sz="2800" dirty="0">
                <a:solidFill>
                  <a:srgbClr val="FF0000"/>
                </a:solidFill>
                <a:latin typeface="Nunito" pitchFamily="2" charset="0"/>
              </a:rPr>
              <a:t> </a:t>
            </a:r>
            <a:r>
              <a:rPr lang="vi-VN" sz="2800" dirty="0">
                <a:solidFill>
                  <a:schemeClr val="tx2"/>
                </a:solidFill>
                <a:latin typeface="Nunito" pitchFamily="2" charset="0"/>
              </a:rPr>
              <a:t>thì cậu cũng viết xong đáp số và mang bài lên nộp.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3F18CF5-5196-237E-83DB-5C35E00D1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6" b="94286" l="10000" r="90000">
                        <a14:foregroundMark x1="50571" y1="8571" x2="50571" y2="8571"/>
                        <a14:foregroundMark x1="50571" y1="4286" x2="50571" y2="4286"/>
                        <a14:foregroundMark x1="52857" y1="61786" x2="52857" y2="61786"/>
                        <a14:foregroundMark x1="48286" y1="94286" x2="48286" y2="94286"/>
                        <a14:foregroundMark x1="58286" y1="93929" x2="54571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46" y="3902697"/>
            <a:ext cx="3891915" cy="282603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160813" y="1437441"/>
            <a:ext cx="131975" cy="40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301358" y="1437441"/>
            <a:ext cx="131975" cy="40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040898" y="1914494"/>
            <a:ext cx="131975" cy="40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420124" y="1914494"/>
            <a:ext cx="131975" cy="40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40060" y="3259092"/>
            <a:ext cx="131975" cy="40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014871" y="3734975"/>
            <a:ext cx="115787" cy="307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367345" y="3734975"/>
            <a:ext cx="131975" cy="4016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8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E4F093-8EF5-FFBE-9B5C-4F6FEFDB5181}"/>
              </a:ext>
            </a:extLst>
          </p:cNvPr>
          <p:cNvSpPr txBox="1"/>
          <p:nvPr/>
        </p:nvSpPr>
        <p:spPr>
          <a:xfrm>
            <a:off x="218249" y="2895428"/>
            <a:ext cx="1591697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 Black" pitchFamily="2" charset="0"/>
                <a:cs typeface="Baloo 2 SemiBold" pitchFamily="2" charset="0"/>
              </a:rPr>
              <a:t>GIẢI NGHĨA TỪ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D28243-CC6E-203C-3750-6D9327DDEB28}"/>
              </a:ext>
            </a:extLst>
          </p:cNvPr>
          <p:cNvSpPr txBox="1"/>
          <p:nvPr/>
        </p:nvSpPr>
        <p:spPr>
          <a:xfrm>
            <a:off x="1616220" y="886367"/>
            <a:ext cx="7197842" cy="2009061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Nunito Black" pitchFamily="2" charset="0"/>
                <a:cs typeface="Baloo 2 SemiBold" pitchFamily="2" charset="0"/>
              </a:rPr>
              <a:t>Vích</a:t>
            </a:r>
            <a:r>
              <a:rPr lang="en-US" sz="2800" dirty="0">
                <a:latin typeface="Nunito Black" pitchFamily="2" charset="0"/>
                <a:cs typeface="Baloo 2 SemiBold" pitchFamily="2" charset="0"/>
              </a:rPr>
              <a:t> to-</a:t>
            </a:r>
            <a:r>
              <a:rPr lang="en-US" sz="2800" dirty="0" err="1">
                <a:latin typeface="Nunito Black" pitchFamily="2" charset="0"/>
                <a:cs typeface="Baloo 2 SemiBold" pitchFamily="2" charset="0"/>
              </a:rPr>
              <a:t>Huy</a:t>
            </a:r>
            <a:r>
              <a:rPr lang="en-US" sz="2800" dirty="0">
                <a:latin typeface="Nunito Black" pitchFamily="2" charset="0"/>
                <a:cs typeface="Baloo 2 SemiBold" pitchFamily="2" charset="0"/>
              </a:rPr>
              <a:t>-</a:t>
            </a:r>
            <a:r>
              <a:rPr lang="en-US" sz="2800" dirty="0" err="1">
                <a:latin typeface="Nunito Black" pitchFamily="2" charset="0"/>
                <a:cs typeface="Baloo 2 SemiBold" pitchFamily="2" charset="0"/>
              </a:rPr>
              <a:t>gô</a:t>
            </a:r>
            <a:r>
              <a:rPr lang="en-US" sz="2800" dirty="0">
                <a:latin typeface="Nunito Black" pitchFamily="2" charset="0"/>
                <a:cs typeface="Baloo 2 SemiBold" pitchFamily="2" charset="0"/>
              </a:rPr>
              <a:t>:</a:t>
            </a:r>
          </a:p>
          <a:p>
            <a:pPr algn="just"/>
            <a:endParaRPr lang="en-US" sz="2800" dirty="0">
              <a:latin typeface="Nunito" pitchFamily="2" charset="0"/>
              <a:cs typeface="Baloo 2 SemiBold" pitchFamily="2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Nunito" pitchFamily="2" charset="0"/>
              <a:cs typeface="Baloo 2 SemiBold" pitchFamily="2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Nunito" pitchFamily="2" charset="0"/>
              <a:cs typeface="Baloo 2 SemiBold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D144C1-C057-1232-D6C1-B7F15E31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D63269-D98C-41F8-4180-4E6C8FCF1A0B}"/>
              </a:ext>
            </a:extLst>
          </p:cNvPr>
          <p:cNvSpPr txBox="1"/>
          <p:nvPr/>
        </p:nvSpPr>
        <p:spPr>
          <a:xfrm>
            <a:off x="1712622" y="4409519"/>
            <a:ext cx="7101440" cy="2009061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Nunito Black" pitchFamily="2" charset="0"/>
              </a:rPr>
              <a:t>Thở phào:</a:t>
            </a:r>
            <a:endParaRPr lang="en-US" sz="2800" dirty="0">
              <a:latin typeface="Nunito Black" pitchFamily="2" charset="0"/>
            </a:endParaRPr>
          </a:p>
          <a:p>
            <a:pPr algn="just"/>
            <a:endParaRPr lang="en-US" sz="2800" dirty="0">
              <a:latin typeface="Nunito" pitchFamily="2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Nunito" pitchFamily="2" charset="0"/>
              <a:cs typeface="Baloo 2 SemiBold" pitchFamily="2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Nunito" pitchFamily="2" charset="0"/>
              <a:cs typeface="Baloo 2 SemiBold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6220" y="1433433"/>
            <a:ext cx="71130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FF0000"/>
                </a:solidFill>
                <a:latin typeface="Nunito Black" pitchFamily="2" charset="0"/>
              </a:rPr>
              <a:t>(1802 – 1885, có sách phiên âm là Uy-gô): nhà văn, nhà thơ, nhà viết kịch nổi tiếng người Pháp.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09945" y="4861496"/>
            <a:ext cx="6919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FF0000"/>
                </a:solidFill>
                <a:latin typeface="Nunito Black" pitchFamily="2" charset="0"/>
              </a:rPr>
              <a:t>thở ra một hơi dài vẻ khoan khái, nhẹ nhõm vì đã trút được điều lo lắng trong lòng.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293" y="331940"/>
            <a:ext cx="2531400" cy="311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2472" y="3442494"/>
            <a:ext cx="3006103" cy="31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9" grpId="0" animBg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xmlns="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6254200" y="2338349"/>
            <a:ext cx="5098538" cy="451033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5" r="-1" b="2635"/>
          <a:stretch/>
        </p:blipFill>
        <p:spPr>
          <a:xfrm>
            <a:off x="572844" y="-301833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3025F6-03E4-F7FE-A115-15A451327F80}"/>
              </a:ext>
            </a:extLst>
          </p:cNvPr>
          <p:cNvSpPr txBox="1"/>
          <p:nvPr/>
        </p:nvSpPr>
        <p:spPr>
          <a:xfrm>
            <a:off x="5514537" y="1422710"/>
            <a:ext cx="39811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Trả</a:t>
            </a:r>
            <a:r>
              <a:rPr lang="en-US" sz="5000" b="1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lời</a:t>
            </a:r>
            <a:r>
              <a:rPr lang="en-US" sz="5000" b="1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câu</a:t>
            </a:r>
            <a:r>
              <a:rPr lang="en-US" sz="5000" b="1" dirty="0">
                <a:solidFill>
                  <a:srgbClr val="71D400"/>
                </a:solidFill>
                <a:latin typeface="Sigmar One" panose="00000500000000000000" pitchFamily="2" charset="0"/>
              </a:rPr>
              <a:t> </a:t>
            </a:r>
            <a:r>
              <a:rPr lang="en-US" sz="5000" b="1" dirty="0" err="1">
                <a:solidFill>
                  <a:srgbClr val="71D400"/>
                </a:solidFill>
                <a:latin typeface="Sigmar One" panose="00000500000000000000" pitchFamily="2" charset="0"/>
              </a:rPr>
              <a:t>hỏi</a:t>
            </a:r>
            <a:endParaRPr lang="en-US" sz="5000" b="1" dirty="0">
              <a:solidFill>
                <a:srgbClr val="71D4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01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546497" y="234395"/>
            <a:ext cx="10426302" cy="5448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600" b="1" i="0" dirty="0">
                <a:solidFill>
                  <a:srgbClr val="002060"/>
                </a:solidFill>
                <a:effectLst/>
                <a:latin typeface="Nunito Black" pitchFamily="2" charset="0"/>
              </a:rPr>
              <a:t>Câu 1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: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Vích-tô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Huy-gô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bộc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lộ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năng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khiếu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từ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Nunito Black" pitchFamily="2" charset="0"/>
              </a:rPr>
              <a:t>sớm</a:t>
            </a:r>
            <a:r>
              <a:rPr lang="en-US" sz="26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vi-VN" sz="2600" b="1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9C7461-5DB4-74E9-B3D5-A6AD0882DE90}"/>
              </a:ext>
            </a:extLst>
          </p:cNvPr>
          <p:cNvSpPr txBox="1"/>
          <p:nvPr/>
        </p:nvSpPr>
        <p:spPr>
          <a:xfrm>
            <a:off x="3539109" y="991353"/>
            <a:ext cx="8193107" cy="1259919"/>
          </a:xfrm>
          <a:prstGeom prst="flowChartAlternateProcess">
            <a:avLst/>
          </a:prstGeom>
          <a:solidFill>
            <a:srgbClr val="FFFFCC"/>
          </a:solidFill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400" b="1" dirty="0">
                <a:solidFill>
                  <a:srgbClr val="000000"/>
                </a:solidFill>
                <a:latin typeface="Nunito" pitchFamily="2" charset="0"/>
              </a:rPr>
              <a:t>Vích-tô Huy-gô đã bộc lộ năng khiếu thơ ca của mình từ rất sớm.</a:t>
            </a:r>
            <a:endParaRPr lang="en-US" sz="3400" b="1" dirty="0">
              <a:latin typeface="Nunito" pitchFamily="2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5B95967D-E221-71F3-A00B-A57A89BFF3F0}"/>
              </a:ext>
            </a:extLst>
          </p:cNvPr>
          <p:cNvSpPr/>
          <p:nvPr/>
        </p:nvSpPr>
        <p:spPr>
          <a:xfrm>
            <a:off x="186218" y="1336783"/>
            <a:ext cx="3016835" cy="1595527"/>
          </a:xfrm>
          <a:prstGeom prst="cloud">
            <a:avLst/>
          </a:prstGeom>
          <a:solidFill>
            <a:srgbClr val="66FF66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thầm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590" y="2631205"/>
            <a:ext cx="7276187" cy="3963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9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D63790-68FE-32CA-6AFA-0C82DF8E3878}"/>
              </a:ext>
            </a:extLst>
          </p:cNvPr>
          <p:cNvSpPr txBox="1"/>
          <p:nvPr/>
        </p:nvSpPr>
        <p:spPr>
          <a:xfrm>
            <a:off x="523290" y="217148"/>
            <a:ext cx="10643119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 2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kiểm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tra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lo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Vích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-to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</a:rPr>
              <a:t>Huy-gô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9C7461-5DB4-74E9-B3D5-A6AD0882DE90}"/>
              </a:ext>
            </a:extLst>
          </p:cNvPr>
          <p:cNvSpPr txBox="1"/>
          <p:nvPr/>
        </p:nvSpPr>
        <p:spPr>
          <a:xfrm>
            <a:off x="3563065" y="1378423"/>
            <a:ext cx="7159853" cy="2009061"/>
          </a:xfrm>
          <a:prstGeom prst="flowChartAlternateProcess">
            <a:avLst/>
          </a:prstGeom>
          <a:solidFill>
            <a:srgbClr val="FFFFCC"/>
          </a:solidFill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Nunito" pitchFamily="2" charset="0"/>
              </a:rPr>
              <a:t>Trong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giờ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kiểm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tra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Toán</a:t>
            </a:r>
            <a:r>
              <a:rPr lang="en-US" sz="2800" b="1" dirty="0">
                <a:latin typeface="Nunito" pitchFamily="2" charset="0"/>
              </a:rPr>
              <a:t>, </a:t>
            </a:r>
            <a:r>
              <a:rPr lang="en-US" sz="2800" b="1" dirty="0" err="1">
                <a:latin typeface="Nunito" pitchFamily="2" charset="0"/>
              </a:rPr>
              <a:t>thầy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giáo</a:t>
            </a:r>
            <a:r>
              <a:rPr lang="en-US" sz="2800" b="1" dirty="0">
                <a:latin typeface="Nunito" pitchFamily="2" charset="0"/>
              </a:rPr>
              <a:t> lo </a:t>
            </a:r>
            <a:r>
              <a:rPr lang="en-US" sz="2800" b="1" dirty="0" err="1">
                <a:latin typeface="Nunito" pitchFamily="2" charset="0"/>
              </a:rPr>
              <a:t>lắng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cho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Vích</a:t>
            </a:r>
            <a:r>
              <a:rPr lang="en-US" sz="2800" b="1" dirty="0">
                <a:latin typeface="Nunito" pitchFamily="2" charset="0"/>
              </a:rPr>
              <a:t>-to </a:t>
            </a:r>
            <a:r>
              <a:rPr lang="en-US" sz="2800" b="1" dirty="0" err="1">
                <a:latin typeface="Nunito" pitchFamily="2" charset="0"/>
              </a:rPr>
              <a:t>Huy-gô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vì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trong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khi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các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bạn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mải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miết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làm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bài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thì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không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hiểu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sao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Huy-gô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lại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ngồi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cắn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bút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từ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đầu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giờ</a:t>
            </a:r>
            <a:r>
              <a:rPr lang="en-US" sz="2800" b="1" dirty="0">
                <a:latin typeface="Nunito" pitchFamily="2" charset="0"/>
              </a:rPr>
              <a:t>.</a:t>
            </a:r>
            <a:endParaRPr lang="vi-VN" sz="2800" b="1" dirty="0">
              <a:latin typeface="Nunito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585" y="3493151"/>
            <a:ext cx="6260123" cy="32328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5B95967D-E221-71F3-A00B-A57A89BFF3F0}"/>
              </a:ext>
            </a:extLst>
          </p:cNvPr>
          <p:cNvSpPr/>
          <p:nvPr/>
        </p:nvSpPr>
        <p:spPr>
          <a:xfrm>
            <a:off x="194075" y="1323287"/>
            <a:ext cx="3016835" cy="1657597"/>
          </a:xfrm>
          <a:prstGeom prst="cloud">
            <a:avLst/>
          </a:prstGeom>
          <a:solidFill>
            <a:srgbClr val="66FF66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thầm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đoạn</a:t>
            </a:r>
            <a:r>
              <a:rPr lang="en-US" sz="2800" dirty="0">
                <a:solidFill>
                  <a:srgbClr val="F79646">
                    <a:lumMod val="50000"/>
                  </a:srgbClr>
                </a:solidFill>
                <a:latin typeface="Nunito" pitchFamily="2" charset="0"/>
                <a:cs typeface="Baloo 2 SemiBold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622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072C5764-E3E5-47DB-A6CA-2D7C55A0B602}" vid="{B8EEDAA0-B667-4F93-AD67-DE2A39DAA80E}"/>
    </a:ext>
  </a:extLst>
</a:theme>
</file>

<file path=ppt/theme/theme3.xml><?xml version="1.0" encoding="utf-8"?>
<a:theme xmlns:a="http://schemas.openxmlformats.org/drawingml/2006/main" name="6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518</Words>
  <Application>Microsoft Office PowerPoint</Application>
  <PresentationFormat>Custom</PresentationFormat>
  <Paragraphs>65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www.jpppt.com</vt:lpstr>
      <vt:lpstr>Theme1</vt:lpstr>
      <vt:lpstr>6_www.freeppt7.com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161</cp:revision>
  <dcterms:created xsi:type="dcterms:W3CDTF">2022-01-15T08:39:00Z</dcterms:created>
  <dcterms:modified xsi:type="dcterms:W3CDTF">2024-10-23T16:09:07Z</dcterms:modified>
</cp:coreProperties>
</file>