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46" r:id="rId2"/>
    <p:sldId id="348" r:id="rId3"/>
    <p:sldId id="364" r:id="rId4"/>
    <p:sldId id="349" r:id="rId5"/>
    <p:sldId id="363" r:id="rId6"/>
    <p:sldId id="365" r:id="rId7"/>
    <p:sldId id="352" r:id="rId8"/>
    <p:sldId id="367" r:id="rId9"/>
    <p:sldId id="359" r:id="rId10"/>
    <p:sldId id="360" r:id="rId11"/>
    <p:sldId id="370" r:id="rId12"/>
    <p:sldId id="354" r:id="rId13"/>
    <p:sldId id="361" r:id="rId14"/>
    <p:sldId id="371" r:id="rId15"/>
    <p:sldId id="362" r:id="rId16"/>
    <p:sldId id="355" r:id="rId17"/>
    <p:sldId id="356" r:id="rId18"/>
    <p:sldId id="357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682"/>
  </p:normalViewPr>
  <p:slideViewPr>
    <p:cSldViewPr snapToGrid="0">
      <p:cViewPr varScale="1">
        <p:scale>
          <a:sx n="82" d="100"/>
          <a:sy n="82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7597-E295-4047-8A24-1F4384D867D3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D1B4-25CD-5948-A0F4-A47A03002D0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599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5F25-1936-FD9E-A322-83EE5BC38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ACB89-9B0F-548F-067A-548D329ED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8E15B-92F5-5728-9D6D-A12D28D1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55DC-BDBD-DD98-80CC-99E20B50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58DF5-8A33-B43D-532E-F515EA57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321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D9BE-FBFA-9C6A-2A77-FD6FA833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39DAD-2C03-9895-FACB-DDB1F7799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9262-50E1-53E0-F773-971B4765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C97CF-2364-255D-82BC-DD4B2AB0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ADDEF-9F6F-33C2-48F1-9417580F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91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72518-B5DA-89CB-8494-A12A42247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4026D-2F21-0F5D-7B2A-A98D8E17F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0E10-9862-A11A-4616-A44E81CA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EB8C-877E-2573-AE25-33D679BC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3CEB-B1E6-0035-E063-39BCF7CF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94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1C16-0780-6775-FA69-066FF4FD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43D2-8C41-28B2-B8C9-708047BC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DA96-DDDD-E2C7-2A39-A6DCD3EC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1CAA2-654A-776E-EDE0-FC2083E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A999-8D84-C884-3003-8192BD59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81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5BEF-550C-1EF7-A609-CF675716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598A4-12AD-A1EE-BF47-62A9DAB3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FF66-0077-EC0F-D94E-D1968489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AE41-76DD-F89A-2D51-FAD64F8F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C6131-6A87-54B5-5FAE-0FA208F2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394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B261-C680-A558-0678-224BE7A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A7FA-F7F2-6721-27C1-D66697128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19CB-33EA-C0B6-2B16-F9F778D1E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8BCF7-AECD-19A5-E679-91792FD3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80B5A-D070-5B85-D259-EFD3A812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FEBFA-7DCA-B581-7059-1FE909E0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0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20D5-0DB0-EF66-A54A-DFB20255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22B5F-9915-5CAD-8E3D-AAAE68C8A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9AF6E-7E79-93C5-98B1-8F31BAC21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935F-CF79-9330-16EA-68C186E63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559D9-DD69-57B5-099C-C082D00FF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F54C0-98A2-51DD-14FB-FDC49CCE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09998-381D-39C9-5F18-76110EAE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4B164-2964-0984-B7F5-2E0EBA4E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05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1059-0C4C-E394-5948-717F4C23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76055-47D2-0FFA-F366-1B4FE870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3310B-6FDD-7EE1-FF5A-0D1FE3A1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8EA5E-D0DD-2E32-864D-82F9C7D6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40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F7E2C-DAB3-D283-64B9-A7F3C86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327B5-A682-0269-19F6-FAF0B9AF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18EA5-7C53-5AC9-CA45-A54D8DD2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121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0CC7-1B89-E56B-97F8-7DEFC8FC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43FD-DA02-3E5C-3B7F-A8747A6B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936B2-6B99-0288-7076-83A9E391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F5E4-F8AA-C556-E076-36D21CC9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7778-EC16-77BC-32F7-70D55E26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916A4-FE90-AE5F-211F-6CA536AE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3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0D1-84B2-7704-005E-256557A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9E5D0-C3DA-D9C6-AC3A-77A9CE24F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7E58A-491F-3A9A-4331-A46EAD2E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7145A-7378-A025-A519-E90CC11D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B9A08-8524-8422-2709-E39DB4B4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C536D-10A4-7314-1B30-EACFE409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822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50002-00B8-B96D-6E9E-14CDD35B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ABEF-A92C-174F-09DE-71F6913A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04897-9863-DCEF-A5AB-7283E7B6F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79E0-7DED-F048-840B-9750780E6A5A}" type="datetimeFigureOut">
              <a:rPr lang="en-VN" smtClean="0"/>
              <a:t>05/17/2024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DDE9-7292-0691-5E0C-43F6EE913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6CE2-5670-E1C3-2B04-7D67FEDC5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1554-E3C1-0148-BCBB-9E876F5C48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23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9CEE-A768-CBA9-E1E2-325282F0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4A871-ABA7-3F22-6195-ABD6FB4BD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C88E2-6DAA-3EF2-0EDA-FB62DA45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87" y="1690688"/>
            <a:ext cx="3773751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F4EA0-268F-AEF4-8231-5D8835EE7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93" y="2563613"/>
            <a:ext cx="8327858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6B1749-4C45-0B9F-7DD7-C05ACF247CCE}"/>
              </a:ext>
            </a:extLst>
          </p:cNvPr>
          <p:cNvSpPr txBox="1"/>
          <p:nvPr/>
        </p:nvSpPr>
        <p:spPr>
          <a:xfrm>
            <a:off x="5576341" y="423022"/>
            <a:ext cx="632584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vi-VN" sz="14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en-US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Mùa hè đã đến. Thoắt cái, những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</a:t>
            </a:r>
          </a:p>
          <a:p>
            <a:pPr lvl="0" algn="just"/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         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như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</a:p>
          <a:p>
            <a:pPr lvl="0" algn="just"/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hàng nghìn hàng nghìn quả. Như một bà mẹ thương con, cây nhãn dồn tất cả sữa ngọt sữa ngon của mình lên các chùm quả. Thế là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rồi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,tròn đều và chắc. Những quả nhãn no đầy sữa mẹ, ngày lại ngày dầm mưa hè, phơi nắng hè đã chín ngọt lự.</a:t>
            </a:r>
          </a:p>
          <a:p>
            <a:pPr lvl="0" algn="r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(Theo Vũ Tú Nam)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579" y="299803"/>
            <a:ext cx="2671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Tả quả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291" y="114178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chùm nhãn mới đậu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6341" y="1612258"/>
            <a:ext cx="179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6341" y="3531565"/>
            <a:ext cx="322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4637" y="3547878"/>
            <a:ext cx="2891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341" y="4034666"/>
            <a:ext cx="225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37" y="1141783"/>
            <a:ext cx="4223255" cy="45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78294"/>
              </p:ext>
            </p:extLst>
          </p:nvPr>
        </p:nvGraphicFramePr>
        <p:xfrm>
          <a:off x="247650" y="1437136"/>
          <a:ext cx="116014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835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8115615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2482590">
                <a:tc>
                  <a:txBody>
                    <a:bodyPr/>
                    <a:lstStyle/>
                    <a:p>
                      <a:pPr algn="ctr"/>
                      <a:endParaRPr lang="en-US" sz="5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54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54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54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54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54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54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bi,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5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nhãn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nhú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5400" b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1139" y="378968"/>
            <a:ext cx="389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latin typeface="+mj-lt"/>
                <a:ea typeface="Cambria" panose="02040503050406030204" pitchFamily="18" charset="0"/>
              </a:rPr>
              <a:t>c. Tả quả</a:t>
            </a:r>
            <a:r>
              <a:rPr lang="en-US" sz="40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nhãn</a:t>
            </a:r>
            <a:endParaRPr lang="vi-VN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6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3D16D-4DFB-7CBF-BF73-3E14F3A3FEC3}"/>
              </a:ext>
            </a:extLst>
          </p:cNvPr>
          <p:cNvSpPr txBox="1"/>
          <p:nvPr/>
        </p:nvSpPr>
        <p:spPr>
          <a:xfrm>
            <a:off x="273367" y="692023"/>
            <a:ext cx="70251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vi-VN" sz="32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Bên vệ đường,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một cây sồi. Đó là một cây sồi lớn, hai người ôm không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có những cành có lẽ đã gãy từ lâu, vỏ cây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đầy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.Với những cánh tay to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không cân đối, với ngón tay 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xoè rộng, nó như một con quái vật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cau có và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đứng giữa đám bạch dương tươi cười.</a:t>
            </a:r>
          </a:p>
          <a:p>
            <a:pPr lvl="0" algn="r"/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(Theo Lép Tôn-xtôi)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B0D46-217C-0389-6456-4689EF88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638" y="1175573"/>
            <a:ext cx="4389405" cy="4089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686" y="399635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d. Tả thân cây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777" y="1175573"/>
            <a:ext cx="248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sừng sững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641" y="2122295"/>
            <a:ext cx="119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xuể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115" y="2614577"/>
            <a:ext cx="13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nẻ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010" y="2614576"/>
            <a:ext cx="14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sẹo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467" y="3098127"/>
            <a:ext cx="143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xì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131" y="3606269"/>
            <a:ext cx="218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6221" y="4093109"/>
            <a:ext cx="157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337" y="4053579"/>
            <a:ext cx="252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khỉnh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3D16D-4DFB-7CBF-BF73-3E14F3A3FEC3}"/>
              </a:ext>
            </a:extLst>
          </p:cNvPr>
          <p:cNvSpPr txBox="1"/>
          <p:nvPr/>
        </p:nvSpPr>
        <p:spPr>
          <a:xfrm>
            <a:off x="273367" y="692023"/>
            <a:ext cx="70251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vi-VN" sz="32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Bên vệ đường,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một cây sồi. Đó là một cây sồi lớn, hai người ôm không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có những cành có lẽ đã gãy từ lâu, vỏ cây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đầy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.Với những cánh tay to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không cân đối, với ngón tay 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xoè rộng,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như một con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đứng giữa đám bạch dương tươi cười.</a:t>
            </a:r>
          </a:p>
          <a:p>
            <a:pPr lvl="0" algn="r"/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(Theo Lép Tôn-xtôi)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686" y="399635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d. Tả thân cây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777" y="1175573"/>
            <a:ext cx="248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sừng sững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641" y="2122295"/>
            <a:ext cx="119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xuể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115" y="2614577"/>
            <a:ext cx="13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nẻ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010" y="2614576"/>
            <a:ext cx="145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sẹo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467" y="3098127"/>
            <a:ext cx="143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xì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853" y="3604071"/>
            <a:ext cx="218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417" y="4080288"/>
            <a:ext cx="723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khỉnh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4B0D46-217C-0389-6456-4689EF88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373" y="1175573"/>
            <a:ext cx="4389405" cy="42805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234" y="3585504"/>
            <a:ext cx="90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14019"/>
              </p:ext>
            </p:extLst>
          </p:nvPr>
        </p:nvGraphicFramePr>
        <p:xfrm>
          <a:off x="600075" y="1027906"/>
          <a:ext cx="1099184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269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7657580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2072513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ngữgây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5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sững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xuể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sẹo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xù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xì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quều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quào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nua,khinh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khỉnh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7822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5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5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5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5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quái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nua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khinh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khỉnh</a:t>
                      </a:r>
                      <a:r>
                        <a:rPr lang="en-US" sz="5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5138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0586" y="336659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latin typeface="+mj-lt"/>
                <a:ea typeface="Cambria" panose="02040503050406030204" pitchFamily="18" charset="0"/>
              </a:rPr>
              <a:t>d. Tả thân cây</a:t>
            </a:r>
            <a:r>
              <a:rPr lang="en-US" sz="36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sồi</a:t>
            </a:r>
            <a:endParaRPr lang="vi-VN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37967"/>
              </p:ext>
            </p:extLst>
          </p:nvPr>
        </p:nvGraphicFramePr>
        <p:xfrm>
          <a:off x="6891162" y="279591"/>
          <a:ext cx="5165927" cy="307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793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3316134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11757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Đâụ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89926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bi,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nhãn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nhú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64733"/>
              </p:ext>
            </p:extLst>
          </p:nvPr>
        </p:nvGraphicFramePr>
        <p:xfrm>
          <a:off x="699720" y="279591"/>
          <a:ext cx="5337506" cy="307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69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3871037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9607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25186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  <a:tr h="8173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8991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2280"/>
              </p:ext>
            </p:extLst>
          </p:nvPr>
        </p:nvGraphicFramePr>
        <p:xfrm>
          <a:off x="714710" y="3642611"/>
          <a:ext cx="5307525" cy="281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48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3717277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126453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Đâụ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54573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97419"/>
              </p:ext>
            </p:extLst>
          </p:nvPr>
        </p:nvGraphicFramePr>
        <p:xfrm>
          <a:off x="6891161" y="3642611"/>
          <a:ext cx="5165927" cy="283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946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3422981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169037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sững</a:t>
                      </a:r>
                      <a:endParaRPr lang="en-US" sz="2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xuể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sẹo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xù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xì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quều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quào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147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quái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nua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khỉnh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5138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93" y="1276952"/>
            <a:ext cx="63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9960" y="4738230"/>
            <a:ext cx="87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7206" y="1276952"/>
            <a:ext cx="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3196" y="4999840"/>
            <a:ext cx="107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7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C73D7C-85A0-B65A-34A3-6930EFC7D6B1}"/>
              </a:ext>
            </a:extLst>
          </p:cNvPr>
          <p:cNvSpPr/>
          <p:nvPr/>
        </p:nvSpPr>
        <p:spPr>
          <a:xfrm>
            <a:off x="1233302" y="248887"/>
            <a:ext cx="9725396" cy="103909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chú ý khi miêu tả các bộ phận của cây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A97779-25A5-AF7D-6191-14D362ADACB0}"/>
              </a:ext>
            </a:extLst>
          </p:cNvPr>
          <p:cNvSpPr/>
          <p:nvPr/>
        </p:nvSpPr>
        <p:spPr>
          <a:xfrm>
            <a:off x="134588" y="2437906"/>
            <a:ext cx="3406240" cy="214908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những đặc điểm nổi bật của gốc, thân hay lá cây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85ABE1-CDFD-79D8-168C-10585B8E41EF}"/>
              </a:ext>
            </a:extLst>
          </p:cNvPr>
          <p:cNvSpPr/>
          <p:nvPr/>
        </p:nvSpPr>
        <p:spPr>
          <a:xfrm>
            <a:off x="3782786" y="2437906"/>
            <a:ext cx="3273629" cy="1489858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 theo trình tự hợp lí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71395-9D63-EC89-9B1E-ECCFEE1D28D0}"/>
              </a:ext>
            </a:extLst>
          </p:cNvPr>
          <p:cNvSpPr/>
          <p:nvPr/>
        </p:nvSpPr>
        <p:spPr>
          <a:xfrm>
            <a:off x="2905990" y="5607628"/>
            <a:ext cx="2164773" cy="1039091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tự thời gian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5AE962-563B-EA7D-92E5-96FFDB01AF90}"/>
              </a:ext>
            </a:extLst>
          </p:cNvPr>
          <p:cNvSpPr/>
          <p:nvPr/>
        </p:nvSpPr>
        <p:spPr>
          <a:xfrm>
            <a:off x="5318659" y="5607627"/>
            <a:ext cx="2347850" cy="1039091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tự không gian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BAE13B-A792-5DC9-6370-B2D5F939FFCB}"/>
              </a:ext>
            </a:extLst>
          </p:cNvPr>
          <p:cNvSpPr/>
          <p:nvPr/>
        </p:nvSpPr>
        <p:spPr>
          <a:xfrm>
            <a:off x="7298373" y="2437906"/>
            <a:ext cx="4759039" cy="14898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593C6D-C64A-0E8C-774F-3010E5DCD8B9}"/>
              </a:ext>
            </a:extLst>
          </p:cNvPr>
          <p:cNvSpPr/>
          <p:nvPr/>
        </p:nvSpPr>
        <p:spPr>
          <a:xfrm>
            <a:off x="7659584" y="4894121"/>
            <a:ext cx="1835724" cy="701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FC98FE-D3C5-DC7F-D1A3-60E9924E86E5}"/>
              </a:ext>
            </a:extLst>
          </p:cNvPr>
          <p:cNvSpPr/>
          <p:nvPr/>
        </p:nvSpPr>
        <p:spPr>
          <a:xfrm>
            <a:off x="9677892" y="4906489"/>
            <a:ext cx="2347850" cy="7011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hoá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1B010D-1EB2-6BEA-A30D-6508C669702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837708" y="1287978"/>
            <a:ext cx="4258292" cy="1149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184992-C63A-92DE-B930-EFE7525D31B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374327" y="1287978"/>
            <a:ext cx="721673" cy="1201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B67199-93E9-1A38-A561-800100D6C758}"/>
              </a:ext>
            </a:extLst>
          </p:cNvPr>
          <p:cNvCxnSpPr>
            <a:stCxn id="6" idx="2"/>
          </p:cNvCxnSpPr>
          <p:nvPr/>
        </p:nvCxnSpPr>
        <p:spPr>
          <a:xfrm>
            <a:off x="6096000" y="1287978"/>
            <a:ext cx="3621727" cy="1201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9FD5B0-1906-FFD2-04D1-82DB7BD99B33}"/>
              </a:ext>
            </a:extLst>
          </p:cNvPr>
          <p:cNvCxnSpPr/>
          <p:nvPr/>
        </p:nvCxnSpPr>
        <p:spPr>
          <a:xfrm flipH="1">
            <a:off x="4063558" y="3927764"/>
            <a:ext cx="1082386" cy="1679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8D9057-EB86-6665-EC98-2A25A0827BDE}"/>
              </a:ext>
            </a:extLst>
          </p:cNvPr>
          <p:cNvCxnSpPr>
            <a:cxnSpLocks/>
          </p:cNvCxnSpPr>
          <p:nvPr/>
        </p:nvCxnSpPr>
        <p:spPr>
          <a:xfrm>
            <a:off x="5239136" y="3927764"/>
            <a:ext cx="1315796" cy="1642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78DE05-87AD-E8DE-F03A-A8574C3E5D8E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9677893" y="3927764"/>
            <a:ext cx="1173924" cy="978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8428AF-5B79-52BD-8DBC-DFF35DE3983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8577446" y="3927764"/>
            <a:ext cx="1100447" cy="966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7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02D221-E27C-94F5-BB6B-124742924E6B}"/>
              </a:ext>
            </a:extLst>
          </p:cNvPr>
          <p:cNvSpPr/>
          <p:nvPr/>
        </p:nvSpPr>
        <p:spPr>
          <a:xfrm>
            <a:off x="1007679" y="956741"/>
            <a:ext cx="10200705" cy="42114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</a:t>
            </a:r>
            <a:r>
              <a:rPr lang="en-US" sz="40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ý:</a:t>
            </a:r>
          </a:p>
          <a:p>
            <a:pPr algn="just"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+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muốn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tả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phận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phận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đặc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nổi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bật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algn="just"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+ Khi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tả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nên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biện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pháp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so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sánh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hóa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văn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4000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2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B3BFA-0382-A9AB-02AF-4AFB7715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533;p42">
            <a:extLst>
              <a:ext uri="{FF2B5EF4-FFF2-40B4-BE49-F238E27FC236}">
                <a16:creationId xmlns:a16="http://schemas.microsoft.com/office/drawing/2014/main" id="{A64A76DA-9A94-3DD2-049E-A5C18EBCBB58}"/>
              </a:ext>
            </a:extLst>
          </p:cNvPr>
          <p:cNvSpPr txBox="1">
            <a:spLocks/>
          </p:cNvSpPr>
          <p:nvPr/>
        </p:nvSpPr>
        <p:spPr>
          <a:xfrm>
            <a:off x="1681819" y="2409930"/>
            <a:ext cx="9290981" cy="16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dirty="0">
                <a:latin typeface="Times New Roman" panose="02020603050405020304" pitchFamily="18" charset="0"/>
                <a:ea typeface="Krungthep" panose="02000400000000000000" pitchFamily="2" charset="-34"/>
                <a:cs typeface="Times New Roman" panose="02020603050405020304" pitchFamily="18" charset="0"/>
              </a:rPr>
              <a:t>CẢM ƠN QUÝ THẦY CÔ 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latin typeface="Times New Roman" panose="02020603050405020304" pitchFamily="18" charset="0"/>
                <a:ea typeface="Krungthep" panose="02000400000000000000" pitchFamily="2" charset="-34"/>
                <a:cs typeface="Times New Roman" panose="02020603050405020304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6436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8C9961-4A46-59FB-D5DA-4396708CE41A}"/>
              </a:ext>
            </a:extLst>
          </p:cNvPr>
          <p:cNvSpPr txBox="1"/>
          <p:nvPr/>
        </p:nvSpPr>
        <p:spPr>
          <a:xfrm>
            <a:off x="234039" y="679980"/>
            <a:ext cx="1067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Bài văn miêu tả cây cối gồm mấy phần?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3B0C4-590E-2FA7-BFFB-1AAEDF2D9B1B}"/>
              </a:ext>
            </a:extLst>
          </p:cNvPr>
          <p:cNvSpPr txBox="1"/>
          <p:nvPr/>
        </p:nvSpPr>
        <p:spPr>
          <a:xfrm>
            <a:off x="234039" y="1874556"/>
            <a:ext cx="1183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Có mấy trình tự quan sát cây? Đó là những trình tự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2B6AD-6961-9E57-4201-B7B757DD3484}"/>
              </a:ext>
            </a:extLst>
          </p:cNvPr>
          <p:cNvSpPr txBox="1"/>
          <p:nvPr/>
        </p:nvSpPr>
        <p:spPr>
          <a:xfrm>
            <a:off x="234040" y="3035680"/>
            <a:ext cx="1172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Có thể dùng những giác quan nào khi quan sát cây cối?</a:t>
            </a:r>
          </a:p>
        </p:txBody>
      </p:sp>
    </p:spTree>
    <p:extLst>
      <p:ext uri="{BB962C8B-B14F-4D97-AF65-F5344CB8AC3E}">
        <p14:creationId xmlns:p14="http://schemas.microsoft.com/office/powerpoint/2010/main" val="263926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9832EB-1BD1-F54D-3F3C-13AFC6DE5289}"/>
              </a:ext>
            </a:extLst>
          </p:cNvPr>
          <p:cNvSpPr txBox="1"/>
          <p:nvPr/>
        </p:nvSpPr>
        <p:spPr>
          <a:xfrm>
            <a:off x="530545" y="218007"/>
            <a:ext cx="24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Tả lá: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BA3BE-4BA9-C041-1F73-5B88DE41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4" y="1261718"/>
            <a:ext cx="4717331" cy="4419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E26EF-3D64-73D5-F492-D8B21D0E590A}"/>
              </a:ext>
            </a:extLst>
          </p:cNvPr>
          <p:cNvSpPr txBox="1"/>
          <p:nvPr/>
        </p:nvSpPr>
        <p:spPr>
          <a:xfrm>
            <a:off x="5408480" y="556009"/>
            <a:ext cx="6545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Có những cây mùa nào cũng đẹp, như cây bàng.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lá bàng mới nảy trông như những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             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. </a:t>
            </a:r>
            <a:endParaRPr lang="en-US" sz="3200" b="0" i="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 rtl="0" latinLnBrk="0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,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lên thật dày, ánh sáng xuyên qua chỉ còn là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       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. Khi lá bàng ngả sang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ấy là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Sang đến những ngày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mùa của lá rụng, nó lại có vẻ đẹp riêng. Những lá bàng mùa đông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</a:t>
            </a:r>
          </a:p>
          <a:p>
            <a:pPr algn="just" rtl="0" latinLnBrk="0"/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 ấy</a:t>
            </a:r>
            <a:r>
              <a:rPr lang="vi-VN" sz="3200" b="0" i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tôi có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thể nhìn cả ngày không chán.</a:t>
            </a:r>
          </a:p>
          <a:p>
            <a:pPr algn="r" rtl="0" latinLnBrk="0"/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(Đoàn Giỏi)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0462" y="1492883"/>
            <a:ext cx="278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ngọn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lửa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4691" y="1024446"/>
            <a:ext cx="203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Mùa xuân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644" y="2015128"/>
            <a:ext cx="175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5532" y="2465669"/>
            <a:ext cx="271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bích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7052" y="2987443"/>
            <a:ext cx="186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8282" y="3471402"/>
            <a:ext cx="206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1273" y="4444188"/>
            <a:ext cx="246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 descr="Khi mùa xuân trở về">
            <a:extLst>
              <a:ext uri="{FF2B5EF4-FFF2-40B4-BE49-F238E27FC236}">
                <a16:creationId xmlns:a16="http://schemas.microsoft.com/office/drawing/2014/main" id="{EDC2F76C-6FD5-F3EB-ED87-DC076481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4" y="1261718"/>
            <a:ext cx="4775811" cy="4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ết đoạn văn tả lá bàng lớp 5 ngắn gọn, hay nhất (10 Mẫu) -  thcs-thptlongphu.edu.vn">
            <a:extLst>
              <a:ext uri="{FF2B5EF4-FFF2-40B4-BE49-F238E27FC236}">
                <a16:creationId xmlns:a16="http://schemas.microsoft.com/office/drawing/2014/main" id="{42526E9E-9C52-4506-A446-0F874F4B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095" y="1326739"/>
            <a:ext cx="4637375" cy="4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Mùa lá đỏ của cây bàng - VnExpress Du lịch">
            <a:extLst>
              <a:ext uri="{FF2B5EF4-FFF2-40B4-BE49-F238E27FC236}">
                <a16:creationId xmlns:a16="http://schemas.microsoft.com/office/drawing/2014/main" id="{C7731D0F-039F-EEAE-7244-AA61C7EF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12" y="1261718"/>
            <a:ext cx="4708684" cy="4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315991" y="2962242"/>
            <a:ext cx="176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Viết đoạn văn tả lá bàng lớp 5 ngắn gọn, hay nhất (10 Mẫu) -  thcs-thptlongphu.edu.vn">
            <a:extLst>
              <a:ext uri="{FF2B5EF4-FFF2-40B4-BE49-F238E27FC236}">
                <a16:creationId xmlns:a16="http://schemas.microsoft.com/office/drawing/2014/main" id="{42526E9E-9C52-4506-A446-0F874F4B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0752" y="940118"/>
            <a:ext cx="2643844" cy="26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3415" y="1024446"/>
            <a:ext cx="5343955" cy="5151272"/>
            <a:chOff x="5471" y="1236941"/>
            <a:chExt cx="5343955" cy="5621060"/>
          </a:xfrm>
        </p:grpSpPr>
        <p:pic>
          <p:nvPicPr>
            <p:cNvPr id="25" name="Picture 14" descr="Khi mùa xuân trở về">
              <a:extLst>
                <a:ext uri="{FF2B5EF4-FFF2-40B4-BE49-F238E27FC236}">
                  <a16:creationId xmlns:a16="http://schemas.microsoft.com/office/drawing/2014/main" id="{EDC2F76C-6FD5-F3EB-ED87-DC076481E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9" y="1236941"/>
              <a:ext cx="2589571" cy="287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Mùa lá đỏ của cây bàng - VnExpress Du lịch">
              <a:extLst>
                <a:ext uri="{FF2B5EF4-FFF2-40B4-BE49-F238E27FC236}">
                  <a16:creationId xmlns:a16="http://schemas.microsoft.com/office/drawing/2014/main" id="{C7731D0F-039F-EEAE-7244-AA61C7EF8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" y="4063403"/>
              <a:ext cx="2601375" cy="279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Ảnh: Mùa bàng thay lá - những bức tranh của mùa đông | Văn Hóa và Nghệ  Thuật | Epoch Times Tiếng Việt">
              <a:extLst>
                <a:ext uri="{FF2B5EF4-FFF2-40B4-BE49-F238E27FC236}">
                  <a16:creationId xmlns:a16="http://schemas.microsoft.com/office/drawing/2014/main" id="{62A85E4B-DAA0-232A-D2EB-B6A0A7F52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6846" y="4017066"/>
              <a:ext cx="2742580" cy="280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666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3" grpId="1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9832EB-1BD1-F54D-3F3C-13AFC6DE5289}"/>
              </a:ext>
            </a:extLst>
          </p:cNvPr>
          <p:cNvSpPr txBox="1"/>
          <p:nvPr/>
        </p:nvSpPr>
        <p:spPr>
          <a:xfrm>
            <a:off x="530545" y="218007"/>
            <a:ext cx="24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Tả lá: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26EF-3D64-73D5-F492-D8B21D0E590A}"/>
              </a:ext>
            </a:extLst>
          </p:cNvPr>
          <p:cNvSpPr txBox="1"/>
          <p:nvPr/>
        </p:nvSpPr>
        <p:spPr>
          <a:xfrm>
            <a:off x="5408480" y="556009"/>
            <a:ext cx="6545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Có những cây mùa nào cũng đẹp, như cây bàng.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algn="just" rtl="0" latinLnBrk="0"/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                               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. </a:t>
            </a:r>
            <a:endParaRPr lang="en-US" sz="3200" b="0" i="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 rtl="0" latinLnBrk="0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,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lên thật dày, ánh sáng xuyên qua chỉ còn là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       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. Khi lá bàng ngả sang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ấy là </a:t>
            </a:r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Sang đến những ngày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, mùa của lá rụng, nó lại có vẻ đẹp riêng.</a:t>
            </a:r>
            <a:endParaRPr lang="en-US" sz="3200" b="0" i="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just" rtl="0" latinLnBrk="0"/>
            <a:endParaRPr lang="en-US" sz="32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algn="just" rtl="0" latinLnBrk="0"/>
            <a:endParaRPr lang="vi-VN" sz="3200" b="0" i="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r" rtl="0" latinLnBrk="0"/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  <a:ea typeface="Cambria" panose="02040503050406030204" pitchFamily="18" charset="0"/>
              </a:rPr>
              <a:t>(Đoàn Giỏi)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063" y="1039966"/>
            <a:ext cx="427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Mùa xuâ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644" y="2015128"/>
            <a:ext cx="175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582" y="2465669"/>
            <a:ext cx="271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bích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7052" y="2987443"/>
            <a:ext cx="186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8282" y="3471402"/>
            <a:ext cx="206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2532" y="4417332"/>
            <a:ext cx="671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3" name="Picture 14" descr="Khi mùa xuân trở về">
            <a:extLst>
              <a:ext uri="{FF2B5EF4-FFF2-40B4-BE49-F238E27FC236}">
                <a16:creationId xmlns:a16="http://schemas.microsoft.com/office/drawing/2014/main" id="{EDC2F76C-6FD5-F3EB-ED87-DC076481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" y="1121935"/>
            <a:ext cx="3209811" cy="26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315991" y="2962242"/>
            <a:ext cx="176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3625" y="1561740"/>
            <a:ext cx="65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nảy trông như những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27" y="3828283"/>
            <a:ext cx="2860621" cy="28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89332"/>
              </p:ext>
            </p:extLst>
          </p:nvPr>
        </p:nvGraphicFramePr>
        <p:xfrm>
          <a:off x="559666" y="990123"/>
          <a:ext cx="11130586" cy="531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595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7144991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151431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2213231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  <a:tr h="151431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3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89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9832EB-1BD1-F54D-3F3C-13AFC6DE5289}"/>
              </a:ext>
            </a:extLst>
          </p:cNvPr>
          <p:cNvSpPr txBox="1"/>
          <p:nvPr/>
        </p:nvSpPr>
        <p:spPr>
          <a:xfrm>
            <a:off x="4876225" y="132777"/>
            <a:ext cx="24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Tả lá: </a:t>
            </a:r>
          </a:p>
        </p:txBody>
      </p:sp>
    </p:spTree>
    <p:extLst>
      <p:ext uri="{BB962C8B-B14F-4D97-AF65-F5344CB8AC3E}">
        <p14:creationId xmlns:p14="http://schemas.microsoft.com/office/powerpoint/2010/main" val="34834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726" y="184853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algn="just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+ Chia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( 1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– 1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395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B6E23-5468-CB11-50D1-AFFA9DA77967}"/>
              </a:ext>
            </a:extLst>
          </p:cNvPr>
          <p:cNvSpPr txBox="1"/>
          <p:nvPr/>
        </p:nvSpPr>
        <p:spPr>
          <a:xfrm>
            <a:off x="196562" y="407866"/>
            <a:ext cx="7118638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endParaRPr lang="vi-VN" sz="36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Hoa sầu riêng trổ vào cuối năm. Gió đưa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như 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</a:p>
          <a:p>
            <a:pPr lvl="0" algn="just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toả khắp khu vườn. Hoa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Cánh hoa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hao hao 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lác đác vài nhuỵ li ti giữa những cánh hoa.</a:t>
            </a:r>
          </a:p>
          <a:p>
            <a:pPr lvl="0" algn="r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(Mai Văn Tạo)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C16B3-C450-B343-E93A-2BF0801E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1851313"/>
            <a:ext cx="4502727" cy="345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84" y="299804"/>
            <a:ext cx="239842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b. Tả hoa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2461" y="3122454"/>
            <a:ext cx="62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đậu từng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chùm,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màu trắng ngà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613" y="3745081"/>
            <a:ext cx="38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nhỏ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như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vảy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cá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62" y="4371520"/>
            <a:ext cx="404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giống cánh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sen con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788332"/>
            <a:ext cx="347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hương thơm ngát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61" y="2452791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cau, hương bưởi</a:t>
            </a:r>
            <a:endParaRPr lang="en-US" sz="36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8249" y="1788331"/>
            <a:ext cx="15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hương</a:t>
            </a:r>
            <a:endParaRPr lang="en-US" sz="36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B6E23-5468-CB11-50D1-AFFA9DA77967}"/>
              </a:ext>
            </a:extLst>
          </p:cNvPr>
          <p:cNvSpPr txBox="1"/>
          <p:nvPr/>
        </p:nvSpPr>
        <p:spPr>
          <a:xfrm>
            <a:off x="196562" y="407866"/>
            <a:ext cx="7118638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endParaRPr lang="vi-VN" sz="36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Hoa sầu riêng trổ vào cuối năm. Gió đưa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như 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</a:p>
          <a:p>
            <a:pPr lvl="0" algn="just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toả khắp khu vườn. Hoa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hao hao 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                             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, lác đác vài nhuỵ li ti giữa những cánh hoa.</a:t>
            </a:r>
          </a:p>
          <a:p>
            <a:pPr lvl="0" algn="r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(Mai Văn Tạo)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C16B3-C450-B343-E93A-2BF0801E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1851313"/>
            <a:ext cx="4502727" cy="345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84" y="299804"/>
            <a:ext cx="239842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b. Tả hoa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2461" y="3122454"/>
            <a:ext cx="62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đậu từng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chùm,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màu trắng ngà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7169" y="3759965"/>
            <a:ext cx="17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vảy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cá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62" y="4371520"/>
            <a:ext cx="404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giống cánh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sen con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788332"/>
            <a:ext cx="347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hương thơm ngát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61" y="2452791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cau, hương bưởi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8249" y="1788331"/>
            <a:ext cx="15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hương</a:t>
            </a:r>
            <a:endParaRPr lang="en-US" sz="36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472" y="3754185"/>
            <a:ext cx="28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B6E23-5468-CB11-50D1-AFFA9DA77967}"/>
              </a:ext>
            </a:extLst>
          </p:cNvPr>
          <p:cNvSpPr txBox="1"/>
          <p:nvPr/>
        </p:nvSpPr>
        <p:spPr>
          <a:xfrm>
            <a:off x="196562" y="407866"/>
            <a:ext cx="7118638" cy="13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endParaRPr lang="vi-VN" sz="36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     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784" y="299804"/>
            <a:ext cx="239842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b. Tả hoa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87663"/>
              </p:ext>
            </p:extLst>
          </p:nvPr>
        </p:nvGraphicFramePr>
        <p:xfrm>
          <a:off x="723900" y="1333933"/>
          <a:ext cx="1089216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159808722"/>
                    </a:ext>
                  </a:extLst>
                </a:gridCol>
                <a:gridCol w="8110865">
                  <a:extLst>
                    <a:ext uri="{9D8B030D-6E8A-4147-A177-3AD203B41FA5}">
                      <a16:colId xmlns:a16="http://schemas.microsoft.com/office/drawing/2014/main" val="1852661363"/>
                    </a:ext>
                  </a:extLst>
                </a:gridCol>
              </a:tblGrid>
              <a:tr h="1072207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4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Đâụ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44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62813"/>
                  </a:ext>
                </a:extLst>
              </a:tr>
              <a:tr h="1072207"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4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ngát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44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4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4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8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58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1285</Words>
  <Application>Microsoft Office PowerPoint</Application>
  <PresentationFormat>Widescreen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ANH TUẤN</dc:creator>
  <cp:lastModifiedBy>Pham Tan</cp:lastModifiedBy>
  <cp:revision>104</cp:revision>
  <dcterms:created xsi:type="dcterms:W3CDTF">2024-03-30T07:17:08Z</dcterms:created>
  <dcterms:modified xsi:type="dcterms:W3CDTF">2024-05-17T10:19:55Z</dcterms:modified>
</cp:coreProperties>
</file>