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67" r:id="rId3"/>
    <p:sldId id="269" r:id="rId4"/>
    <p:sldId id="258" r:id="rId5"/>
    <p:sldId id="259" r:id="rId6"/>
    <p:sldId id="260" r:id="rId7"/>
    <p:sldId id="261" r:id="rId8"/>
    <p:sldId id="264" r:id="rId9"/>
    <p:sldId id="270" r:id="rId10"/>
    <p:sldId id="268" r:id="rId11"/>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65F4B6-D443-4B47-B486-DCDBA828E8F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342639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5F4B6-D443-4B47-B486-DCDBA828E8F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355365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5F4B6-D443-4B47-B486-DCDBA828E8F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258648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58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406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92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5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351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418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09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72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5F4B6-D443-4B47-B486-DCDBA828E8F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4128518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26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57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80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65F4B6-D443-4B47-B486-DCDBA828E8F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206517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65F4B6-D443-4B47-B486-DCDBA828E8FE}"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112222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5F4B6-D443-4B47-B486-DCDBA828E8FE}"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35826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65F4B6-D443-4B47-B486-DCDBA828E8FE}"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224476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5F4B6-D443-4B47-B486-DCDBA828E8FE}"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192980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5F4B6-D443-4B47-B486-DCDBA828E8FE}"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380551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5F4B6-D443-4B47-B486-DCDBA828E8FE}"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AC81E-10B1-4F4B-8100-3C1EAFAD0503}" type="slidenum">
              <a:rPr lang="en-US" smtClean="0"/>
              <a:t>‹#›</a:t>
            </a:fld>
            <a:endParaRPr lang="en-US"/>
          </a:p>
        </p:txBody>
      </p:sp>
    </p:spTree>
    <p:extLst>
      <p:ext uri="{BB962C8B-B14F-4D97-AF65-F5344CB8AC3E}">
        <p14:creationId xmlns:p14="http://schemas.microsoft.com/office/powerpoint/2010/main" val="44063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5F4B6-D443-4B47-B486-DCDBA828E8FE}"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AC81E-10B1-4F4B-8100-3C1EAFAD0503}" type="slidenum">
              <a:rPr lang="en-US" smtClean="0"/>
              <a:t>‹#›</a:t>
            </a:fld>
            <a:endParaRPr lang="en-US"/>
          </a:p>
        </p:txBody>
      </p:sp>
    </p:spTree>
    <p:extLst>
      <p:ext uri="{BB962C8B-B14F-4D97-AF65-F5344CB8AC3E}">
        <p14:creationId xmlns:p14="http://schemas.microsoft.com/office/powerpoint/2010/main" val="1078346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6A11C-9BBA-4DA5-A576-DA3FF68E2598}"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81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471010" y="1197992"/>
            <a:ext cx="2649693" cy="1365579"/>
            <a:chOff x="1844776" y="1991685"/>
            <a:chExt cx="2649693" cy="1365579"/>
          </a:xfrm>
        </p:grpSpPr>
        <p:sp>
          <p:nvSpPr>
            <p:cNvPr id="23" name="Flowchart: Connector 22"/>
            <p:cNvSpPr/>
            <p:nvPr/>
          </p:nvSpPr>
          <p:spPr>
            <a:xfrm>
              <a:off x="2476745" y="2024192"/>
              <a:ext cx="1388410" cy="1333072"/>
            </a:xfrm>
            <a:prstGeom prst="flowChartConnector">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a:extLst>
                <a:ext uri="{FF2B5EF4-FFF2-40B4-BE49-F238E27FC236}">
                  <a16:creationId xmlns="" xmlns:a16="http://schemas.microsoft.com/office/drawing/2014/main" id="{56766A65-AB59-44B3-F82A-2DEA307661EB}"/>
                </a:ext>
              </a:extLst>
            </p:cNvPr>
            <p:cNvSpPr txBox="1"/>
            <p:nvPr/>
          </p:nvSpPr>
          <p:spPr>
            <a:xfrm>
              <a:off x="1844776" y="1991685"/>
              <a:ext cx="2649693" cy="1323439"/>
            </a:xfrm>
            <a:prstGeom prst="rect">
              <a:avLst/>
            </a:prstGeom>
            <a:noFill/>
          </p:spPr>
          <p:txBody>
            <a:bodyPr wrap="square" rtlCol="0">
              <a:spAutoFit/>
            </a:bodyPr>
            <a:lstStyle/>
            <a:p>
              <a:pPr algn="ctr">
                <a:buClr>
                  <a:srgbClr val="000000"/>
                </a:buClr>
                <a:buFont typeface="Arial"/>
                <a:buNone/>
              </a:pPr>
              <a:r>
                <a:rPr lang="en-US" sz="4000" b="1" kern="0" dirty="0" err="1">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Bài</a:t>
              </a:r>
              <a:r>
                <a:rPr lang="en-US" sz="40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p>
            <a:p>
              <a:pPr algn="ctr">
                <a:buClr>
                  <a:srgbClr val="000000"/>
                </a:buClr>
                <a:buFont typeface="Arial"/>
                <a:buNone/>
              </a:pPr>
              <a:r>
                <a:rPr lang="en-US" sz="40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20</a:t>
              </a:r>
              <a:endParaRPr lang="id-ID" sz="40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grpSp>
        <p:nvGrpSpPr>
          <p:cNvPr id="17" name="Group 16"/>
          <p:cNvGrpSpPr/>
          <p:nvPr/>
        </p:nvGrpSpPr>
        <p:grpSpPr>
          <a:xfrm>
            <a:off x="2694217" y="404388"/>
            <a:ext cx="8390438" cy="1436311"/>
            <a:chOff x="2113761" y="260138"/>
            <a:chExt cx="8390438" cy="1436311"/>
          </a:xfrm>
        </p:grpSpPr>
        <p:sp>
          <p:nvSpPr>
            <p:cNvPr id="16" name="Flowchart: Terminator 15"/>
            <p:cNvSpPr/>
            <p:nvPr/>
          </p:nvSpPr>
          <p:spPr>
            <a:xfrm>
              <a:off x="2195270" y="260138"/>
              <a:ext cx="7986955" cy="143631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2113761" y="429467"/>
              <a:ext cx="8390438" cy="1200329"/>
            </a:xfrm>
            <a:prstGeom prst="rect">
              <a:avLst/>
            </a:prstGeom>
            <a:noFill/>
          </p:spPr>
          <p:txBody>
            <a:bodyPr wrap="none" rtlCol="0">
              <a:spAutoFit/>
            </a:bodyPr>
            <a:lstStyle/>
            <a:p>
              <a:r>
                <a:rPr lang="en-US" sz="3600" b="1" dirty="0" err="1">
                  <a:ln w="0"/>
                  <a:solidFill>
                    <a:srgbClr val="FF0000"/>
                  </a:solidFill>
                  <a:effectLst>
                    <a:outerShdw blurRad="38100" dist="25400" dir="5400000" algn="ctr" rotWithShape="0">
                      <a:srgbClr val="6E747A">
                        <a:alpha val="43000"/>
                      </a:srgbClr>
                    </a:outerShdw>
                  </a:effectLst>
                  <a:latin typeface="Great Vibes" pitchFamily="2" charset="0"/>
                </a:rPr>
                <a:t>Thứ</a:t>
              </a:r>
              <a:r>
                <a:rPr lang="en-US" sz="3600" b="1" dirty="0">
                  <a:ln w="0"/>
                  <a:solidFill>
                    <a:srgbClr val="FF0000"/>
                  </a:solidFill>
                  <a:effectLst>
                    <a:outerShdw blurRad="38100" dist="25400" dir="5400000" algn="ctr" rotWithShape="0">
                      <a:srgbClr val="6E747A">
                        <a:alpha val="43000"/>
                      </a:srgbClr>
                    </a:outerShdw>
                  </a:effectLst>
                  <a:latin typeface="Great Vibes" pitchFamily="2" charset="0"/>
                </a:rPr>
                <a:t> </a:t>
              </a:r>
              <a:r>
                <a:rPr lang="vi-VN" sz="3600" b="1" dirty="0" smtClean="0">
                  <a:ln w="0"/>
                  <a:solidFill>
                    <a:srgbClr val="FF0000"/>
                  </a:solidFill>
                  <a:effectLst>
                    <a:outerShdw blurRad="38100" dist="25400" dir="5400000" algn="ctr" rotWithShape="0">
                      <a:srgbClr val="6E747A">
                        <a:alpha val="43000"/>
                      </a:srgbClr>
                    </a:outerShdw>
                  </a:effectLst>
                  <a:latin typeface="Great Vibes" pitchFamily="2" charset="0"/>
                </a:rPr>
                <a:t>Năm</a:t>
              </a:r>
              <a:r>
                <a:rPr lang="en-US" sz="3600" b="1" dirty="0" smtClean="0">
                  <a:ln w="0"/>
                  <a:solidFill>
                    <a:srgbClr val="FF0000"/>
                  </a:solidFill>
                  <a:effectLst>
                    <a:outerShdw blurRad="38100" dist="25400" dir="5400000" algn="ctr" rotWithShape="0">
                      <a:srgbClr val="6E747A">
                        <a:alpha val="43000"/>
                      </a:srgbClr>
                    </a:outerShdw>
                  </a:effectLst>
                  <a:latin typeface="Great Vibes" pitchFamily="2" charset="0"/>
                </a:rPr>
                <a:t> </a:t>
              </a:r>
              <a:r>
                <a:rPr lang="en-US" sz="3600" b="1" dirty="0" err="1">
                  <a:ln w="0"/>
                  <a:solidFill>
                    <a:srgbClr val="FF0000"/>
                  </a:solidFill>
                  <a:effectLst>
                    <a:outerShdw blurRad="38100" dist="25400" dir="5400000" algn="ctr" rotWithShape="0">
                      <a:srgbClr val="6E747A">
                        <a:alpha val="43000"/>
                      </a:srgbClr>
                    </a:outerShdw>
                  </a:effectLst>
                  <a:latin typeface="Great Vibes" pitchFamily="2" charset="0"/>
                </a:rPr>
                <a:t>ngày</a:t>
              </a:r>
              <a:r>
                <a:rPr lang="en-US" sz="3600" b="1" dirty="0">
                  <a:ln w="0"/>
                  <a:solidFill>
                    <a:srgbClr val="FF0000"/>
                  </a:solidFill>
                  <a:effectLst>
                    <a:outerShdw blurRad="38100" dist="25400" dir="5400000" algn="ctr" rotWithShape="0">
                      <a:srgbClr val="6E747A">
                        <a:alpha val="43000"/>
                      </a:srgbClr>
                    </a:outerShdw>
                  </a:effectLst>
                  <a:latin typeface="Great Vibes" pitchFamily="2" charset="0"/>
                </a:rPr>
                <a:t> </a:t>
              </a:r>
              <a:r>
                <a:rPr lang="vi-VN" sz="3600" b="1" dirty="0" smtClean="0">
                  <a:ln w="0"/>
                  <a:solidFill>
                    <a:srgbClr val="FF0000"/>
                  </a:solidFill>
                  <a:effectLst>
                    <a:outerShdw blurRad="38100" dist="25400" dir="5400000" algn="ctr" rotWithShape="0">
                      <a:srgbClr val="6E747A">
                        <a:alpha val="43000"/>
                      </a:srgbClr>
                    </a:outerShdw>
                  </a:effectLst>
                  <a:latin typeface="Great Vibes" pitchFamily="2" charset="0"/>
                </a:rPr>
                <a:t>16</a:t>
              </a:r>
              <a:r>
                <a:rPr lang="en-US" sz="3600" b="1" dirty="0" smtClean="0">
                  <a:ln w="0"/>
                  <a:solidFill>
                    <a:srgbClr val="FF0000"/>
                  </a:solidFill>
                  <a:effectLst>
                    <a:outerShdw blurRad="38100" dist="25400" dir="5400000" algn="ctr" rotWithShape="0">
                      <a:srgbClr val="6E747A">
                        <a:alpha val="43000"/>
                      </a:srgbClr>
                    </a:outerShdw>
                  </a:effectLst>
                  <a:latin typeface="Great Vibes" pitchFamily="2" charset="0"/>
                </a:rPr>
                <a:t> </a:t>
              </a:r>
              <a:r>
                <a:rPr lang="en-US" sz="3600" b="1" dirty="0" err="1">
                  <a:ln w="0"/>
                  <a:solidFill>
                    <a:srgbClr val="FF0000"/>
                  </a:solidFill>
                  <a:effectLst>
                    <a:outerShdw blurRad="38100" dist="25400" dir="5400000" algn="ctr" rotWithShape="0">
                      <a:srgbClr val="6E747A">
                        <a:alpha val="43000"/>
                      </a:srgbClr>
                    </a:outerShdw>
                  </a:effectLst>
                  <a:latin typeface="Great Vibes" pitchFamily="2" charset="0"/>
                </a:rPr>
                <a:t>tháng</a:t>
              </a:r>
              <a:r>
                <a:rPr lang="en-US" sz="3600" b="1" dirty="0">
                  <a:ln w="0"/>
                  <a:solidFill>
                    <a:srgbClr val="FF0000"/>
                  </a:solidFill>
                  <a:effectLst>
                    <a:outerShdw blurRad="38100" dist="25400" dir="5400000" algn="ctr" rotWithShape="0">
                      <a:srgbClr val="6E747A">
                        <a:alpha val="43000"/>
                      </a:srgbClr>
                    </a:outerShdw>
                  </a:effectLst>
                  <a:latin typeface="Great Vibes" pitchFamily="2" charset="0"/>
                </a:rPr>
                <a:t> </a:t>
              </a:r>
              <a:r>
                <a:rPr lang="vi-VN" sz="3600" b="1" dirty="0" smtClean="0">
                  <a:ln w="0"/>
                  <a:solidFill>
                    <a:srgbClr val="FF0000"/>
                  </a:solidFill>
                  <a:effectLst>
                    <a:outerShdw blurRad="38100" dist="25400" dir="5400000" algn="ctr" rotWithShape="0">
                      <a:srgbClr val="6E747A">
                        <a:alpha val="43000"/>
                      </a:srgbClr>
                    </a:outerShdw>
                  </a:effectLst>
                  <a:latin typeface="Great Vibes" pitchFamily="2" charset="0"/>
                </a:rPr>
                <a:t>11 </a:t>
              </a:r>
              <a:r>
                <a:rPr lang="en-US" sz="3600" b="1" dirty="0" err="1" smtClean="0">
                  <a:ln w="0"/>
                  <a:solidFill>
                    <a:srgbClr val="FF0000"/>
                  </a:solidFill>
                  <a:effectLst>
                    <a:outerShdw blurRad="38100" dist="25400" dir="5400000" algn="ctr" rotWithShape="0">
                      <a:srgbClr val="6E747A">
                        <a:alpha val="43000"/>
                      </a:srgbClr>
                    </a:outerShdw>
                  </a:effectLst>
                  <a:latin typeface="Great Vibes" pitchFamily="2" charset="0"/>
                </a:rPr>
                <a:t>năm</a:t>
              </a:r>
              <a:r>
                <a:rPr lang="en-US" sz="3600" b="1" dirty="0" smtClean="0">
                  <a:ln w="0"/>
                  <a:solidFill>
                    <a:srgbClr val="FF0000"/>
                  </a:solidFill>
                  <a:effectLst>
                    <a:outerShdw blurRad="38100" dist="25400" dir="5400000" algn="ctr" rotWithShape="0">
                      <a:srgbClr val="6E747A">
                        <a:alpha val="43000"/>
                      </a:srgbClr>
                    </a:outerShdw>
                  </a:effectLst>
                  <a:latin typeface="Great Vibes" pitchFamily="2" charset="0"/>
                </a:rPr>
                <a:t> </a:t>
              </a:r>
              <a:r>
                <a:rPr lang="vi-VN" sz="3600" b="1" dirty="0" smtClean="0">
                  <a:ln w="0"/>
                  <a:solidFill>
                    <a:srgbClr val="FF0000"/>
                  </a:solidFill>
                  <a:effectLst>
                    <a:outerShdw blurRad="38100" dist="25400" dir="5400000" algn="ctr" rotWithShape="0">
                      <a:srgbClr val="6E747A">
                        <a:alpha val="43000"/>
                      </a:srgbClr>
                    </a:outerShdw>
                  </a:effectLst>
                  <a:latin typeface="Great Vibes" pitchFamily="2" charset="0"/>
                </a:rPr>
                <a:t>2023</a:t>
              </a:r>
              <a:endParaRPr lang="en-US" sz="3600" b="1" dirty="0" smtClean="0">
                <a:ln w="0"/>
                <a:solidFill>
                  <a:srgbClr val="FF0000"/>
                </a:solidFill>
                <a:effectLst>
                  <a:outerShdw blurRad="38100" dist="25400" dir="5400000" algn="ctr" rotWithShape="0">
                    <a:srgbClr val="6E747A">
                      <a:alpha val="43000"/>
                    </a:srgbClr>
                  </a:outerShdw>
                </a:effectLst>
                <a:latin typeface="Great Vibes" pitchFamily="2" charset="0"/>
              </a:endParaRPr>
            </a:p>
            <a:p>
              <a:pPr algn="ctr"/>
              <a:r>
                <a:rPr lang="en-US" sz="3600" b="1" dirty="0" err="1" smtClean="0">
                  <a:ln w="0"/>
                  <a:solidFill>
                    <a:srgbClr val="FF0000"/>
                  </a:solidFill>
                  <a:effectLst>
                    <a:outerShdw blurRad="38100" dist="25400" dir="5400000" algn="ctr" rotWithShape="0">
                      <a:srgbClr val="6E747A">
                        <a:alpha val="43000"/>
                      </a:srgbClr>
                    </a:outerShdw>
                  </a:effectLst>
                  <a:latin typeface="Great Vibes" pitchFamily="2" charset="0"/>
                </a:rPr>
                <a:t>Tiếng</a:t>
              </a:r>
              <a:r>
                <a:rPr lang="en-US" sz="3600" b="1" dirty="0" smtClean="0">
                  <a:ln w="0"/>
                  <a:solidFill>
                    <a:srgbClr val="FF0000"/>
                  </a:solidFill>
                  <a:effectLst>
                    <a:outerShdw blurRad="38100" dist="25400" dir="5400000" algn="ctr" rotWithShape="0">
                      <a:srgbClr val="6E747A">
                        <a:alpha val="43000"/>
                      </a:srgbClr>
                    </a:outerShdw>
                  </a:effectLst>
                  <a:latin typeface="Great Vibes" pitchFamily="2" charset="0"/>
                </a:rPr>
                <a:t> </a:t>
              </a:r>
              <a:r>
                <a:rPr lang="en-US" sz="3600" b="1" dirty="0" err="1" smtClean="0">
                  <a:ln w="0"/>
                  <a:solidFill>
                    <a:srgbClr val="FF0000"/>
                  </a:solidFill>
                  <a:effectLst>
                    <a:outerShdw blurRad="38100" dist="25400" dir="5400000" algn="ctr" rotWithShape="0">
                      <a:srgbClr val="6E747A">
                        <a:alpha val="43000"/>
                      </a:srgbClr>
                    </a:outerShdw>
                  </a:effectLst>
                  <a:latin typeface="Great Vibes" pitchFamily="2" charset="0"/>
                </a:rPr>
                <a:t>Việt</a:t>
              </a:r>
              <a:endParaRPr lang="en-US" sz="3600" b="1" dirty="0">
                <a:ln w="0"/>
                <a:solidFill>
                  <a:srgbClr val="FF0000"/>
                </a:solidFill>
                <a:effectLst>
                  <a:outerShdw blurRad="38100" dist="25400" dir="5400000" algn="ctr" rotWithShape="0">
                    <a:srgbClr val="6E747A">
                      <a:alpha val="43000"/>
                    </a:srgbClr>
                  </a:outerShdw>
                </a:effectLst>
                <a:latin typeface="Great Vibes" pitchFamily="2" charset="0"/>
              </a:endParaRPr>
            </a:p>
          </p:txBody>
        </p:sp>
      </p:grpSp>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9688" b="92813" l="0" r="93906">
                        <a14:foregroundMark x1="20781" y1="80938" x2="20781" y2="80938"/>
                        <a14:foregroundMark x1="54844" y1="80781" x2="54844" y2="80781"/>
                        <a14:foregroundMark x1="53281" y1="81406" x2="53281" y2="81406"/>
                        <a14:foregroundMark x1="80625" y1="80000" x2="80625" y2="80000"/>
                      </a14:backgroundRemoval>
                    </a14:imgEffect>
                  </a14:imgLayer>
                </a14:imgProps>
              </a:ext>
            </a:extLst>
          </a:blip>
          <a:stretch>
            <a:fillRect/>
          </a:stretch>
        </p:blipFill>
        <p:spPr>
          <a:xfrm>
            <a:off x="3681787" y="3027358"/>
            <a:ext cx="4290959" cy="4290959"/>
          </a:xfrm>
          <a:prstGeom prst="rect">
            <a:avLst/>
          </a:prstGeom>
        </p:spPr>
      </p:pic>
      <p:sp>
        <p:nvSpPr>
          <p:cNvPr id="3" name="TextBox 2"/>
          <p:cNvSpPr txBox="1"/>
          <p:nvPr/>
        </p:nvSpPr>
        <p:spPr>
          <a:xfrm>
            <a:off x="2462385" y="1897035"/>
            <a:ext cx="8836936" cy="954107"/>
          </a:xfrm>
          <a:prstGeom prst="rect">
            <a:avLst/>
          </a:prstGeom>
          <a:noFill/>
        </p:spPr>
        <p:txBody>
          <a:bodyPr wrap="square" rtlCol="0">
            <a:spAutoFit/>
          </a:bodyPr>
          <a:lstStyle/>
          <a:p>
            <a:pPr algn="ctr"/>
            <a:r>
              <a:rPr lang="vi-VN" sz="2800" b="1" dirty="0" smtClean="0">
                <a:solidFill>
                  <a:srgbClr val="C00000"/>
                </a:solidFill>
              </a:rPr>
              <a:t>LUYỆN TẬP: MỞ RỘNG VỐN TỪ VỀ NGƯỜI THÂN. </a:t>
            </a:r>
          </a:p>
          <a:p>
            <a:pPr algn="ctr"/>
            <a:r>
              <a:rPr lang="vi-VN" sz="2800" b="1" dirty="0" smtClean="0">
                <a:solidFill>
                  <a:srgbClr val="C00000"/>
                </a:solidFill>
              </a:rPr>
              <a:t>DẤU HAI CHẤM</a:t>
            </a:r>
            <a:endParaRPr lang="en-US" sz="2800" b="1" dirty="0">
              <a:solidFill>
                <a:srgbClr val="C00000"/>
              </a:solidFill>
            </a:endParaRPr>
          </a:p>
        </p:txBody>
      </p:sp>
    </p:spTree>
    <p:custDataLst>
      <p:tags r:id="rId1"/>
    </p:custDataLst>
    <p:extLst>
      <p:ext uri="{BB962C8B-B14F-4D97-AF65-F5344CB8AC3E}">
        <p14:creationId xmlns:p14="http://schemas.microsoft.com/office/powerpoint/2010/main" val="184599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417864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9429" y="236348"/>
            <a:ext cx="11993477" cy="935228"/>
            <a:chOff x="-159954" y="236348"/>
            <a:chExt cx="10691710" cy="935228"/>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159954" y="236348"/>
              <a:ext cx="10561427" cy="935228"/>
            </a:xfrm>
            <a:prstGeom prst="rect">
              <a:avLst/>
            </a:prstGeom>
          </p:spPr>
        </p:pic>
        <p:sp>
          <p:nvSpPr>
            <p:cNvPr id="2" name="Rectangle 1"/>
            <p:cNvSpPr/>
            <p:nvPr/>
          </p:nvSpPr>
          <p:spPr>
            <a:xfrm>
              <a:off x="367175" y="425992"/>
              <a:ext cx="10164581" cy="584775"/>
            </a:xfrm>
            <a:prstGeom prst="rect">
              <a:avLst/>
            </a:prstGeom>
          </p:spPr>
          <p:txBody>
            <a:bodyPr wrap="square">
              <a:spAutoFit/>
            </a:bodyPr>
            <a:lstStyle/>
            <a:p>
              <a:pPr lvl="0"/>
              <a:r>
                <a:rPr lang="vi-VN" sz="3200" b="1" dirty="0" smtClean="0">
                  <a:solidFill>
                    <a:prstClr val="black"/>
                  </a:solidFill>
                  <a:latin typeface="Nunito Black" pitchFamily="2" charset="0"/>
                </a:rPr>
                <a:t>1</a:t>
              </a:r>
              <a:r>
                <a:rPr lang="en-US" sz="3200" dirty="0">
                  <a:solidFill>
                    <a:prstClr val="black"/>
                  </a:solidFill>
                  <a:latin typeface="Nunito Black" pitchFamily="2" charset="0"/>
                </a:rPr>
                <a:t>.</a:t>
              </a:r>
              <a:r>
                <a:rPr lang="en-US" sz="3200" dirty="0" smtClean="0">
                  <a:solidFill>
                    <a:prstClr val="black"/>
                  </a:solidFill>
                  <a:latin typeface="Nunito Black" pitchFamily="2" charset="0"/>
                </a:rPr>
                <a:t> </a:t>
              </a:r>
              <a:r>
                <a:rPr lang="vi-VN" sz="3200" b="1" dirty="0">
                  <a:solidFill>
                    <a:prstClr val="black"/>
                  </a:solidFill>
                  <a:latin typeface="Nunito Black" pitchFamily="2" charset="0"/>
                </a:rPr>
                <a:t>Tìm các từ chỉ người thân trong đoạn văn dưới </a:t>
              </a:r>
              <a:r>
                <a:rPr lang="vi-VN" sz="3200" b="1" dirty="0" smtClean="0">
                  <a:solidFill>
                    <a:prstClr val="black"/>
                  </a:solidFill>
                  <a:latin typeface="Nunito Black" pitchFamily="2" charset="0"/>
                </a:rPr>
                <a:t>đây</a:t>
              </a:r>
              <a:r>
                <a:rPr lang="en-US" sz="3200" b="1" dirty="0" smtClean="0">
                  <a:solidFill>
                    <a:prstClr val="black"/>
                  </a:solidFill>
                  <a:latin typeface="Nunito Black" pitchFamily="2" charset="0"/>
                </a:rPr>
                <a:t>.</a:t>
              </a:r>
              <a:endParaRPr lang="vi-VN" sz="3200" dirty="0">
                <a:solidFill>
                  <a:prstClr val="black"/>
                </a:solidFill>
                <a:latin typeface="Nunito Black" pitchFamily="2" charset="0"/>
              </a:endParaRPr>
            </a:p>
          </p:txBody>
        </p:sp>
      </p:grpSp>
      <p:pic>
        <p:nvPicPr>
          <p:cNvPr id="26" name="Picture 25"/>
          <p:cNvPicPr>
            <a:picLocks noChangeAspect="1"/>
          </p:cNvPicPr>
          <p:nvPr/>
        </p:nvPicPr>
        <p:blipFill>
          <a:blip r:embed="rId5"/>
          <a:stretch>
            <a:fillRect/>
          </a:stretch>
        </p:blipFill>
        <p:spPr>
          <a:xfrm>
            <a:off x="9433122" y="3666694"/>
            <a:ext cx="3139712" cy="3011685"/>
          </a:xfrm>
          <a:prstGeom prst="rect">
            <a:avLst/>
          </a:prstGeom>
        </p:spPr>
      </p:pic>
      <p:sp>
        <p:nvSpPr>
          <p:cNvPr id="4" name="Rectangle 3"/>
          <p:cNvSpPr/>
          <p:nvPr/>
        </p:nvSpPr>
        <p:spPr>
          <a:xfrm>
            <a:off x="1350547" y="1400230"/>
            <a:ext cx="9524834" cy="18158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rPr>
              <a:t>     </a:t>
            </a:r>
            <a:r>
              <a:rPr kumimoji="0" lang="vi-VN" sz="2800" b="0"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rPr>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endParaRPr kumimoji="0" lang="en-US" sz="1800" b="0" i="0" u="none" strike="noStrike" kern="0" cap="none" spc="0" normalizeH="0" baseline="0" noProof="0" dirty="0" smtClean="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27" name="Rectangle 26"/>
          <p:cNvSpPr/>
          <p:nvPr/>
        </p:nvSpPr>
        <p:spPr>
          <a:xfrm>
            <a:off x="1779758" y="3504479"/>
            <a:ext cx="7736112" cy="523220"/>
          </a:xfrm>
          <a:prstGeom prst="rect">
            <a:avLst/>
          </a:prstGeom>
          <a:ln w="28575">
            <a:solidFill>
              <a:schemeClr val="accent2">
                <a:lumMod val="75000"/>
              </a:schemeClr>
            </a:solidFill>
          </a:ln>
        </p:spPr>
        <p:txBody>
          <a:bodyPr wrap="square">
            <a:spAutoFit/>
          </a:bodyPr>
          <a:lstStyle/>
          <a:p>
            <a:r>
              <a:rPr lang="vi-VN" sz="2800" b="1" dirty="0" smtClean="0">
                <a:solidFill>
                  <a:srgbClr val="002060"/>
                </a:solidFill>
                <a:latin typeface="Cambria" panose="02040503050406030204" pitchFamily="18" charset="0"/>
                <a:ea typeface="Cambria" panose="02040503050406030204" pitchFamily="18" charset="0"/>
              </a:rPr>
              <a:t>Các từ ngữ chỉ người thân trong đoạn văn là: </a:t>
            </a:r>
            <a:endParaRPr lang="en-US" sz="2800" b="1" dirty="0">
              <a:solidFill>
                <a:srgbClr val="002060"/>
              </a:solidFill>
              <a:latin typeface="Cambria" panose="02040503050406030204" pitchFamily="18" charset="0"/>
              <a:ea typeface="Cambria" panose="02040503050406030204" pitchFamily="18" charset="0"/>
            </a:endParaRPr>
          </a:p>
        </p:txBody>
      </p:sp>
      <p:sp>
        <p:nvSpPr>
          <p:cNvPr id="5" name="Rectangle 4"/>
          <p:cNvSpPr/>
          <p:nvPr/>
        </p:nvSpPr>
        <p:spPr>
          <a:xfrm>
            <a:off x="700369" y="4512895"/>
            <a:ext cx="1300356" cy="523220"/>
          </a:xfrm>
          <a:prstGeom prst="rect">
            <a:avLst/>
          </a:prstGeom>
          <a:solidFill>
            <a:schemeClr val="accent1">
              <a:lumMod val="40000"/>
              <a:lumOff val="60000"/>
            </a:schemeClr>
          </a:solidFill>
        </p:spPr>
        <p:txBody>
          <a:bodyPr wrap="none">
            <a:spAutoFit/>
          </a:bodyPr>
          <a:lstStyle/>
          <a:p>
            <a:r>
              <a:rPr lang="vi-VN" sz="2800" b="1" dirty="0">
                <a:solidFill>
                  <a:srgbClr val="FF0000"/>
                </a:solidFill>
                <a:latin typeface="Nunito" pitchFamily="2" charset="0"/>
              </a:rPr>
              <a:t>bà </a:t>
            </a:r>
            <a:r>
              <a:rPr lang="vi-VN" sz="2800" b="1" dirty="0" smtClean="0">
                <a:solidFill>
                  <a:srgbClr val="FF0000"/>
                </a:solidFill>
                <a:latin typeface="Nunito" pitchFamily="2" charset="0"/>
              </a:rPr>
              <a:t>nội </a:t>
            </a:r>
            <a:endParaRPr lang="en-US" dirty="0">
              <a:solidFill>
                <a:srgbClr val="FF0000"/>
              </a:solidFill>
            </a:endParaRPr>
          </a:p>
        </p:txBody>
      </p:sp>
      <p:sp>
        <p:nvSpPr>
          <p:cNvPr id="7" name="Rectangle 6"/>
          <p:cNvSpPr/>
          <p:nvPr/>
        </p:nvSpPr>
        <p:spPr>
          <a:xfrm>
            <a:off x="2528738" y="4512895"/>
            <a:ext cx="1713931" cy="523220"/>
          </a:xfrm>
          <a:prstGeom prst="rect">
            <a:avLst/>
          </a:prstGeom>
          <a:solidFill>
            <a:srgbClr val="92D050"/>
          </a:solidFill>
        </p:spPr>
        <p:txBody>
          <a:bodyPr wrap="none">
            <a:spAutoFit/>
          </a:bodyPr>
          <a:lstStyle/>
          <a:p>
            <a:r>
              <a:rPr lang="vi-VN" sz="2800" b="1" dirty="0">
                <a:solidFill>
                  <a:srgbClr val="FF0000"/>
                </a:solidFill>
                <a:latin typeface="Nunito" pitchFamily="2" charset="0"/>
              </a:rPr>
              <a:t>bà ngoại </a:t>
            </a:r>
            <a:endParaRPr lang="en-US" dirty="0">
              <a:solidFill>
                <a:srgbClr val="FF0000"/>
              </a:solidFill>
            </a:endParaRPr>
          </a:p>
        </p:txBody>
      </p:sp>
      <p:sp>
        <p:nvSpPr>
          <p:cNvPr id="8" name="Rectangle 7"/>
          <p:cNvSpPr/>
          <p:nvPr/>
        </p:nvSpPr>
        <p:spPr>
          <a:xfrm>
            <a:off x="7816459" y="4520841"/>
            <a:ext cx="1149122" cy="523220"/>
          </a:xfrm>
          <a:prstGeom prst="rect">
            <a:avLst/>
          </a:prstGeom>
          <a:solidFill>
            <a:schemeClr val="accent2">
              <a:lumMod val="40000"/>
              <a:lumOff val="60000"/>
            </a:schemeClr>
          </a:solidFill>
        </p:spPr>
        <p:txBody>
          <a:bodyPr wrap="square">
            <a:spAutoFit/>
          </a:bodyPr>
          <a:lstStyle/>
          <a:p>
            <a:pPr algn="ctr"/>
            <a:r>
              <a:rPr lang="vi-VN" sz="2800" b="1" dirty="0" smtClean="0">
                <a:solidFill>
                  <a:srgbClr val="FF0000"/>
                </a:solidFill>
                <a:latin typeface="Nunito" pitchFamily="2" charset="0"/>
              </a:rPr>
              <a:t>chị</a:t>
            </a:r>
            <a:endParaRPr lang="en-US" dirty="0">
              <a:solidFill>
                <a:srgbClr val="FF0000"/>
              </a:solidFill>
            </a:endParaRPr>
          </a:p>
        </p:txBody>
      </p:sp>
      <p:sp>
        <p:nvSpPr>
          <p:cNvPr id="10" name="Rectangle 9"/>
          <p:cNvSpPr/>
          <p:nvPr/>
        </p:nvSpPr>
        <p:spPr>
          <a:xfrm>
            <a:off x="4622609" y="4520841"/>
            <a:ext cx="1143783" cy="523220"/>
          </a:xfrm>
          <a:prstGeom prst="rect">
            <a:avLst/>
          </a:prstGeom>
          <a:solidFill>
            <a:srgbClr val="CC99FF"/>
          </a:solidFill>
        </p:spPr>
        <p:txBody>
          <a:bodyPr wrap="square">
            <a:spAutoFit/>
          </a:bodyPr>
          <a:lstStyle/>
          <a:p>
            <a:pPr algn="ctr"/>
            <a:r>
              <a:rPr lang="vi-VN" sz="2800" b="1" dirty="0">
                <a:solidFill>
                  <a:srgbClr val="FF0000"/>
                </a:solidFill>
                <a:latin typeface="Nunito" pitchFamily="2" charset="0"/>
              </a:rPr>
              <a:t>bà</a:t>
            </a:r>
            <a:endParaRPr lang="en-US" dirty="0">
              <a:solidFill>
                <a:srgbClr val="FF0000"/>
              </a:solidFill>
            </a:endParaRPr>
          </a:p>
        </p:txBody>
      </p:sp>
      <p:sp>
        <p:nvSpPr>
          <p:cNvPr id="28" name="Rectangle 27"/>
          <p:cNvSpPr/>
          <p:nvPr/>
        </p:nvSpPr>
        <p:spPr>
          <a:xfrm>
            <a:off x="6240486" y="4520841"/>
            <a:ext cx="1011556" cy="523220"/>
          </a:xfrm>
          <a:prstGeom prst="rect">
            <a:avLst/>
          </a:prstGeom>
          <a:solidFill>
            <a:srgbClr val="FFFF99"/>
          </a:solidFill>
        </p:spPr>
        <p:txBody>
          <a:bodyPr wrap="square">
            <a:spAutoFit/>
          </a:bodyPr>
          <a:lstStyle/>
          <a:p>
            <a:pPr algn="ctr"/>
            <a:r>
              <a:rPr lang="vi-VN" sz="2800" b="1" dirty="0" smtClean="0">
                <a:solidFill>
                  <a:srgbClr val="FF0000"/>
                </a:solidFill>
                <a:latin typeface="Nunito" pitchFamily="2" charset="0"/>
              </a:rPr>
              <a:t>em</a:t>
            </a:r>
            <a:endParaRPr lang="en-US" dirty="0">
              <a:solidFill>
                <a:srgbClr val="FF0000"/>
              </a:solidFill>
            </a:endParaRPr>
          </a:p>
        </p:txBody>
      </p:sp>
    </p:spTree>
    <p:custDataLst>
      <p:tags r:id="rId1"/>
    </p:custDataLst>
    <p:extLst>
      <p:ext uri="{BB962C8B-B14F-4D97-AF65-F5344CB8AC3E}">
        <p14:creationId xmlns:p14="http://schemas.microsoft.com/office/powerpoint/2010/main" val="36475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5" grpId="0" animBg="1"/>
      <p:bldP spid="7" grpId="0" animBg="1"/>
      <p:bldP spid="8" grpId="0" animBg="1"/>
      <p:bldP spid="10"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5852" y="126153"/>
            <a:ext cx="11847331" cy="1455292"/>
            <a:chOff x="-245911" y="126153"/>
            <a:chExt cx="10561427" cy="1455292"/>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245911" y="126153"/>
              <a:ext cx="10561427" cy="1455292"/>
            </a:xfrm>
            <a:prstGeom prst="rect">
              <a:avLst/>
            </a:prstGeom>
          </p:spPr>
        </p:pic>
        <p:sp>
          <p:nvSpPr>
            <p:cNvPr id="2" name="Rectangle 1"/>
            <p:cNvSpPr/>
            <p:nvPr/>
          </p:nvSpPr>
          <p:spPr>
            <a:xfrm>
              <a:off x="624351" y="411039"/>
              <a:ext cx="9520612" cy="1077218"/>
            </a:xfrm>
            <a:prstGeom prst="rect">
              <a:avLst/>
            </a:prstGeom>
          </p:spPr>
          <p:txBody>
            <a:bodyPr wrap="square">
              <a:spAutoFit/>
            </a:bodyPr>
            <a:lstStyle/>
            <a:p>
              <a:pPr lvl="0"/>
              <a:r>
                <a:rPr lang="en-US" sz="3200" b="1" dirty="0" smtClean="0">
                  <a:solidFill>
                    <a:prstClr val="black"/>
                  </a:solidFill>
                  <a:latin typeface="Nunito Black" pitchFamily="2" charset="0"/>
                </a:rPr>
                <a:t>2</a:t>
              </a:r>
              <a:r>
                <a:rPr lang="en-US" sz="3200" dirty="0" smtClean="0">
                  <a:solidFill>
                    <a:prstClr val="black"/>
                  </a:solidFill>
                  <a:latin typeface="Nunito Black" pitchFamily="2" charset="0"/>
                </a:rPr>
                <a:t>. </a:t>
              </a:r>
              <a:r>
                <a:rPr lang="vi-VN" sz="3200" b="1" dirty="0">
                  <a:solidFill>
                    <a:srgbClr val="000000"/>
                  </a:solidFill>
                  <a:latin typeface="Nunito Black" pitchFamily="2" charset="0"/>
                </a:rPr>
                <a:t>Tìm thêm từ ngữ chỉ những người thân bên nội và bên ngoại</a:t>
              </a:r>
              <a:r>
                <a:rPr lang="en-US" sz="3200" b="1" dirty="0">
                  <a:solidFill>
                    <a:srgbClr val="000000"/>
                  </a:solidFill>
                  <a:latin typeface="Nunito Black" pitchFamily="2" charset="0"/>
                </a:rPr>
                <a:t>.</a:t>
              </a:r>
              <a:endParaRPr lang="en-US" sz="3200" dirty="0">
                <a:solidFill>
                  <a:prstClr val="black"/>
                </a:solidFill>
                <a:latin typeface="Nunito Black" pitchFamily="2" charset="0"/>
              </a:endParaRPr>
            </a:p>
          </p:txBody>
        </p:sp>
      </p:grpSp>
      <p:pic>
        <p:nvPicPr>
          <p:cNvPr id="26" name="Picture 25"/>
          <p:cNvPicPr>
            <a:picLocks noChangeAspect="1"/>
          </p:cNvPicPr>
          <p:nvPr/>
        </p:nvPicPr>
        <p:blipFill>
          <a:blip r:embed="rId5"/>
          <a:stretch>
            <a:fillRect/>
          </a:stretch>
        </p:blipFill>
        <p:spPr>
          <a:xfrm>
            <a:off x="10209812" y="4612748"/>
            <a:ext cx="2340698" cy="2245252"/>
          </a:xfrm>
          <a:prstGeom prst="rect">
            <a:avLst/>
          </a:prstGeom>
        </p:spPr>
      </p:pic>
      <p:sp>
        <p:nvSpPr>
          <p:cNvPr id="11" name="Rectangle 10"/>
          <p:cNvSpPr/>
          <p:nvPr/>
        </p:nvSpPr>
        <p:spPr>
          <a:xfrm>
            <a:off x="3043163" y="3533196"/>
            <a:ext cx="3381290" cy="1384995"/>
          </a:xfrm>
          <a:prstGeom prst="rect">
            <a:avLst/>
          </a:prstGeom>
        </p:spPr>
        <p:txBody>
          <a:bodyPr wrap="square">
            <a:spAutoFit/>
          </a:bodyPr>
          <a:lstStyle/>
          <a:p>
            <a:pPr lvl="0" algn="ctr"/>
            <a:r>
              <a:rPr lang="vi-VN" sz="2800" dirty="0" smtClean="0">
                <a:solidFill>
                  <a:srgbClr val="000000"/>
                </a:solidFill>
                <a:latin typeface="Nunito Black" pitchFamily="2" charset="0"/>
              </a:rPr>
              <a:t>Ông nội, c</a:t>
            </a:r>
            <a:r>
              <a:rPr lang="en-US" sz="2800" dirty="0" err="1" smtClean="0">
                <a:solidFill>
                  <a:srgbClr val="000000"/>
                </a:solidFill>
                <a:latin typeface="Nunito Black" pitchFamily="2" charset="0"/>
              </a:rPr>
              <a:t>hú</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thím</a:t>
            </a:r>
            <a:r>
              <a:rPr lang="vi-VN" sz="2800" dirty="0" smtClean="0">
                <a:solidFill>
                  <a:srgbClr val="000000"/>
                </a:solidFill>
                <a:latin typeface="Nunito Black" pitchFamily="2" charset="0"/>
              </a:rPr>
              <a:t>, bác</a:t>
            </a:r>
            <a:r>
              <a:rPr lang="vi-VN" sz="2800" dirty="0">
                <a:solidFill>
                  <a:srgbClr val="000000"/>
                </a:solidFill>
                <a:latin typeface="Nunito Black" pitchFamily="2" charset="0"/>
              </a:rPr>
              <a:t>, </a:t>
            </a:r>
            <a:r>
              <a:rPr lang="vi-VN" sz="2800" dirty="0" smtClean="0">
                <a:solidFill>
                  <a:srgbClr val="000000"/>
                </a:solidFill>
                <a:latin typeface="Nunito Black" pitchFamily="2" charset="0"/>
              </a:rPr>
              <a:t>cô</a:t>
            </a:r>
            <a:r>
              <a:rPr lang="vi-VN" sz="2800" dirty="0">
                <a:solidFill>
                  <a:srgbClr val="000000"/>
                </a:solidFill>
                <a:latin typeface="Nunito Black" pitchFamily="2" charset="0"/>
              </a:rPr>
              <a:t>, </a:t>
            </a:r>
            <a:r>
              <a:rPr lang="en-US" sz="2800" dirty="0" err="1" smtClean="0">
                <a:solidFill>
                  <a:srgbClr val="000000"/>
                </a:solidFill>
                <a:latin typeface="Nunito Black" pitchFamily="2" charset="0"/>
              </a:rPr>
              <a:t>anh</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chị</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em</a:t>
            </a:r>
            <a:r>
              <a:rPr lang="en-US" sz="2800" dirty="0" smtClean="0">
                <a:solidFill>
                  <a:srgbClr val="000000"/>
                </a:solidFill>
                <a:latin typeface="Nunito Black" pitchFamily="2" charset="0"/>
              </a:rPr>
              <a:t>,...</a:t>
            </a:r>
            <a:endParaRPr lang="vi-VN" sz="2800" dirty="0">
              <a:solidFill>
                <a:srgbClr val="000000"/>
              </a:solidFill>
              <a:latin typeface="Nunito Black" pitchFamily="2" charset="0"/>
            </a:endParaRPr>
          </a:p>
        </p:txBody>
      </p:sp>
      <p:sp>
        <p:nvSpPr>
          <p:cNvPr id="20" name="Rectangle 19"/>
          <p:cNvSpPr/>
          <p:nvPr/>
        </p:nvSpPr>
        <p:spPr>
          <a:xfrm>
            <a:off x="6595434" y="3609845"/>
            <a:ext cx="3084293" cy="1384995"/>
          </a:xfrm>
          <a:prstGeom prst="rect">
            <a:avLst/>
          </a:prstGeom>
        </p:spPr>
        <p:txBody>
          <a:bodyPr wrap="square">
            <a:spAutoFit/>
          </a:bodyPr>
          <a:lstStyle/>
          <a:p>
            <a:pPr lvl="0" algn="ctr"/>
            <a:r>
              <a:rPr lang="vi-VN" sz="2800" dirty="0" smtClean="0">
                <a:solidFill>
                  <a:srgbClr val="000000"/>
                </a:solidFill>
                <a:latin typeface="Nunito Black" pitchFamily="2" charset="0"/>
              </a:rPr>
              <a:t>Ông ngoại, bác</a:t>
            </a:r>
            <a:r>
              <a:rPr lang="vi-VN" sz="2800" dirty="0">
                <a:solidFill>
                  <a:srgbClr val="000000"/>
                </a:solidFill>
                <a:latin typeface="Nunito Black" pitchFamily="2" charset="0"/>
              </a:rPr>
              <a:t>, </a:t>
            </a:r>
            <a:r>
              <a:rPr lang="en-US" sz="2800" dirty="0" err="1" smtClean="0">
                <a:solidFill>
                  <a:srgbClr val="000000"/>
                </a:solidFill>
                <a:latin typeface="Nunito Black" pitchFamily="2" charset="0"/>
              </a:rPr>
              <a:t>dì</a:t>
            </a:r>
            <a:r>
              <a:rPr lang="en-US" sz="2800" dirty="0" smtClean="0">
                <a:solidFill>
                  <a:srgbClr val="000000"/>
                </a:solidFill>
                <a:latin typeface="Nunito Black" pitchFamily="2" charset="0"/>
              </a:rPr>
              <a:t>,</a:t>
            </a:r>
            <a:r>
              <a:rPr lang="vi-VN" sz="2800" dirty="0" smtClean="0">
                <a:solidFill>
                  <a:srgbClr val="000000"/>
                </a:solidFill>
                <a:latin typeface="Nunito Black" pitchFamily="2" charset="0"/>
              </a:rPr>
              <a:t> chú,</a:t>
            </a:r>
            <a:r>
              <a:rPr lang="en-US" sz="2800" dirty="0" smtClean="0">
                <a:solidFill>
                  <a:srgbClr val="000000"/>
                </a:solidFill>
                <a:latin typeface="Nunito Black" pitchFamily="2" charset="0"/>
              </a:rPr>
              <a:t> </a:t>
            </a:r>
            <a:r>
              <a:rPr lang="vi-VN" sz="2800" dirty="0" smtClean="0">
                <a:solidFill>
                  <a:srgbClr val="000000"/>
                </a:solidFill>
                <a:latin typeface="Nunito Black" pitchFamily="2" charset="0"/>
              </a:rPr>
              <a:t>cậu,</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mợ</a:t>
            </a:r>
            <a:r>
              <a:rPr lang="vi-VN" sz="2800" dirty="0" smtClean="0">
                <a:solidFill>
                  <a:srgbClr val="000000"/>
                </a:solidFill>
                <a:latin typeface="Nunito Black" pitchFamily="2" charset="0"/>
              </a:rPr>
              <a:t>, </a:t>
            </a:r>
            <a:r>
              <a:rPr lang="en-US" sz="2800" dirty="0" err="1" smtClean="0">
                <a:solidFill>
                  <a:srgbClr val="000000"/>
                </a:solidFill>
                <a:latin typeface="Nunito Black" pitchFamily="2" charset="0"/>
              </a:rPr>
              <a:t>anh</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chị</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em</a:t>
            </a:r>
            <a:r>
              <a:rPr lang="en-US" sz="2800" dirty="0" smtClean="0">
                <a:solidFill>
                  <a:srgbClr val="000000"/>
                </a:solidFill>
                <a:latin typeface="Nunito Black" pitchFamily="2" charset="0"/>
              </a:rPr>
              <a:t>,....</a:t>
            </a:r>
            <a:endParaRPr lang="vi-VN" sz="2800" dirty="0">
              <a:solidFill>
                <a:srgbClr val="000000"/>
              </a:solidFill>
              <a:latin typeface="Nunito Black" pitchFamily="2" charset="0"/>
            </a:endParaRPr>
          </a:p>
        </p:txBody>
      </p:sp>
      <p:sp>
        <p:nvSpPr>
          <p:cNvPr id="24" name="Rounded Rectangle 23"/>
          <p:cNvSpPr/>
          <p:nvPr/>
        </p:nvSpPr>
        <p:spPr>
          <a:xfrm>
            <a:off x="3977811" y="2351567"/>
            <a:ext cx="1844087" cy="653484"/>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chemeClr val="bg1"/>
                </a:solidFill>
                <a:effectLst/>
                <a:uLnTx/>
                <a:uFillTx/>
                <a:latin typeface="Cambria" panose="02040503050406030204" pitchFamily="18" charset="0"/>
                <a:ea typeface="Cambria" panose="02040503050406030204" pitchFamily="18" charset="0"/>
              </a:rPr>
              <a:t>Bên</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nội</a:t>
            </a:r>
            <a:endParaRPr kumimoji="0" lang="vi-VN" sz="2800" b="1" i="0" u="none" strike="noStrike" kern="0" cap="none" spc="0" normalizeH="0" baseline="0" noProof="0" dirty="0" smtClean="0">
              <a:ln>
                <a:noFill/>
              </a:ln>
              <a:solidFill>
                <a:schemeClr val="bg1"/>
              </a:solidFill>
              <a:effectLst/>
              <a:uLnTx/>
              <a:uFillTx/>
              <a:latin typeface="Cambria" panose="02040503050406030204" pitchFamily="18" charset="0"/>
              <a:ea typeface="Cambria" panose="02040503050406030204" pitchFamily="18" charset="0"/>
            </a:endParaRPr>
          </a:p>
        </p:txBody>
      </p:sp>
      <p:sp>
        <p:nvSpPr>
          <p:cNvPr id="29" name="Rounded Rectangle 28"/>
          <p:cNvSpPr/>
          <p:nvPr/>
        </p:nvSpPr>
        <p:spPr>
          <a:xfrm>
            <a:off x="7187882" y="2329835"/>
            <a:ext cx="1899395" cy="675216"/>
          </a:xfrm>
          <a:prstGeom prst="roundRect">
            <a:avLst/>
          </a:prstGeom>
          <a:solidFill>
            <a:schemeClr val="accent2"/>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chemeClr val="bg1"/>
                </a:solidFill>
                <a:effectLst/>
                <a:uLnTx/>
                <a:uFillTx/>
                <a:latin typeface="Cambria" panose="02040503050406030204" pitchFamily="18" charset="0"/>
                <a:ea typeface="Cambria" panose="02040503050406030204" pitchFamily="18" charset="0"/>
              </a:rPr>
              <a:t>Bên</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ngoại</a:t>
            </a:r>
            <a:endParaRPr kumimoji="0" lang="vi-VN" sz="2800" b="1" i="0" u="none" strike="noStrike" kern="0" cap="none" spc="0" normalizeH="0" baseline="0" noProof="0" dirty="0" smtClean="0">
              <a:ln>
                <a:noFill/>
              </a:ln>
              <a:solidFill>
                <a:schemeClr val="bg1"/>
              </a:solidFill>
              <a:effectLst/>
              <a:uLnTx/>
              <a:uFillTx/>
              <a:latin typeface="Cambria" panose="02040503050406030204" pitchFamily="18" charset="0"/>
              <a:ea typeface="Cambria" panose="02040503050406030204" pitchFamily="18" charset="0"/>
            </a:endParaRPr>
          </a:p>
        </p:txBody>
      </p:sp>
      <p:sp>
        <p:nvSpPr>
          <p:cNvPr id="30" name="Rounded Rectangle 29"/>
          <p:cNvSpPr/>
          <p:nvPr/>
        </p:nvSpPr>
        <p:spPr>
          <a:xfrm>
            <a:off x="410640" y="2589621"/>
            <a:ext cx="2029968" cy="2185208"/>
          </a:xfrm>
          <a:prstGeom prst="roundRect">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chemeClr val="bg1"/>
                </a:solidFill>
                <a:effectLst/>
                <a:uLnTx/>
                <a:uFillTx/>
                <a:latin typeface="Cambria" panose="02040503050406030204" pitchFamily="18" charset="0"/>
                <a:ea typeface="Cambria" panose="02040503050406030204" pitchFamily="18" charset="0"/>
              </a:rPr>
              <a:t>Chú</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ý: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Có</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1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số</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từ</a:t>
            </a:r>
            <a:endParaRPr lang="en-US" sz="2800" b="1" kern="0" dirty="0">
              <a:solidFill>
                <a:schemeClr val="bg1"/>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thuộc</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cả</a:t>
            </a:r>
            <a:endParaRPr lang="en-US" sz="2800" b="1" kern="0" dirty="0">
              <a:solidFill>
                <a:schemeClr val="bg1"/>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2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nhóm</a:t>
            </a:r>
            <a:endParaRPr kumimoji="0" lang="vi-VN" sz="2800" b="1" i="0" u="none" strike="noStrike" kern="0" cap="none" spc="0" normalizeH="0" baseline="0" noProof="0" dirty="0" smtClean="0">
              <a:ln>
                <a:noFill/>
              </a:ln>
              <a:solidFill>
                <a:schemeClr val="bg1"/>
              </a:solidFill>
              <a:effectLst/>
              <a:uLnTx/>
              <a:uFillTx/>
              <a:latin typeface="Cambria" panose="02040503050406030204" pitchFamily="18" charset="0"/>
              <a:ea typeface="Cambria" panose="02040503050406030204" pitchFamily="18" charset="0"/>
            </a:endParaRPr>
          </a:p>
        </p:txBody>
      </p:sp>
      <p:cxnSp>
        <p:nvCxnSpPr>
          <p:cNvPr id="5" name="Straight Connector 4"/>
          <p:cNvCxnSpPr/>
          <p:nvPr/>
        </p:nvCxnSpPr>
        <p:spPr>
          <a:xfrm>
            <a:off x="6424453" y="2258037"/>
            <a:ext cx="0" cy="3228363"/>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04884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4"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3555" y="144441"/>
            <a:ext cx="11921189" cy="1079126"/>
            <a:chOff x="-286668" y="62145"/>
            <a:chExt cx="10627268" cy="1079126"/>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286668" y="62145"/>
              <a:ext cx="9815789" cy="1079126"/>
            </a:xfrm>
            <a:prstGeom prst="rect">
              <a:avLst/>
            </a:prstGeom>
          </p:spPr>
        </p:pic>
        <p:sp>
          <p:nvSpPr>
            <p:cNvPr id="2" name="Rectangle 1"/>
            <p:cNvSpPr/>
            <p:nvPr/>
          </p:nvSpPr>
          <p:spPr>
            <a:xfrm>
              <a:off x="440182" y="309320"/>
              <a:ext cx="9900418" cy="584775"/>
            </a:xfrm>
            <a:prstGeom prst="rect">
              <a:avLst/>
            </a:prstGeom>
          </p:spPr>
          <p:txBody>
            <a:bodyPr wrap="square">
              <a:spAutoFit/>
            </a:bodyPr>
            <a:lstStyle/>
            <a:p>
              <a:pPr lvl="0"/>
              <a:r>
                <a:rPr lang="en-US" sz="3200" b="1" dirty="0" smtClean="0">
                  <a:solidFill>
                    <a:prstClr val="black"/>
                  </a:solidFill>
                  <a:latin typeface="Nunito Black" pitchFamily="2" charset="0"/>
                </a:rPr>
                <a:t>3</a:t>
              </a:r>
              <a:r>
                <a:rPr lang="en-US" sz="3200" dirty="0" smtClean="0">
                  <a:solidFill>
                    <a:prstClr val="black"/>
                  </a:solidFill>
                  <a:latin typeface="Nunito Black" pitchFamily="2" charset="0"/>
                </a:rPr>
                <a:t>. </a:t>
              </a:r>
              <a:r>
                <a:rPr lang="en-US" sz="3200" b="1" i="1" dirty="0">
                  <a:solidFill>
                    <a:srgbClr val="000000"/>
                  </a:solidFill>
                  <a:latin typeface="Nunito Black" pitchFamily="2" charset="0"/>
                </a:rPr>
                <a:t>D</a:t>
              </a:r>
              <a:r>
                <a:rPr lang="vi-VN" sz="3200" b="1" i="1" dirty="0" smtClean="0">
                  <a:solidFill>
                    <a:srgbClr val="000000"/>
                  </a:solidFill>
                  <a:latin typeface="Nunito Black" pitchFamily="2" charset="0"/>
                </a:rPr>
                <a:t>ấu </a:t>
              </a:r>
              <a:r>
                <a:rPr lang="vi-VN" sz="3200" b="1" i="1" dirty="0">
                  <a:solidFill>
                    <a:srgbClr val="000000"/>
                  </a:solidFill>
                  <a:latin typeface="Nunito Black" pitchFamily="2" charset="0"/>
                </a:rPr>
                <a:t>hai chấm </a:t>
              </a:r>
              <a:r>
                <a:rPr lang="vi-VN" sz="3200" b="1" dirty="0">
                  <a:solidFill>
                    <a:srgbClr val="000000"/>
                  </a:solidFill>
                  <a:latin typeface="Nunito Black" pitchFamily="2" charset="0"/>
                </a:rPr>
                <a:t>trong </a:t>
              </a:r>
              <a:r>
                <a:rPr lang="vi-VN" sz="3200" b="1" dirty="0" smtClean="0">
                  <a:solidFill>
                    <a:srgbClr val="000000"/>
                  </a:solidFill>
                  <a:latin typeface="Nunito Black" pitchFamily="2" charset="0"/>
                </a:rPr>
                <a:t>câu sau</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dùng</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để</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làm</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gì</a:t>
              </a:r>
              <a:r>
                <a:rPr lang="en-US" sz="3200" b="1" dirty="0" smtClean="0">
                  <a:solidFill>
                    <a:srgbClr val="000000"/>
                  </a:solidFill>
                  <a:latin typeface="Nunito Black" pitchFamily="2" charset="0"/>
                </a:rPr>
                <a:t>?</a:t>
              </a:r>
              <a:endParaRPr lang="vi-VN" sz="3200" dirty="0">
                <a:solidFill>
                  <a:srgbClr val="000000"/>
                </a:solidFill>
                <a:latin typeface="Nunito Black" pitchFamily="2" charset="0"/>
              </a:endParaRPr>
            </a:p>
          </p:txBody>
        </p:sp>
      </p:grpSp>
      <p:pic>
        <p:nvPicPr>
          <p:cNvPr id="26" name="Picture 25"/>
          <p:cNvPicPr>
            <a:picLocks noChangeAspect="1"/>
          </p:cNvPicPr>
          <p:nvPr/>
        </p:nvPicPr>
        <p:blipFill>
          <a:blip r:embed="rId5"/>
          <a:stretch>
            <a:fillRect/>
          </a:stretch>
        </p:blipFill>
        <p:spPr>
          <a:xfrm>
            <a:off x="10209812" y="4612748"/>
            <a:ext cx="2340698" cy="2245252"/>
          </a:xfrm>
          <a:prstGeom prst="rect">
            <a:avLst/>
          </a:prstGeom>
        </p:spPr>
      </p:pic>
      <p:sp>
        <p:nvSpPr>
          <p:cNvPr id="7" name="Flowchart: Alternate Process 6"/>
          <p:cNvSpPr/>
          <p:nvPr/>
        </p:nvSpPr>
        <p:spPr>
          <a:xfrm>
            <a:off x="1120593" y="1470742"/>
            <a:ext cx="10259568" cy="1709928"/>
          </a:xfrm>
          <a:prstGeom prst="flowChartAlternateProcess">
            <a:avLst/>
          </a:prstGeom>
          <a:solidFill>
            <a:schemeClr val="bg1"/>
          </a:solidFill>
          <a:ln w="28575">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0000"/>
                </a:solidFill>
                <a:latin typeface="Cambria" panose="02040503050406030204" pitchFamily="18" charset="0"/>
                <a:ea typeface="Cambria" panose="02040503050406030204" pitchFamily="18" charset="0"/>
              </a:rPr>
              <a:t> </a:t>
            </a:r>
            <a:r>
              <a:rPr lang="en-US" sz="28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Cảnh</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vật</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xung</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quanh</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tôi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đều</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thay</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đổi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vì</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chính</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lòng</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tôi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đang</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có</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sự</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thay</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đổi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lớn</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hôm</a:t>
            </a:r>
            <a:r>
              <a:rPr lang="en-US" sz="3200" dirty="0" smtClean="0">
                <a:solidFill>
                  <a:srgbClr val="000000"/>
                </a:solidFill>
                <a:latin typeface="Cambria" panose="02040503050406030204" pitchFamily="18" charset="0"/>
                <a:ea typeface="Cambria" panose="02040503050406030204" pitchFamily="18" charset="0"/>
              </a:rPr>
              <a:t> nay </a:t>
            </a:r>
            <a:r>
              <a:rPr lang="en-US" sz="3200" dirty="0" err="1" smtClean="0">
                <a:solidFill>
                  <a:srgbClr val="000000"/>
                </a:solidFill>
                <a:latin typeface="Cambria" panose="02040503050406030204" pitchFamily="18" charset="0"/>
                <a:ea typeface="Cambria" panose="02040503050406030204" pitchFamily="18" charset="0"/>
              </a:rPr>
              <a:t>tôi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đi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học</a:t>
            </a:r>
            <a:r>
              <a:rPr lang="en-US" sz="3200" dirty="0" smtClean="0">
                <a:solidFill>
                  <a:srgbClr val="000000"/>
                </a:solidFill>
                <a:latin typeface="Cambria" panose="02040503050406030204" pitchFamily="18" charset="0"/>
                <a:ea typeface="Cambria" panose="02040503050406030204" pitchFamily="18" charset="0"/>
              </a:rPr>
              <a:t>.</a:t>
            </a:r>
          </a:p>
          <a:p>
            <a:pPr lvl="0" algn="r"/>
            <a:r>
              <a:rPr lang="en-US" sz="3200" dirty="0" smtClean="0">
                <a:solidFill>
                  <a:srgbClr val="000000"/>
                </a:solidFill>
                <a:latin typeface="Cambria" panose="02040503050406030204" pitchFamily="18" charset="0"/>
                <a:ea typeface="Cambria" panose="02040503050406030204" pitchFamily="18" charset="0"/>
              </a:rPr>
              <a:t>(</a:t>
            </a:r>
            <a:r>
              <a:rPr lang="en-US" sz="3200" i="1" dirty="0" smtClean="0">
                <a:solidFill>
                  <a:srgbClr val="000000"/>
                </a:solidFill>
                <a:latin typeface="Cambria" panose="02040503050406030204" pitchFamily="18" charset="0"/>
                <a:ea typeface="Cambria" panose="02040503050406030204" pitchFamily="18" charset="0"/>
              </a:rPr>
              <a:t>Theo</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Thanh</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Tịnh</a:t>
            </a:r>
            <a:r>
              <a:rPr lang="en-US" sz="3200" dirty="0" smtClean="0">
                <a:solidFill>
                  <a:srgbClr val="000000"/>
                </a:solidFill>
                <a:latin typeface="Cambria" panose="02040503050406030204" pitchFamily="18" charset="0"/>
                <a:ea typeface="Cambria" panose="02040503050406030204" pitchFamily="18" charset="0"/>
              </a:rPr>
              <a:t>)</a:t>
            </a:r>
          </a:p>
        </p:txBody>
      </p:sp>
      <p:grpSp>
        <p:nvGrpSpPr>
          <p:cNvPr id="8" name="Group 7">
            <a:extLst>
              <a:ext uri="{FF2B5EF4-FFF2-40B4-BE49-F238E27FC236}">
                <a16:creationId xmlns:a16="http://schemas.microsoft.com/office/drawing/2014/main" xmlns="" id="{7C63C92D-84AA-4FBF-4C07-278825C6C1AC}"/>
              </a:ext>
            </a:extLst>
          </p:cNvPr>
          <p:cNvGrpSpPr/>
          <p:nvPr/>
        </p:nvGrpSpPr>
        <p:grpSpPr>
          <a:xfrm>
            <a:off x="2261081" y="2979567"/>
            <a:ext cx="5790664" cy="1166161"/>
            <a:chOff x="1738784" y="2685603"/>
            <a:chExt cx="4471619" cy="1276449"/>
          </a:xfrm>
        </p:grpSpPr>
        <p:sp>
          <p:nvSpPr>
            <p:cNvPr id="9" name="Freeform: Shape 8">
              <a:extLst>
                <a:ext uri="{FF2B5EF4-FFF2-40B4-BE49-F238E27FC236}">
                  <a16:creationId xmlns:a16="http://schemas.microsoft.com/office/drawing/2014/main" xmlns="" id="{58245217-77D1-04F5-1A0F-ACEC991A9615}"/>
                </a:ext>
              </a:extLst>
            </p:cNvPr>
            <p:cNvSpPr/>
            <p:nvPr/>
          </p:nvSpPr>
          <p:spPr>
            <a:xfrm>
              <a:off x="1738784" y="2685603"/>
              <a:ext cx="4257846" cy="1276449"/>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CCECFF"/>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2500" b="1" kern="0" smtClean="0">
                <a:solidFill>
                  <a:srgbClr val="FFFFFF"/>
                </a:solidFill>
                <a:latin typeface="UTM Avo" panose="02040603050506020204" pitchFamily="18" charset="0"/>
                <a:sym typeface="Arial"/>
              </a:endParaRPr>
            </a:p>
          </p:txBody>
        </p:sp>
        <p:sp>
          <p:nvSpPr>
            <p:cNvPr id="10" name="TextBox 9">
              <a:extLst>
                <a:ext uri="{FF2B5EF4-FFF2-40B4-BE49-F238E27FC236}">
                  <a16:creationId xmlns:a16="http://schemas.microsoft.com/office/drawing/2014/main" xmlns="" id="{F5BD5560-E7D2-6AC8-9D2C-A6505DFA0F3C}"/>
                </a:ext>
              </a:extLst>
            </p:cNvPr>
            <p:cNvSpPr txBox="1"/>
            <p:nvPr/>
          </p:nvSpPr>
          <p:spPr>
            <a:xfrm>
              <a:off x="1741069" y="3023890"/>
              <a:ext cx="4469334" cy="80532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2800" b="1" kern="0" dirty="0" smtClean="0">
                  <a:latin typeface="Cambria" panose="02040503050406030204" pitchFamily="18" charset="0"/>
                  <a:ea typeface="Cambria" panose="02040503050406030204" pitchFamily="18" charset="0"/>
                  <a:sym typeface="Arial"/>
                </a:rPr>
                <a:t>a. </a:t>
              </a:r>
              <a:r>
                <a:rPr lang="en-US" sz="2800" b="1" kern="0" dirty="0" err="1" smtClean="0">
                  <a:latin typeface="Cambria" panose="02040503050406030204" pitchFamily="18" charset="0"/>
                  <a:ea typeface="Cambria" panose="02040503050406030204" pitchFamily="18" charset="0"/>
                  <a:sym typeface="Arial"/>
                </a:rPr>
                <a:t>Để</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báo</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hiệu</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lời</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nói</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trực</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tiếp</a:t>
              </a:r>
              <a:endParaRPr lang="vi-VN" sz="2800" b="1" kern="0" dirty="0" smtClean="0">
                <a:latin typeface="Cambria" panose="02040503050406030204" pitchFamily="18" charset="0"/>
                <a:ea typeface="Cambria" panose="02040503050406030204" pitchFamily="18" charset="0"/>
                <a:sym typeface="Arial"/>
              </a:endParaRPr>
            </a:p>
          </p:txBody>
        </p:sp>
      </p:grpSp>
      <p:grpSp>
        <p:nvGrpSpPr>
          <p:cNvPr id="11" name="Group 10">
            <a:extLst>
              <a:ext uri="{FF2B5EF4-FFF2-40B4-BE49-F238E27FC236}">
                <a16:creationId xmlns:a16="http://schemas.microsoft.com/office/drawing/2014/main" xmlns="" id="{7C63C92D-84AA-4FBF-4C07-278825C6C1AC}"/>
              </a:ext>
            </a:extLst>
          </p:cNvPr>
          <p:cNvGrpSpPr/>
          <p:nvPr/>
        </p:nvGrpSpPr>
        <p:grpSpPr>
          <a:xfrm>
            <a:off x="3660220" y="4071707"/>
            <a:ext cx="5710206" cy="1109667"/>
            <a:chOff x="1738784" y="2846556"/>
            <a:chExt cx="4409488" cy="1214612"/>
          </a:xfrm>
        </p:grpSpPr>
        <p:sp>
          <p:nvSpPr>
            <p:cNvPr id="12" name="Freeform: Shape 8">
              <a:extLst>
                <a:ext uri="{FF2B5EF4-FFF2-40B4-BE49-F238E27FC236}">
                  <a16:creationId xmlns:a16="http://schemas.microsoft.com/office/drawing/2014/main" xmlns="" id="{58245217-77D1-04F5-1A0F-ACEC991A9615}"/>
                </a:ext>
              </a:extLst>
            </p:cNvPr>
            <p:cNvSpPr/>
            <p:nvPr/>
          </p:nvSpPr>
          <p:spPr>
            <a:xfrm>
              <a:off x="1738784" y="2846556"/>
              <a:ext cx="4257846" cy="1214612"/>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CCECFF"/>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2500" b="1" kern="0" smtClean="0">
                <a:solidFill>
                  <a:srgbClr val="FFFFFF"/>
                </a:solidFill>
                <a:latin typeface="UTM Avo" panose="02040603050506020204" pitchFamily="18" charset="0"/>
                <a:sym typeface="Arial"/>
              </a:endParaRPr>
            </a:p>
          </p:txBody>
        </p:sp>
        <p:sp>
          <p:nvSpPr>
            <p:cNvPr id="13" name="TextBox 12">
              <a:extLst>
                <a:ext uri="{FF2B5EF4-FFF2-40B4-BE49-F238E27FC236}">
                  <a16:creationId xmlns:a16="http://schemas.microsoft.com/office/drawing/2014/main" xmlns="" id="{F5BD5560-E7D2-6AC8-9D2C-A6505DFA0F3C}"/>
                </a:ext>
              </a:extLst>
            </p:cNvPr>
            <p:cNvSpPr txBox="1"/>
            <p:nvPr/>
          </p:nvSpPr>
          <p:spPr>
            <a:xfrm>
              <a:off x="1809731" y="3140084"/>
              <a:ext cx="4338541" cy="80532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2800" b="1" kern="0" dirty="0" smtClean="0">
                  <a:latin typeface="Cambria" panose="02040503050406030204" pitchFamily="18" charset="0"/>
                  <a:ea typeface="Cambria" panose="02040503050406030204" pitchFamily="18" charset="0"/>
                  <a:sym typeface="Arial"/>
                </a:rPr>
                <a:t>b. </a:t>
              </a:r>
              <a:r>
                <a:rPr lang="en-US" sz="2800" b="1" kern="0" dirty="0" err="1" smtClean="0">
                  <a:latin typeface="Cambria" panose="02040503050406030204" pitchFamily="18" charset="0"/>
                  <a:ea typeface="Cambria" panose="02040503050406030204" pitchFamily="18" charset="0"/>
                  <a:sym typeface="Arial"/>
                </a:rPr>
                <a:t>Để</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báo</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hiệu</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phần</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giải</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thích</a:t>
              </a:r>
              <a:endParaRPr lang="vi-VN" sz="2800" b="1" kern="0" dirty="0" smtClean="0">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xmlns="" id="{7C63C92D-84AA-4FBF-4C07-278825C6C1AC}"/>
              </a:ext>
            </a:extLst>
          </p:cNvPr>
          <p:cNvGrpSpPr/>
          <p:nvPr/>
        </p:nvGrpSpPr>
        <p:grpSpPr>
          <a:xfrm>
            <a:off x="4239680" y="5181374"/>
            <a:ext cx="5710203" cy="1323385"/>
            <a:chOff x="1738784" y="2612627"/>
            <a:chExt cx="4409486" cy="1448543"/>
          </a:xfrm>
        </p:grpSpPr>
        <p:sp>
          <p:nvSpPr>
            <p:cNvPr id="15" name="Freeform: Shape 8">
              <a:extLst>
                <a:ext uri="{FF2B5EF4-FFF2-40B4-BE49-F238E27FC236}">
                  <a16:creationId xmlns:a16="http://schemas.microsoft.com/office/drawing/2014/main" xmlns="" id="{58245217-77D1-04F5-1A0F-ACEC991A9615}"/>
                </a:ext>
              </a:extLst>
            </p:cNvPr>
            <p:cNvSpPr/>
            <p:nvPr/>
          </p:nvSpPr>
          <p:spPr>
            <a:xfrm>
              <a:off x="1966586" y="2612627"/>
              <a:ext cx="3842166" cy="144854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CCECFF"/>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2500" b="1" kern="0" smtClean="0">
                <a:solidFill>
                  <a:srgbClr val="FFFFFF"/>
                </a:solidFill>
                <a:latin typeface="UTM Avo" panose="02040603050506020204" pitchFamily="18" charset="0"/>
                <a:sym typeface="Arial"/>
              </a:endParaRPr>
            </a:p>
          </p:txBody>
        </p:sp>
        <p:sp>
          <p:nvSpPr>
            <p:cNvPr id="16" name="TextBox 15">
              <a:extLst>
                <a:ext uri="{FF2B5EF4-FFF2-40B4-BE49-F238E27FC236}">
                  <a16:creationId xmlns:a16="http://schemas.microsoft.com/office/drawing/2014/main" xmlns="" id="{F5BD5560-E7D2-6AC8-9D2C-A6505DFA0F3C}"/>
                </a:ext>
              </a:extLst>
            </p:cNvPr>
            <p:cNvSpPr txBox="1"/>
            <p:nvPr/>
          </p:nvSpPr>
          <p:spPr>
            <a:xfrm>
              <a:off x="1738784" y="3033103"/>
              <a:ext cx="4409486" cy="80532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2800" b="1" kern="0" dirty="0" smtClean="0">
                  <a:latin typeface="Cambria" panose="02040503050406030204" pitchFamily="18" charset="0"/>
                  <a:ea typeface="Cambria" panose="02040503050406030204" pitchFamily="18" charset="0"/>
                  <a:sym typeface="Arial"/>
                </a:rPr>
                <a:t>c. </a:t>
              </a:r>
              <a:r>
                <a:rPr lang="en-US" sz="2800" b="1" kern="0" dirty="0" err="1" smtClean="0">
                  <a:latin typeface="Cambria" panose="02040503050406030204" pitchFamily="18" charset="0"/>
                  <a:ea typeface="Cambria" panose="02040503050406030204" pitchFamily="18" charset="0"/>
                  <a:sym typeface="Arial"/>
                </a:rPr>
                <a:t>Để</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báo</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hiệu</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phần</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liệt</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kê</a:t>
              </a:r>
              <a:endParaRPr lang="vi-VN" sz="2800" b="1" kern="0" dirty="0" smtClean="0">
                <a:latin typeface="Cambria" panose="02040503050406030204" pitchFamily="18" charset="0"/>
                <a:ea typeface="Cambria" panose="02040503050406030204" pitchFamily="18" charset="0"/>
                <a:sym typeface="Arial"/>
              </a:endParaRPr>
            </a:p>
          </p:txBody>
        </p:sp>
      </p:grpSp>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21739" y1="37500" x2="44022" y2="32292"/>
                        <a14:foregroundMark x1="31522" y1="72917" x2="30978" y2="80556"/>
                      </a14:backgroundRemoval>
                    </a14:imgEffect>
                  </a14:imgLayer>
                </a14:imgProps>
              </a:ext>
            </a:extLst>
          </a:blip>
          <a:stretch>
            <a:fillRect/>
          </a:stretch>
        </p:blipFill>
        <p:spPr>
          <a:xfrm>
            <a:off x="276210" y="4857474"/>
            <a:ext cx="2243522" cy="1755800"/>
          </a:xfrm>
          <a:prstGeom prst="rect">
            <a:avLst/>
          </a:prstGeom>
        </p:spPr>
      </p:pic>
      <p:grpSp>
        <p:nvGrpSpPr>
          <p:cNvPr id="17" name="Group 16"/>
          <p:cNvGrpSpPr/>
          <p:nvPr/>
        </p:nvGrpSpPr>
        <p:grpSpPr>
          <a:xfrm>
            <a:off x="2912709" y="4629026"/>
            <a:ext cx="3230837" cy="1753528"/>
            <a:chOff x="392020" y="2939391"/>
            <a:chExt cx="3730481" cy="1752335"/>
          </a:xfrm>
        </p:grpSpPr>
        <p:sp>
          <p:nvSpPr>
            <p:cNvPr id="18" name="Cloud 17"/>
            <p:cNvSpPr/>
            <p:nvPr/>
          </p:nvSpPr>
          <p:spPr>
            <a:xfrm>
              <a:off x="392020" y="2939391"/>
              <a:ext cx="3730481" cy="1752335"/>
            </a:xfrm>
            <a:prstGeom prst="cloud">
              <a:avLst/>
            </a:prstGeom>
            <a:solidFill>
              <a:srgbClr val="00B050"/>
            </a:solidFill>
          </p:spPr>
          <p:txBody>
            <a:bodyPr wrap="square">
              <a:spAutoFit/>
            </a:bodyPr>
            <a:lstStyle/>
            <a:p>
              <a:endParaRPr lang="en-US" sz="2400" dirty="0">
                <a:solidFill>
                  <a:schemeClr val="bg1"/>
                </a:solidFill>
                <a:latin typeface="Nunito Black" pitchFamily="2" charset="0"/>
              </a:endParaRPr>
            </a:p>
          </p:txBody>
        </p:sp>
        <p:sp>
          <p:nvSpPr>
            <p:cNvPr id="19" name="Rectangle 18"/>
            <p:cNvSpPr/>
            <p:nvPr/>
          </p:nvSpPr>
          <p:spPr>
            <a:xfrm>
              <a:off x="872267" y="3158423"/>
              <a:ext cx="2902158" cy="1322539"/>
            </a:xfrm>
            <a:prstGeom prst="rect">
              <a:avLst/>
            </a:prstGeom>
          </p:spPr>
          <p:txBody>
            <a:bodyPr wrap="square">
              <a:spAutoFit/>
            </a:bodyPr>
            <a:lstStyle/>
            <a:p>
              <a:pPr lvl="0" algn="just"/>
              <a:r>
                <a:rPr lang="vi-VN" sz="2000" dirty="0" smtClean="0">
                  <a:solidFill>
                    <a:prstClr val="white"/>
                  </a:solidFill>
                  <a:latin typeface="Nunito Black" pitchFamily="2" charset="0"/>
                </a:rPr>
                <a:t>Dấu hai chấm dùng để báo hiệu phần giải thích, báo hiệu phần liệt kê.</a:t>
              </a:r>
              <a:endParaRPr lang="en-US" sz="2000" dirty="0">
                <a:solidFill>
                  <a:prstClr val="white"/>
                </a:solidFill>
                <a:latin typeface="Nunito Black" pitchFamily="2" charset="0"/>
              </a:endParaRPr>
            </a:p>
          </p:txBody>
        </p:sp>
      </p:grpSp>
    </p:spTree>
    <p:custDataLst>
      <p:tags r:id="rId1"/>
    </p:custDataLst>
    <p:extLst>
      <p:ext uri="{BB962C8B-B14F-4D97-AF65-F5344CB8AC3E}">
        <p14:creationId xmlns:p14="http://schemas.microsoft.com/office/powerpoint/2010/main" val="385415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42" presetClass="path" presetSubtype="0" accel="50000" decel="50000" fill="hold" nodeType="withEffect">
                                  <p:stCondLst>
                                    <p:cond delay="0"/>
                                  </p:stCondLst>
                                  <p:childTnLst>
                                    <p:animMotion origin="layout" path="M 5E-6 2.96296E-6 L -0.03568 -0.08843 " pathEditMode="relative" rAng="0" ptsTypes="AA">
                                      <p:cBhvr>
                                        <p:cTn id="33" dur="2000" fill="hold"/>
                                        <p:tgtEl>
                                          <p:spTgt spid="11"/>
                                        </p:tgtEl>
                                        <p:attrNameLst>
                                          <p:attrName>ppt_x</p:attrName>
                                          <p:attrName>ppt_y</p:attrName>
                                        </p:attrNameLst>
                                      </p:cBhvr>
                                      <p:rCtr x="-1784" y="-4421"/>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911155" y="2382583"/>
            <a:ext cx="10259568" cy="1254470"/>
          </a:xfrm>
          <a:prstGeom prst="flowChartAlternate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just">
              <a:buAutoNum type="alphaLcPeriod"/>
            </a:pPr>
            <a:r>
              <a:rPr lang="vi-VN" sz="2800" dirty="0" smtClean="0">
                <a:solidFill>
                  <a:srgbClr val="000000"/>
                </a:solidFill>
                <a:latin typeface="Cambria" panose="02040503050406030204" pitchFamily="18" charset="0"/>
                <a:ea typeface="Cambria" panose="02040503050406030204" pitchFamily="18" charset="0"/>
              </a:rPr>
              <a:t>Trong </a:t>
            </a:r>
            <a:r>
              <a:rPr lang="vi-VN" sz="2800" dirty="0">
                <a:solidFill>
                  <a:srgbClr val="000000"/>
                </a:solidFill>
                <a:latin typeface="Cambria" panose="02040503050406030204" pitchFamily="18" charset="0"/>
                <a:ea typeface="Cambria" panose="02040503050406030204" pitchFamily="18" charset="0"/>
              </a:rPr>
              <a:t>túi vải thô của bà có đủ thứ quà, mùa nào thức nấy: nhãn tháng Sáu, na tháng Bảy, roi mùa hạ, gương sen mùa thu</a:t>
            </a:r>
            <a:r>
              <a:rPr lang="vi-VN" sz="2800" dirty="0" smtClean="0">
                <a:solidFill>
                  <a:srgbClr val="000000"/>
                </a:solidFill>
                <a:latin typeface="Cambria" panose="02040503050406030204" pitchFamily="18" charset="0"/>
                <a:ea typeface="Cambria" panose="02040503050406030204" pitchFamily="18" charset="0"/>
              </a:rPr>
              <a:t>.</a:t>
            </a:r>
            <a:endParaRPr lang="en-US" sz="2800" dirty="0" smtClean="0">
              <a:solidFill>
                <a:srgbClr val="000000"/>
              </a:solidFill>
              <a:latin typeface="Cambria" panose="02040503050406030204" pitchFamily="18" charset="0"/>
              <a:ea typeface="Cambria" panose="02040503050406030204" pitchFamily="18" charset="0"/>
            </a:endParaRPr>
          </a:p>
          <a:p>
            <a:pPr lvl="0" algn="r"/>
            <a:r>
              <a:rPr lang="en-US" sz="2800" dirty="0" smtClean="0">
                <a:solidFill>
                  <a:srgbClr val="000000"/>
                </a:solidFill>
                <a:latin typeface="Cambria" panose="02040503050406030204" pitchFamily="18" charset="0"/>
                <a:ea typeface="Cambria" panose="02040503050406030204" pitchFamily="18" charset="0"/>
              </a:rPr>
              <a:t>(</a:t>
            </a:r>
            <a:r>
              <a:rPr lang="en-US" sz="2800" i="1" dirty="0" smtClean="0">
                <a:solidFill>
                  <a:srgbClr val="000000"/>
                </a:solidFill>
                <a:latin typeface="Cambria" panose="02040503050406030204" pitchFamily="18" charset="0"/>
                <a:ea typeface="Cambria" panose="02040503050406030204" pitchFamily="18" charset="0"/>
              </a:rPr>
              <a:t>Theo</a:t>
            </a:r>
            <a:r>
              <a:rPr lang="en-US" sz="2800" dirty="0" smtClean="0">
                <a:solidFill>
                  <a:srgbClr val="000000"/>
                </a:solidFill>
                <a:latin typeface="Cambria" panose="02040503050406030204" pitchFamily="18" charset="0"/>
                <a:ea typeface="Cambria" panose="02040503050406030204" pitchFamily="18" charset="0"/>
              </a:rPr>
              <a:t> Ma </a:t>
            </a:r>
            <a:r>
              <a:rPr lang="en-US" sz="2800" dirty="0" err="1" smtClean="0">
                <a:solidFill>
                  <a:srgbClr val="000000"/>
                </a:solidFill>
                <a:latin typeface="Cambria" panose="02040503050406030204" pitchFamily="18" charset="0"/>
                <a:ea typeface="Cambria" panose="02040503050406030204" pitchFamily="18" charset="0"/>
              </a:rPr>
              <a:t>Văn</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Kháng</a:t>
            </a:r>
            <a:r>
              <a:rPr lang="en-US" sz="2800" dirty="0" smtClean="0">
                <a:solidFill>
                  <a:srgbClr val="000000"/>
                </a:solidFill>
                <a:latin typeface="Cambria" panose="02040503050406030204" pitchFamily="18" charset="0"/>
                <a:ea typeface="Cambria" panose="02040503050406030204" pitchFamily="18" charset="0"/>
              </a:rPr>
              <a:t>)</a:t>
            </a:r>
          </a:p>
        </p:txBody>
      </p:sp>
      <p:grpSp>
        <p:nvGrpSpPr>
          <p:cNvPr id="3" name="Group 2"/>
          <p:cNvGrpSpPr/>
          <p:nvPr/>
        </p:nvGrpSpPr>
        <p:grpSpPr>
          <a:xfrm>
            <a:off x="0" y="47449"/>
            <a:ext cx="12085781" cy="1565488"/>
            <a:chOff x="-286668" y="62144"/>
            <a:chExt cx="10773995" cy="1638639"/>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286668" y="62144"/>
              <a:ext cx="9815789" cy="1638639"/>
            </a:xfrm>
            <a:prstGeom prst="rect">
              <a:avLst/>
            </a:prstGeom>
          </p:spPr>
        </p:pic>
        <p:sp>
          <p:nvSpPr>
            <p:cNvPr id="2" name="Rectangle 1"/>
            <p:cNvSpPr/>
            <p:nvPr/>
          </p:nvSpPr>
          <p:spPr>
            <a:xfrm>
              <a:off x="586909" y="342854"/>
              <a:ext cx="9900418" cy="1077218"/>
            </a:xfrm>
            <a:prstGeom prst="rect">
              <a:avLst/>
            </a:prstGeom>
          </p:spPr>
          <p:txBody>
            <a:bodyPr wrap="square">
              <a:spAutoFit/>
            </a:bodyPr>
            <a:lstStyle/>
            <a:p>
              <a:pPr lvl="0"/>
              <a:r>
                <a:rPr lang="en-US" sz="3200" b="1" dirty="0" smtClean="0">
                  <a:solidFill>
                    <a:prstClr val="black"/>
                  </a:solidFill>
                  <a:latin typeface="Nunito Black" pitchFamily="2" charset="0"/>
                </a:rPr>
                <a:t>4</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Xác</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định</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công</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dụng</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của</a:t>
              </a:r>
              <a:r>
                <a:rPr lang="en-US" sz="3200" dirty="0" smtClean="0">
                  <a:solidFill>
                    <a:prstClr val="black"/>
                  </a:solidFill>
                  <a:latin typeface="Nunito Black" pitchFamily="2" charset="0"/>
                </a:rPr>
                <a:t> </a:t>
              </a:r>
              <a:r>
                <a:rPr lang="en-US" sz="3200" b="1" dirty="0">
                  <a:solidFill>
                    <a:srgbClr val="000000"/>
                  </a:solidFill>
                  <a:latin typeface="Nunito Black" pitchFamily="2" charset="0"/>
                </a:rPr>
                <a:t>d</a:t>
              </a:r>
              <a:r>
                <a:rPr lang="vi-VN" sz="3200" b="1" dirty="0" smtClean="0">
                  <a:solidFill>
                    <a:srgbClr val="000000"/>
                  </a:solidFill>
                  <a:latin typeface="Nunito Black" pitchFamily="2" charset="0"/>
                </a:rPr>
                <a:t>ấu </a:t>
              </a:r>
              <a:r>
                <a:rPr lang="vi-VN" sz="3200" b="1" dirty="0">
                  <a:solidFill>
                    <a:srgbClr val="000000"/>
                  </a:solidFill>
                  <a:latin typeface="Nunito Black" pitchFamily="2" charset="0"/>
                </a:rPr>
                <a:t>hai chấm </a:t>
              </a:r>
              <a:r>
                <a:rPr lang="vi-VN" sz="3200" b="1" dirty="0" smtClean="0">
                  <a:solidFill>
                    <a:srgbClr val="000000"/>
                  </a:solidFill>
                  <a:latin typeface="Nunito Black" pitchFamily="2" charset="0"/>
                </a:rPr>
                <a:t>trong</a:t>
              </a:r>
              <a:endParaRPr lang="en-US" sz="3200" b="1" dirty="0" smtClean="0">
                <a:solidFill>
                  <a:srgbClr val="000000"/>
                </a:solidFill>
                <a:latin typeface="Nunito Black" pitchFamily="2" charset="0"/>
              </a:endParaRPr>
            </a:p>
            <a:p>
              <a:pPr lvl="0"/>
              <a:r>
                <a:rPr lang="vi-VN"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mỗi</a:t>
              </a:r>
              <a:r>
                <a:rPr lang="en-US" sz="3200" b="1" dirty="0" smtClean="0">
                  <a:solidFill>
                    <a:srgbClr val="000000"/>
                  </a:solidFill>
                  <a:latin typeface="Nunito Black" pitchFamily="2" charset="0"/>
                </a:rPr>
                <a:t> </a:t>
              </a:r>
              <a:r>
                <a:rPr lang="vi-VN" sz="3200" b="1" dirty="0" smtClean="0">
                  <a:solidFill>
                    <a:srgbClr val="000000"/>
                  </a:solidFill>
                  <a:latin typeface="Nunito Black" pitchFamily="2" charset="0"/>
                </a:rPr>
                <a:t>câu </a:t>
              </a:r>
              <a:r>
                <a:rPr lang="en-US" sz="3200" b="1" dirty="0" err="1" smtClean="0">
                  <a:solidFill>
                    <a:srgbClr val="000000"/>
                  </a:solidFill>
                  <a:latin typeface="Nunito Black" pitchFamily="2" charset="0"/>
                </a:rPr>
                <a:t>văn</a:t>
              </a:r>
              <a:r>
                <a:rPr lang="en-US" sz="3200" b="1" dirty="0">
                  <a:solidFill>
                    <a:srgbClr val="000000"/>
                  </a:solidFill>
                  <a:latin typeface="Nunito Black" pitchFamily="2" charset="0"/>
                </a:rPr>
                <a:t> </a:t>
              </a:r>
              <a:r>
                <a:rPr lang="en-US" sz="3200" b="1" dirty="0" err="1" smtClean="0">
                  <a:solidFill>
                    <a:srgbClr val="000000"/>
                  </a:solidFill>
                  <a:latin typeface="Nunito Black" pitchFamily="2" charset="0"/>
                </a:rPr>
                <a:t>dưới</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đây</a:t>
              </a:r>
              <a:r>
                <a:rPr lang="en-US" sz="3200" b="1" dirty="0" smtClean="0">
                  <a:solidFill>
                    <a:srgbClr val="000000"/>
                  </a:solidFill>
                  <a:latin typeface="Nunito Black" pitchFamily="2" charset="0"/>
                </a:rPr>
                <a:t>:</a:t>
              </a:r>
              <a:endParaRPr lang="vi-VN" sz="3200" dirty="0">
                <a:solidFill>
                  <a:srgbClr val="000000"/>
                </a:solidFill>
                <a:latin typeface="Nunito Black" pitchFamily="2" charset="0"/>
              </a:endParaRPr>
            </a:p>
          </p:txBody>
        </p:sp>
      </p:grpSp>
      <p:sp>
        <p:nvSpPr>
          <p:cNvPr id="4" name="Flowchart: Terminator 3"/>
          <p:cNvSpPr/>
          <p:nvPr/>
        </p:nvSpPr>
        <p:spPr>
          <a:xfrm>
            <a:off x="979939" y="1624515"/>
            <a:ext cx="4764024"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unito Black" pitchFamily="2" charset="0"/>
              </a:rPr>
              <a:t>Báo</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hiệu</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phần</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giải</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thích</a:t>
            </a:r>
            <a:endParaRPr lang="en-US" sz="2400" dirty="0">
              <a:solidFill>
                <a:schemeClr val="tx1"/>
              </a:solidFill>
              <a:latin typeface="Nunito Black" pitchFamily="2" charset="0"/>
            </a:endParaRPr>
          </a:p>
        </p:txBody>
      </p:sp>
      <p:sp>
        <p:nvSpPr>
          <p:cNvPr id="7" name="Flowchart: Terminator 6"/>
          <p:cNvSpPr/>
          <p:nvPr/>
        </p:nvSpPr>
        <p:spPr>
          <a:xfrm>
            <a:off x="6257113" y="1608932"/>
            <a:ext cx="4480560"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unito Black" pitchFamily="2" charset="0"/>
              </a:rPr>
              <a:t>Báo</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hiệu</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phần</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liệt</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kê</a:t>
            </a:r>
            <a:endParaRPr lang="en-US" sz="2400" dirty="0">
              <a:solidFill>
                <a:schemeClr val="tx1"/>
              </a:solidFill>
              <a:latin typeface="Nunito Black" pitchFamily="2" charset="0"/>
            </a:endParaRPr>
          </a:p>
        </p:txBody>
      </p:sp>
      <p:sp>
        <p:nvSpPr>
          <p:cNvPr id="10" name="Flowchart: Alternate Process 9"/>
          <p:cNvSpPr/>
          <p:nvPr/>
        </p:nvSpPr>
        <p:spPr>
          <a:xfrm>
            <a:off x="911155" y="3791997"/>
            <a:ext cx="10259568" cy="1578825"/>
          </a:xfrm>
          <a:prstGeom prst="flowChartAlternateProcess">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smtClean="0">
                <a:solidFill>
                  <a:srgbClr val="000000"/>
                </a:solidFill>
                <a:latin typeface="Cambria" panose="02040503050406030204" pitchFamily="18" charset="0"/>
                <a:ea typeface="Cambria" panose="02040503050406030204" pitchFamily="18" charset="0"/>
              </a:rPr>
              <a:t>b.    </a:t>
            </a:r>
            <a:r>
              <a:rPr lang="en-US" sz="2800" dirty="0" err="1" smtClean="0">
                <a:solidFill>
                  <a:srgbClr val="000000"/>
                </a:solidFill>
                <a:latin typeface="Cambria" panose="02040503050406030204" pitchFamily="18" charset="0"/>
                <a:ea typeface="Cambria" panose="02040503050406030204" pitchFamily="18" charset="0"/>
              </a:rPr>
              <a:t>Hoa</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giấy</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có</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một</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đặc</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điểm</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khác</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với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nhiều</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loài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hoa</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hoa</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rụng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mà</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vẫn</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còn</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tươi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nguyên</a:t>
            </a:r>
            <a:r>
              <a:rPr lang="en-US" sz="2800" dirty="0" smtClean="0">
                <a:solidFill>
                  <a:srgbClr val="000000"/>
                </a:solidFill>
                <a:latin typeface="Cambria" panose="02040503050406030204" pitchFamily="18" charset="0"/>
                <a:ea typeface="Cambria" panose="02040503050406030204" pitchFamily="18" charset="0"/>
              </a:rPr>
              <a:t>.</a:t>
            </a:r>
          </a:p>
          <a:p>
            <a:pPr lvl="0" algn="r"/>
            <a:r>
              <a:rPr lang="en-US" sz="2800" dirty="0" smtClean="0">
                <a:solidFill>
                  <a:srgbClr val="000000"/>
                </a:solidFill>
                <a:latin typeface="Cambria" panose="02040503050406030204" pitchFamily="18" charset="0"/>
                <a:ea typeface="Cambria" panose="02040503050406030204" pitchFamily="18" charset="0"/>
              </a:rPr>
              <a:t>(</a:t>
            </a:r>
            <a:r>
              <a:rPr lang="en-US" sz="2800" i="1" dirty="0" smtClean="0">
                <a:solidFill>
                  <a:srgbClr val="000000"/>
                </a:solidFill>
                <a:latin typeface="Cambria" panose="02040503050406030204" pitchFamily="18" charset="0"/>
                <a:ea typeface="Cambria" panose="02040503050406030204" pitchFamily="18" charset="0"/>
              </a:rPr>
              <a:t>Theo</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Trần</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Hoài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Dương</a:t>
            </a:r>
            <a:r>
              <a:rPr lang="en-US" sz="2800" dirty="0" smtClean="0">
                <a:solidFill>
                  <a:srgbClr val="000000"/>
                </a:solidFill>
                <a:latin typeface="Cambria" panose="02040503050406030204" pitchFamily="18" charset="0"/>
                <a:ea typeface="Cambria" panose="02040503050406030204" pitchFamily="18" charset="0"/>
              </a:rPr>
              <a:t>)</a:t>
            </a:r>
          </a:p>
        </p:txBody>
      </p:sp>
      <p:sp>
        <p:nvSpPr>
          <p:cNvPr id="11" name="Flowchart: Alternate Process 10"/>
          <p:cNvSpPr/>
          <p:nvPr/>
        </p:nvSpPr>
        <p:spPr>
          <a:xfrm>
            <a:off x="833534" y="5492599"/>
            <a:ext cx="10259568" cy="1236975"/>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smtClean="0">
                <a:solidFill>
                  <a:srgbClr val="000000"/>
                </a:solidFill>
                <a:latin typeface="Cambria" panose="02040503050406030204" pitchFamily="18" charset="0"/>
                <a:ea typeface="Cambria" panose="02040503050406030204" pitchFamily="18" charset="0"/>
              </a:rPr>
              <a:t>c.   </a:t>
            </a:r>
            <a:r>
              <a:rPr lang="en-US" sz="2800" dirty="0" err="1" smtClean="0">
                <a:solidFill>
                  <a:srgbClr val="000000"/>
                </a:solidFill>
                <a:latin typeface="Cambria" panose="02040503050406030204" pitchFamily="18" charset="0"/>
                <a:ea typeface="Cambria" panose="02040503050406030204" pitchFamily="18" charset="0"/>
              </a:rPr>
              <a:t>Chú</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sóc</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có</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bộ</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lông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khá</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đẹp</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lưng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xám</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nhưng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bụng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và</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chóp</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đuôi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lại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đỏ</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rực</a:t>
            </a:r>
            <a:r>
              <a:rPr lang="en-US" sz="2800" dirty="0" smtClean="0">
                <a:solidFill>
                  <a:srgbClr val="000000"/>
                </a:solidFill>
                <a:latin typeface="Cambria" panose="02040503050406030204" pitchFamily="18" charset="0"/>
                <a:ea typeface="Cambria" panose="02040503050406030204" pitchFamily="18" charset="0"/>
              </a:rPr>
              <a:t>.</a:t>
            </a:r>
          </a:p>
          <a:p>
            <a:pPr lvl="0" algn="r"/>
            <a:r>
              <a:rPr lang="en-US" sz="2800" dirty="0" smtClean="0">
                <a:solidFill>
                  <a:srgbClr val="000000"/>
                </a:solidFill>
                <a:latin typeface="Cambria" panose="02040503050406030204" pitchFamily="18" charset="0"/>
                <a:ea typeface="Cambria" panose="02040503050406030204" pitchFamily="18" charset="0"/>
              </a:rPr>
              <a:t>(</a:t>
            </a:r>
            <a:r>
              <a:rPr lang="en-US" sz="2800" i="1" dirty="0" smtClean="0">
                <a:solidFill>
                  <a:srgbClr val="000000"/>
                </a:solidFill>
                <a:latin typeface="Cambria" panose="02040503050406030204" pitchFamily="18" charset="0"/>
                <a:ea typeface="Cambria" panose="02040503050406030204" pitchFamily="18" charset="0"/>
              </a:rPr>
              <a:t>Theo</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Ngô</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Quân</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Miện</a:t>
            </a:r>
            <a:r>
              <a:rPr lang="en-US" sz="2800" dirty="0" smtClean="0">
                <a:solidFill>
                  <a:srgbClr val="00000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727811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Gương sen, ngó sen bổ huyết, điều k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745" y="289571"/>
            <a:ext cx="4992509" cy="5887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26330" y="6176963"/>
            <a:ext cx="4706420" cy="646331"/>
          </a:xfrm>
          <a:prstGeom prst="rect">
            <a:avLst/>
          </a:prstGeom>
          <a:noFill/>
        </p:spPr>
        <p:txBody>
          <a:bodyPr wrap="square" rtlCol="0">
            <a:spAutoFit/>
          </a:bodyPr>
          <a:lstStyle/>
          <a:p>
            <a:pPr algn="ctr"/>
            <a:r>
              <a:rPr lang="vi-VN" sz="3600" b="1" dirty="0" smtClean="0"/>
              <a:t>Gương sen mùa thu</a:t>
            </a:r>
            <a:endParaRPr lang="en-US" sz="3600" b="1" dirty="0"/>
          </a:p>
        </p:txBody>
      </p:sp>
    </p:spTree>
    <p:custDataLst>
      <p:tags r:id="rId1"/>
    </p:custDataLst>
    <p:extLst>
      <p:ext uri="{BB962C8B-B14F-4D97-AF65-F5344CB8AC3E}">
        <p14:creationId xmlns:p14="http://schemas.microsoft.com/office/powerpoint/2010/main" val="342330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73760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471010" y="1197992"/>
            <a:ext cx="2649693" cy="1365579"/>
            <a:chOff x="1844776" y="1991685"/>
            <a:chExt cx="2649693" cy="1365579"/>
          </a:xfrm>
        </p:grpSpPr>
        <p:sp>
          <p:nvSpPr>
            <p:cNvPr id="23" name="Flowchart: Connector 22"/>
            <p:cNvSpPr/>
            <p:nvPr/>
          </p:nvSpPr>
          <p:spPr>
            <a:xfrm>
              <a:off x="2476745" y="2024192"/>
              <a:ext cx="1388410" cy="1333072"/>
            </a:xfrm>
            <a:prstGeom prst="flowChartConnector">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a:extLst>
                <a:ext uri="{FF2B5EF4-FFF2-40B4-BE49-F238E27FC236}">
                  <a16:creationId xmlns="" xmlns:a16="http://schemas.microsoft.com/office/drawing/2014/main" id="{56766A65-AB59-44B3-F82A-2DEA307661EB}"/>
                </a:ext>
              </a:extLst>
            </p:cNvPr>
            <p:cNvSpPr txBox="1"/>
            <p:nvPr/>
          </p:nvSpPr>
          <p:spPr>
            <a:xfrm>
              <a:off x="1844776" y="1991685"/>
              <a:ext cx="2649693" cy="1323439"/>
            </a:xfrm>
            <a:prstGeom prst="rect">
              <a:avLst/>
            </a:prstGeom>
            <a:noFill/>
          </p:spPr>
          <p:txBody>
            <a:bodyPr wrap="square" rtlCol="0">
              <a:spAutoFit/>
            </a:bodyPr>
            <a:lstStyle/>
            <a:p>
              <a:pPr algn="ctr">
                <a:buClr>
                  <a:srgbClr val="000000"/>
                </a:buClr>
                <a:buFont typeface="Arial"/>
                <a:buNone/>
              </a:pPr>
              <a:r>
                <a:rPr lang="en-US" sz="4000" b="1" kern="0" dirty="0" err="1">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Bài</a:t>
              </a:r>
              <a:r>
                <a:rPr lang="en-US" sz="40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p>
            <a:p>
              <a:pPr algn="ctr">
                <a:buClr>
                  <a:srgbClr val="000000"/>
                </a:buClr>
                <a:buFont typeface="Arial"/>
                <a:buNone/>
              </a:pPr>
              <a:r>
                <a:rPr lang="en-US" sz="40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20</a:t>
              </a:r>
              <a:endParaRPr lang="id-ID" sz="40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grpSp>
        <p:nvGrpSpPr>
          <p:cNvPr id="17" name="Group 16"/>
          <p:cNvGrpSpPr/>
          <p:nvPr/>
        </p:nvGrpSpPr>
        <p:grpSpPr>
          <a:xfrm>
            <a:off x="2694217" y="404388"/>
            <a:ext cx="8390438" cy="1436311"/>
            <a:chOff x="2113761" y="260138"/>
            <a:chExt cx="8390438" cy="1436311"/>
          </a:xfrm>
        </p:grpSpPr>
        <p:sp>
          <p:nvSpPr>
            <p:cNvPr id="16" name="Flowchart: Terminator 15"/>
            <p:cNvSpPr/>
            <p:nvPr/>
          </p:nvSpPr>
          <p:spPr>
            <a:xfrm>
              <a:off x="2195270" y="260138"/>
              <a:ext cx="7986955" cy="143631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2113761" y="429467"/>
              <a:ext cx="8390438" cy="1200329"/>
            </a:xfrm>
            <a:prstGeom prst="rect">
              <a:avLst/>
            </a:prstGeom>
            <a:noFill/>
          </p:spPr>
          <p:txBody>
            <a:bodyPr wrap="none" rtlCol="0">
              <a:spAutoFit/>
            </a:bodyPr>
            <a:lstStyle/>
            <a:p>
              <a:r>
                <a:rPr lang="en-US" sz="3600" b="1" dirty="0" err="1">
                  <a:ln w="0"/>
                  <a:solidFill>
                    <a:srgbClr val="FF0000"/>
                  </a:solidFill>
                  <a:effectLst>
                    <a:outerShdw blurRad="38100" dist="25400" dir="5400000" algn="ctr" rotWithShape="0">
                      <a:srgbClr val="6E747A">
                        <a:alpha val="43000"/>
                      </a:srgbClr>
                    </a:outerShdw>
                  </a:effectLst>
                  <a:latin typeface="Great Vibes" pitchFamily="2" charset="0"/>
                </a:rPr>
                <a:t>Thứ</a:t>
              </a:r>
              <a:r>
                <a:rPr lang="en-US" sz="3600" b="1" dirty="0">
                  <a:ln w="0"/>
                  <a:solidFill>
                    <a:srgbClr val="FF0000"/>
                  </a:solidFill>
                  <a:effectLst>
                    <a:outerShdw blurRad="38100" dist="25400" dir="5400000" algn="ctr" rotWithShape="0">
                      <a:srgbClr val="6E747A">
                        <a:alpha val="43000"/>
                      </a:srgbClr>
                    </a:outerShdw>
                  </a:effectLst>
                  <a:latin typeface="Great Vibes" pitchFamily="2" charset="0"/>
                </a:rPr>
                <a:t> </a:t>
              </a:r>
              <a:r>
                <a:rPr lang="vi-VN" sz="3600" b="1" dirty="0">
                  <a:ln w="0"/>
                  <a:solidFill>
                    <a:srgbClr val="FF0000"/>
                  </a:solidFill>
                  <a:effectLst>
                    <a:outerShdw blurRad="38100" dist="25400" dir="5400000" algn="ctr" rotWithShape="0">
                      <a:srgbClr val="6E747A">
                        <a:alpha val="43000"/>
                      </a:srgbClr>
                    </a:outerShdw>
                  </a:effectLst>
                  <a:latin typeface="Great Vibes" pitchFamily="2" charset="0"/>
                </a:rPr>
                <a:t>Năm</a:t>
              </a:r>
              <a:r>
                <a:rPr lang="en-US" sz="3600" b="1" dirty="0">
                  <a:ln w="0"/>
                  <a:solidFill>
                    <a:srgbClr val="FF0000"/>
                  </a:solidFill>
                  <a:effectLst>
                    <a:outerShdw blurRad="38100" dist="25400" dir="5400000" algn="ctr" rotWithShape="0">
                      <a:srgbClr val="6E747A">
                        <a:alpha val="43000"/>
                      </a:srgbClr>
                    </a:outerShdw>
                  </a:effectLst>
                  <a:latin typeface="Great Vibes" pitchFamily="2" charset="0"/>
                </a:rPr>
                <a:t> </a:t>
              </a:r>
              <a:r>
                <a:rPr lang="en-US" sz="3600" b="1" dirty="0" err="1">
                  <a:ln w="0"/>
                  <a:solidFill>
                    <a:srgbClr val="FF0000"/>
                  </a:solidFill>
                  <a:effectLst>
                    <a:outerShdw blurRad="38100" dist="25400" dir="5400000" algn="ctr" rotWithShape="0">
                      <a:srgbClr val="6E747A">
                        <a:alpha val="43000"/>
                      </a:srgbClr>
                    </a:outerShdw>
                  </a:effectLst>
                  <a:latin typeface="Great Vibes" pitchFamily="2" charset="0"/>
                </a:rPr>
                <a:t>ngày</a:t>
              </a:r>
              <a:r>
                <a:rPr lang="en-US" sz="3600" b="1" dirty="0">
                  <a:ln w="0"/>
                  <a:solidFill>
                    <a:srgbClr val="FF0000"/>
                  </a:solidFill>
                  <a:effectLst>
                    <a:outerShdw blurRad="38100" dist="25400" dir="5400000" algn="ctr" rotWithShape="0">
                      <a:srgbClr val="6E747A">
                        <a:alpha val="43000"/>
                      </a:srgbClr>
                    </a:outerShdw>
                  </a:effectLst>
                  <a:latin typeface="Great Vibes" pitchFamily="2" charset="0"/>
                </a:rPr>
                <a:t> </a:t>
              </a:r>
              <a:r>
                <a:rPr lang="vi-VN" sz="3600" b="1" dirty="0">
                  <a:ln w="0"/>
                  <a:solidFill>
                    <a:srgbClr val="FF0000"/>
                  </a:solidFill>
                  <a:effectLst>
                    <a:outerShdw blurRad="38100" dist="25400" dir="5400000" algn="ctr" rotWithShape="0">
                      <a:srgbClr val="6E747A">
                        <a:alpha val="43000"/>
                      </a:srgbClr>
                    </a:outerShdw>
                  </a:effectLst>
                  <a:latin typeface="Great Vibes" pitchFamily="2" charset="0"/>
                </a:rPr>
                <a:t>16</a:t>
              </a:r>
              <a:r>
                <a:rPr lang="en-US" sz="3600" b="1" dirty="0">
                  <a:ln w="0"/>
                  <a:solidFill>
                    <a:srgbClr val="FF0000"/>
                  </a:solidFill>
                  <a:effectLst>
                    <a:outerShdw blurRad="38100" dist="25400" dir="5400000" algn="ctr" rotWithShape="0">
                      <a:srgbClr val="6E747A">
                        <a:alpha val="43000"/>
                      </a:srgbClr>
                    </a:outerShdw>
                  </a:effectLst>
                  <a:latin typeface="Great Vibes" pitchFamily="2" charset="0"/>
                </a:rPr>
                <a:t> </a:t>
              </a:r>
              <a:r>
                <a:rPr lang="en-US" sz="3600" b="1" dirty="0" err="1">
                  <a:ln w="0"/>
                  <a:solidFill>
                    <a:srgbClr val="FF0000"/>
                  </a:solidFill>
                  <a:effectLst>
                    <a:outerShdw blurRad="38100" dist="25400" dir="5400000" algn="ctr" rotWithShape="0">
                      <a:srgbClr val="6E747A">
                        <a:alpha val="43000"/>
                      </a:srgbClr>
                    </a:outerShdw>
                  </a:effectLst>
                  <a:latin typeface="Great Vibes" pitchFamily="2" charset="0"/>
                </a:rPr>
                <a:t>tháng</a:t>
              </a:r>
              <a:r>
                <a:rPr lang="en-US" sz="3600" b="1" dirty="0">
                  <a:ln w="0"/>
                  <a:solidFill>
                    <a:srgbClr val="FF0000"/>
                  </a:solidFill>
                  <a:effectLst>
                    <a:outerShdw blurRad="38100" dist="25400" dir="5400000" algn="ctr" rotWithShape="0">
                      <a:srgbClr val="6E747A">
                        <a:alpha val="43000"/>
                      </a:srgbClr>
                    </a:outerShdw>
                  </a:effectLst>
                  <a:latin typeface="Great Vibes" pitchFamily="2" charset="0"/>
                </a:rPr>
                <a:t> </a:t>
              </a:r>
              <a:r>
                <a:rPr lang="vi-VN" sz="3600" b="1" dirty="0">
                  <a:ln w="0"/>
                  <a:solidFill>
                    <a:srgbClr val="FF0000"/>
                  </a:solidFill>
                  <a:effectLst>
                    <a:outerShdw blurRad="38100" dist="25400" dir="5400000" algn="ctr" rotWithShape="0">
                      <a:srgbClr val="6E747A">
                        <a:alpha val="43000"/>
                      </a:srgbClr>
                    </a:outerShdw>
                  </a:effectLst>
                  <a:latin typeface="Great Vibes" pitchFamily="2" charset="0"/>
                </a:rPr>
                <a:t>11 </a:t>
              </a:r>
              <a:r>
                <a:rPr lang="en-US" sz="3600" b="1" dirty="0" err="1">
                  <a:ln w="0"/>
                  <a:solidFill>
                    <a:srgbClr val="FF0000"/>
                  </a:solidFill>
                  <a:effectLst>
                    <a:outerShdw blurRad="38100" dist="25400" dir="5400000" algn="ctr" rotWithShape="0">
                      <a:srgbClr val="6E747A">
                        <a:alpha val="43000"/>
                      </a:srgbClr>
                    </a:outerShdw>
                  </a:effectLst>
                  <a:latin typeface="Great Vibes" pitchFamily="2" charset="0"/>
                </a:rPr>
                <a:t>năm</a:t>
              </a:r>
              <a:r>
                <a:rPr lang="en-US" sz="3600" b="1" dirty="0">
                  <a:ln w="0"/>
                  <a:solidFill>
                    <a:srgbClr val="FF0000"/>
                  </a:solidFill>
                  <a:effectLst>
                    <a:outerShdw blurRad="38100" dist="25400" dir="5400000" algn="ctr" rotWithShape="0">
                      <a:srgbClr val="6E747A">
                        <a:alpha val="43000"/>
                      </a:srgbClr>
                    </a:outerShdw>
                  </a:effectLst>
                  <a:latin typeface="Great Vibes" pitchFamily="2" charset="0"/>
                </a:rPr>
                <a:t> </a:t>
              </a:r>
              <a:r>
                <a:rPr lang="vi-VN" sz="3600" b="1" dirty="0">
                  <a:ln w="0"/>
                  <a:solidFill>
                    <a:srgbClr val="FF0000"/>
                  </a:solidFill>
                  <a:effectLst>
                    <a:outerShdw blurRad="38100" dist="25400" dir="5400000" algn="ctr" rotWithShape="0">
                      <a:srgbClr val="6E747A">
                        <a:alpha val="43000"/>
                      </a:srgbClr>
                    </a:outerShdw>
                  </a:effectLst>
                  <a:latin typeface="Great Vibes" pitchFamily="2" charset="0"/>
                </a:rPr>
                <a:t>2023</a:t>
              </a:r>
              <a:endParaRPr lang="en-US" sz="3600" b="1" dirty="0">
                <a:ln w="0"/>
                <a:solidFill>
                  <a:srgbClr val="FF0000"/>
                </a:solidFill>
                <a:effectLst>
                  <a:outerShdw blurRad="38100" dist="25400" dir="5400000" algn="ctr" rotWithShape="0">
                    <a:srgbClr val="6E747A">
                      <a:alpha val="43000"/>
                    </a:srgbClr>
                  </a:outerShdw>
                </a:effectLst>
                <a:latin typeface="Great Vibes" pitchFamily="2" charset="0"/>
              </a:endParaRPr>
            </a:p>
            <a:p>
              <a:pPr algn="ctr"/>
              <a:r>
                <a:rPr lang="en-US" sz="3600" b="1" dirty="0" err="1">
                  <a:ln w="0"/>
                  <a:solidFill>
                    <a:srgbClr val="FF0000"/>
                  </a:solidFill>
                  <a:effectLst>
                    <a:outerShdw blurRad="38100" dist="25400" dir="5400000" algn="ctr" rotWithShape="0">
                      <a:srgbClr val="6E747A">
                        <a:alpha val="43000"/>
                      </a:srgbClr>
                    </a:outerShdw>
                  </a:effectLst>
                  <a:latin typeface="Great Vibes" pitchFamily="2" charset="0"/>
                </a:rPr>
                <a:t>Tiếng</a:t>
              </a:r>
              <a:r>
                <a:rPr lang="en-US" sz="3600" b="1" dirty="0">
                  <a:ln w="0"/>
                  <a:solidFill>
                    <a:srgbClr val="FF0000"/>
                  </a:solidFill>
                  <a:effectLst>
                    <a:outerShdw blurRad="38100" dist="25400" dir="5400000" algn="ctr" rotWithShape="0">
                      <a:srgbClr val="6E747A">
                        <a:alpha val="43000"/>
                      </a:srgbClr>
                    </a:outerShdw>
                  </a:effectLst>
                  <a:latin typeface="Great Vibes" pitchFamily="2" charset="0"/>
                </a:rPr>
                <a:t> </a:t>
              </a:r>
              <a:r>
                <a:rPr lang="en-US" sz="3600" b="1" dirty="0" err="1">
                  <a:ln w="0"/>
                  <a:solidFill>
                    <a:srgbClr val="FF0000"/>
                  </a:solidFill>
                  <a:effectLst>
                    <a:outerShdw blurRad="38100" dist="25400" dir="5400000" algn="ctr" rotWithShape="0">
                      <a:srgbClr val="6E747A">
                        <a:alpha val="43000"/>
                      </a:srgbClr>
                    </a:outerShdw>
                  </a:effectLst>
                  <a:latin typeface="Great Vibes" pitchFamily="2" charset="0"/>
                </a:rPr>
                <a:t>Việt</a:t>
              </a:r>
              <a:endParaRPr lang="en-US" sz="3600" b="1" dirty="0">
                <a:ln w="0"/>
                <a:solidFill>
                  <a:srgbClr val="FF0000"/>
                </a:solidFill>
                <a:effectLst>
                  <a:outerShdw blurRad="38100" dist="25400" dir="5400000" algn="ctr" rotWithShape="0">
                    <a:srgbClr val="6E747A">
                      <a:alpha val="43000"/>
                    </a:srgbClr>
                  </a:outerShdw>
                </a:effectLst>
                <a:latin typeface="Great Vibes" pitchFamily="2" charset="0"/>
              </a:endParaRPr>
            </a:p>
          </p:txBody>
        </p:sp>
      </p:grpSp>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9688" b="92813" l="0" r="93906">
                        <a14:foregroundMark x1="20781" y1="80938" x2="20781" y2="80938"/>
                        <a14:foregroundMark x1="54844" y1="80781" x2="54844" y2="80781"/>
                        <a14:foregroundMark x1="53281" y1="81406" x2="53281" y2="81406"/>
                        <a14:foregroundMark x1="80625" y1="80000" x2="80625" y2="80000"/>
                      </a14:backgroundRemoval>
                    </a14:imgEffect>
                  </a14:imgLayer>
                </a14:imgProps>
              </a:ext>
            </a:extLst>
          </a:blip>
          <a:stretch>
            <a:fillRect/>
          </a:stretch>
        </p:blipFill>
        <p:spPr>
          <a:xfrm>
            <a:off x="3681787" y="3027358"/>
            <a:ext cx="4290959" cy="4290959"/>
          </a:xfrm>
          <a:prstGeom prst="rect">
            <a:avLst/>
          </a:prstGeom>
        </p:spPr>
      </p:pic>
      <p:sp>
        <p:nvSpPr>
          <p:cNvPr id="3" name="TextBox 2"/>
          <p:cNvSpPr txBox="1"/>
          <p:nvPr/>
        </p:nvSpPr>
        <p:spPr>
          <a:xfrm>
            <a:off x="2462385" y="1897035"/>
            <a:ext cx="8836936" cy="954107"/>
          </a:xfrm>
          <a:prstGeom prst="rect">
            <a:avLst/>
          </a:prstGeom>
          <a:noFill/>
        </p:spPr>
        <p:txBody>
          <a:bodyPr wrap="square" rtlCol="0">
            <a:spAutoFit/>
          </a:bodyPr>
          <a:lstStyle/>
          <a:p>
            <a:pPr algn="ctr"/>
            <a:r>
              <a:rPr lang="vi-VN" sz="2800" b="1" dirty="0">
                <a:solidFill>
                  <a:srgbClr val="C00000"/>
                </a:solidFill>
              </a:rPr>
              <a:t>LUYỆN TẬP: MỞ RỘNG VỐN TỪ VỀ NGƯỜI THÂN. </a:t>
            </a:r>
          </a:p>
          <a:p>
            <a:pPr algn="ctr"/>
            <a:r>
              <a:rPr lang="vi-VN" sz="2800" b="1" dirty="0">
                <a:solidFill>
                  <a:srgbClr val="C00000"/>
                </a:solidFill>
              </a:rPr>
              <a:t>DẤU HAI CHẤM</a:t>
            </a:r>
            <a:endParaRPr lang="en-US" sz="2800" b="1" dirty="0">
              <a:solidFill>
                <a:srgbClr val="C00000"/>
              </a:solidFill>
            </a:endParaRPr>
          </a:p>
        </p:txBody>
      </p:sp>
    </p:spTree>
    <p:custDataLst>
      <p:tags r:id="rId1"/>
    </p:custDataLst>
    <p:extLst>
      <p:ext uri="{BB962C8B-B14F-4D97-AF65-F5344CB8AC3E}">
        <p14:creationId xmlns:p14="http://schemas.microsoft.com/office/powerpoint/2010/main" val="91629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432</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#9Slide05 Bodega Script</vt:lpstr>
      <vt:lpstr>Arial</vt:lpstr>
      <vt:lpstr>Calibri</vt:lpstr>
      <vt:lpstr>Calibri Light</vt:lpstr>
      <vt:lpstr>Cambria</vt:lpstr>
      <vt:lpstr>Great Vibes</vt:lpstr>
      <vt:lpstr>Nunito</vt:lpstr>
      <vt:lpstr>Nunito Black</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13</cp:revision>
  <dcterms:created xsi:type="dcterms:W3CDTF">2023-11-15T11:02:42Z</dcterms:created>
  <dcterms:modified xsi:type="dcterms:W3CDTF">2023-11-16T01:02:01Z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3F908137-827E-4EB3-A85B-536B0D2FB997</vt:lpwstr>
  </property>
  <property fmtid="{D5CDD505-2E9C-101B-9397-08002B2CF9AE}" pid="3" name="ArticulatePath">
    <vt:lpwstr>Presentation1</vt:lpwstr>
  </property>
</Properties>
</file>