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8" r:id="rId2"/>
    <p:sldId id="277" r:id="rId3"/>
    <p:sldId id="257" r:id="rId4"/>
    <p:sldId id="279" r:id="rId5"/>
    <p:sldId id="256" r:id="rId6"/>
    <p:sldId id="268" r:id="rId7"/>
    <p:sldId id="269" r:id="rId8"/>
    <p:sldId id="280" r:id="rId9"/>
    <p:sldId id="281" r:id="rId10"/>
    <p:sldId id="272" r:id="rId11"/>
    <p:sldId id="273" r:id="rId12"/>
    <p:sldId id="274" r:id="rId13"/>
    <p:sldId id="283" r:id="rId14"/>
    <p:sldId id="276" r:id="rId15"/>
    <p:sldId id="263" r:id="rId16"/>
    <p:sldId id="284" r:id="rId17"/>
    <p:sldId id="285" r:id="rId18"/>
    <p:sldId id="264" r:id="rId19"/>
    <p:sldId id="262" r:id="rId20"/>
    <p:sldId id="267" r:id="rId21"/>
  </p:sldIdLst>
  <p:sldSz cx="18288000" cy="10287000"/>
  <p:notesSz cx="6858000" cy="9144000"/>
  <p:embeddedFontLst>
    <p:embeddedFont>
      <p:font typeface=".VnArial" panose="020B7200000000000000" pitchFamily="34" charset="0"/>
      <p:regular r:id="rId23"/>
      <p:bold r:id="rId24"/>
      <p:italic r:id="rId25"/>
      <p:boldItalic r:id="rId26"/>
    </p:embeddedFont>
    <p:embeddedFont>
      <p:font typeface="Brown Sugar" panose="020B0604020202020204" charset="0"/>
      <p:regular r:id="rId27"/>
    </p:embeddedFont>
    <p:embeddedFont>
      <p:font typeface="Calibri" panose="020F0502020204030204" pitchFamily="34" charset="0"/>
      <p:regular r:id="rId28"/>
      <p:bold r:id="rId29"/>
      <p:italic r:id="rId30"/>
      <p:boldItalic r:id="rId31"/>
    </p:embeddedFont>
    <p:embeddedFont>
      <p:font typeface="Coterie" panose="020B0604020202020204" charset="0"/>
      <p:regular r:id="rId32"/>
    </p:embeddedFont>
    <p:embeddedFont>
      <p:font typeface="DM Sans" panose="020B0604020202020204" charset="0"/>
      <p:regular r:id="rId33"/>
    </p:embeddedFont>
    <p:embeddedFont>
      <p:font typeface="Kulachat Serif" panose="020B0604020202020204" charset="-34"/>
      <p:regular r:id="rId34"/>
    </p:embeddedFont>
    <p:embeddedFont>
      <p:font typeface="Kulachat Serif Semi-Bold" panose="020B0604020202020204" charset="-34"/>
      <p:regular r:id="rId35"/>
    </p:embeddedFont>
    <p:embeddedFont>
      <p:font typeface="Le Jour Script" panose="020B0604020202020204" charset="0"/>
      <p:regular r:id="rId36"/>
    </p:embeddedFont>
    <p:embeddedFont>
      <p:font typeface="Montserrat Light" panose="020B0604020202020204" charset="0"/>
      <p:regular r:id="rId37"/>
    </p:embeddedFont>
    <p:embeddedFont>
      <p:font typeface="Muli" panose="020B0604020202020204" charset="0"/>
      <p:regular r:id="rId38"/>
    </p:embeddedFont>
    <p:embeddedFont>
      <p:font typeface="Muli Bold" panose="020B0604020202020204" charset="0"/>
      <p:regular r:id="rId39"/>
    </p:embeddedFont>
    <p:embeddedFont>
      <p:font typeface="Oswald Bold" panose="020B0604020202020204" charset="0"/>
      <p:regular r:id="rId40"/>
    </p:embeddedFont>
    <p:embeddedFont>
      <p:font typeface="Sitka Heading" panose="02000505000000020004" pitchFamily="2" charset="0"/>
      <p:regular r:id="rId41"/>
      <p:bold r:id="rId42"/>
      <p:italic r:id="rId43"/>
      <p:boldItalic r:id="rId44"/>
    </p:embeddedFont>
    <p:embeddedFont>
      <p:font typeface="Sukar" panose="020B0604020202020204" charset="0"/>
      <p:regular r:id="rId45"/>
    </p:embeddedFont>
    <p:embeddedFont>
      <p:font typeface="Sukar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6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4517C-5B81-4710-B99B-C8152B313A4C}" v="3" dt="2024-03-22T16:12:33.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9" autoAdjust="0"/>
    <p:restoredTop sz="94622" autoAdjust="0"/>
  </p:normalViewPr>
  <p:slideViewPr>
    <p:cSldViewPr>
      <p:cViewPr varScale="1">
        <p:scale>
          <a:sx n="72" d="100"/>
          <a:sy n="72" d="100"/>
        </p:scale>
        <p:origin x="6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1" i="0" u="none" strike="noStrike" kern="1200" baseline="0">
                <a:solidFill>
                  <a:schemeClr val="tx1">
                    <a:lumMod val="65000"/>
                    <a:lumOff val="35000"/>
                  </a:schemeClr>
                </a:solidFill>
                <a:latin typeface="+mn-lt"/>
                <a:ea typeface="+mn-ea"/>
                <a:cs typeface="+mn-cs"/>
              </a:defRPr>
            </a:pPr>
            <a:r>
              <a:rPr lang="en-US" sz="4400" dirty="0">
                <a:solidFill>
                  <a:srgbClr val="C00000"/>
                </a:solidFill>
              </a:rPr>
              <a:t>SOCIAL PROBLEMS FACING TEENS IN THE US TODAY</a:t>
            </a:r>
          </a:p>
        </c:rich>
      </c:tx>
      <c:overlay val="0"/>
      <c:spPr>
        <a:noFill/>
        <a:ln>
          <a:noFill/>
        </a:ln>
        <a:effectLst/>
      </c:spPr>
      <c:txPr>
        <a:bodyPr rot="0" spcFirstLastPara="1" vertOverflow="ellipsis" vert="horz" wrap="square" anchor="ctr" anchorCtr="1"/>
        <a:lstStyle/>
        <a:p>
          <a:pPr>
            <a:defRPr sz="4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CYBERBULLYING</c:v>
                </c:pt>
                <c:pt idx="1">
                  <c:v>POVERTY</c:v>
                </c:pt>
                <c:pt idx="2">
                  <c:v>BULLYING</c:v>
                </c:pt>
                <c:pt idx="3">
                  <c:v>ANXIETY and DEPRESSION</c:v>
                </c:pt>
              </c:strCache>
            </c:strRef>
          </c:cat>
          <c:val>
            <c:numRef>
              <c:f>Sheet1!$B$2:$B$5</c:f>
              <c:numCache>
                <c:formatCode>General</c:formatCode>
                <c:ptCount val="4"/>
                <c:pt idx="0">
                  <c:v>15</c:v>
                </c:pt>
                <c:pt idx="1">
                  <c:v>40</c:v>
                </c:pt>
                <c:pt idx="2">
                  <c:v>55</c:v>
                </c:pt>
                <c:pt idx="3">
                  <c:v>70</c:v>
                </c:pt>
              </c:numCache>
            </c:numRef>
          </c:val>
          <c:extLst>
            <c:ext xmlns:c16="http://schemas.microsoft.com/office/drawing/2014/chart" uri="{C3380CC4-5D6E-409C-BE32-E72D297353CC}">
              <c16:uniqueId val="{00000000-A00A-4D83-A073-31B6A53638CE}"/>
            </c:ext>
          </c:extLst>
        </c:ser>
        <c:dLbls>
          <c:dLblPos val="ctr"/>
          <c:showLegendKey val="0"/>
          <c:showVal val="1"/>
          <c:showCatName val="0"/>
          <c:showSerName val="0"/>
          <c:showPercent val="0"/>
          <c:showBubbleSize val="0"/>
        </c:dLbls>
        <c:gapWidth val="115"/>
        <c:overlap val="-20"/>
        <c:axId val="175067775"/>
        <c:axId val="175069439"/>
      </c:barChart>
      <c:catAx>
        <c:axId val="175067775"/>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accent1">
                    <a:lumMod val="50000"/>
                  </a:schemeClr>
                </a:solidFill>
                <a:effectLst>
                  <a:outerShdw blurRad="38100" dist="38100" dir="2700000" algn="tl">
                    <a:srgbClr val="000000">
                      <a:alpha val="43137"/>
                    </a:srgbClr>
                  </a:outerShdw>
                </a:effectLst>
                <a:latin typeface="+mn-lt"/>
                <a:ea typeface="+mn-ea"/>
                <a:cs typeface="+mn-cs"/>
              </a:defRPr>
            </a:pPr>
            <a:endParaRPr lang="en-US"/>
          </a:p>
        </c:txPr>
        <c:crossAx val="175069439"/>
        <c:crosses val="autoZero"/>
        <c:auto val="1"/>
        <c:lblAlgn val="ctr"/>
        <c:lblOffset val="100"/>
        <c:noMultiLvlLbl val="0"/>
      </c:catAx>
      <c:valAx>
        <c:axId val="17506943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067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3600" b="1" dirty="0">
                <a:solidFill>
                  <a:schemeClr val="accent2">
                    <a:lumMod val="75000"/>
                  </a:schemeClr>
                </a:solidFill>
              </a:rPr>
              <a:t>SOCIAL PROBLEMS FACING TEENS IN THE US AND VIETNAM TODAY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The US</c:v>
                </c:pt>
              </c:strCache>
            </c:strRef>
          </c:tx>
          <c:spPr>
            <a:solidFill>
              <a:schemeClr val="accent1"/>
            </a:solidFill>
            <a:ln>
              <a:noFill/>
            </a:ln>
            <a:effectLst/>
          </c:spPr>
          <c:invertIfNegative val="0"/>
          <c:cat>
            <c:strRef>
              <c:f>Sheet1!$A$2:$A$5</c:f>
              <c:strCache>
                <c:ptCount val="4"/>
                <c:pt idx="0">
                  <c:v>anxiety and depression</c:v>
                </c:pt>
                <c:pt idx="1">
                  <c:v>bullying</c:v>
                </c:pt>
                <c:pt idx="2">
                  <c:v>cyberbullying</c:v>
                </c:pt>
                <c:pt idx="3">
                  <c:v>poverty</c:v>
                </c:pt>
              </c:strCache>
            </c:strRef>
          </c:cat>
          <c:val>
            <c:numRef>
              <c:f>Sheet1!$B$2:$B$5</c:f>
              <c:numCache>
                <c:formatCode>General</c:formatCode>
                <c:ptCount val="4"/>
                <c:pt idx="0">
                  <c:v>70</c:v>
                </c:pt>
                <c:pt idx="1">
                  <c:v>55</c:v>
                </c:pt>
                <c:pt idx="2">
                  <c:v>15</c:v>
                </c:pt>
                <c:pt idx="3">
                  <c:v>20</c:v>
                </c:pt>
              </c:numCache>
            </c:numRef>
          </c:val>
          <c:extLst>
            <c:ext xmlns:c16="http://schemas.microsoft.com/office/drawing/2014/chart" uri="{C3380CC4-5D6E-409C-BE32-E72D297353CC}">
              <c16:uniqueId val="{00000000-FB10-4F15-A690-845004F796E4}"/>
            </c:ext>
          </c:extLst>
        </c:ser>
        <c:ser>
          <c:idx val="1"/>
          <c:order val="1"/>
          <c:tx>
            <c:strRef>
              <c:f>Sheet1!$C$1</c:f>
              <c:strCache>
                <c:ptCount val="1"/>
                <c:pt idx="0">
                  <c:v>Viet Nam</c:v>
                </c:pt>
              </c:strCache>
            </c:strRef>
          </c:tx>
          <c:spPr>
            <a:solidFill>
              <a:schemeClr val="accent2"/>
            </a:solidFill>
            <a:ln>
              <a:noFill/>
            </a:ln>
            <a:effectLst/>
          </c:spPr>
          <c:invertIfNegative val="0"/>
          <c:cat>
            <c:strRef>
              <c:f>Sheet1!$A$2:$A$5</c:f>
              <c:strCache>
                <c:ptCount val="4"/>
                <c:pt idx="0">
                  <c:v>anxiety and depression</c:v>
                </c:pt>
                <c:pt idx="1">
                  <c:v>bullying</c:v>
                </c:pt>
                <c:pt idx="2">
                  <c:v>cyberbullying</c:v>
                </c:pt>
                <c:pt idx="3">
                  <c:v>poverty</c:v>
                </c:pt>
              </c:strCache>
            </c:strRef>
          </c:cat>
          <c:val>
            <c:numRef>
              <c:f>Sheet1!$C$2:$C$5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FB10-4F15-A690-845004F796E4}"/>
            </c:ext>
          </c:extLst>
        </c:ser>
        <c:dLbls>
          <c:showLegendKey val="0"/>
          <c:showVal val="0"/>
          <c:showCatName val="0"/>
          <c:showSerName val="0"/>
          <c:showPercent val="0"/>
          <c:showBubbleSize val="0"/>
        </c:dLbls>
        <c:gapWidth val="219"/>
        <c:overlap val="-27"/>
        <c:axId val="234543615"/>
        <c:axId val="234540287"/>
      </c:barChart>
      <c:catAx>
        <c:axId val="234543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4540287"/>
        <c:crosses val="autoZero"/>
        <c:auto val="1"/>
        <c:lblAlgn val="ctr"/>
        <c:lblOffset val="100"/>
        <c:noMultiLvlLbl val="0"/>
      </c:catAx>
      <c:valAx>
        <c:axId val="23454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454361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60249-98D8-4F9A-9D17-96C6EBB994BB}" type="doc">
      <dgm:prSet loTypeId="urn:microsoft.com/office/officeart/2005/8/layout/hList9" loCatId="list" qsTypeId="urn:microsoft.com/office/officeart/2005/8/quickstyle/3d5" qsCatId="3D" csTypeId="urn:microsoft.com/office/officeart/2005/8/colors/accent3_5" csCatId="accent3" phldr="1"/>
      <dgm:spPr/>
      <dgm:t>
        <a:bodyPr/>
        <a:lstStyle/>
        <a:p>
          <a:endParaRPr lang="en-US"/>
        </a:p>
      </dgm:t>
    </dgm:pt>
    <dgm:pt modelId="{C7DFCD50-F0AA-49A4-9D22-3ED6F367F520}">
      <dgm:prSet phldrT="[Text]"/>
      <dgm:spPr/>
      <dgm:t>
        <a:bodyPr/>
        <a:lstStyle/>
        <a:p>
          <a:r>
            <a:rPr lang="en-US" dirty="0"/>
            <a:t>Viet Nam</a:t>
          </a:r>
        </a:p>
      </dgm:t>
    </dgm:pt>
    <dgm:pt modelId="{D2CE5BD7-BEE3-42BA-BBF9-7E7B13DDBAE1}" type="parTrans" cxnId="{AF1B4EAA-4CC4-41CE-9316-226A1DD17B3B}">
      <dgm:prSet/>
      <dgm:spPr/>
      <dgm:t>
        <a:bodyPr/>
        <a:lstStyle/>
        <a:p>
          <a:endParaRPr lang="en-US"/>
        </a:p>
      </dgm:t>
    </dgm:pt>
    <dgm:pt modelId="{2441C70A-894B-4F5B-A3D9-EA8354285F11}" type="sibTrans" cxnId="{AF1B4EAA-4CC4-41CE-9316-226A1DD17B3B}">
      <dgm:prSet/>
      <dgm:spPr/>
      <dgm:t>
        <a:bodyPr/>
        <a:lstStyle/>
        <a:p>
          <a:endParaRPr lang="en-US"/>
        </a:p>
      </dgm:t>
    </dgm:pt>
    <dgm:pt modelId="{9F400F79-D6AC-493B-8E8F-F96C9174E9E0}">
      <dgm:prSet phldrT="[Text]"/>
      <dgm:spPr/>
      <dgm:t>
        <a:bodyPr/>
        <a:lstStyle/>
        <a:p>
          <a:r>
            <a:rPr lang="en-US" dirty="0"/>
            <a:t>Parents’ expectations</a:t>
          </a:r>
        </a:p>
      </dgm:t>
    </dgm:pt>
    <dgm:pt modelId="{74E71802-91A2-4328-B462-C73FA7431BCF}" type="parTrans" cxnId="{255404AC-DA6C-467B-AF6A-7F484F76C61B}">
      <dgm:prSet/>
      <dgm:spPr/>
      <dgm:t>
        <a:bodyPr/>
        <a:lstStyle/>
        <a:p>
          <a:endParaRPr lang="en-US"/>
        </a:p>
      </dgm:t>
    </dgm:pt>
    <dgm:pt modelId="{90B06757-704A-4476-8365-2E0C29C8598D}" type="sibTrans" cxnId="{255404AC-DA6C-467B-AF6A-7F484F76C61B}">
      <dgm:prSet/>
      <dgm:spPr/>
      <dgm:t>
        <a:bodyPr/>
        <a:lstStyle/>
        <a:p>
          <a:endParaRPr lang="en-US"/>
        </a:p>
      </dgm:t>
    </dgm:pt>
    <dgm:pt modelId="{EA61931B-EEE1-45F5-99AF-23A7D4C4AB5C}">
      <dgm:prSet phldrT="[Text]"/>
      <dgm:spPr/>
      <dgm:t>
        <a:bodyPr/>
        <a:lstStyle/>
        <a:p>
          <a:r>
            <a:rPr lang="en-US" dirty="0"/>
            <a:t>America</a:t>
          </a:r>
        </a:p>
      </dgm:t>
    </dgm:pt>
    <dgm:pt modelId="{6F8CD4C7-AA80-4836-B687-971C5417F269}" type="parTrans" cxnId="{DCE06209-C06C-4A1D-958C-6B0222C8D229}">
      <dgm:prSet/>
      <dgm:spPr/>
      <dgm:t>
        <a:bodyPr/>
        <a:lstStyle/>
        <a:p>
          <a:endParaRPr lang="en-US"/>
        </a:p>
      </dgm:t>
    </dgm:pt>
    <dgm:pt modelId="{85F93007-ABB2-473B-BA2F-62CE074F9B9D}" type="sibTrans" cxnId="{DCE06209-C06C-4A1D-958C-6B0222C8D229}">
      <dgm:prSet/>
      <dgm:spPr/>
      <dgm:t>
        <a:bodyPr/>
        <a:lstStyle/>
        <a:p>
          <a:endParaRPr lang="en-US"/>
        </a:p>
      </dgm:t>
    </dgm:pt>
    <dgm:pt modelId="{B525ACE7-D687-4D07-A53D-98488880E727}">
      <dgm:prSet phldrT="[Text]"/>
      <dgm:spPr/>
      <dgm:t>
        <a:bodyPr/>
        <a:lstStyle/>
        <a:p>
          <a:r>
            <a:rPr lang="en-US" dirty="0"/>
            <a:t>Racial discrimination</a:t>
          </a:r>
        </a:p>
      </dgm:t>
    </dgm:pt>
    <dgm:pt modelId="{C6217A82-7328-4F8C-8F76-2A2FEEFD567B}" type="parTrans" cxnId="{88CBD132-4771-42C3-BB79-4D74D2952CB2}">
      <dgm:prSet/>
      <dgm:spPr/>
      <dgm:t>
        <a:bodyPr/>
        <a:lstStyle/>
        <a:p>
          <a:endParaRPr lang="en-US"/>
        </a:p>
      </dgm:t>
    </dgm:pt>
    <dgm:pt modelId="{C68D1C19-E61F-4BED-8673-DA81D5C9163F}" type="sibTrans" cxnId="{88CBD132-4771-42C3-BB79-4D74D2952CB2}">
      <dgm:prSet/>
      <dgm:spPr/>
      <dgm:t>
        <a:bodyPr/>
        <a:lstStyle/>
        <a:p>
          <a:endParaRPr lang="en-US"/>
        </a:p>
      </dgm:t>
    </dgm:pt>
    <dgm:pt modelId="{11A02719-0959-4D8D-BBFB-25DDF4CDC339}">
      <dgm:prSet phldrT="[Text]"/>
      <dgm:spPr/>
      <dgm:t>
        <a:bodyPr/>
        <a:lstStyle/>
        <a:p>
          <a:r>
            <a:rPr lang="en-US" dirty="0"/>
            <a:t>Study pressure</a:t>
          </a:r>
        </a:p>
      </dgm:t>
    </dgm:pt>
    <dgm:pt modelId="{420EA889-F90B-4E44-A614-5FBDE4EA1515}" type="parTrans" cxnId="{D220C0EF-3737-4C32-B7B3-9A30F178B2BF}">
      <dgm:prSet/>
      <dgm:spPr/>
      <dgm:t>
        <a:bodyPr/>
        <a:lstStyle/>
        <a:p>
          <a:endParaRPr lang="en-US"/>
        </a:p>
      </dgm:t>
    </dgm:pt>
    <dgm:pt modelId="{86F818B3-9BBA-4CDA-95F0-F28BB9517554}" type="sibTrans" cxnId="{D220C0EF-3737-4C32-B7B3-9A30F178B2BF}">
      <dgm:prSet/>
      <dgm:spPr/>
      <dgm:t>
        <a:bodyPr/>
        <a:lstStyle/>
        <a:p>
          <a:endParaRPr lang="en-US"/>
        </a:p>
      </dgm:t>
    </dgm:pt>
    <dgm:pt modelId="{B91AAA34-977D-476A-A8FD-F7D6C819BAF1}">
      <dgm:prSet phldrT="[Text]"/>
      <dgm:spPr/>
      <dgm:t>
        <a:bodyPr/>
        <a:lstStyle/>
        <a:p>
          <a:r>
            <a:rPr lang="en-US" dirty="0"/>
            <a:t>Lack of psychological consultation</a:t>
          </a:r>
        </a:p>
      </dgm:t>
    </dgm:pt>
    <dgm:pt modelId="{96800C08-B9E4-4A7D-AD68-B3E7B0BB4DC2}" type="parTrans" cxnId="{AD3E669E-1C0B-4162-A1C2-F3050BE6B3F7}">
      <dgm:prSet/>
      <dgm:spPr/>
      <dgm:t>
        <a:bodyPr/>
        <a:lstStyle/>
        <a:p>
          <a:endParaRPr lang="en-US"/>
        </a:p>
      </dgm:t>
    </dgm:pt>
    <dgm:pt modelId="{E4A1C678-A8FA-4C49-8332-69DBA4AA5FCA}" type="sibTrans" cxnId="{AD3E669E-1C0B-4162-A1C2-F3050BE6B3F7}">
      <dgm:prSet/>
      <dgm:spPr/>
      <dgm:t>
        <a:bodyPr/>
        <a:lstStyle/>
        <a:p>
          <a:endParaRPr lang="en-US"/>
        </a:p>
      </dgm:t>
    </dgm:pt>
    <dgm:pt modelId="{E5ED4CE2-1853-45BD-B5E5-4318896963D5}">
      <dgm:prSet phldrT="[Text]"/>
      <dgm:spPr/>
      <dgm:t>
        <a:bodyPr/>
        <a:lstStyle/>
        <a:p>
          <a:r>
            <a:rPr lang="en-US" dirty="0"/>
            <a:t>Freedom</a:t>
          </a:r>
        </a:p>
      </dgm:t>
    </dgm:pt>
    <dgm:pt modelId="{5516FC4F-C8A8-4567-9B58-AF8ACA22331A}" type="parTrans" cxnId="{121E69B1-724A-41D2-A3E1-B1871B64B3F8}">
      <dgm:prSet/>
      <dgm:spPr/>
      <dgm:t>
        <a:bodyPr/>
        <a:lstStyle/>
        <a:p>
          <a:endParaRPr lang="en-US"/>
        </a:p>
      </dgm:t>
    </dgm:pt>
    <dgm:pt modelId="{C67D5E12-88B9-41C6-9C1E-CE2A991BB89A}" type="sibTrans" cxnId="{121E69B1-724A-41D2-A3E1-B1871B64B3F8}">
      <dgm:prSet/>
      <dgm:spPr/>
      <dgm:t>
        <a:bodyPr/>
        <a:lstStyle/>
        <a:p>
          <a:endParaRPr lang="en-US"/>
        </a:p>
      </dgm:t>
    </dgm:pt>
    <dgm:pt modelId="{B707B97D-CFCF-4BAA-B969-5F1D876121C2}">
      <dgm:prSet phldrT="[Text]"/>
      <dgm:spPr/>
      <dgm:t>
        <a:bodyPr/>
        <a:lstStyle/>
        <a:p>
          <a:r>
            <a:rPr lang="en-US" dirty="0"/>
            <a:t>Social development</a:t>
          </a:r>
        </a:p>
      </dgm:t>
    </dgm:pt>
    <dgm:pt modelId="{09169028-2588-47F9-AD71-71FCB6840FF3}" type="parTrans" cxnId="{DAF830FA-5091-4E03-9FD2-8BCBCCB85299}">
      <dgm:prSet/>
      <dgm:spPr/>
      <dgm:t>
        <a:bodyPr/>
        <a:lstStyle/>
        <a:p>
          <a:endParaRPr lang="en-US"/>
        </a:p>
      </dgm:t>
    </dgm:pt>
    <dgm:pt modelId="{AD79C1CF-1E87-47C2-ABD4-150C87C03722}" type="sibTrans" cxnId="{DAF830FA-5091-4E03-9FD2-8BCBCCB85299}">
      <dgm:prSet/>
      <dgm:spPr/>
      <dgm:t>
        <a:bodyPr/>
        <a:lstStyle/>
        <a:p>
          <a:endParaRPr lang="en-US"/>
        </a:p>
      </dgm:t>
    </dgm:pt>
    <dgm:pt modelId="{579AB493-8DC0-4460-87AC-7C424FF1EDDD}" type="pres">
      <dgm:prSet presAssocID="{BE660249-98D8-4F9A-9D17-96C6EBB994BB}" presName="list" presStyleCnt="0">
        <dgm:presLayoutVars>
          <dgm:dir/>
          <dgm:animLvl val="lvl"/>
        </dgm:presLayoutVars>
      </dgm:prSet>
      <dgm:spPr/>
    </dgm:pt>
    <dgm:pt modelId="{12B25328-8C00-43BE-80F4-EA6523E78832}" type="pres">
      <dgm:prSet presAssocID="{C7DFCD50-F0AA-49A4-9D22-3ED6F367F520}" presName="posSpace" presStyleCnt="0"/>
      <dgm:spPr/>
    </dgm:pt>
    <dgm:pt modelId="{E1C2041E-569A-4EFE-A5BE-6D98ABE8C02D}" type="pres">
      <dgm:prSet presAssocID="{C7DFCD50-F0AA-49A4-9D22-3ED6F367F520}" presName="vertFlow" presStyleCnt="0"/>
      <dgm:spPr/>
    </dgm:pt>
    <dgm:pt modelId="{C2CF8EB2-1A07-4CB6-A703-3E0080278B8D}" type="pres">
      <dgm:prSet presAssocID="{C7DFCD50-F0AA-49A4-9D22-3ED6F367F520}" presName="topSpace" presStyleCnt="0"/>
      <dgm:spPr/>
    </dgm:pt>
    <dgm:pt modelId="{2933FA47-A145-447D-AB2C-9AB2BE34954F}" type="pres">
      <dgm:prSet presAssocID="{C7DFCD50-F0AA-49A4-9D22-3ED6F367F520}" presName="firstComp" presStyleCnt="0"/>
      <dgm:spPr/>
    </dgm:pt>
    <dgm:pt modelId="{3AD15242-671C-4F89-B10A-2232AF4C3987}" type="pres">
      <dgm:prSet presAssocID="{C7DFCD50-F0AA-49A4-9D22-3ED6F367F520}" presName="firstChild" presStyleLbl="bgAccFollowNode1" presStyleIdx="0" presStyleCnt="6"/>
      <dgm:spPr/>
    </dgm:pt>
    <dgm:pt modelId="{3F5D2387-38E0-4CDD-AF9E-63B1E49D3784}" type="pres">
      <dgm:prSet presAssocID="{C7DFCD50-F0AA-49A4-9D22-3ED6F367F520}" presName="firstChildTx" presStyleLbl="bgAccFollowNode1" presStyleIdx="0" presStyleCnt="6">
        <dgm:presLayoutVars>
          <dgm:bulletEnabled val="1"/>
        </dgm:presLayoutVars>
      </dgm:prSet>
      <dgm:spPr/>
    </dgm:pt>
    <dgm:pt modelId="{FE57DD64-66AD-486A-8826-AA18CFE227EC}" type="pres">
      <dgm:prSet presAssocID="{11A02719-0959-4D8D-BBFB-25DDF4CDC339}" presName="comp" presStyleCnt="0"/>
      <dgm:spPr/>
    </dgm:pt>
    <dgm:pt modelId="{070C1A0A-0779-4592-8710-7DF964EB77F0}" type="pres">
      <dgm:prSet presAssocID="{11A02719-0959-4D8D-BBFB-25DDF4CDC339}" presName="child" presStyleLbl="bgAccFollowNode1" presStyleIdx="1" presStyleCnt="6"/>
      <dgm:spPr/>
    </dgm:pt>
    <dgm:pt modelId="{15B16B08-4DA4-4945-8E88-2CF51FCEF094}" type="pres">
      <dgm:prSet presAssocID="{11A02719-0959-4D8D-BBFB-25DDF4CDC339}" presName="childTx" presStyleLbl="bgAccFollowNode1" presStyleIdx="1" presStyleCnt="6">
        <dgm:presLayoutVars>
          <dgm:bulletEnabled val="1"/>
        </dgm:presLayoutVars>
      </dgm:prSet>
      <dgm:spPr/>
    </dgm:pt>
    <dgm:pt modelId="{00103F30-F650-448B-B4E2-361E3913530C}" type="pres">
      <dgm:prSet presAssocID="{B91AAA34-977D-476A-A8FD-F7D6C819BAF1}" presName="comp" presStyleCnt="0"/>
      <dgm:spPr/>
    </dgm:pt>
    <dgm:pt modelId="{963F221C-0CEB-4D96-9B90-8EF12BE41BE4}" type="pres">
      <dgm:prSet presAssocID="{B91AAA34-977D-476A-A8FD-F7D6C819BAF1}" presName="child" presStyleLbl="bgAccFollowNode1" presStyleIdx="2" presStyleCnt="6"/>
      <dgm:spPr/>
    </dgm:pt>
    <dgm:pt modelId="{0BDC8914-D121-4008-8804-EF5C237225BB}" type="pres">
      <dgm:prSet presAssocID="{B91AAA34-977D-476A-A8FD-F7D6C819BAF1}" presName="childTx" presStyleLbl="bgAccFollowNode1" presStyleIdx="2" presStyleCnt="6">
        <dgm:presLayoutVars>
          <dgm:bulletEnabled val="1"/>
        </dgm:presLayoutVars>
      </dgm:prSet>
      <dgm:spPr/>
    </dgm:pt>
    <dgm:pt modelId="{9C0CB066-0CF3-43AB-A4EE-8E99B2E2DBFD}" type="pres">
      <dgm:prSet presAssocID="{C7DFCD50-F0AA-49A4-9D22-3ED6F367F520}" presName="negSpace" presStyleCnt="0"/>
      <dgm:spPr/>
    </dgm:pt>
    <dgm:pt modelId="{663D7E7C-9944-4B22-8454-ED3D2E277A13}" type="pres">
      <dgm:prSet presAssocID="{C7DFCD50-F0AA-49A4-9D22-3ED6F367F520}" presName="circle" presStyleLbl="node1" presStyleIdx="0" presStyleCnt="2"/>
      <dgm:spPr/>
    </dgm:pt>
    <dgm:pt modelId="{BF9EE498-E2EC-41FE-BAD7-FF26DFB128E1}" type="pres">
      <dgm:prSet presAssocID="{2441C70A-894B-4F5B-A3D9-EA8354285F11}" presName="transSpace" presStyleCnt="0"/>
      <dgm:spPr/>
    </dgm:pt>
    <dgm:pt modelId="{76A38C7E-3859-4EE7-85BF-9467C8789DFF}" type="pres">
      <dgm:prSet presAssocID="{EA61931B-EEE1-45F5-99AF-23A7D4C4AB5C}" presName="posSpace" presStyleCnt="0"/>
      <dgm:spPr/>
    </dgm:pt>
    <dgm:pt modelId="{1CDE5710-658E-44D1-B72D-BABF0C0D4188}" type="pres">
      <dgm:prSet presAssocID="{EA61931B-EEE1-45F5-99AF-23A7D4C4AB5C}" presName="vertFlow" presStyleCnt="0"/>
      <dgm:spPr/>
    </dgm:pt>
    <dgm:pt modelId="{65988EFF-3CC3-43F3-833C-9578D1D2DFA9}" type="pres">
      <dgm:prSet presAssocID="{EA61931B-EEE1-45F5-99AF-23A7D4C4AB5C}" presName="topSpace" presStyleCnt="0"/>
      <dgm:spPr/>
    </dgm:pt>
    <dgm:pt modelId="{57E6849E-B740-4332-B8D6-8DDCBB9ED0AE}" type="pres">
      <dgm:prSet presAssocID="{EA61931B-EEE1-45F5-99AF-23A7D4C4AB5C}" presName="firstComp" presStyleCnt="0"/>
      <dgm:spPr/>
    </dgm:pt>
    <dgm:pt modelId="{7C93445F-4560-43AA-86EC-2203F62B111F}" type="pres">
      <dgm:prSet presAssocID="{EA61931B-EEE1-45F5-99AF-23A7D4C4AB5C}" presName="firstChild" presStyleLbl="bgAccFollowNode1" presStyleIdx="3" presStyleCnt="6"/>
      <dgm:spPr/>
    </dgm:pt>
    <dgm:pt modelId="{4A6D57C0-2928-4CF2-ACD8-C34CAC2301D3}" type="pres">
      <dgm:prSet presAssocID="{EA61931B-EEE1-45F5-99AF-23A7D4C4AB5C}" presName="firstChildTx" presStyleLbl="bgAccFollowNode1" presStyleIdx="3" presStyleCnt="6">
        <dgm:presLayoutVars>
          <dgm:bulletEnabled val="1"/>
        </dgm:presLayoutVars>
      </dgm:prSet>
      <dgm:spPr/>
    </dgm:pt>
    <dgm:pt modelId="{110E7F60-C08D-4569-9CB3-EB29C59031C0}" type="pres">
      <dgm:prSet presAssocID="{E5ED4CE2-1853-45BD-B5E5-4318896963D5}" presName="comp" presStyleCnt="0"/>
      <dgm:spPr/>
    </dgm:pt>
    <dgm:pt modelId="{496A1626-A199-42C7-ACEB-167935B60601}" type="pres">
      <dgm:prSet presAssocID="{E5ED4CE2-1853-45BD-B5E5-4318896963D5}" presName="child" presStyleLbl="bgAccFollowNode1" presStyleIdx="4" presStyleCnt="6"/>
      <dgm:spPr/>
    </dgm:pt>
    <dgm:pt modelId="{C75EA312-4AA0-4A87-BCC6-9C821B102007}" type="pres">
      <dgm:prSet presAssocID="{E5ED4CE2-1853-45BD-B5E5-4318896963D5}" presName="childTx" presStyleLbl="bgAccFollowNode1" presStyleIdx="4" presStyleCnt="6">
        <dgm:presLayoutVars>
          <dgm:bulletEnabled val="1"/>
        </dgm:presLayoutVars>
      </dgm:prSet>
      <dgm:spPr/>
    </dgm:pt>
    <dgm:pt modelId="{9EB45C05-6B7A-4E9F-89F0-EE536A7EAA60}" type="pres">
      <dgm:prSet presAssocID="{B707B97D-CFCF-4BAA-B969-5F1D876121C2}" presName="comp" presStyleCnt="0"/>
      <dgm:spPr/>
    </dgm:pt>
    <dgm:pt modelId="{23F44E86-361E-4323-A31E-FEB72D39D2A3}" type="pres">
      <dgm:prSet presAssocID="{B707B97D-CFCF-4BAA-B969-5F1D876121C2}" presName="child" presStyleLbl="bgAccFollowNode1" presStyleIdx="5" presStyleCnt="6"/>
      <dgm:spPr/>
    </dgm:pt>
    <dgm:pt modelId="{A890D5C7-E84F-49D8-8C39-0493919FD4AD}" type="pres">
      <dgm:prSet presAssocID="{B707B97D-CFCF-4BAA-B969-5F1D876121C2}" presName="childTx" presStyleLbl="bgAccFollowNode1" presStyleIdx="5" presStyleCnt="6">
        <dgm:presLayoutVars>
          <dgm:bulletEnabled val="1"/>
        </dgm:presLayoutVars>
      </dgm:prSet>
      <dgm:spPr/>
    </dgm:pt>
    <dgm:pt modelId="{044D0DAC-159E-49B0-BA56-0D3D1BBBD7E7}" type="pres">
      <dgm:prSet presAssocID="{EA61931B-EEE1-45F5-99AF-23A7D4C4AB5C}" presName="negSpace" presStyleCnt="0"/>
      <dgm:spPr/>
    </dgm:pt>
    <dgm:pt modelId="{D2DA5A2D-1D9F-4A2E-A3C0-AC9E3C75D58F}" type="pres">
      <dgm:prSet presAssocID="{EA61931B-EEE1-45F5-99AF-23A7D4C4AB5C}" presName="circle" presStyleLbl="node1" presStyleIdx="1" presStyleCnt="2"/>
      <dgm:spPr/>
    </dgm:pt>
  </dgm:ptLst>
  <dgm:cxnLst>
    <dgm:cxn modelId="{DCE06209-C06C-4A1D-958C-6B0222C8D229}" srcId="{BE660249-98D8-4F9A-9D17-96C6EBB994BB}" destId="{EA61931B-EEE1-45F5-99AF-23A7D4C4AB5C}" srcOrd="1" destOrd="0" parTransId="{6F8CD4C7-AA80-4836-B687-971C5417F269}" sibTransId="{85F93007-ABB2-473B-BA2F-62CE074F9B9D}"/>
    <dgm:cxn modelId="{625B710D-6A57-474B-9556-3B929C4944B6}" type="presOf" srcId="{11A02719-0959-4D8D-BBFB-25DDF4CDC339}" destId="{15B16B08-4DA4-4945-8E88-2CF51FCEF094}" srcOrd="1" destOrd="0" presId="urn:microsoft.com/office/officeart/2005/8/layout/hList9"/>
    <dgm:cxn modelId="{16D3A931-CC97-4EA3-A721-D7FE833DEBBF}" type="presOf" srcId="{B91AAA34-977D-476A-A8FD-F7D6C819BAF1}" destId="{0BDC8914-D121-4008-8804-EF5C237225BB}" srcOrd="1" destOrd="0" presId="urn:microsoft.com/office/officeart/2005/8/layout/hList9"/>
    <dgm:cxn modelId="{88CBD132-4771-42C3-BB79-4D74D2952CB2}" srcId="{EA61931B-EEE1-45F5-99AF-23A7D4C4AB5C}" destId="{B525ACE7-D687-4D07-A53D-98488880E727}" srcOrd="0" destOrd="0" parTransId="{C6217A82-7328-4F8C-8F76-2A2FEEFD567B}" sibTransId="{C68D1C19-E61F-4BED-8673-DA81D5C9163F}"/>
    <dgm:cxn modelId="{BF0CA13F-EE1F-45A0-8686-D0136C7F1D7D}" type="presOf" srcId="{C7DFCD50-F0AA-49A4-9D22-3ED6F367F520}" destId="{663D7E7C-9944-4B22-8454-ED3D2E277A13}" srcOrd="0" destOrd="0" presId="urn:microsoft.com/office/officeart/2005/8/layout/hList9"/>
    <dgm:cxn modelId="{01528666-F819-43CB-A9E8-5A8F7E3D2F8F}" type="presOf" srcId="{9F400F79-D6AC-493B-8E8F-F96C9174E9E0}" destId="{3AD15242-671C-4F89-B10A-2232AF4C3987}" srcOrd="0" destOrd="0" presId="urn:microsoft.com/office/officeart/2005/8/layout/hList9"/>
    <dgm:cxn modelId="{A212CB47-7FCC-4416-BC75-8AF858CDE622}" type="presOf" srcId="{B525ACE7-D687-4D07-A53D-98488880E727}" destId="{4A6D57C0-2928-4CF2-ACD8-C34CAC2301D3}" srcOrd="1" destOrd="0" presId="urn:microsoft.com/office/officeart/2005/8/layout/hList9"/>
    <dgm:cxn modelId="{D012E06C-FEB6-4BC7-91C7-EE2F19CF05D2}" type="presOf" srcId="{11A02719-0959-4D8D-BBFB-25DDF4CDC339}" destId="{070C1A0A-0779-4592-8710-7DF964EB77F0}" srcOrd="0" destOrd="0" presId="urn:microsoft.com/office/officeart/2005/8/layout/hList9"/>
    <dgm:cxn modelId="{0869146F-7933-43ED-A9F1-DF63D6595AAB}" type="presOf" srcId="{9F400F79-D6AC-493B-8E8F-F96C9174E9E0}" destId="{3F5D2387-38E0-4CDD-AF9E-63B1E49D3784}" srcOrd="1" destOrd="0" presId="urn:microsoft.com/office/officeart/2005/8/layout/hList9"/>
    <dgm:cxn modelId="{27D24251-B275-4056-884A-99087B8FE11B}" type="presOf" srcId="{BE660249-98D8-4F9A-9D17-96C6EBB994BB}" destId="{579AB493-8DC0-4460-87AC-7C424FF1EDDD}" srcOrd="0" destOrd="0" presId="urn:microsoft.com/office/officeart/2005/8/layout/hList9"/>
    <dgm:cxn modelId="{7823CF52-35C3-45CE-8C51-AC7984276D23}" type="presOf" srcId="{EA61931B-EEE1-45F5-99AF-23A7D4C4AB5C}" destId="{D2DA5A2D-1D9F-4A2E-A3C0-AC9E3C75D58F}" srcOrd="0" destOrd="0" presId="urn:microsoft.com/office/officeart/2005/8/layout/hList9"/>
    <dgm:cxn modelId="{CF9FB976-AE63-45CB-A210-894C54D33364}" type="presOf" srcId="{B707B97D-CFCF-4BAA-B969-5F1D876121C2}" destId="{23F44E86-361E-4323-A31E-FEB72D39D2A3}" srcOrd="0" destOrd="0" presId="urn:microsoft.com/office/officeart/2005/8/layout/hList9"/>
    <dgm:cxn modelId="{B55D6B58-E76D-4167-8346-DCEE877573EF}" type="presOf" srcId="{B707B97D-CFCF-4BAA-B969-5F1D876121C2}" destId="{A890D5C7-E84F-49D8-8C39-0493919FD4AD}" srcOrd="1" destOrd="0" presId="urn:microsoft.com/office/officeart/2005/8/layout/hList9"/>
    <dgm:cxn modelId="{AD3E669E-1C0B-4162-A1C2-F3050BE6B3F7}" srcId="{C7DFCD50-F0AA-49A4-9D22-3ED6F367F520}" destId="{B91AAA34-977D-476A-A8FD-F7D6C819BAF1}" srcOrd="2" destOrd="0" parTransId="{96800C08-B9E4-4A7D-AD68-B3E7B0BB4DC2}" sibTransId="{E4A1C678-A8FA-4C49-8332-69DBA4AA5FCA}"/>
    <dgm:cxn modelId="{720D9CA9-4E94-48FC-9457-FCC954706378}" type="presOf" srcId="{E5ED4CE2-1853-45BD-B5E5-4318896963D5}" destId="{C75EA312-4AA0-4A87-BCC6-9C821B102007}" srcOrd="1" destOrd="0" presId="urn:microsoft.com/office/officeart/2005/8/layout/hList9"/>
    <dgm:cxn modelId="{AF1B4EAA-4CC4-41CE-9316-226A1DD17B3B}" srcId="{BE660249-98D8-4F9A-9D17-96C6EBB994BB}" destId="{C7DFCD50-F0AA-49A4-9D22-3ED6F367F520}" srcOrd="0" destOrd="0" parTransId="{D2CE5BD7-BEE3-42BA-BBF9-7E7B13DDBAE1}" sibTransId="{2441C70A-894B-4F5B-A3D9-EA8354285F11}"/>
    <dgm:cxn modelId="{BA1091AA-C672-4A52-87D1-5E17ECFF21EF}" type="presOf" srcId="{B525ACE7-D687-4D07-A53D-98488880E727}" destId="{7C93445F-4560-43AA-86EC-2203F62B111F}" srcOrd="0" destOrd="0" presId="urn:microsoft.com/office/officeart/2005/8/layout/hList9"/>
    <dgm:cxn modelId="{255404AC-DA6C-467B-AF6A-7F484F76C61B}" srcId="{C7DFCD50-F0AA-49A4-9D22-3ED6F367F520}" destId="{9F400F79-D6AC-493B-8E8F-F96C9174E9E0}" srcOrd="0" destOrd="0" parTransId="{74E71802-91A2-4328-B462-C73FA7431BCF}" sibTransId="{90B06757-704A-4476-8365-2E0C29C8598D}"/>
    <dgm:cxn modelId="{121E69B1-724A-41D2-A3E1-B1871B64B3F8}" srcId="{EA61931B-EEE1-45F5-99AF-23A7D4C4AB5C}" destId="{E5ED4CE2-1853-45BD-B5E5-4318896963D5}" srcOrd="1" destOrd="0" parTransId="{5516FC4F-C8A8-4567-9B58-AF8ACA22331A}" sibTransId="{C67D5E12-88B9-41C6-9C1E-CE2A991BB89A}"/>
    <dgm:cxn modelId="{879BA1EE-A62F-4538-B4E0-1991A56AB5EC}" type="presOf" srcId="{B91AAA34-977D-476A-A8FD-F7D6C819BAF1}" destId="{963F221C-0CEB-4D96-9B90-8EF12BE41BE4}" srcOrd="0" destOrd="0" presId="urn:microsoft.com/office/officeart/2005/8/layout/hList9"/>
    <dgm:cxn modelId="{D220C0EF-3737-4C32-B7B3-9A30F178B2BF}" srcId="{C7DFCD50-F0AA-49A4-9D22-3ED6F367F520}" destId="{11A02719-0959-4D8D-BBFB-25DDF4CDC339}" srcOrd="1" destOrd="0" parTransId="{420EA889-F90B-4E44-A614-5FBDE4EA1515}" sibTransId="{86F818B3-9BBA-4CDA-95F0-F28BB9517554}"/>
    <dgm:cxn modelId="{1028A8F5-154C-48A3-92F1-DE9D7A4B3FCA}" type="presOf" srcId="{E5ED4CE2-1853-45BD-B5E5-4318896963D5}" destId="{496A1626-A199-42C7-ACEB-167935B60601}" srcOrd="0" destOrd="0" presId="urn:microsoft.com/office/officeart/2005/8/layout/hList9"/>
    <dgm:cxn modelId="{DAF830FA-5091-4E03-9FD2-8BCBCCB85299}" srcId="{EA61931B-EEE1-45F5-99AF-23A7D4C4AB5C}" destId="{B707B97D-CFCF-4BAA-B969-5F1D876121C2}" srcOrd="2" destOrd="0" parTransId="{09169028-2588-47F9-AD71-71FCB6840FF3}" sibTransId="{AD79C1CF-1E87-47C2-ABD4-150C87C03722}"/>
    <dgm:cxn modelId="{9677A482-34BB-47C5-B85C-4A8856B31A4E}" type="presParOf" srcId="{579AB493-8DC0-4460-87AC-7C424FF1EDDD}" destId="{12B25328-8C00-43BE-80F4-EA6523E78832}" srcOrd="0" destOrd="0" presId="urn:microsoft.com/office/officeart/2005/8/layout/hList9"/>
    <dgm:cxn modelId="{95F11376-A4C4-4190-A8A8-E6D4D7A271E6}" type="presParOf" srcId="{579AB493-8DC0-4460-87AC-7C424FF1EDDD}" destId="{E1C2041E-569A-4EFE-A5BE-6D98ABE8C02D}" srcOrd="1" destOrd="0" presId="urn:microsoft.com/office/officeart/2005/8/layout/hList9"/>
    <dgm:cxn modelId="{A3057B1B-F0F6-47A6-AE0A-9BFB37AE2DA7}" type="presParOf" srcId="{E1C2041E-569A-4EFE-A5BE-6D98ABE8C02D}" destId="{C2CF8EB2-1A07-4CB6-A703-3E0080278B8D}" srcOrd="0" destOrd="0" presId="urn:microsoft.com/office/officeart/2005/8/layout/hList9"/>
    <dgm:cxn modelId="{25EBE30C-B4CD-4F73-B994-6002725C62DB}" type="presParOf" srcId="{E1C2041E-569A-4EFE-A5BE-6D98ABE8C02D}" destId="{2933FA47-A145-447D-AB2C-9AB2BE34954F}" srcOrd="1" destOrd="0" presId="urn:microsoft.com/office/officeart/2005/8/layout/hList9"/>
    <dgm:cxn modelId="{D1E7F17E-3ABE-4B6B-93B3-CBD41B13021B}" type="presParOf" srcId="{2933FA47-A145-447D-AB2C-9AB2BE34954F}" destId="{3AD15242-671C-4F89-B10A-2232AF4C3987}" srcOrd="0" destOrd="0" presId="urn:microsoft.com/office/officeart/2005/8/layout/hList9"/>
    <dgm:cxn modelId="{193E2218-8D60-46DC-9502-7D1FAED3323B}" type="presParOf" srcId="{2933FA47-A145-447D-AB2C-9AB2BE34954F}" destId="{3F5D2387-38E0-4CDD-AF9E-63B1E49D3784}" srcOrd="1" destOrd="0" presId="urn:microsoft.com/office/officeart/2005/8/layout/hList9"/>
    <dgm:cxn modelId="{82D2685A-E3AB-4B7D-BB3E-EA628C6266DC}" type="presParOf" srcId="{E1C2041E-569A-4EFE-A5BE-6D98ABE8C02D}" destId="{FE57DD64-66AD-486A-8826-AA18CFE227EC}" srcOrd="2" destOrd="0" presId="urn:microsoft.com/office/officeart/2005/8/layout/hList9"/>
    <dgm:cxn modelId="{5EA1B040-AAEC-47C7-830D-279FD3BFFF8F}" type="presParOf" srcId="{FE57DD64-66AD-486A-8826-AA18CFE227EC}" destId="{070C1A0A-0779-4592-8710-7DF964EB77F0}" srcOrd="0" destOrd="0" presId="urn:microsoft.com/office/officeart/2005/8/layout/hList9"/>
    <dgm:cxn modelId="{5744FB46-5684-46C3-AA0D-7B2A7F7C4052}" type="presParOf" srcId="{FE57DD64-66AD-486A-8826-AA18CFE227EC}" destId="{15B16B08-4DA4-4945-8E88-2CF51FCEF094}" srcOrd="1" destOrd="0" presId="urn:microsoft.com/office/officeart/2005/8/layout/hList9"/>
    <dgm:cxn modelId="{417A2554-C3AC-4570-94C0-7FBA19A0E5A8}" type="presParOf" srcId="{E1C2041E-569A-4EFE-A5BE-6D98ABE8C02D}" destId="{00103F30-F650-448B-B4E2-361E3913530C}" srcOrd="3" destOrd="0" presId="urn:microsoft.com/office/officeart/2005/8/layout/hList9"/>
    <dgm:cxn modelId="{2A2FA6D7-3BE8-45D6-8EF2-B2B542F0D5EC}" type="presParOf" srcId="{00103F30-F650-448B-B4E2-361E3913530C}" destId="{963F221C-0CEB-4D96-9B90-8EF12BE41BE4}" srcOrd="0" destOrd="0" presId="urn:microsoft.com/office/officeart/2005/8/layout/hList9"/>
    <dgm:cxn modelId="{61751CA6-C56B-4AE8-B381-AC16891BB59C}" type="presParOf" srcId="{00103F30-F650-448B-B4E2-361E3913530C}" destId="{0BDC8914-D121-4008-8804-EF5C237225BB}" srcOrd="1" destOrd="0" presId="urn:microsoft.com/office/officeart/2005/8/layout/hList9"/>
    <dgm:cxn modelId="{6851C53E-CBDF-4652-9BA9-C87EA1F3752B}" type="presParOf" srcId="{579AB493-8DC0-4460-87AC-7C424FF1EDDD}" destId="{9C0CB066-0CF3-43AB-A4EE-8E99B2E2DBFD}" srcOrd="2" destOrd="0" presId="urn:microsoft.com/office/officeart/2005/8/layout/hList9"/>
    <dgm:cxn modelId="{05CA7CB2-CC6D-43D2-A3E2-411BB87109ED}" type="presParOf" srcId="{579AB493-8DC0-4460-87AC-7C424FF1EDDD}" destId="{663D7E7C-9944-4B22-8454-ED3D2E277A13}" srcOrd="3" destOrd="0" presId="urn:microsoft.com/office/officeart/2005/8/layout/hList9"/>
    <dgm:cxn modelId="{FED2D938-AD25-4C95-AA31-9FC7F1A3E6ED}" type="presParOf" srcId="{579AB493-8DC0-4460-87AC-7C424FF1EDDD}" destId="{BF9EE498-E2EC-41FE-BAD7-FF26DFB128E1}" srcOrd="4" destOrd="0" presId="urn:microsoft.com/office/officeart/2005/8/layout/hList9"/>
    <dgm:cxn modelId="{B87BAC06-884E-442B-A667-49110C2C5BE0}" type="presParOf" srcId="{579AB493-8DC0-4460-87AC-7C424FF1EDDD}" destId="{76A38C7E-3859-4EE7-85BF-9467C8789DFF}" srcOrd="5" destOrd="0" presId="urn:microsoft.com/office/officeart/2005/8/layout/hList9"/>
    <dgm:cxn modelId="{1AFB26A0-8FF4-4098-9918-50B9B3C4F011}" type="presParOf" srcId="{579AB493-8DC0-4460-87AC-7C424FF1EDDD}" destId="{1CDE5710-658E-44D1-B72D-BABF0C0D4188}" srcOrd="6" destOrd="0" presId="urn:microsoft.com/office/officeart/2005/8/layout/hList9"/>
    <dgm:cxn modelId="{364E68B6-F130-4F02-A178-80B74BA5D7C9}" type="presParOf" srcId="{1CDE5710-658E-44D1-B72D-BABF0C0D4188}" destId="{65988EFF-3CC3-43F3-833C-9578D1D2DFA9}" srcOrd="0" destOrd="0" presId="urn:microsoft.com/office/officeart/2005/8/layout/hList9"/>
    <dgm:cxn modelId="{ED3CB81A-B266-4359-B6D2-A4B3B1332538}" type="presParOf" srcId="{1CDE5710-658E-44D1-B72D-BABF0C0D4188}" destId="{57E6849E-B740-4332-B8D6-8DDCBB9ED0AE}" srcOrd="1" destOrd="0" presId="urn:microsoft.com/office/officeart/2005/8/layout/hList9"/>
    <dgm:cxn modelId="{A632C49B-2A7F-41BF-81FA-1588983E2DA9}" type="presParOf" srcId="{57E6849E-B740-4332-B8D6-8DDCBB9ED0AE}" destId="{7C93445F-4560-43AA-86EC-2203F62B111F}" srcOrd="0" destOrd="0" presId="urn:microsoft.com/office/officeart/2005/8/layout/hList9"/>
    <dgm:cxn modelId="{ECDE830C-1A6C-47C2-A8C2-657094D6E87A}" type="presParOf" srcId="{57E6849E-B740-4332-B8D6-8DDCBB9ED0AE}" destId="{4A6D57C0-2928-4CF2-ACD8-C34CAC2301D3}" srcOrd="1" destOrd="0" presId="urn:microsoft.com/office/officeart/2005/8/layout/hList9"/>
    <dgm:cxn modelId="{E0A0BBAA-4BB4-41F7-97F2-03E4C52EACA0}" type="presParOf" srcId="{1CDE5710-658E-44D1-B72D-BABF0C0D4188}" destId="{110E7F60-C08D-4569-9CB3-EB29C59031C0}" srcOrd="2" destOrd="0" presId="urn:microsoft.com/office/officeart/2005/8/layout/hList9"/>
    <dgm:cxn modelId="{FE5FD26C-918B-41D7-89F1-206ADF4A3E6B}" type="presParOf" srcId="{110E7F60-C08D-4569-9CB3-EB29C59031C0}" destId="{496A1626-A199-42C7-ACEB-167935B60601}" srcOrd="0" destOrd="0" presId="urn:microsoft.com/office/officeart/2005/8/layout/hList9"/>
    <dgm:cxn modelId="{E45F9C2D-1196-4616-B1B3-8CF50C47DAE0}" type="presParOf" srcId="{110E7F60-C08D-4569-9CB3-EB29C59031C0}" destId="{C75EA312-4AA0-4A87-BCC6-9C821B102007}" srcOrd="1" destOrd="0" presId="urn:microsoft.com/office/officeart/2005/8/layout/hList9"/>
    <dgm:cxn modelId="{F8C5A9B4-DF52-4633-B94A-45FDE71AA954}" type="presParOf" srcId="{1CDE5710-658E-44D1-B72D-BABF0C0D4188}" destId="{9EB45C05-6B7A-4E9F-89F0-EE536A7EAA60}" srcOrd="3" destOrd="0" presId="urn:microsoft.com/office/officeart/2005/8/layout/hList9"/>
    <dgm:cxn modelId="{6407CA27-EDC9-43FA-A879-489A42636B22}" type="presParOf" srcId="{9EB45C05-6B7A-4E9F-89F0-EE536A7EAA60}" destId="{23F44E86-361E-4323-A31E-FEB72D39D2A3}" srcOrd="0" destOrd="0" presId="urn:microsoft.com/office/officeart/2005/8/layout/hList9"/>
    <dgm:cxn modelId="{A369A095-4DA6-4089-A716-33490F9D3042}" type="presParOf" srcId="{9EB45C05-6B7A-4E9F-89F0-EE536A7EAA60}" destId="{A890D5C7-E84F-49D8-8C39-0493919FD4AD}" srcOrd="1" destOrd="0" presId="urn:microsoft.com/office/officeart/2005/8/layout/hList9"/>
    <dgm:cxn modelId="{76AB86F7-33A1-4051-8E4A-97D6E7C6BC73}" type="presParOf" srcId="{579AB493-8DC0-4460-87AC-7C424FF1EDDD}" destId="{044D0DAC-159E-49B0-BA56-0D3D1BBBD7E7}" srcOrd="7" destOrd="0" presId="urn:microsoft.com/office/officeart/2005/8/layout/hList9"/>
    <dgm:cxn modelId="{03F128E4-CC42-4790-BE9E-812DADB4C783}" type="presParOf" srcId="{579AB493-8DC0-4460-87AC-7C424FF1EDDD}" destId="{D2DA5A2D-1D9F-4A2E-A3C0-AC9E3C75D58F}"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15242-671C-4F89-B10A-2232AF4C3987}">
      <dsp:nvSpPr>
        <dsp:cNvPr id="0" name=""/>
        <dsp:cNvSpPr/>
      </dsp:nvSpPr>
      <dsp:spPr>
        <a:xfrm>
          <a:off x="4720054" y="1177751"/>
          <a:ext cx="4397480" cy="2933119"/>
        </a:xfrm>
        <a:prstGeom prst="rect">
          <a:avLst/>
        </a:prstGeom>
        <a:solidFill>
          <a:schemeClr val="accent3">
            <a:alpha val="90000"/>
            <a:tint val="40000"/>
            <a:hueOff val="0"/>
            <a:satOff val="0"/>
            <a:lumOff val="0"/>
            <a:alphaOff val="0"/>
          </a:schemeClr>
        </a:solidFill>
        <a:ln>
          <a:noFill/>
        </a:ln>
        <a:effectLst>
          <a:outerShdw blurRad="40000" dist="23000" dir="5400000" rotWithShape="0">
            <a:srgbClr val="000000">
              <a:alpha val="35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320040" rIns="320040" bIns="320040" numCol="1" spcCol="1270" anchor="ctr" anchorCtr="0">
          <a:noAutofit/>
        </a:bodyPr>
        <a:lstStyle/>
        <a:p>
          <a:pPr marL="0" lvl="0" indent="0" algn="l" defTabSz="2000250">
            <a:lnSpc>
              <a:spcPct val="90000"/>
            </a:lnSpc>
            <a:spcBef>
              <a:spcPct val="0"/>
            </a:spcBef>
            <a:spcAft>
              <a:spcPct val="35000"/>
            </a:spcAft>
            <a:buNone/>
          </a:pPr>
          <a:r>
            <a:rPr lang="en-US" sz="4500" kern="1200" dirty="0"/>
            <a:t>Parents’ expectations</a:t>
          </a:r>
        </a:p>
      </dsp:txBody>
      <dsp:txXfrm>
        <a:off x="5423651" y="1177751"/>
        <a:ext cx="3693883" cy="2933119"/>
      </dsp:txXfrm>
    </dsp:sp>
    <dsp:sp modelId="{070C1A0A-0779-4592-8710-7DF964EB77F0}">
      <dsp:nvSpPr>
        <dsp:cNvPr id="0" name=""/>
        <dsp:cNvSpPr/>
      </dsp:nvSpPr>
      <dsp:spPr>
        <a:xfrm>
          <a:off x="4720054" y="4110871"/>
          <a:ext cx="4397480" cy="2933119"/>
        </a:xfrm>
        <a:prstGeom prst="rect">
          <a:avLst/>
        </a:prstGeom>
        <a:solidFill>
          <a:schemeClr val="accent3">
            <a:alpha val="90000"/>
            <a:tint val="40000"/>
            <a:hueOff val="0"/>
            <a:satOff val="0"/>
            <a:lumOff val="0"/>
            <a:alphaOff val="0"/>
          </a:schemeClr>
        </a:solidFill>
        <a:ln>
          <a:noFill/>
        </a:ln>
        <a:effectLst>
          <a:outerShdw blurRad="40000" dist="23000" dir="5400000" rotWithShape="0">
            <a:srgbClr val="000000">
              <a:alpha val="35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320040" rIns="320040" bIns="320040" numCol="1" spcCol="1270" anchor="ctr" anchorCtr="0">
          <a:noAutofit/>
        </a:bodyPr>
        <a:lstStyle/>
        <a:p>
          <a:pPr marL="0" lvl="0" indent="0" algn="l" defTabSz="2000250">
            <a:lnSpc>
              <a:spcPct val="90000"/>
            </a:lnSpc>
            <a:spcBef>
              <a:spcPct val="0"/>
            </a:spcBef>
            <a:spcAft>
              <a:spcPct val="35000"/>
            </a:spcAft>
            <a:buNone/>
          </a:pPr>
          <a:r>
            <a:rPr lang="en-US" sz="4500" kern="1200" dirty="0"/>
            <a:t>Study pressure</a:t>
          </a:r>
        </a:p>
      </dsp:txBody>
      <dsp:txXfrm>
        <a:off x="5423651" y="4110871"/>
        <a:ext cx="3693883" cy="2933119"/>
      </dsp:txXfrm>
    </dsp:sp>
    <dsp:sp modelId="{963F221C-0CEB-4D96-9B90-8EF12BE41BE4}">
      <dsp:nvSpPr>
        <dsp:cNvPr id="0" name=""/>
        <dsp:cNvSpPr/>
      </dsp:nvSpPr>
      <dsp:spPr>
        <a:xfrm>
          <a:off x="4720054" y="7043990"/>
          <a:ext cx="4397480" cy="2933119"/>
        </a:xfrm>
        <a:prstGeom prst="rect">
          <a:avLst/>
        </a:prstGeom>
        <a:solidFill>
          <a:schemeClr val="accent3">
            <a:alpha val="90000"/>
            <a:tint val="40000"/>
            <a:hueOff val="0"/>
            <a:satOff val="0"/>
            <a:lumOff val="0"/>
            <a:alphaOff val="0"/>
          </a:schemeClr>
        </a:solidFill>
        <a:ln>
          <a:noFill/>
        </a:ln>
        <a:effectLst>
          <a:outerShdw blurRad="40000" dist="23000" dir="5400000" rotWithShape="0">
            <a:srgbClr val="000000">
              <a:alpha val="35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320040" rIns="320040" bIns="320040" numCol="1" spcCol="1270" anchor="ctr" anchorCtr="0">
          <a:noAutofit/>
        </a:bodyPr>
        <a:lstStyle/>
        <a:p>
          <a:pPr marL="0" lvl="0" indent="0" algn="l" defTabSz="2000250">
            <a:lnSpc>
              <a:spcPct val="90000"/>
            </a:lnSpc>
            <a:spcBef>
              <a:spcPct val="0"/>
            </a:spcBef>
            <a:spcAft>
              <a:spcPct val="35000"/>
            </a:spcAft>
            <a:buNone/>
          </a:pPr>
          <a:r>
            <a:rPr lang="en-US" sz="4500" kern="1200" dirty="0"/>
            <a:t>Lack of psychological consultation</a:t>
          </a:r>
        </a:p>
      </dsp:txBody>
      <dsp:txXfrm>
        <a:off x="5423651" y="7043990"/>
        <a:ext cx="3693883" cy="2933119"/>
      </dsp:txXfrm>
    </dsp:sp>
    <dsp:sp modelId="{663D7E7C-9944-4B22-8454-ED3D2E277A13}">
      <dsp:nvSpPr>
        <dsp:cNvPr id="0" name=""/>
        <dsp:cNvSpPr/>
      </dsp:nvSpPr>
      <dsp:spPr>
        <a:xfrm>
          <a:off x="2374731" y="5090"/>
          <a:ext cx="2931653" cy="2931653"/>
        </a:xfrm>
        <a:prstGeom prst="ellipse">
          <a:avLst/>
        </a:prstGeom>
        <a:solidFill>
          <a:schemeClr val="accent3">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en-US" sz="4800" kern="1200" dirty="0"/>
            <a:t>Viet Nam</a:t>
          </a:r>
        </a:p>
      </dsp:txBody>
      <dsp:txXfrm>
        <a:off x="2804062" y="434421"/>
        <a:ext cx="2072991" cy="2072991"/>
      </dsp:txXfrm>
    </dsp:sp>
    <dsp:sp modelId="{7C93445F-4560-43AA-86EC-2203F62B111F}">
      <dsp:nvSpPr>
        <dsp:cNvPr id="0" name=""/>
        <dsp:cNvSpPr/>
      </dsp:nvSpPr>
      <dsp:spPr>
        <a:xfrm>
          <a:off x="12049188" y="1177751"/>
          <a:ext cx="4397480" cy="2933119"/>
        </a:xfrm>
        <a:prstGeom prst="rect">
          <a:avLst/>
        </a:prstGeom>
        <a:solidFill>
          <a:schemeClr val="accent3">
            <a:alpha val="90000"/>
            <a:tint val="40000"/>
            <a:hueOff val="0"/>
            <a:satOff val="0"/>
            <a:lumOff val="0"/>
            <a:alphaOff val="0"/>
          </a:schemeClr>
        </a:solidFill>
        <a:ln>
          <a:noFill/>
        </a:ln>
        <a:effectLst>
          <a:outerShdw blurRad="40000" dist="23000" dir="5400000" rotWithShape="0">
            <a:srgbClr val="000000">
              <a:alpha val="35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320040" rIns="320040" bIns="320040" numCol="1" spcCol="1270" anchor="ctr" anchorCtr="0">
          <a:noAutofit/>
        </a:bodyPr>
        <a:lstStyle/>
        <a:p>
          <a:pPr marL="0" lvl="0" indent="0" algn="l" defTabSz="2000250">
            <a:lnSpc>
              <a:spcPct val="90000"/>
            </a:lnSpc>
            <a:spcBef>
              <a:spcPct val="0"/>
            </a:spcBef>
            <a:spcAft>
              <a:spcPct val="35000"/>
            </a:spcAft>
            <a:buNone/>
          </a:pPr>
          <a:r>
            <a:rPr lang="en-US" sz="4500" kern="1200" dirty="0"/>
            <a:t>Racial discrimination</a:t>
          </a:r>
        </a:p>
      </dsp:txBody>
      <dsp:txXfrm>
        <a:off x="12752785" y="1177751"/>
        <a:ext cx="3693883" cy="2933119"/>
      </dsp:txXfrm>
    </dsp:sp>
    <dsp:sp modelId="{496A1626-A199-42C7-ACEB-167935B60601}">
      <dsp:nvSpPr>
        <dsp:cNvPr id="0" name=""/>
        <dsp:cNvSpPr/>
      </dsp:nvSpPr>
      <dsp:spPr>
        <a:xfrm>
          <a:off x="12049188" y="4110871"/>
          <a:ext cx="4397480" cy="2933119"/>
        </a:xfrm>
        <a:prstGeom prst="rect">
          <a:avLst/>
        </a:prstGeom>
        <a:solidFill>
          <a:schemeClr val="accent3">
            <a:alpha val="90000"/>
            <a:tint val="40000"/>
            <a:hueOff val="0"/>
            <a:satOff val="0"/>
            <a:lumOff val="0"/>
            <a:alphaOff val="0"/>
          </a:schemeClr>
        </a:solidFill>
        <a:ln>
          <a:noFill/>
        </a:ln>
        <a:effectLst>
          <a:outerShdw blurRad="40000" dist="23000" dir="5400000" rotWithShape="0">
            <a:srgbClr val="000000">
              <a:alpha val="35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320040" rIns="320040" bIns="320040" numCol="1" spcCol="1270" anchor="ctr" anchorCtr="0">
          <a:noAutofit/>
        </a:bodyPr>
        <a:lstStyle/>
        <a:p>
          <a:pPr marL="0" lvl="0" indent="0" algn="l" defTabSz="2000250">
            <a:lnSpc>
              <a:spcPct val="90000"/>
            </a:lnSpc>
            <a:spcBef>
              <a:spcPct val="0"/>
            </a:spcBef>
            <a:spcAft>
              <a:spcPct val="35000"/>
            </a:spcAft>
            <a:buNone/>
          </a:pPr>
          <a:r>
            <a:rPr lang="en-US" sz="4500" kern="1200" dirty="0"/>
            <a:t>Freedom</a:t>
          </a:r>
        </a:p>
      </dsp:txBody>
      <dsp:txXfrm>
        <a:off x="12752785" y="4110871"/>
        <a:ext cx="3693883" cy="2933119"/>
      </dsp:txXfrm>
    </dsp:sp>
    <dsp:sp modelId="{23F44E86-361E-4323-A31E-FEB72D39D2A3}">
      <dsp:nvSpPr>
        <dsp:cNvPr id="0" name=""/>
        <dsp:cNvSpPr/>
      </dsp:nvSpPr>
      <dsp:spPr>
        <a:xfrm>
          <a:off x="12049188" y="7043990"/>
          <a:ext cx="4397480" cy="2933119"/>
        </a:xfrm>
        <a:prstGeom prst="rect">
          <a:avLst/>
        </a:prstGeom>
        <a:solidFill>
          <a:schemeClr val="accent3">
            <a:alpha val="90000"/>
            <a:tint val="40000"/>
            <a:hueOff val="0"/>
            <a:satOff val="0"/>
            <a:lumOff val="0"/>
            <a:alphaOff val="0"/>
          </a:schemeClr>
        </a:solidFill>
        <a:ln>
          <a:noFill/>
        </a:ln>
        <a:effectLst>
          <a:outerShdw blurRad="40000" dist="23000" dir="5400000" rotWithShape="0">
            <a:srgbClr val="000000">
              <a:alpha val="35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320040" rIns="320040" bIns="320040" numCol="1" spcCol="1270" anchor="ctr" anchorCtr="0">
          <a:noAutofit/>
        </a:bodyPr>
        <a:lstStyle/>
        <a:p>
          <a:pPr marL="0" lvl="0" indent="0" algn="l" defTabSz="2000250">
            <a:lnSpc>
              <a:spcPct val="90000"/>
            </a:lnSpc>
            <a:spcBef>
              <a:spcPct val="0"/>
            </a:spcBef>
            <a:spcAft>
              <a:spcPct val="35000"/>
            </a:spcAft>
            <a:buNone/>
          </a:pPr>
          <a:r>
            <a:rPr lang="en-US" sz="4500" kern="1200" dirty="0"/>
            <a:t>Social development</a:t>
          </a:r>
        </a:p>
      </dsp:txBody>
      <dsp:txXfrm>
        <a:off x="12752785" y="7043990"/>
        <a:ext cx="3693883" cy="2933119"/>
      </dsp:txXfrm>
    </dsp:sp>
    <dsp:sp modelId="{D2DA5A2D-1D9F-4A2E-A3C0-AC9E3C75D58F}">
      <dsp:nvSpPr>
        <dsp:cNvPr id="0" name=""/>
        <dsp:cNvSpPr/>
      </dsp:nvSpPr>
      <dsp:spPr>
        <a:xfrm>
          <a:off x="9703865" y="5090"/>
          <a:ext cx="2931653" cy="2931653"/>
        </a:xfrm>
        <a:prstGeom prst="ellipse">
          <a:avLst/>
        </a:prstGeom>
        <a:solidFill>
          <a:schemeClr val="accent3">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en-US" sz="4800" kern="1200" dirty="0"/>
            <a:t>America</a:t>
          </a:r>
        </a:p>
      </dsp:txBody>
      <dsp:txXfrm>
        <a:off x="10133196" y="434421"/>
        <a:ext cx="2072991" cy="2072991"/>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9C8CA-10A7-40DD-AECC-ACCB1B3E7B15}"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53405-9709-4F07-A87C-EE8BABA653B9}" type="slidenum">
              <a:rPr lang="en-US" smtClean="0"/>
              <a:t>‹#›</a:t>
            </a:fld>
            <a:endParaRPr lang="en-US"/>
          </a:p>
        </p:txBody>
      </p:sp>
    </p:spTree>
    <p:extLst>
      <p:ext uri="{BB962C8B-B14F-4D97-AF65-F5344CB8AC3E}">
        <p14:creationId xmlns:p14="http://schemas.microsoft.com/office/powerpoint/2010/main" val="308114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36A97-2307-4CA9-8F65-F8EE965CA2F8}" type="slidenum">
              <a:rPr lang="en-US" smtClean="0"/>
              <a:t>10</a:t>
            </a:fld>
            <a:endParaRPr lang="en-US"/>
          </a:p>
        </p:txBody>
      </p:sp>
    </p:spTree>
    <p:extLst>
      <p:ext uri="{BB962C8B-B14F-4D97-AF65-F5344CB8AC3E}">
        <p14:creationId xmlns:p14="http://schemas.microsoft.com/office/powerpoint/2010/main" val="295092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1"/>
        </a:solidFill>
        <a:effectLst/>
      </p:bgPr>
    </p:bg>
    <p:spTree>
      <p:nvGrpSpPr>
        <p:cNvPr id="1" name=""/>
        <p:cNvGrpSpPr/>
        <p:nvPr/>
      </p:nvGrpSpPr>
      <p:grpSpPr>
        <a:xfrm>
          <a:off x="0" y="0"/>
          <a:ext cx="0" cy="0"/>
          <a:chOff x="0" y="0"/>
          <a:chExt cx="0" cy="0"/>
        </a:xfrm>
      </p:grpSpPr>
      <p:sp>
        <p:nvSpPr>
          <p:cNvPr id="2" name="AutoShape 2"/>
          <p:cNvSpPr/>
          <p:nvPr/>
        </p:nvSpPr>
        <p:spPr>
          <a:xfrm>
            <a:off x="5536669" y="6216131"/>
            <a:ext cx="7367062" cy="21327"/>
          </a:xfrm>
          <a:prstGeom prst="line">
            <a:avLst/>
          </a:prstGeom>
          <a:ln w="38100" cap="flat">
            <a:solidFill>
              <a:srgbClr val="4D5A46"/>
            </a:solidFill>
            <a:prstDash val="solid"/>
            <a:headEnd type="none" w="sm" len="sm"/>
            <a:tailEnd type="none" w="sm" len="sm"/>
          </a:ln>
        </p:spPr>
      </p:sp>
      <p:sp>
        <p:nvSpPr>
          <p:cNvPr id="3" name="Freeform 3"/>
          <p:cNvSpPr/>
          <p:nvPr/>
        </p:nvSpPr>
        <p:spPr>
          <a:xfrm rot="-5400000">
            <a:off x="1073278" y="1157820"/>
            <a:ext cx="8322164" cy="8258920"/>
          </a:xfrm>
          <a:custGeom>
            <a:avLst/>
            <a:gdLst/>
            <a:ahLst/>
            <a:cxnLst/>
            <a:rect l="l" t="t" r="r" b="b"/>
            <a:pathLst>
              <a:path w="8322164" h="8258920">
                <a:moveTo>
                  <a:pt x="0" y="0"/>
                </a:moveTo>
                <a:lnTo>
                  <a:pt x="8322164" y="0"/>
                </a:lnTo>
                <a:lnTo>
                  <a:pt x="8322164" y="8258920"/>
                </a:lnTo>
                <a:lnTo>
                  <a:pt x="0" y="8258920"/>
                </a:lnTo>
                <a:lnTo>
                  <a:pt x="0" y="0"/>
                </a:lnTo>
                <a:close/>
              </a:path>
            </a:pathLst>
          </a:custGeom>
          <a:blipFill>
            <a:blip r:embed="rId2"/>
            <a:stretch>
              <a:fillRect b="-37329"/>
            </a:stretch>
          </a:blipFill>
        </p:spPr>
      </p:sp>
      <p:sp>
        <p:nvSpPr>
          <p:cNvPr id="4" name="TextBox 4"/>
          <p:cNvSpPr txBox="1"/>
          <p:nvPr/>
        </p:nvSpPr>
        <p:spPr>
          <a:xfrm>
            <a:off x="3889179" y="3143816"/>
            <a:ext cx="10949282" cy="2008114"/>
          </a:xfrm>
          <a:prstGeom prst="rect">
            <a:avLst/>
          </a:prstGeom>
        </p:spPr>
        <p:txBody>
          <a:bodyPr wrap="square" lIns="0" tIns="0" rIns="0" bIns="0" rtlCol="0" anchor="t">
            <a:spAutoFit/>
          </a:bodyPr>
          <a:lstStyle/>
          <a:p>
            <a:pPr algn="ctr">
              <a:lnSpc>
                <a:spcPts val="17876"/>
              </a:lnSpc>
            </a:pPr>
            <a:r>
              <a:rPr lang="en-US" sz="8000" dirty="0">
                <a:solidFill>
                  <a:schemeClr val="accent1">
                    <a:lumMod val="50000"/>
                  </a:schemeClr>
                </a:solidFill>
                <a:effectLst>
                  <a:outerShdw blurRad="38100" dist="38100" dir="2700000" algn="tl">
                    <a:srgbClr val="000000">
                      <a:alpha val="43137"/>
                    </a:srgbClr>
                  </a:outerShdw>
                </a:effectLst>
                <a:latin typeface="Brown Sugar"/>
              </a:rPr>
              <a:t>Unit 9: social issues</a:t>
            </a:r>
          </a:p>
        </p:txBody>
      </p:sp>
      <p:sp>
        <p:nvSpPr>
          <p:cNvPr id="5" name="TextBox 5"/>
          <p:cNvSpPr txBox="1"/>
          <p:nvPr/>
        </p:nvSpPr>
        <p:spPr>
          <a:xfrm>
            <a:off x="3146143" y="5021750"/>
            <a:ext cx="12551057" cy="900055"/>
          </a:xfrm>
          <a:prstGeom prst="rect">
            <a:avLst/>
          </a:prstGeom>
        </p:spPr>
        <p:txBody>
          <a:bodyPr wrap="square" lIns="0" tIns="0" rIns="0" bIns="0" rtlCol="0" anchor="t">
            <a:spAutoFit/>
          </a:bodyPr>
          <a:lstStyle/>
          <a:p>
            <a:pPr algn="ctr">
              <a:lnSpc>
                <a:spcPts val="8106"/>
              </a:lnSpc>
            </a:pPr>
            <a:r>
              <a:rPr lang="en-US" sz="4000" b="1" dirty="0">
                <a:solidFill>
                  <a:schemeClr val="accent3">
                    <a:lumMod val="50000"/>
                  </a:schemeClr>
                </a:solidFill>
                <a:effectLst>
                  <a:outerShdw blurRad="38100" dist="38100" dir="2700000" algn="tl">
                    <a:srgbClr val="000000">
                      <a:alpha val="43137"/>
                    </a:srgbClr>
                  </a:outerShdw>
                </a:effectLst>
                <a:latin typeface="Coterie"/>
              </a:rPr>
              <a:t>Lesson 7: communication &amp; culture/ </a:t>
            </a:r>
            <a:r>
              <a:rPr lang="en-US" sz="4000" b="1" dirty="0" err="1">
                <a:solidFill>
                  <a:schemeClr val="accent3">
                    <a:lumMod val="50000"/>
                  </a:schemeClr>
                </a:solidFill>
                <a:effectLst>
                  <a:outerShdw blurRad="38100" dist="38100" dir="2700000" algn="tl">
                    <a:srgbClr val="000000">
                      <a:alpha val="43137"/>
                    </a:srgbClr>
                  </a:outerShdw>
                </a:effectLst>
                <a:latin typeface="Coterie"/>
              </a:rPr>
              <a:t>clil</a:t>
            </a:r>
            <a:endParaRPr lang="en-US" sz="4000" b="1" dirty="0">
              <a:solidFill>
                <a:schemeClr val="accent3">
                  <a:lumMod val="50000"/>
                </a:schemeClr>
              </a:solidFill>
              <a:effectLst>
                <a:outerShdw blurRad="38100" dist="38100" dir="2700000" algn="tl">
                  <a:srgbClr val="000000">
                    <a:alpha val="43137"/>
                  </a:srgbClr>
                </a:outerShdw>
              </a:effectLst>
              <a:latin typeface="Coterie"/>
            </a:endParaRPr>
          </a:p>
        </p:txBody>
      </p:sp>
      <p:sp>
        <p:nvSpPr>
          <p:cNvPr id="6" name="TextBox 6"/>
          <p:cNvSpPr txBox="1"/>
          <p:nvPr/>
        </p:nvSpPr>
        <p:spPr>
          <a:xfrm>
            <a:off x="8839200" y="8496300"/>
            <a:ext cx="8270729" cy="538609"/>
          </a:xfrm>
          <a:prstGeom prst="rect">
            <a:avLst/>
          </a:prstGeom>
        </p:spPr>
        <p:txBody>
          <a:bodyPr lIns="0" tIns="0" rIns="0" bIns="0" rtlCol="0" anchor="t">
            <a:spAutoFit/>
          </a:bodyPr>
          <a:lstStyle/>
          <a:p>
            <a:pPr algn="ctr">
              <a:lnSpc>
                <a:spcPts val="4200"/>
              </a:lnSpc>
              <a:spcBef>
                <a:spcPct val="0"/>
              </a:spcBef>
            </a:pPr>
            <a:r>
              <a:rPr lang="en-US" sz="3000" i="1" spc="240" dirty="0">
                <a:solidFill>
                  <a:srgbClr val="4D5A46"/>
                </a:solidFill>
                <a:latin typeface="Kulachat Serif"/>
              </a:rPr>
              <a:t>Saturday 23</a:t>
            </a:r>
            <a:r>
              <a:rPr lang="en-US" sz="3000" i="1" spc="240" baseline="30000" dirty="0">
                <a:solidFill>
                  <a:srgbClr val="4D5A46"/>
                </a:solidFill>
                <a:latin typeface="Kulachat Serif"/>
              </a:rPr>
              <a:t>rd</a:t>
            </a:r>
            <a:r>
              <a:rPr lang="en-US" sz="3000" i="1" spc="240" dirty="0">
                <a:solidFill>
                  <a:srgbClr val="4D5A46"/>
                </a:solidFill>
                <a:latin typeface="Kulachat Serif"/>
              </a:rPr>
              <a:t> March 2024</a:t>
            </a:r>
          </a:p>
        </p:txBody>
      </p:sp>
      <p:sp>
        <p:nvSpPr>
          <p:cNvPr id="7" name="Freeform 7"/>
          <p:cNvSpPr/>
          <p:nvPr/>
        </p:nvSpPr>
        <p:spPr>
          <a:xfrm rot="-5400000">
            <a:off x="9188578" y="1301440"/>
            <a:ext cx="8322164" cy="7971680"/>
          </a:xfrm>
          <a:custGeom>
            <a:avLst/>
            <a:gdLst/>
            <a:ahLst/>
            <a:cxnLst/>
            <a:rect l="l" t="t" r="r" b="b"/>
            <a:pathLst>
              <a:path w="8322164" h="7971680">
                <a:moveTo>
                  <a:pt x="0" y="0"/>
                </a:moveTo>
                <a:lnTo>
                  <a:pt x="8322164" y="0"/>
                </a:lnTo>
                <a:lnTo>
                  <a:pt x="8322164" y="7971680"/>
                </a:lnTo>
                <a:lnTo>
                  <a:pt x="0" y="7971680"/>
                </a:lnTo>
                <a:lnTo>
                  <a:pt x="0" y="0"/>
                </a:lnTo>
                <a:close/>
              </a:path>
            </a:pathLst>
          </a:custGeom>
          <a:blipFill>
            <a:blip r:embed="rId2"/>
            <a:stretch>
              <a:fillRect t="-42278"/>
            </a:stretch>
          </a:blipFill>
        </p:spPr>
      </p:sp>
      <p:sp>
        <p:nvSpPr>
          <p:cNvPr id="8" name="Freeform 8"/>
          <p:cNvSpPr/>
          <p:nvPr/>
        </p:nvSpPr>
        <p:spPr>
          <a:xfrm>
            <a:off x="13278133" y="4628775"/>
            <a:ext cx="5086067" cy="7078282"/>
          </a:xfrm>
          <a:custGeom>
            <a:avLst/>
            <a:gdLst/>
            <a:ahLst/>
            <a:cxnLst/>
            <a:rect l="l" t="t" r="r" b="b"/>
            <a:pathLst>
              <a:path w="5086067" h="7078282">
                <a:moveTo>
                  <a:pt x="0" y="0"/>
                </a:moveTo>
                <a:lnTo>
                  <a:pt x="5086067" y="0"/>
                </a:lnTo>
                <a:lnTo>
                  <a:pt x="5086067" y="7078282"/>
                </a:lnTo>
                <a:lnTo>
                  <a:pt x="0" y="7078282"/>
                </a:lnTo>
                <a:lnTo>
                  <a:pt x="0" y="0"/>
                </a:lnTo>
                <a:close/>
              </a:path>
            </a:pathLst>
          </a:custGeom>
          <a:blipFill>
            <a:blip r:embed="rId3"/>
            <a:stretch>
              <a:fillRect/>
            </a:stretch>
          </a:blipFill>
        </p:spPr>
      </p:sp>
      <p:sp>
        <p:nvSpPr>
          <p:cNvPr id="9" name="Freeform 9"/>
          <p:cNvSpPr/>
          <p:nvPr/>
        </p:nvSpPr>
        <p:spPr>
          <a:xfrm flipH="1" flipV="1">
            <a:off x="79072" y="-745574"/>
            <a:ext cx="5086067" cy="7078282"/>
          </a:xfrm>
          <a:custGeom>
            <a:avLst/>
            <a:gdLst/>
            <a:ahLst/>
            <a:cxnLst/>
            <a:rect l="l" t="t" r="r" b="b"/>
            <a:pathLst>
              <a:path w="5086067" h="7078282">
                <a:moveTo>
                  <a:pt x="5086067" y="7078282"/>
                </a:moveTo>
                <a:lnTo>
                  <a:pt x="0" y="7078282"/>
                </a:lnTo>
                <a:lnTo>
                  <a:pt x="0" y="0"/>
                </a:lnTo>
                <a:lnTo>
                  <a:pt x="5086067" y="0"/>
                </a:lnTo>
                <a:lnTo>
                  <a:pt x="5086067" y="7078282"/>
                </a:lnTo>
                <a:close/>
              </a:path>
            </a:pathLst>
          </a:custGeom>
          <a:blipFill>
            <a:blip r:embed="rId3"/>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64568280"/>
              </p:ext>
            </p:extLst>
          </p:nvPr>
        </p:nvGraphicFramePr>
        <p:xfrm>
          <a:off x="685800" y="876300"/>
          <a:ext cx="16516350" cy="85296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7251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23900"/>
            <a:ext cx="19126200" cy="769441"/>
          </a:xfrm>
          <a:prstGeom prst="rect">
            <a:avLst/>
          </a:prstGeom>
          <a:noFill/>
        </p:spPr>
        <p:txBody>
          <a:bodyPr wrap="square" rtlCol="0">
            <a:spAutoFit/>
          </a:bodyPr>
          <a:lstStyle/>
          <a:p>
            <a:pPr algn="ctr"/>
            <a:r>
              <a:rPr lang="en-US" sz="4400" b="1" dirty="0"/>
              <a:t>ONLINE SURVEY: SOCIAL PROBLEMS FACING TEENS IN VIETNAM TODAY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600" y="2247900"/>
            <a:ext cx="6804575" cy="670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21529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90500"/>
            <a:ext cx="8229600" cy="1143000"/>
          </a:xfrm>
        </p:spPr>
        <p:txBody>
          <a:bodyPr>
            <a:normAutofit/>
          </a:bodyPr>
          <a:lstStyle/>
          <a:p>
            <a:r>
              <a:rPr lang="en-US" sz="5400" b="1" dirty="0">
                <a:solidFill>
                  <a:schemeClr val="accent6">
                    <a:lumMod val="50000"/>
                  </a:schemeClr>
                </a:solidFill>
                <a:effectLst>
                  <a:outerShdw blurRad="38100" dist="38100" dir="2700000" algn="tl">
                    <a:srgbClr val="000000">
                      <a:alpha val="43137"/>
                    </a:srgbClr>
                  </a:outerShdw>
                </a:effectLst>
                <a:latin typeface="Sitka Heading" panose="02000505000000020004" pitchFamily="2" charset="0"/>
              </a:rPr>
              <a:t>SURVEY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4220369"/>
              </p:ext>
            </p:extLst>
          </p:nvPr>
        </p:nvGraphicFramePr>
        <p:xfrm>
          <a:off x="762000" y="1562100"/>
          <a:ext cx="16840200" cy="830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843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647700"/>
            <a:ext cx="12801600" cy="1143000"/>
          </a:xfrm>
        </p:spPr>
        <p:txBody>
          <a:bodyPr>
            <a:normAutofit/>
          </a:bodyPr>
          <a:lstStyle/>
          <a:p>
            <a:r>
              <a:rPr lang="en-US" b="1" dirty="0"/>
              <a:t>POST AND SHARE YOUR DISCUSSION ON </a:t>
            </a:r>
            <a:r>
              <a:rPr lang="en-US" b="1" i="1" dirty="0"/>
              <a:t>PADLET.COM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2088" y="2324100"/>
            <a:ext cx="6409423" cy="6477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748772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24525939"/>
              </p:ext>
            </p:extLst>
          </p:nvPr>
        </p:nvGraphicFramePr>
        <p:xfrm>
          <a:off x="-1600200" y="282466"/>
          <a:ext cx="18821400" cy="998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616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04800" y="-876300"/>
            <a:ext cx="4278118" cy="5952164"/>
          </a:xfrm>
          <a:custGeom>
            <a:avLst/>
            <a:gdLst/>
            <a:ahLst/>
            <a:cxnLst/>
            <a:rect l="l" t="t" r="r" b="b"/>
            <a:pathLst>
              <a:path w="4278118" h="5952164">
                <a:moveTo>
                  <a:pt x="4278118" y="5952165"/>
                </a:moveTo>
                <a:lnTo>
                  <a:pt x="0" y="5952165"/>
                </a:lnTo>
                <a:lnTo>
                  <a:pt x="0" y="0"/>
                </a:lnTo>
                <a:lnTo>
                  <a:pt x="4278118" y="0"/>
                </a:lnTo>
                <a:lnTo>
                  <a:pt x="4278118" y="5952165"/>
                </a:lnTo>
                <a:close/>
              </a:path>
            </a:pathLst>
          </a:custGeom>
          <a:blipFill>
            <a:blip r:embed="rId2"/>
            <a:stretch>
              <a:fillRect/>
            </a:stretch>
          </a:blipFill>
        </p:spPr>
      </p:sp>
      <p:sp>
        <p:nvSpPr>
          <p:cNvPr id="3" name="Freeform 3"/>
          <p:cNvSpPr/>
          <p:nvPr/>
        </p:nvSpPr>
        <p:spPr>
          <a:xfrm>
            <a:off x="15333020" y="5858899"/>
            <a:ext cx="4278118" cy="5952164"/>
          </a:xfrm>
          <a:custGeom>
            <a:avLst/>
            <a:gdLst/>
            <a:ahLst/>
            <a:cxnLst/>
            <a:rect l="l" t="t" r="r" b="b"/>
            <a:pathLst>
              <a:path w="4278118" h="5952164">
                <a:moveTo>
                  <a:pt x="0" y="0"/>
                </a:moveTo>
                <a:lnTo>
                  <a:pt x="4278118" y="0"/>
                </a:lnTo>
                <a:lnTo>
                  <a:pt x="4278118" y="5952165"/>
                </a:lnTo>
                <a:lnTo>
                  <a:pt x="0" y="5952165"/>
                </a:lnTo>
                <a:lnTo>
                  <a:pt x="0" y="0"/>
                </a:lnTo>
                <a:close/>
              </a:path>
            </a:pathLst>
          </a:custGeom>
          <a:blipFill>
            <a:blip r:embed="rId2"/>
            <a:stretch>
              <a:fillRect/>
            </a:stretch>
          </a:blipFill>
        </p:spPr>
      </p:sp>
      <p:grpSp>
        <p:nvGrpSpPr>
          <p:cNvPr id="4" name="Group 4"/>
          <p:cNvGrpSpPr/>
          <p:nvPr/>
        </p:nvGrpSpPr>
        <p:grpSpPr>
          <a:xfrm>
            <a:off x="1576192" y="1104900"/>
            <a:ext cx="16230600" cy="8229600"/>
            <a:chOff x="0" y="0"/>
            <a:chExt cx="21640800" cy="10972800"/>
          </a:xfrm>
        </p:grpSpPr>
        <p:grpSp>
          <p:nvGrpSpPr>
            <p:cNvPr id="5" name="Group 5"/>
            <p:cNvGrpSpPr/>
            <p:nvPr/>
          </p:nvGrpSpPr>
          <p:grpSpPr>
            <a:xfrm>
              <a:off x="0" y="0"/>
              <a:ext cx="21640800" cy="109728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76863"/>
                </a:srgbClr>
              </a:solidFill>
            </p:spPr>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0"/>
              <a:ext cx="21640800" cy="109728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57150" cap="sq">
                <a:solidFill>
                  <a:srgbClr val="D1BF68">
                    <a:alpha val="83922"/>
                  </a:srgbClr>
                </a:solidFill>
                <a:prstDash val="solid"/>
                <a:miter/>
              </a:ln>
            </p:spPr>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sp>
        <p:nvSpPr>
          <p:cNvPr id="11" name="TextBox 11"/>
          <p:cNvSpPr txBox="1"/>
          <p:nvPr/>
        </p:nvSpPr>
        <p:spPr>
          <a:xfrm>
            <a:off x="4697657" y="5080701"/>
            <a:ext cx="2854258" cy="514350"/>
          </a:xfrm>
          <a:prstGeom prst="rect">
            <a:avLst/>
          </a:prstGeom>
        </p:spPr>
        <p:txBody>
          <a:bodyPr lIns="0" tIns="0" rIns="0" bIns="0" rtlCol="0" anchor="t">
            <a:spAutoFit/>
          </a:bodyPr>
          <a:lstStyle/>
          <a:p>
            <a:pPr algn="ctr">
              <a:lnSpc>
                <a:spcPts val="4200"/>
              </a:lnSpc>
            </a:pPr>
            <a:r>
              <a:rPr lang="en-US" sz="3000" dirty="0">
                <a:solidFill>
                  <a:srgbClr val="2C3227"/>
                </a:solidFill>
                <a:latin typeface="Muli"/>
              </a:rPr>
              <a:t>Teachers</a:t>
            </a:r>
          </a:p>
        </p:txBody>
      </p:sp>
      <p:sp>
        <p:nvSpPr>
          <p:cNvPr id="12" name="TextBox 12"/>
          <p:cNvSpPr txBox="1"/>
          <p:nvPr/>
        </p:nvSpPr>
        <p:spPr>
          <a:xfrm>
            <a:off x="3836080" y="1643335"/>
            <a:ext cx="11015583" cy="1606209"/>
          </a:xfrm>
          <a:prstGeom prst="rect">
            <a:avLst/>
          </a:prstGeom>
        </p:spPr>
        <p:txBody>
          <a:bodyPr lIns="0" tIns="0" rIns="0" bIns="0" rtlCol="0" anchor="t">
            <a:spAutoFit/>
          </a:bodyPr>
          <a:lstStyle/>
          <a:p>
            <a:pPr algn="ctr">
              <a:lnSpc>
                <a:spcPts val="11899"/>
              </a:lnSpc>
            </a:pPr>
            <a:r>
              <a:rPr lang="en-US" sz="12000" dirty="0">
                <a:solidFill>
                  <a:srgbClr val="707F62"/>
                </a:solidFill>
                <a:latin typeface="Sukar Bold"/>
              </a:rPr>
              <a:t>ROLE-PLAY</a:t>
            </a:r>
          </a:p>
        </p:txBody>
      </p:sp>
      <p:sp>
        <p:nvSpPr>
          <p:cNvPr id="14" name="TextBox 14"/>
          <p:cNvSpPr txBox="1"/>
          <p:nvPr/>
        </p:nvSpPr>
        <p:spPr>
          <a:xfrm>
            <a:off x="9497828" y="5000525"/>
            <a:ext cx="5441251" cy="514350"/>
          </a:xfrm>
          <a:prstGeom prst="rect">
            <a:avLst/>
          </a:prstGeom>
        </p:spPr>
        <p:txBody>
          <a:bodyPr lIns="0" tIns="0" rIns="0" bIns="0" rtlCol="0" anchor="t">
            <a:spAutoFit/>
          </a:bodyPr>
          <a:lstStyle/>
          <a:p>
            <a:pPr algn="ctr">
              <a:lnSpc>
                <a:spcPts val="4200"/>
              </a:lnSpc>
            </a:pPr>
            <a:r>
              <a:rPr lang="en-US" sz="3000" dirty="0">
                <a:solidFill>
                  <a:srgbClr val="2C3227"/>
                </a:solidFill>
                <a:latin typeface="Muli"/>
              </a:rPr>
              <a:t>Parents</a:t>
            </a:r>
          </a:p>
        </p:txBody>
      </p:sp>
      <p:sp>
        <p:nvSpPr>
          <p:cNvPr id="15" name="TextBox 15"/>
          <p:cNvSpPr txBox="1"/>
          <p:nvPr/>
        </p:nvSpPr>
        <p:spPr>
          <a:xfrm>
            <a:off x="10063894" y="7620785"/>
            <a:ext cx="4309118" cy="514350"/>
          </a:xfrm>
          <a:prstGeom prst="rect">
            <a:avLst/>
          </a:prstGeom>
        </p:spPr>
        <p:txBody>
          <a:bodyPr lIns="0" tIns="0" rIns="0" bIns="0" rtlCol="0" anchor="t">
            <a:spAutoFit/>
          </a:bodyPr>
          <a:lstStyle/>
          <a:p>
            <a:pPr algn="ctr">
              <a:lnSpc>
                <a:spcPts val="4200"/>
              </a:lnSpc>
            </a:pPr>
            <a:r>
              <a:rPr lang="en-US" sz="3000" dirty="0">
                <a:solidFill>
                  <a:srgbClr val="2C3227"/>
                </a:solidFill>
                <a:latin typeface="Muli"/>
              </a:rPr>
              <a:t>Psychologists</a:t>
            </a:r>
          </a:p>
        </p:txBody>
      </p:sp>
      <p:sp>
        <p:nvSpPr>
          <p:cNvPr id="16" name="TextBox 16"/>
          <p:cNvSpPr txBox="1"/>
          <p:nvPr/>
        </p:nvSpPr>
        <p:spPr>
          <a:xfrm>
            <a:off x="4256346" y="7603289"/>
            <a:ext cx="3736879" cy="514350"/>
          </a:xfrm>
          <a:prstGeom prst="rect">
            <a:avLst/>
          </a:prstGeom>
        </p:spPr>
        <p:txBody>
          <a:bodyPr lIns="0" tIns="0" rIns="0" bIns="0" rtlCol="0" anchor="t">
            <a:spAutoFit/>
          </a:bodyPr>
          <a:lstStyle/>
          <a:p>
            <a:pPr algn="ctr">
              <a:lnSpc>
                <a:spcPts val="4200"/>
              </a:lnSpc>
            </a:pPr>
            <a:r>
              <a:rPr lang="en-US" sz="3000" dirty="0">
                <a:solidFill>
                  <a:srgbClr val="2C3227"/>
                </a:solidFill>
                <a:latin typeface="Muli"/>
              </a:rPr>
              <a:t>Friends</a:t>
            </a:r>
          </a:p>
        </p:txBody>
      </p:sp>
      <p:pic>
        <p:nvPicPr>
          <p:cNvPr id="17" name="Picture 17"/>
          <p:cNvPicPr>
            <a:picLocks noChangeAspect="1"/>
          </p:cNvPicPr>
          <p:nvPr/>
        </p:nvPicPr>
        <p:blipFill>
          <a:blip r:embed="rId3"/>
          <a:stretch>
            <a:fillRect/>
          </a:stretch>
        </p:blipFill>
        <p:spPr>
          <a:xfrm>
            <a:off x="4955332" y="3568347"/>
            <a:ext cx="2338909" cy="1364364"/>
          </a:xfrm>
          <a:prstGeom prst="rect">
            <a:avLst/>
          </a:prstGeom>
        </p:spPr>
      </p:pic>
      <p:pic>
        <p:nvPicPr>
          <p:cNvPr id="18" name="Picture 18"/>
          <p:cNvPicPr>
            <a:picLocks noChangeAspect="1"/>
          </p:cNvPicPr>
          <p:nvPr/>
        </p:nvPicPr>
        <p:blipFill>
          <a:blip r:embed="rId4"/>
          <a:stretch>
            <a:fillRect/>
          </a:stretch>
        </p:blipFill>
        <p:spPr>
          <a:xfrm>
            <a:off x="11049000" y="3496425"/>
            <a:ext cx="2338909" cy="1364364"/>
          </a:xfrm>
          <a:prstGeom prst="rect">
            <a:avLst/>
          </a:prstGeom>
        </p:spPr>
      </p:pic>
      <p:pic>
        <p:nvPicPr>
          <p:cNvPr id="21" name="Picture 21"/>
          <p:cNvPicPr>
            <a:picLocks noChangeAspect="1"/>
          </p:cNvPicPr>
          <p:nvPr/>
        </p:nvPicPr>
        <p:blipFill>
          <a:blip r:embed="rId5"/>
          <a:stretch>
            <a:fillRect/>
          </a:stretch>
        </p:blipFill>
        <p:spPr>
          <a:xfrm>
            <a:off x="5004158" y="6177420"/>
            <a:ext cx="2338909" cy="1364364"/>
          </a:xfrm>
          <a:prstGeom prst="rect">
            <a:avLst/>
          </a:prstGeom>
        </p:spPr>
      </p:pic>
      <p:pic>
        <p:nvPicPr>
          <p:cNvPr id="22" name="Picture 22"/>
          <p:cNvPicPr>
            <a:picLocks noChangeAspect="1"/>
          </p:cNvPicPr>
          <p:nvPr/>
        </p:nvPicPr>
        <p:blipFill>
          <a:blip r:embed="rId6"/>
          <a:stretch>
            <a:fillRect/>
          </a:stretch>
        </p:blipFill>
        <p:spPr>
          <a:xfrm>
            <a:off x="11049000" y="6085756"/>
            <a:ext cx="2338909" cy="13643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8288000" cy="10229850"/>
          </a:xfrm>
          <a:prstGeom prst="rect">
            <a:avLst/>
          </a:prstGeom>
        </p:spPr>
      </p:pic>
    </p:spTree>
    <p:extLst>
      <p:ext uri="{BB962C8B-B14F-4D97-AF65-F5344CB8AC3E}">
        <p14:creationId xmlns:p14="http://schemas.microsoft.com/office/powerpoint/2010/main" val="23233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Psychology Clinic"/>
          <p:cNvSpPr>
            <a:spLocks noChangeAspect="1" noChangeArrowheads="1"/>
          </p:cNvSpPr>
          <p:nvPr/>
        </p:nvSpPr>
        <p:spPr bwMode="auto">
          <a:xfrm>
            <a:off x="155575" y="-8001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Doctor of Psychology (Psy.D.) | Psychology | Memorial University of  Newfound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
            <a:ext cx="18288000" cy="1097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699" y="-190500"/>
            <a:ext cx="17526000" cy="523220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700" b="1" dirty="0">
                <a:solidFill>
                  <a:schemeClr val="tx1">
                    <a:lumMod val="95000"/>
                    <a:lumOff val="5000"/>
                  </a:schemeClr>
                </a:solidFill>
              </a:rPr>
              <a:t>PSYCHOLOGY CLINIC</a:t>
            </a:r>
          </a:p>
        </p:txBody>
      </p:sp>
    </p:spTree>
    <p:extLst>
      <p:ext uri="{BB962C8B-B14F-4D97-AF65-F5344CB8AC3E}">
        <p14:creationId xmlns:p14="http://schemas.microsoft.com/office/powerpoint/2010/main" val="75540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85275">
            <a:off x="-826701" y="7007638"/>
            <a:ext cx="3710801" cy="4114800"/>
          </a:xfrm>
          <a:custGeom>
            <a:avLst/>
            <a:gdLst/>
            <a:ahLst/>
            <a:cxnLst/>
            <a:rect l="l" t="t" r="r" b="b"/>
            <a:pathLst>
              <a:path w="3710801" h="4114800">
                <a:moveTo>
                  <a:pt x="0" y="0"/>
                </a:moveTo>
                <a:lnTo>
                  <a:pt x="3710802" y="0"/>
                </a:lnTo>
                <a:lnTo>
                  <a:pt x="37108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48736" y="3398255"/>
            <a:ext cx="4839783" cy="5860045"/>
            <a:chOff x="0" y="0"/>
            <a:chExt cx="1274675" cy="1543386"/>
          </a:xfrm>
        </p:grpSpPr>
        <p:sp>
          <p:nvSpPr>
            <p:cNvPr id="4" name="Freeform 4"/>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FFFFFF">
                <a:alpha val="83922"/>
              </a:srgbClr>
            </a:solidFill>
          </p:spPr>
        </p:sp>
        <p:sp>
          <p:nvSpPr>
            <p:cNvPr id="5" name="TextBox 5"/>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2000"/>
            </a:p>
          </p:txBody>
        </p:sp>
      </p:grpSp>
      <p:grpSp>
        <p:nvGrpSpPr>
          <p:cNvPr id="6" name="Group 6"/>
          <p:cNvGrpSpPr/>
          <p:nvPr/>
        </p:nvGrpSpPr>
        <p:grpSpPr>
          <a:xfrm>
            <a:off x="1342747" y="1377811"/>
            <a:ext cx="4839783" cy="7460302"/>
            <a:chOff x="0" y="0"/>
            <a:chExt cx="1274675" cy="1543386"/>
          </a:xfrm>
        </p:grpSpPr>
        <p:sp>
          <p:nvSpPr>
            <p:cNvPr id="7" name="Freeform 7"/>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000000">
                <a:alpha val="0"/>
              </a:srgbClr>
            </a:solidFill>
            <a:ln w="57150" cap="sq">
              <a:solidFill>
                <a:srgbClr val="D1BF68">
                  <a:alpha val="83922"/>
                </a:srgbClr>
              </a:solidFill>
              <a:prstDash val="solid"/>
              <a:miter/>
            </a:ln>
          </p:spPr>
        </p:sp>
        <p:sp>
          <p:nvSpPr>
            <p:cNvPr id="8" name="TextBox 8"/>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2000"/>
            </a:p>
          </p:txBody>
        </p:sp>
      </p:grpSp>
      <p:sp>
        <p:nvSpPr>
          <p:cNvPr id="9" name="TextBox 9"/>
          <p:cNvSpPr txBox="1"/>
          <p:nvPr/>
        </p:nvSpPr>
        <p:spPr>
          <a:xfrm>
            <a:off x="1609695" y="2864523"/>
            <a:ext cx="4436403" cy="3693319"/>
          </a:xfrm>
          <a:prstGeom prst="rect">
            <a:avLst/>
          </a:prstGeom>
        </p:spPr>
        <p:txBody>
          <a:bodyPr wrap="square" lIns="0" tIns="0" rIns="0" bIns="0" rtlCol="0" anchor="t">
            <a:spAutoFit/>
          </a:bodyPr>
          <a:lstStyle/>
          <a:p>
            <a:pPr>
              <a:lnSpc>
                <a:spcPct val="150000"/>
              </a:lnSpc>
            </a:pPr>
            <a:r>
              <a:rPr lang="en-US" sz="4000" dirty="0">
                <a:solidFill>
                  <a:srgbClr val="100F0D"/>
                </a:solidFill>
                <a:latin typeface="Montserrat Light"/>
              </a:rPr>
              <a:t>Social problems facing teens in the US and Viet Nam today</a:t>
            </a:r>
          </a:p>
        </p:txBody>
      </p:sp>
      <p:sp>
        <p:nvSpPr>
          <p:cNvPr id="10" name="TextBox 10"/>
          <p:cNvSpPr txBox="1"/>
          <p:nvPr/>
        </p:nvSpPr>
        <p:spPr>
          <a:xfrm>
            <a:off x="1174481" y="2010164"/>
            <a:ext cx="4839783" cy="628377"/>
          </a:xfrm>
          <a:prstGeom prst="rect">
            <a:avLst/>
          </a:prstGeom>
        </p:spPr>
        <p:txBody>
          <a:bodyPr lIns="0" tIns="0" rIns="0" bIns="0" rtlCol="0" anchor="t">
            <a:spAutoFit/>
          </a:bodyPr>
          <a:lstStyle/>
          <a:p>
            <a:pPr algn="ctr">
              <a:lnSpc>
                <a:spcPts val="4899"/>
              </a:lnSpc>
            </a:pPr>
            <a:r>
              <a:rPr lang="en-US" sz="4800" dirty="0">
                <a:solidFill>
                  <a:srgbClr val="2C3227"/>
                </a:solidFill>
                <a:latin typeface="Muli Bold"/>
              </a:rPr>
              <a:t>Facts</a:t>
            </a:r>
          </a:p>
        </p:txBody>
      </p:sp>
      <p:sp>
        <p:nvSpPr>
          <p:cNvPr id="12" name="Freeform 12"/>
          <p:cNvSpPr/>
          <p:nvPr/>
        </p:nvSpPr>
        <p:spPr>
          <a:xfrm rot="-1058321" flipH="1">
            <a:off x="14758292" y="246653"/>
            <a:ext cx="3710801" cy="4114800"/>
          </a:xfrm>
          <a:custGeom>
            <a:avLst/>
            <a:gdLst/>
            <a:ahLst/>
            <a:cxnLst/>
            <a:rect l="l" t="t" r="r" b="b"/>
            <a:pathLst>
              <a:path w="3710801" h="4114800">
                <a:moveTo>
                  <a:pt x="3710801" y="0"/>
                </a:moveTo>
                <a:lnTo>
                  <a:pt x="0" y="0"/>
                </a:lnTo>
                <a:lnTo>
                  <a:pt x="0" y="4114800"/>
                </a:lnTo>
                <a:lnTo>
                  <a:pt x="3710801" y="4114800"/>
                </a:lnTo>
                <a:lnTo>
                  <a:pt x="3710801"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12483695" y="1271349"/>
            <a:ext cx="4839783" cy="7453552"/>
            <a:chOff x="0" y="-192881"/>
            <a:chExt cx="6453044" cy="8006274"/>
          </a:xfrm>
        </p:grpSpPr>
        <p:grpSp>
          <p:nvGrpSpPr>
            <p:cNvPr id="14" name="Group 14"/>
            <p:cNvGrpSpPr/>
            <p:nvPr/>
          </p:nvGrpSpPr>
          <p:grpSpPr>
            <a:xfrm>
              <a:off x="0" y="0"/>
              <a:ext cx="6453044" cy="7813393"/>
              <a:chOff x="0" y="0"/>
              <a:chExt cx="1274675" cy="1543386"/>
            </a:xfrm>
          </p:grpSpPr>
          <p:sp>
            <p:nvSpPr>
              <p:cNvPr id="15" name="Freeform 15"/>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FFFFFF">
                  <a:alpha val="83922"/>
                </a:srgbClr>
              </a:solidFill>
            </p:spPr>
          </p:sp>
          <p:sp>
            <p:nvSpPr>
              <p:cNvPr id="16" name="TextBox 16"/>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2000"/>
              </a:p>
            </p:txBody>
          </p:sp>
        </p:grpSp>
        <p:grpSp>
          <p:nvGrpSpPr>
            <p:cNvPr id="17" name="Group 17"/>
            <p:cNvGrpSpPr/>
            <p:nvPr/>
          </p:nvGrpSpPr>
          <p:grpSpPr>
            <a:xfrm>
              <a:off x="0" y="-192881"/>
              <a:ext cx="6453044" cy="8006274"/>
              <a:chOff x="0" y="-38100"/>
              <a:chExt cx="1274675" cy="1581486"/>
            </a:xfrm>
          </p:grpSpPr>
          <p:sp>
            <p:nvSpPr>
              <p:cNvPr id="18" name="Freeform 18"/>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000000">
                  <a:alpha val="0"/>
                </a:srgbClr>
              </a:solidFill>
              <a:ln w="57150" cap="sq">
                <a:solidFill>
                  <a:srgbClr val="D1BF68">
                    <a:alpha val="83922"/>
                  </a:srgbClr>
                </a:solidFill>
                <a:prstDash val="solid"/>
                <a:miter/>
              </a:ln>
            </p:spPr>
            <p:txBody>
              <a:bodyPr/>
              <a:lstStyle/>
              <a:p>
                <a:endParaRPr lang="en-US" dirty="0"/>
              </a:p>
            </p:txBody>
          </p:sp>
          <p:sp>
            <p:nvSpPr>
              <p:cNvPr id="19" name="TextBox 19"/>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2000"/>
              </a:p>
            </p:txBody>
          </p:sp>
        </p:grpSp>
        <p:sp>
          <p:nvSpPr>
            <p:cNvPr id="20" name="TextBox 20"/>
            <p:cNvSpPr txBox="1"/>
            <p:nvPr/>
          </p:nvSpPr>
          <p:spPr>
            <a:xfrm>
              <a:off x="931873" y="1551003"/>
              <a:ext cx="5003233" cy="5974009"/>
            </a:xfrm>
            <a:prstGeom prst="rect">
              <a:avLst/>
            </a:prstGeom>
          </p:spPr>
          <p:txBody>
            <a:bodyPr lIns="0" tIns="0" rIns="0" bIns="0" rtlCol="0" anchor="t">
              <a:spAutoFit/>
            </a:bodyPr>
            <a:lstStyle/>
            <a:p>
              <a:pPr>
                <a:lnSpc>
                  <a:spcPct val="150000"/>
                </a:lnSpc>
              </a:pPr>
              <a:r>
                <a:rPr lang="en-US" sz="4000" dirty="0">
                  <a:solidFill>
                    <a:srgbClr val="100F0D"/>
                  </a:solidFill>
                  <a:latin typeface="Montserrat Light"/>
                </a:rPr>
                <a:t>Solutions to social problems facing teens in Viet Nam from different perspectives</a:t>
              </a:r>
            </a:p>
          </p:txBody>
        </p:sp>
        <p:sp>
          <p:nvSpPr>
            <p:cNvPr id="21" name="TextBox 21"/>
            <p:cNvSpPr txBox="1"/>
            <p:nvPr/>
          </p:nvSpPr>
          <p:spPr>
            <a:xfrm>
              <a:off x="0" y="587649"/>
              <a:ext cx="6453044" cy="674975"/>
            </a:xfrm>
            <a:prstGeom prst="rect">
              <a:avLst/>
            </a:prstGeom>
          </p:spPr>
          <p:txBody>
            <a:bodyPr lIns="0" tIns="0" rIns="0" bIns="0" rtlCol="0" anchor="t">
              <a:spAutoFit/>
            </a:bodyPr>
            <a:lstStyle/>
            <a:p>
              <a:pPr algn="ctr">
                <a:lnSpc>
                  <a:spcPts val="4899"/>
                </a:lnSpc>
              </a:pPr>
              <a:r>
                <a:rPr lang="en-US" sz="4800" dirty="0">
                  <a:solidFill>
                    <a:srgbClr val="2C3227"/>
                  </a:solidFill>
                  <a:latin typeface="Muli Bold"/>
                </a:rPr>
                <a:t>Solutions</a:t>
              </a:r>
            </a:p>
          </p:txBody>
        </p:sp>
        <p:sp>
          <p:nvSpPr>
            <p:cNvPr id="22" name="TextBox 22"/>
            <p:cNvSpPr txBox="1"/>
            <p:nvPr/>
          </p:nvSpPr>
          <p:spPr>
            <a:xfrm>
              <a:off x="667931" y="1518436"/>
              <a:ext cx="5003233" cy="598455"/>
            </a:xfrm>
            <a:prstGeom prst="rect">
              <a:avLst/>
            </a:prstGeom>
          </p:spPr>
          <p:txBody>
            <a:bodyPr lIns="0" tIns="0" rIns="0" bIns="0" rtlCol="0" anchor="t">
              <a:spAutoFit/>
            </a:bodyPr>
            <a:lstStyle/>
            <a:p>
              <a:pPr algn="ctr">
                <a:lnSpc>
                  <a:spcPts val="3499"/>
                </a:lnSpc>
              </a:pPr>
              <a:endParaRPr lang="en-US" sz="2800" dirty="0">
                <a:solidFill>
                  <a:srgbClr val="2C3227"/>
                </a:solidFill>
                <a:latin typeface="Muli"/>
              </a:endParaRPr>
            </a:p>
          </p:txBody>
        </p:sp>
      </p:grpSp>
      <p:grpSp>
        <p:nvGrpSpPr>
          <p:cNvPr id="23" name="Group 23"/>
          <p:cNvGrpSpPr/>
          <p:nvPr/>
        </p:nvGrpSpPr>
        <p:grpSpPr>
          <a:xfrm>
            <a:off x="368130" y="1135277"/>
            <a:ext cx="1383852" cy="138385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1BF68"/>
              </a:solidFill>
              <a:prstDash val="solid"/>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26" name="Freeform 26"/>
          <p:cNvSpPr/>
          <p:nvPr/>
        </p:nvSpPr>
        <p:spPr>
          <a:xfrm>
            <a:off x="860647" y="1493139"/>
            <a:ext cx="276056" cy="640748"/>
          </a:xfrm>
          <a:custGeom>
            <a:avLst/>
            <a:gdLst/>
            <a:ahLst/>
            <a:cxnLst/>
            <a:rect l="l" t="t" r="r" b="b"/>
            <a:pathLst>
              <a:path w="276056" h="640748">
                <a:moveTo>
                  <a:pt x="0" y="0"/>
                </a:moveTo>
                <a:lnTo>
                  <a:pt x="276055" y="0"/>
                </a:lnTo>
                <a:lnTo>
                  <a:pt x="276055" y="640748"/>
                </a:lnTo>
                <a:lnTo>
                  <a:pt x="0" y="640748"/>
                </a:lnTo>
                <a:lnTo>
                  <a:pt x="0" y="0"/>
                </a:lnTo>
                <a:close/>
              </a:path>
            </a:pathLst>
          </a:custGeom>
          <a:blipFill>
            <a:blip r:embed="rId4"/>
            <a:stretch>
              <a:fillRect/>
            </a:stretch>
          </a:blipFill>
        </p:spPr>
      </p:sp>
      <p:grpSp>
        <p:nvGrpSpPr>
          <p:cNvPr id="27" name="Group 27"/>
          <p:cNvGrpSpPr/>
          <p:nvPr/>
        </p:nvGrpSpPr>
        <p:grpSpPr>
          <a:xfrm>
            <a:off x="6905303" y="1233431"/>
            <a:ext cx="4839783" cy="7806445"/>
            <a:chOff x="0" y="-192881"/>
            <a:chExt cx="6453044" cy="8006274"/>
          </a:xfrm>
        </p:grpSpPr>
        <p:grpSp>
          <p:nvGrpSpPr>
            <p:cNvPr id="28" name="Group 28"/>
            <p:cNvGrpSpPr/>
            <p:nvPr/>
          </p:nvGrpSpPr>
          <p:grpSpPr>
            <a:xfrm>
              <a:off x="0" y="0"/>
              <a:ext cx="6453044" cy="7813393"/>
              <a:chOff x="0" y="0"/>
              <a:chExt cx="1274675" cy="1543386"/>
            </a:xfrm>
          </p:grpSpPr>
          <p:sp>
            <p:nvSpPr>
              <p:cNvPr id="29" name="Freeform 29"/>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FFFFFF">
                  <a:alpha val="83922"/>
                </a:srgbClr>
              </a:solidFill>
            </p:spPr>
          </p:sp>
          <p:sp>
            <p:nvSpPr>
              <p:cNvPr id="30" name="TextBox 30"/>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2000"/>
              </a:p>
            </p:txBody>
          </p:sp>
        </p:grpSp>
        <p:grpSp>
          <p:nvGrpSpPr>
            <p:cNvPr id="31" name="Group 31"/>
            <p:cNvGrpSpPr/>
            <p:nvPr/>
          </p:nvGrpSpPr>
          <p:grpSpPr>
            <a:xfrm>
              <a:off x="0" y="-192881"/>
              <a:ext cx="6453044" cy="8006274"/>
              <a:chOff x="0" y="-38100"/>
              <a:chExt cx="1274675" cy="1581486"/>
            </a:xfrm>
          </p:grpSpPr>
          <p:sp>
            <p:nvSpPr>
              <p:cNvPr id="32" name="Freeform 32"/>
              <p:cNvSpPr/>
              <p:nvPr/>
            </p:nvSpPr>
            <p:spPr>
              <a:xfrm>
                <a:off x="0" y="0"/>
                <a:ext cx="1274675" cy="1493661"/>
              </a:xfrm>
              <a:custGeom>
                <a:avLst/>
                <a:gdLst/>
                <a:ahLst/>
                <a:cxnLst/>
                <a:rect l="l" t="t" r="r" b="b"/>
                <a:pathLst>
                  <a:path w="1274675" h="1543386">
                    <a:moveTo>
                      <a:pt x="0" y="0"/>
                    </a:moveTo>
                    <a:lnTo>
                      <a:pt x="1274675" y="0"/>
                    </a:lnTo>
                    <a:lnTo>
                      <a:pt x="1274675" y="1543386"/>
                    </a:lnTo>
                    <a:lnTo>
                      <a:pt x="0" y="1543386"/>
                    </a:lnTo>
                    <a:close/>
                  </a:path>
                </a:pathLst>
              </a:custGeom>
              <a:solidFill>
                <a:srgbClr val="000000">
                  <a:alpha val="0"/>
                </a:srgbClr>
              </a:solidFill>
              <a:ln w="57150" cap="sq">
                <a:solidFill>
                  <a:srgbClr val="D1BF68">
                    <a:alpha val="83922"/>
                  </a:srgbClr>
                </a:solidFill>
                <a:prstDash val="solid"/>
                <a:miter/>
              </a:ln>
            </p:spPr>
          </p:sp>
          <p:sp>
            <p:nvSpPr>
              <p:cNvPr id="33" name="TextBox 33"/>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2000"/>
              </a:p>
            </p:txBody>
          </p:sp>
        </p:grpSp>
        <p:sp>
          <p:nvSpPr>
            <p:cNvPr id="34" name="TextBox 34"/>
            <p:cNvSpPr txBox="1"/>
            <p:nvPr/>
          </p:nvSpPr>
          <p:spPr>
            <a:xfrm>
              <a:off x="422304" y="1309096"/>
              <a:ext cx="5791053" cy="5965879"/>
            </a:xfrm>
            <a:prstGeom prst="rect">
              <a:avLst/>
            </a:prstGeom>
          </p:spPr>
          <p:txBody>
            <a:bodyPr wrap="square" lIns="0" tIns="0" rIns="0" bIns="0" rtlCol="0" anchor="t">
              <a:spAutoFit/>
            </a:bodyPr>
            <a:lstStyle/>
            <a:p>
              <a:pPr>
                <a:lnSpc>
                  <a:spcPct val="150000"/>
                </a:lnSpc>
                <a:spcAft>
                  <a:spcPts val="3000"/>
                </a:spcAft>
              </a:pPr>
              <a:r>
                <a:rPr lang="en-US" sz="3600" dirty="0">
                  <a:solidFill>
                    <a:srgbClr val="100F0D"/>
                  </a:solidFill>
                  <a:latin typeface="Montserrat Light"/>
                </a:rPr>
                <a:t>The reasons why there exist the differences or similarities in the rates of teens facing social problems in the US and Viet Nam </a:t>
              </a:r>
            </a:p>
          </p:txBody>
        </p:sp>
        <p:sp>
          <p:nvSpPr>
            <p:cNvPr id="35" name="TextBox 35"/>
            <p:cNvSpPr txBox="1"/>
            <p:nvPr/>
          </p:nvSpPr>
          <p:spPr>
            <a:xfrm>
              <a:off x="0" y="587649"/>
              <a:ext cx="6453044" cy="644462"/>
            </a:xfrm>
            <a:prstGeom prst="rect">
              <a:avLst/>
            </a:prstGeom>
          </p:spPr>
          <p:txBody>
            <a:bodyPr lIns="0" tIns="0" rIns="0" bIns="0" rtlCol="0" anchor="t">
              <a:spAutoFit/>
            </a:bodyPr>
            <a:lstStyle/>
            <a:p>
              <a:pPr algn="ctr">
                <a:lnSpc>
                  <a:spcPts val="4899"/>
                </a:lnSpc>
              </a:pPr>
              <a:r>
                <a:rPr lang="en-US" sz="4800" dirty="0">
                  <a:solidFill>
                    <a:srgbClr val="2C3227"/>
                  </a:solidFill>
                  <a:latin typeface="Muli Bold"/>
                </a:rPr>
                <a:t>Causes</a:t>
              </a:r>
            </a:p>
          </p:txBody>
        </p:sp>
        <p:sp>
          <p:nvSpPr>
            <p:cNvPr id="36" name="TextBox 36"/>
            <p:cNvSpPr txBox="1"/>
            <p:nvPr/>
          </p:nvSpPr>
          <p:spPr>
            <a:xfrm>
              <a:off x="667931" y="1518436"/>
              <a:ext cx="5003233" cy="598455"/>
            </a:xfrm>
            <a:prstGeom prst="rect">
              <a:avLst/>
            </a:prstGeom>
          </p:spPr>
          <p:txBody>
            <a:bodyPr lIns="0" tIns="0" rIns="0" bIns="0" rtlCol="0" anchor="t">
              <a:spAutoFit/>
            </a:bodyPr>
            <a:lstStyle/>
            <a:p>
              <a:pPr algn="ctr">
                <a:lnSpc>
                  <a:spcPts val="3499"/>
                </a:lnSpc>
              </a:pPr>
              <a:endParaRPr lang="en-US" sz="2800" dirty="0">
                <a:solidFill>
                  <a:srgbClr val="2C3227"/>
                </a:solidFill>
                <a:latin typeface="Muli"/>
              </a:endParaRPr>
            </a:p>
          </p:txBody>
        </p:sp>
      </p:grpSp>
      <p:grpSp>
        <p:nvGrpSpPr>
          <p:cNvPr id="37" name="Group 37"/>
          <p:cNvGrpSpPr/>
          <p:nvPr/>
        </p:nvGrpSpPr>
        <p:grpSpPr>
          <a:xfrm>
            <a:off x="6443073" y="1102843"/>
            <a:ext cx="1383852" cy="1383852"/>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1BF68"/>
              </a:solidFill>
              <a:prstDash val="solid"/>
              <a:miter/>
            </a:ln>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grpSp>
        <p:nvGrpSpPr>
          <p:cNvPr id="40" name="Group 40"/>
          <p:cNvGrpSpPr/>
          <p:nvPr/>
        </p:nvGrpSpPr>
        <p:grpSpPr>
          <a:xfrm>
            <a:off x="12038604" y="1188321"/>
            <a:ext cx="1383852" cy="138385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1BF68"/>
              </a:solidFill>
              <a:prstDash val="solid"/>
              <a:miter/>
            </a:ln>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43" name="Freeform 43"/>
          <p:cNvSpPr/>
          <p:nvPr/>
        </p:nvSpPr>
        <p:spPr>
          <a:xfrm>
            <a:off x="6867525" y="1473728"/>
            <a:ext cx="791065" cy="642081"/>
          </a:xfrm>
          <a:custGeom>
            <a:avLst/>
            <a:gdLst/>
            <a:ahLst/>
            <a:cxnLst/>
            <a:rect l="l" t="t" r="r" b="b"/>
            <a:pathLst>
              <a:path w="791065" h="642081">
                <a:moveTo>
                  <a:pt x="0" y="0"/>
                </a:moveTo>
                <a:lnTo>
                  <a:pt x="791065" y="0"/>
                </a:lnTo>
                <a:lnTo>
                  <a:pt x="791065" y="642081"/>
                </a:lnTo>
                <a:lnTo>
                  <a:pt x="0" y="642081"/>
                </a:lnTo>
                <a:lnTo>
                  <a:pt x="0" y="0"/>
                </a:lnTo>
                <a:close/>
              </a:path>
            </a:pathLst>
          </a:custGeom>
          <a:blipFill>
            <a:blip r:embed="rId5"/>
            <a:stretch>
              <a:fillRect/>
            </a:stretch>
          </a:blipFill>
        </p:spPr>
      </p:sp>
      <p:sp>
        <p:nvSpPr>
          <p:cNvPr id="44" name="Freeform 44"/>
          <p:cNvSpPr/>
          <p:nvPr/>
        </p:nvSpPr>
        <p:spPr>
          <a:xfrm>
            <a:off x="12496995" y="1403566"/>
            <a:ext cx="509117" cy="642081"/>
          </a:xfrm>
          <a:custGeom>
            <a:avLst/>
            <a:gdLst/>
            <a:ahLst/>
            <a:cxnLst/>
            <a:rect l="l" t="t" r="r" b="b"/>
            <a:pathLst>
              <a:path w="509117" h="642081">
                <a:moveTo>
                  <a:pt x="0" y="0"/>
                </a:moveTo>
                <a:lnTo>
                  <a:pt x="509117" y="0"/>
                </a:lnTo>
                <a:lnTo>
                  <a:pt x="509117" y="642081"/>
                </a:lnTo>
                <a:lnTo>
                  <a:pt x="0" y="642081"/>
                </a:lnTo>
                <a:lnTo>
                  <a:pt x="0" y="0"/>
                </a:lnTo>
                <a:close/>
              </a:path>
            </a:pathLst>
          </a:custGeom>
          <a:blipFill>
            <a:blip r:embed="rId6"/>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48033" y="5248351"/>
            <a:ext cx="3947647" cy="5639496"/>
          </a:xfrm>
          <a:custGeom>
            <a:avLst/>
            <a:gdLst/>
            <a:ahLst/>
            <a:cxnLst/>
            <a:rect l="l" t="t" r="r" b="b"/>
            <a:pathLst>
              <a:path w="3947647" h="5639496">
                <a:moveTo>
                  <a:pt x="0" y="0"/>
                </a:moveTo>
                <a:lnTo>
                  <a:pt x="3947648" y="0"/>
                </a:lnTo>
                <a:lnTo>
                  <a:pt x="3947648" y="5639496"/>
                </a:lnTo>
                <a:lnTo>
                  <a:pt x="0" y="5639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899051" y="2794366"/>
            <a:ext cx="12171890" cy="2927167"/>
            <a:chOff x="0" y="0"/>
            <a:chExt cx="3205765" cy="770941"/>
          </a:xfrm>
        </p:grpSpPr>
        <p:sp>
          <p:nvSpPr>
            <p:cNvPr id="4" name="Freeform 4"/>
            <p:cNvSpPr/>
            <p:nvPr/>
          </p:nvSpPr>
          <p:spPr>
            <a:xfrm>
              <a:off x="0" y="0"/>
              <a:ext cx="3205765" cy="770941"/>
            </a:xfrm>
            <a:custGeom>
              <a:avLst/>
              <a:gdLst/>
              <a:ahLst/>
              <a:cxnLst/>
              <a:rect l="l" t="t" r="r" b="b"/>
              <a:pathLst>
                <a:path w="3205765" h="770941">
                  <a:moveTo>
                    <a:pt x="0" y="0"/>
                  </a:moveTo>
                  <a:lnTo>
                    <a:pt x="3205765" y="0"/>
                  </a:lnTo>
                  <a:lnTo>
                    <a:pt x="3205765" y="770941"/>
                  </a:lnTo>
                  <a:lnTo>
                    <a:pt x="0" y="770941"/>
                  </a:lnTo>
                  <a:close/>
                </a:path>
              </a:pathLst>
            </a:custGeom>
            <a:solidFill>
              <a:srgbClr val="FFFFFF">
                <a:alpha val="83922"/>
              </a:srgbClr>
            </a:solidFill>
          </p:spPr>
        </p:sp>
        <p:sp>
          <p:nvSpPr>
            <p:cNvPr id="5" name="TextBox 5"/>
            <p:cNvSpPr txBox="1"/>
            <p:nvPr/>
          </p:nvSpPr>
          <p:spPr>
            <a:xfrm>
              <a:off x="0" y="-38100"/>
              <a:ext cx="3205765" cy="8090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899051" y="2832466"/>
            <a:ext cx="12171890" cy="2927167"/>
            <a:chOff x="0" y="0"/>
            <a:chExt cx="3205765" cy="770941"/>
          </a:xfrm>
        </p:grpSpPr>
        <p:sp>
          <p:nvSpPr>
            <p:cNvPr id="7" name="Freeform 7"/>
            <p:cNvSpPr/>
            <p:nvPr/>
          </p:nvSpPr>
          <p:spPr>
            <a:xfrm>
              <a:off x="0" y="0"/>
              <a:ext cx="3205765" cy="770941"/>
            </a:xfrm>
            <a:custGeom>
              <a:avLst/>
              <a:gdLst/>
              <a:ahLst/>
              <a:cxnLst/>
              <a:rect l="l" t="t" r="r" b="b"/>
              <a:pathLst>
                <a:path w="3205765" h="770941">
                  <a:moveTo>
                    <a:pt x="0" y="0"/>
                  </a:moveTo>
                  <a:lnTo>
                    <a:pt x="3205765" y="0"/>
                  </a:lnTo>
                  <a:lnTo>
                    <a:pt x="3205765" y="770941"/>
                  </a:lnTo>
                  <a:lnTo>
                    <a:pt x="0" y="770941"/>
                  </a:lnTo>
                  <a:close/>
                </a:path>
              </a:pathLst>
            </a:custGeom>
            <a:solidFill>
              <a:srgbClr val="000000">
                <a:alpha val="0"/>
              </a:srgbClr>
            </a:solidFill>
            <a:ln w="57150" cap="sq">
              <a:solidFill>
                <a:srgbClr val="D1BF68">
                  <a:alpha val="83922"/>
                </a:srgbClr>
              </a:solidFill>
              <a:prstDash val="solid"/>
              <a:miter/>
            </a:ln>
          </p:spPr>
        </p:sp>
        <p:sp>
          <p:nvSpPr>
            <p:cNvPr id="8" name="TextBox 8"/>
            <p:cNvSpPr txBox="1"/>
            <p:nvPr/>
          </p:nvSpPr>
          <p:spPr>
            <a:xfrm>
              <a:off x="0" y="-38100"/>
              <a:ext cx="3205765" cy="809041"/>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2217059" y="3068986"/>
            <a:ext cx="2454127" cy="2454127"/>
            <a:chOff x="0" y="0"/>
            <a:chExt cx="6350889" cy="6350889"/>
          </a:xfrm>
        </p:grpSpPr>
        <p:sp>
          <p:nvSpPr>
            <p:cNvPr id="10" name="Freeform 10"/>
            <p:cNvSpPr/>
            <p:nvPr/>
          </p:nvSpPr>
          <p:spPr>
            <a:xfrm>
              <a:off x="63500" y="63500"/>
              <a:ext cx="6223889" cy="6223762"/>
            </a:xfrm>
            <a:custGeom>
              <a:avLst/>
              <a:gdLst/>
              <a:ahLst/>
              <a:cxnLst/>
              <a:rect l="l" t="t" r="r" b="b"/>
              <a:pathLst>
                <a:path w="6223889" h="6223762">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4"/>
              <a:stretch>
                <a:fillRect l="-25045" r="-25045"/>
              </a:stretch>
            </a:blipFill>
          </p:spPr>
        </p:sp>
        <p:sp>
          <p:nvSpPr>
            <p:cNvPr id="11" name="Freeform 11"/>
            <p:cNvSpPr/>
            <p:nvPr/>
          </p:nvSpPr>
          <p:spPr>
            <a:xfrm>
              <a:off x="0" y="0"/>
              <a:ext cx="6350889" cy="6350762"/>
            </a:xfrm>
            <a:custGeom>
              <a:avLst/>
              <a:gdLst/>
              <a:ahLst/>
              <a:cxnLst/>
              <a:rect l="l" t="t" r="r" b="b"/>
              <a:pathLst>
                <a:path w="6350889" h="6350762">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5"/>
              <a:stretch>
                <a:fillRect l="-30" r="-30"/>
              </a:stretch>
            </a:blipFill>
          </p:spPr>
        </p:sp>
      </p:grpSp>
      <p:sp>
        <p:nvSpPr>
          <p:cNvPr id="12" name="TextBox 12"/>
          <p:cNvSpPr txBox="1"/>
          <p:nvPr/>
        </p:nvSpPr>
        <p:spPr>
          <a:xfrm>
            <a:off x="4953000" y="3507956"/>
            <a:ext cx="10463591" cy="1576137"/>
          </a:xfrm>
          <a:prstGeom prst="rect">
            <a:avLst/>
          </a:prstGeom>
        </p:spPr>
        <p:txBody>
          <a:bodyPr lIns="0" tIns="0" rIns="0" bIns="0" rtlCol="0" anchor="t">
            <a:spAutoFit/>
          </a:bodyPr>
          <a:lstStyle/>
          <a:p>
            <a:pPr marL="213884" lvl="1">
              <a:lnSpc>
                <a:spcPct val="150000"/>
              </a:lnSpc>
            </a:pPr>
            <a:r>
              <a:rPr lang="en-US" sz="3600" dirty="0"/>
              <a:t>Write a short paragraph to describe the chart in details.</a:t>
            </a:r>
          </a:p>
        </p:txBody>
      </p:sp>
      <p:grpSp>
        <p:nvGrpSpPr>
          <p:cNvPr id="14" name="Group 14"/>
          <p:cNvGrpSpPr/>
          <p:nvPr/>
        </p:nvGrpSpPr>
        <p:grpSpPr>
          <a:xfrm>
            <a:off x="3899051" y="6293033"/>
            <a:ext cx="12171890" cy="2927167"/>
            <a:chOff x="0" y="0"/>
            <a:chExt cx="3205765" cy="770941"/>
          </a:xfrm>
        </p:grpSpPr>
        <p:sp>
          <p:nvSpPr>
            <p:cNvPr id="15" name="Freeform 15"/>
            <p:cNvSpPr/>
            <p:nvPr/>
          </p:nvSpPr>
          <p:spPr>
            <a:xfrm>
              <a:off x="0" y="0"/>
              <a:ext cx="3205765" cy="770941"/>
            </a:xfrm>
            <a:custGeom>
              <a:avLst/>
              <a:gdLst/>
              <a:ahLst/>
              <a:cxnLst/>
              <a:rect l="l" t="t" r="r" b="b"/>
              <a:pathLst>
                <a:path w="3205765" h="770941">
                  <a:moveTo>
                    <a:pt x="0" y="0"/>
                  </a:moveTo>
                  <a:lnTo>
                    <a:pt x="3205765" y="0"/>
                  </a:lnTo>
                  <a:lnTo>
                    <a:pt x="3205765" y="770941"/>
                  </a:lnTo>
                  <a:lnTo>
                    <a:pt x="0" y="770941"/>
                  </a:lnTo>
                  <a:close/>
                </a:path>
              </a:pathLst>
            </a:custGeom>
            <a:solidFill>
              <a:srgbClr val="FFFFFF">
                <a:alpha val="83922"/>
              </a:srgbClr>
            </a:solidFill>
          </p:spPr>
        </p:sp>
        <p:sp>
          <p:nvSpPr>
            <p:cNvPr id="16" name="TextBox 16"/>
            <p:cNvSpPr txBox="1"/>
            <p:nvPr/>
          </p:nvSpPr>
          <p:spPr>
            <a:xfrm>
              <a:off x="0" y="-38100"/>
              <a:ext cx="3205765" cy="80904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99051" y="6331133"/>
            <a:ext cx="12171890" cy="2927167"/>
            <a:chOff x="0" y="0"/>
            <a:chExt cx="3205765" cy="770941"/>
          </a:xfrm>
        </p:grpSpPr>
        <p:sp>
          <p:nvSpPr>
            <p:cNvPr id="18" name="Freeform 18"/>
            <p:cNvSpPr/>
            <p:nvPr/>
          </p:nvSpPr>
          <p:spPr>
            <a:xfrm>
              <a:off x="0" y="0"/>
              <a:ext cx="3205765" cy="770941"/>
            </a:xfrm>
            <a:custGeom>
              <a:avLst/>
              <a:gdLst/>
              <a:ahLst/>
              <a:cxnLst/>
              <a:rect l="l" t="t" r="r" b="b"/>
              <a:pathLst>
                <a:path w="3205765" h="770941">
                  <a:moveTo>
                    <a:pt x="0" y="0"/>
                  </a:moveTo>
                  <a:lnTo>
                    <a:pt x="3205765" y="0"/>
                  </a:lnTo>
                  <a:lnTo>
                    <a:pt x="3205765" y="770941"/>
                  </a:lnTo>
                  <a:lnTo>
                    <a:pt x="0" y="770941"/>
                  </a:lnTo>
                  <a:close/>
                </a:path>
              </a:pathLst>
            </a:custGeom>
            <a:solidFill>
              <a:srgbClr val="000000">
                <a:alpha val="0"/>
              </a:srgbClr>
            </a:solidFill>
            <a:ln w="57150" cap="sq">
              <a:solidFill>
                <a:srgbClr val="D1BF68">
                  <a:alpha val="83922"/>
                </a:srgbClr>
              </a:solidFill>
              <a:prstDash val="solid"/>
              <a:miter/>
            </a:ln>
          </p:spPr>
        </p:sp>
        <p:sp>
          <p:nvSpPr>
            <p:cNvPr id="19" name="TextBox 19"/>
            <p:cNvSpPr txBox="1"/>
            <p:nvPr/>
          </p:nvSpPr>
          <p:spPr>
            <a:xfrm>
              <a:off x="0" y="-38100"/>
              <a:ext cx="3205765" cy="809041"/>
            </a:xfrm>
            <a:prstGeom prst="rect">
              <a:avLst/>
            </a:prstGeom>
          </p:spPr>
          <p:txBody>
            <a:bodyPr lIns="50800" tIns="50800" rIns="50800" bIns="50800" rtlCol="0" anchor="ctr"/>
            <a:lstStyle/>
            <a:p>
              <a:pPr algn="ctr">
                <a:lnSpc>
                  <a:spcPts val="2659"/>
                </a:lnSpc>
              </a:pPr>
              <a:endParaRPr/>
            </a:p>
          </p:txBody>
        </p:sp>
      </p:grpSp>
      <p:grpSp>
        <p:nvGrpSpPr>
          <p:cNvPr id="20" name="Group 20"/>
          <p:cNvGrpSpPr>
            <a:grpSpLocks noChangeAspect="1"/>
          </p:cNvGrpSpPr>
          <p:nvPr/>
        </p:nvGrpSpPr>
        <p:grpSpPr>
          <a:xfrm>
            <a:off x="2217059" y="6567653"/>
            <a:ext cx="2454127" cy="2454127"/>
            <a:chOff x="0" y="0"/>
            <a:chExt cx="6350889" cy="6350889"/>
          </a:xfrm>
        </p:grpSpPr>
        <p:sp>
          <p:nvSpPr>
            <p:cNvPr id="21" name="Freeform 21"/>
            <p:cNvSpPr/>
            <p:nvPr/>
          </p:nvSpPr>
          <p:spPr>
            <a:xfrm>
              <a:off x="63500" y="63500"/>
              <a:ext cx="6223889" cy="6223762"/>
            </a:xfrm>
            <a:custGeom>
              <a:avLst/>
              <a:gdLst/>
              <a:ahLst/>
              <a:cxnLst/>
              <a:rect l="l" t="t" r="r" b="b"/>
              <a:pathLst>
                <a:path w="6223889" h="6223762">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t="-25048" b="-25048"/>
              </a:stretch>
            </a:blipFill>
          </p:spPr>
        </p:sp>
        <p:sp>
          <p:nvSpPr>
            <p:cNvPr id="22" name="Freeform 22"/>
            <p:cNvSpPr/>
            <p:nvPr/>
          </p:nvSpPr>
          <p:spPr>
            <a:xfrm>
              <a:off x="0" y="0"/>
              <a:ext cx="6350889" cy="6350762"/>
            </a:xfrm>
            <a:custGeom>
              <a:avLst/>
              <a:gdLst/>
              <a:ahLst/>
              <a:cxnLst/>
              <a:rect l="l" t="t" r="r" b="b"/>
              <a:pathLst>
                <a:path w="6350889" h="6350762">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5"/>
              <a:stretch>
                <a:fillRect l="-30" r="-30"/>
              </a:stretch>
            </a:blipFill>
          </p:spPr>
        </p:sp>
      </p:grpSp>
      <p:sp>
        <p:nvSpPr>
          <p:cNvPr id="23" name="TextBox 23"/>
          <p:cNvSpPr txBox="1"/>
          <p:nvPr/>
        </p:nvSpPr>
        <p:spPr>
          <a:xfrm>
            <a:off x="5164326" y="6989150"/>
            <a:ext cx="10463591" cy="2157898"/>
          </a:xfrm>
          <a:prstGeom prst="rect">
            <a:avLst/>
          </a:prstGeom>
        </p:spPr>
        <p:txBody>
          <a:bodyPr lIns="0" tIns="0" rIns="0" bIns="0" rtlCol="0" anchor="t">
            <a:spAutoFit/>
          </a:bodyPr>
          <a:lstStyle/>
          <a:p>
            <a:pPr marL="0" lvl="1">
              <a:lnSpc>
                <a:spcPts val="4200"/>
              </a:lnSpc>
            </a:pPr>
            <a:r>
              <a:rPr lang="en-US" sz="3600" dirty="0"/>
              <a:t>Students write a short paragraph to reflect on themselves: </a:t>
            </a:r>
            <a:r>
              <a:rPr lang="en-US" sz="3600" i="1" dirty="0"/>
              <a:t>What solution(s) do you find useful for yourself when coping with social problems?</a:t>
            </a:r>
            <a:endParaRPr lang="en-US" sz="3600" spc="194" dirty="0">
              <a:solidFill>
                <a:srgbClr val="231F20"/>
              </a:solidFill>
              <a:latin typeface="DM Sans"/>
            </a:endParaRPr>
          </a:p>
          <a:p>
            <a:pPr>
              <a:lnSpc>
                <a:spcPts val="4200"/>
              </a:lnSpc>
            </a:pPr>
            <a:r>
              <a:rPr lang="en-US" sz="3000" dirty="0">
                <a:solidFill>
                  <a:srgbClr val="2C3227"/>
                </a:solidFill>
                <a:latin typeface="Muli"/>
              </a:rPr>
              <a:t>. </a:t>
            </a:r>
          </a:p>
        </p:txBody>
      </p:sp>
      <p:sp>
        <p:nvSpPr>
          <p:cNvPr id="25" name="TextBox 25"/>
          <p:cNvSpPr txBox="1"/>
          <p:nvPr/>
        </p:nvSpPr>
        <p:spPr>
          <a:xfrm>
            <a:off x="4110071" y="818134"/>
            <a:ext cx="10067857" cy="1529201"/>
          </a:xfrm>
          <a:prstGeom prst="rect">
            <a:avLst/>
          </a:prstGeom>
        </p:spPr>
        <p:txBody>
          <a:bodyPr lIns="0" tIns="0" rIns="0" bIns="0" rtlCol="0" anchor="t">
            <a:spAutoFit/>
          </a:bodyPr>
          <a:lstStyle/>
          <a:p>
            <a:pPr algn="ctr">
              <a:lnSpc>
                <a:spcPts val="11899"/>
              </a:lnSpc>
            </a:pPr>
            <a:r>
              <a:rPr lang="en-US" sz="9999" dirty="0">
                <a:solidFill>
                  <a:srgbClr val="707F62"/>
                </a:solidFill>
                <a:latin typeface="Sukar Bold"/>
              </a:rPr>
              <a:t>HOMEWORK</a:t>
            </a:r>
          </a:p>
        </p:txBody>
      </p:sp>
      <p:sp>
        <p:nvSpPr>
          <p:cNvPr id="26" name="Freeform 26"/>
          <p:cNvSpPr/>
          <p:nvPr/>
        </p:nvSpPr>
        <p:spPr>
          <a:xfrm rot="4125538" flipH="1">
            <a:off x="-2381453" y="724916"/>
            <a:ext cx="4420195" cy="4114800"/>
          </a:xfrm>
          <a:custGeom>
            <a:avLst/>
            <a:gdLst/>
            <a:ahLst/>
            <a:cxnLst/>
            <a:rect l="l" t="t" r="r" b="b"/>
            <a:pathLst>
              <a:path w="4420195" h="4114800">
                <a:moveTo>
                  <a:pt x="4420195" y="0"/>
                </a:moveTo>
                <a:lnTo>
                  <a:pt x="0" y="0"/>
                </a:lnTo>
                <a:lnTo>
                  <a:pt x="0" y="4114800"/>
                </a:lnTo>
                <a:lnTo>
                  <a:pt x="4420195" y="4114800"/>
                </a:lnTo>
                <a:lnTo>
                  <a:pt x="4420195" y="0"/>
                </a:lnTo>
                <a:close/>
              </a:path>
            </a:pathLst>
          </a:custGeom>
          <a:blipFill>
            <a:blip r:embed="rId7">
              <a:alphaModFix amt="17000"/>
              <a:extLst>
                <a:ext uri="{96DAC541-7B7A-43D3-8B79-37D633B846F1}">
                  <asvg:svgBlip xmlns:asvg="http://schemas.microsoft.com/office/drawing/2016/SVG/main" r:embed="rId8"/>
                </a:ext>
              </a:extLst>
            </a:blip>
            <a:stretch>
              <a:fillRect/>
            </a:stretch>
          </a:blipFill>
        </p:spPr>
      </p:sp>
      <p:sp>
        <p:nvSpPr>
          <p:cNvPr id="27" name="Freeform 27"/>
          <p:cNvSpPr/>
          <p:nvPr/>
        </p:nvSpPr>
        <p:spPr>
          <a:xfrm rot="571404">
            <a:off x="-1528436" y="334949"/>
            <a:ext cx="4277921" cy="3982356"/>
          </a:xfrm>
          <a:custGeom>
            <a:avLst/>
            <a:gdLst/>
            <a:ahLst/>
            <a:cxnLst/>
            <a:rect l="l" t="t" r="r" b="b"/>
            <a:pathLst>
              <a:path w="4277921" h="3982356">
                <a:moveTo>
                  <a:pt x="0" y="0"/>
                </a:moveTo>
                <a:lnTo>
                  <a:pt x="4277922" y="0"/>
                </a:lnTo>
                <a:lnTo>
                  <a:pt x="4277922" y="3982356"/>
                </a:lnTo>
                <a:lnTo>
                  <a:pt x="0" y="39823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5257971518046">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524000" y="547688"/>
            <a:ext cx="14973300" cy="8416365"/>
          </a:xfrm>
        </p:spPr>
      </p:pic>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454619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19100" y="2632730"/>
            <a:ext cx="5915025" cy="8229600"/>
          </a:xfrm>
          <a:custGeom>
            <a:avLst/>
            <a:gdLst/>
            <a:ahLst/>
            <a:cxnLst/>
            <a:rect l="l" t="t" r="r" b="b"/>
            <a:pathLst>
              <a:path w="5915025" h="8229600">
                <a:moveTo>
                  <a:pt x="5915025" y="0"/>
                </a:moveTo>
                <a:lnTo>
                  <a:pt x="0" y="0"/>
                </a:lnTo>
                <a:lnTo>
                  <a:pt x="0" y="8229600"/>
                </a:lnTo>
                <a:lnTo>
                  <a:pt x="5915025" y="8229600"/>
                </a:lnTo>
                <a:lnTo>
                  <a:pt x="5915025" y="0"/>
                </a:lnTo>
                <a:close/>
              </a:path>
            </a:pathLst>
          </a:custGeom>
          <a:blipFill>
            <a:blip r:embed="rId2"/>
            <a:stretch>
              <a:fillRect/>
            </a:stretch>
          </a:blipFill>
        </p:spPr>
      </p:sp>
      <p:sp>
        <p:nvSpPr>
          <p:cNvPr id="3" name="Freeform 3"/>
          <p:cNvSpPr/>
          <p:nvPr/>
        </p:nvSpPr>
        <p:spPr>
          <a:xfrm flipV="1">
            <a:off x="11934825" y="-590644"/>
            <a:ext cx="5915025" cy="8229600"/>
          </a:xfrm>
          <a:custGeom>
            <a:avLst/>
            <a:gdLst/>
            <a:ahLst/>
            <a:cxnLst/>
            <a:rect l="l" t="t" r="r" b="b"/>
            <a:pathLst>
              <a:path w="5915025" h="8229600">
                <a:moveTo>
                  <a:pt x="0" y="8229600"/>
                </a:moveTo>
                <a:lnTo>
                  <a:pt x="5915025" y="8229600"/>
                </a:lnTo>
                <a:lnTo>
                  <a:pt x="5915025" y="0"/>
                </a:lnTo>
                <a:lnTo>
                  <a:pt x="0" y="0"/>
                </a:lnTo>
                <a:lnTo>
                  <a:pt x="0" y="8229600"/>
                </a:lnTo>
                <a:close/>
              </a:path>
            </a:pathLst>
          </a:custGeom>
          <a:blipFill>
            <a:blip r:embed="rId2"/>
            <a:stretch>
              <a:fillRect/>
            </a:stretch>
          </a:blipFill>
        </p:spPr>
      </p:sp>
      <p:grpSp>
        <p:nvGrpSpPr>
          <p:cNvPr id="4" name="Group 4"/>
          <p:cNvGrpSpPr/>
          <p:nvPr/>
        </p:nvGrpSpPr>
        <p:grpSpPr>
          <a:xfrm>
            <a:off x="3538528" y="1274302"/>
            <a:ext cx="11210945" cy="7738396"/>
            <a:chOff x="0" y="0"/>
            <a:chExt cx="2952677" cy="2038096"/>
          </a:xfrm>
        </p:grpSpPr>
        <p:sp>
          <p:nvSpPr>
            <p:cNvPr id="5" name="Freeform 5"/>
            <p:cNvSpPr/>
            <p:nvPr/>
          </p:nvSpPr>
          <p:spPr>
            <a:xfrm>
              <a:off x="0" y="0"/>
              <a:ext cx="2952677" cy="2038096"/>
            </a:xfrm>
            <a:custGeom>
              <a:avLst/>
              <a:gdLst/>
              <a:ahLst/>
              <a:cxnLst/>
              <a:rect l="l" t="t" r="r" b="b"/>
              <a:pathLst>
                <a:path w="2952677" h="2038096">
                  <a:moveTo>
                    <a:pt x="0" y="0"/>
                  </a:moveTo>
                  <a:lnTo>
                    <a:pt x="2952677" y="0"/>
                  </a:lnTo>
                  <a:lnTo>
                    <a:pt x="2952677" y="2038096"/>
                  </a:lnTo>
                  <a:lnTo>
                    <a:pt x="0" y="2038096"/>
                  </a:lnTo>
                  <a:close/>
                </a:path>
              </a:pathLst>
            </a:custGeom>
            <a:solidFill>
              <a:srgbClr val="FFFFFF">
                <a:alpha val="83922"/>
              </a:srgbClr>
            </a:solidFill>
          </p:spPr>
        </p:sp>
        <p:sp>
          <p:nvSpPr>
            <p:cNvPr id="6" name="TextBox 6"/>
            <p:cNvSpPr txBox="1"/>
            <p:nvPr/>
          </p:nvSpPr>
          <p:spPr>
            <a:xfrm>
              <a:off x="0" y="-38100"/>
              <a:ext cx="2952677" cy="207619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a:off x="5417666" y="-309692"/>
            <a:ext cx="7738396" cy="11210945"/>
          </a:xfrm>
          <a:custGeom>
            <a:avLst/>
            <a:gdLst/>
            <a:ahLst/>
            <a:cxnLst/>
            <a:rect l="l" t="t" r="r" b="b"/>
            <a:pathLst>
              <a:path w="7738396" h="11210945">
                <a:moveTo>
                  <a:pt x="0" y="0"/>
                </a:moveTo>
                <a:lnTo>
                  <a:pt x="7738396" y="0"/>
                </a:lnTo>
                <a:lnTo>
                  <a:pt x="7738396" y="11210944"/>
                </a:lnTo>
                <a:lnTo>
                  <a:pt x="0" y="11210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597826" y="4288087"/>
            <a:ext cx="7378076" cy="1949252"/>
          </a:xfrm>
          <a:prstGeom prst="rect">
            <a:avLst/>
          </a:prstGeom>
        </p:spPr>
        <p:txBody>
          <a:bodyPr lIns="0" tIns="0" rIns="0" bIns="0" rtlCol="0" anchor="t">
            <a:spAutoFit/>
          </a:bodyPr>
          <a:lstStyle/>
          <a:p>
            <a:pPr algn="ctr">
              <a:lnSpc>
                <a:spcPts val="7623"/>
              </a:lnSpc>
            </a:pPr>
            <a:r>
              <a:rPr lang="en-US" sz="6000" dirty="0">
                <a:solidFill>
                  <a:srgbClr val="707F62"/>
                </a:solidFill>
                <a:latin typeface="Sukar"/>
              </a:rPr>
              <a:t>THANK YOU FOR YOUR PARTICIPATION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rot="-1279815">
            <a:off x="16471569" y="-823746"/>
            <a:ext cx="3639691" cy="8650053"/>
          </a:xfrm>
          <a:custGeom>
            <a:avLst/>
            <a:gdLst/>
            <a:ahLst/>
            <a:cxnLst/>
            <a:rect l="l" t="t" r="r" b="b"/>
            <a:pathLst>
              <a:path w="3616776" h="7883980">
                <a:moveTo>
                  <a:pt x="0" y="0"/>
                </a:moveTo>
                <a:lnTo>
                  <a:pt x="3616776" y="0"/>
                </a:lnTo>
                <a:lnTo>
                  <a:pt x="3616776" y="7883980"/>
                </a:lnTo>
                <a:lnTo>
                  <a:pt x="0" y="7883980"/>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160754" y="5531244"/>
            <a:ext cx="6535083" cy="7164021"/>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870550" y="3402332"/>
            <a:ext cx="2951303" cy="165986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6193" y="5794889"/>
            <a:ext cx="2465963" cy="4592600"/>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374800" y="995662"/>
            <a:ext cx="5922728" cy="6433837"/>
          </a:xfrm>
          <a:custGeom>
            <a:avLst/>
            <a:gdLst/>
            <a:ahLst/>
            <a:cxnLst/>
            <a:rect l="l" t="t" r="r" b="b"/>
            <a:pathLst>
              <a:path w="5885440" h="5864038">
                <a:moveTo>
                  <a:pt x="0" y="0"/>
                </a:moveTo>
                <a:lnTo>
                  <a:pt x="5885440" y="0"/>
                </a:lnTo>
                <a:lnTo>
                  <a:pt x="5885440" y="5864038"/>
                </a:lnTo>
                <a:lnTo>
                  <a:pt x="0" y="5864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3212679" y="3802311"/>
            <a:ext cx="4622801" cy="2031325"/>
          </a:xfrm>
          <a:prstGeom prst="rect">
            <a:avLst/>
          </a:prstGeom>
        </p:spPr>
        <p:txBody>
          <a:bodyPr wrap="square" lIns="0" tIns="0" rIns="0" bIns="0" rtlCol="0" anchor="t">
            <a:spAutoFit/>
          </a:bodyPr>
          <a:lstStyle/>
          <a:p>
            <a:r>
              <a:rPr lang="en-US" sz="4400" b="1" dirty="0">
                <a:latin typeface="Kulachat Serif" panose="020B0604020202020204" charset="-34"/>
                <a:cs typeface="Kulachat Serif" panose="020B0604020202020204" charset="-34"/>
              </a:rPr>
              <a:t>What problems is this student facing?</a:t>
            </a:r>
          </a:p>
        </p:txBody>
      </p:sp>
      <p:sp>
        <p:nvSpPr>
          <p:cNvPr id="9" name="TextBox 9"/>
          <p:cNvSpPr txBox="1"/>
          <p:nvPr/>
        </p:nvSpPr>
        <p:spPr>
          <a:xfrm>
            <a:off x="4094824" y="2066825"/>
            <a:ext cx="2395617" cy="666849"/>
          </a:xfrm>
          <a:prstGeom prst="rect">
            <a:avLst/>
          </a:prstGeom>
        </p:spPr>
        <p:txBody>
          <a:bodyPr wrap="square" lIns="0" tIns="0" rIns="0" bIns="0" rtlCol="0" anchor="t">
            <a:spAutoFit/>
          </a:bodyPr>
          <a:lstStyle/>
          <a:p>
            <a:pPr algn="ctr">
              <a:lnSpc>
                <a:spcPts val="5179"/>
              </a:lnSpc>
            </a:pPr>
            <a:r>
              <a:rPr lang="en-US" sz="4000" dirty="0">
                <a:latin typeface="Kulachat Serif Semi-Bold"/>
              </a:rPr>
              <a:t>Question 1</a:t>
            </a:r>
          </a:p>
        </p:txBody>
      </p:sp>
      <p:sp>
        <p:nvSpPr>
          <p:cNvPr id="10" name="Freeform 10"/>
          <p:cNvSpPr/>
          <p:nvPr/>
        </p:nvSpPr>
        <p:spPr>
          <a:xfrm>
            <a:off x="9698272" y="1071862"/>
            <a:ext cx="5922728" cy="6433837"/>
          </a:xfrm>
          <a:custGeom>
            <a:avLst/>
            <a:gdLst/>
            <a:ahLst/>
            <a:cxnLst/>
            <a:rect l="l" t="t" r="r" b="b"/>
            <a:pathLst>
              <a:path w="5885440" h="5864038">
                <a:moveTo>
                  <a:pt x="0" y="0"/>
                </a:moveTo>
                <a:lnTo>
                  <a:pt x="5885440" y="0"/>
                </a:lnTo>
                <a:lnTo>
                  <a:pt x="5885440" y="5864038"/>
                </a:lnTo>
                <a:lnTo>
                  <a:pt x="0" y="5864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0597616" y="3817670"/>
            <a:ext cx="4622801" cy="3385542"/>
          </a:xfrm>
          <a:prstGeom prst="rect">
            <a:avLst/>
          </a:prstGeom>
        </p:spPr>
        <p:txBody>
          <a:bodyPr wrap="square" lIns="0" tIns="0" rIns="0" bIns="0" rtlCol="0" anchor="t">
            <a:spAutoFit/>
          </a:bodyPr>
          <a:lstStyle/>
          <a:p>
            <a:pPr>
              <a:spcBef>
                <a:spcPct val="0"/>
              </a:spcBef>
            </a:pPr>
            <a:r>
              <a:rPr lang="en-US" sz="4400" b="1" dirty="0">
                <a:latin typeface="Kulachat Serif" panose="020B0604020202020204" charset="-34"/>
                <a:cs typeface="Kulachat Serif" panose="020B0604020202020204" charset="-34"/>
              </a:rPr>
              <a:t>Are there any other social problems that teenagers or even you are facing?</a:t>
            </a:r>
          </a:p>
        </p:txBody>
      </p:sp>
      <p:sp>
        <p:nvSpPr>
          <p:cNvPr id="12" name="TextBox 12"/>
          <p:cNvSpPr txBox="1"/>
          <p:nvPr/>
        </p:nvSpPr>
        <p:spPr>
          <a:xfrm>
            <a:off x="11542919" y="1998936"/>
            <a:ext cx="2395617" cy="666849"/>
          </a:xfrm>
          <a:prstGeom prst="rect">
            <a:avLst/>
          </a:prstGeom>
        </p:spPr>
        <p:txBody>
          <a:bodyPr wrap="square" lIns="0" tIns="0" rIns="0" bIns="0" rtlCol="0" anchor="t">
            <a:spAutoFit/>
          </a:bodyPr>
          <a:lstStyle/>
          <a:p>
            <a:pPr algn="ctr">
              <a:lnSpc>
                <a:spcPts val="5179"/>
              </a:lnSpc>
            </a:pPr>
            <a:r>
              <a:rPr lang="en-US" sz="4000" dirty="0">
                <a:latin typeface="Kulachat Serif Semi-Bold"/>
              </a:rPr>
              <a:t>Question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79815">
            <a:off x="16207781" y="-2148039"/>
            <a:ext cx="3616776" cy="7883980"/>
          </a:xfrm>
          <a:custGeom>
            <a:avLst/>
            <a:gdLst/>
            <a:ahLst/>
            <a:cxnLst/>
            <a:rect l="l" t="t" r="r" b="b"/>
            <a:pathLst>
              <a:path w="3616776" h="7883980">
                <a:moveTo>
                  <a:pt x="0" y="0"/>
                </a:moveTo>
                <a:lnTo>
                  <a:pt x="3616776" y="0"/>
                </a:lnTo>
                <a:lnTo>
                  <a:pt x="3616776" y="7883980"/>
                </a:lnTo>
                <a:lnTo>
                  <a:pt x="0" y="7883980"/>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286000" y="4176545"/>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908732" y="1929555"/>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264249" y="4496391"/>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153881" y="482526"/>
            <a:ext cx="5885440" cy="5864038"/>
          </a:xfrm>
          <a:custGeom>
            <a:avLst/>
            <a:gdLst/>
            <a:ahLst/>
            <a:cxnLst/>
            <a:rect l="l" t="t" r="r" b="b"/>
            <a:pathLst>
              <a:path w="5885440" h="5864038">
                <a:moveTo>
                  <a:pt x="0" y="0"/>
                </a:moveTo>
                <a:lnTo>
                  <a:pt x="5885440" y="0"/>
                </a:lnTo>
                <a:lnTo>
                  <a:pt x="5885440" y="5864038"/>
                </a:lnTo>
                <a:lnTo>
                  <a:pt x="0" y="5864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3111624" y="2568830"/>
            <a:ext cx="4593697" cy="5170646"/>
          </a:xfrm>
          <a:prstGeom prst="rect">
            <a:avLst/>
          </a:prstGeom>
        </p:spPr>
        <p:txBody>
          <a:bodyPr lIns="0" tIns="0" rIns="0" bIns="0" rtlCol="0" anchor="t">
            <a:spAutoFit/>
          </a:bodyPr>
          <a:lstStyle/>
          <a:p>
            <a:pPr>
              <a:lnSpc>
                <a:spcPct val="150000"/>
              </a:lnSpc>
            </a:pPr>
            <a:r>
              <a:rPr lang="en-US" sz="4800" b="1" dirty="0">
                <a:latin typeface="Kulachat Serif" panose="020B0604020202020204" charset="-34"/>
                <a:cs typeface="Kulachat Serif" panose="020B0604020202020204" charset="-34"/>
              </a:rPr>
              <a:t>Depression</a:t>
            </a:r>
          </a:p>
          <a:p>
            <a:pPr>
              <a:lnSpc>
                <a:spcPct val="150000"/>
              </a:lnSpc>
            </a:pPr>
            <a:r>
              <a:rPr lang="en-US" sz="4800" b="1" dirty="0">
                <a:latin typeface="Kulachat Serif" panose="020B0604020202020204" charset="-34"/>
                <a:cs typeface="Kulachat Serif" panose="020B0604020202020204" charset="-34"/>
              </a:rPr>
              <a:t>Cyberbullying</a:t>
            </a:r>
          </a:p>
          <a:p>
            <a:pPr>
              <a:lnSpc>
                <a:spcPct val="150000"/>
              </a:lnSpc>
            </a:pPr>
            <a:r>
              <a:rPr lang="en-US" sz="4800" b="1" dirty="0">
                <a:latin typeface="Kulachat Serif" panose="020B0604020202020204" charset="-34"/>
                <a:cs typeface="Kulachat Serif" panose="020B0604020202020204" charset="-34"/>
              </a:rPr>
              <a:t>Peer pressure</a:t>
            </a:r>
          </a:p>
          <a:p>
            <a:endParaRPr lang="en-US" sz="6000" b="1" dirty="0">
              <a:latin typeface="Kulachat Serif" panose="020B0604020202020204" charset="-34"/>
              <a:cs typeface="Kulachat Serif" panose="020B0604020202020204" charset="-34"/>
            </a:endParaRPr>
          </a:p>
          <a:p>
            <a:endParaRPr lang="en-US" sz="6000" b="1" dirty="0">
              <a:latin typeface="Kulachat Serif" panose="020B0604020202020204" charset="-34"/>
              <a:cs typeface="Kulachat Serif" panose="020B0604020202020204" charset="-34"/>
            </a:endParaRPr>
          </a:p>
        </p:txBody>
      </p:sp>
      <p:sp>
        <p:nvSpPr>
          <p:cNvPr id="9" name="TextBox 9"/>
          <p:cNvSpPr txBox="1"/>
          <p:nvPr/>
        </p:nvSpPr>
        <p:spPr>
          <a:xfrm>
            <a:off x="3609083" y="1323746"/>
            <a:ext cx="3082713" cy="684803"/>
          </a:xfrm>
          <a:prstGeom prst="rect">
            <a:avLst/>
          </a:prstGeom>
        </p:spPr>
        <p:txBody>
          <a:bodyPr wrap="square" lIns="0" tIns="0" rIns="0" bIns="0" rtlCol="0" anchor="t">
            <a:spAutoFit/>
          </a:bodyPr>
          <a:lstStyle/>
          <a:p>
            <a:pPr algn="ctr">
              <a:lnSpc>
                <a:spcPts val="5179"/>
              </a:lnSpc>
            </a:pPr>
            <a:r>
              <a:rPr lang="en-US" sz="4800" dirty="0">
                <a:latin typeface="Kulachat Serif Semi-Bold"/>
              </a:rPr>
              <a:t>Question 1</a:t>
            </a:r>
          </a:p>
        </p:txBody>
      </p:sp>
      <p:sp>
        <p:nvSpPr>
          <p:cNvPr id="10" name="Freeform 10"/>
          <p:cNvSpPr/>
          <p:nvPr/>
        </p:nvSpPr>
        <p:spPr>
          <a:xfrm>
            <a:off x="9447588" y="402964"/>
            <a:ext cx="5885440" cy="5864038"/>
          </a:xfrm>
          <a:custGeom>
            <a:avLst/>
            <a:gdLst/>
            <a:ahLst/>
            <a:cxnLst/>
            <a:rect l="l" t="t" r="r" b="b"/>
            <a:pathLst>
              <a:path w="5885440" h="5864038">
                <a:moveTo>
                  <a:pt x="0" y="0"/>
                </a:moveTo>
                <a:lnTo>
                  <a:pt x="5885440" y="0"/>
                </a:lnTo>
                <a:lnTo>
                  <a:pt x="5885440" y="5864038"/>
                </a:lnTo>
                <a:lnTo>
                  <a:pt x="0" y="5864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0040752" y="2384164"/>
            <a:ext cx="8305800" cy="5539978"/>
          </a:xfrm>
          <a:prstGeom prst="rect">
            <a:avLst/>
          </a:prstGeom>
        </p:spPr>
        <p:txBody>
          <a:bodyPr wrap="square" lIns="0" tIns="0" rIns="0" bIns="0" rtlCol="0" anchor="t">
            <a:spAutoFit/>
          </a:bodyPr>
          <a:lstStyle/>
          <a:p>
            <a:pPr>
              <a:lnSpc>
                <a:spcPct val="150000"/>
              </a:lnSpc>
              <a:spcBef>
                <a:spcPct val="0"/>
              </a:spcBef>
            </a:pPr>
            <a:r>
              <a:rPr lang="en-US" sz="4000" b="1" dirty="0">
                <a:latin typeface="Kulachat Serif" panose="020B0604020202020204" charset="-34"/>
                <a:cs typeface="Kulachat Serif" panose="020B0604020202020204" charset="-34"/>
              </a:rPr>
              <a:t>Pressure from parents’ expectation</a:t>
            </a:r>
          </a:p>
          <a:p>
            <a:pPr>
              <a:lnSpc>
                <a:spcPct val="150000"/>
              </a:lnSpc>
              <a:spcBef>
                <a:spcPct val="0"/>
              </a:spcBef>
            </a:pPr>
            <a:r>
              <a:rPr lang="en-US" sz="4000" b="1" dirty="0">
                <a:latin typeface="Kulachat Serif" panose="020B0604020202020204" charset="-34"/>
                <a:cs typeface="Kulachat Serif" panose="020B0604020202020204" charset="-34"/>
              </a:rPr>
              <a:t>Academic pressure</a:t>
            </a:r>
          </a:p>
          <a:p>
            <a:pPr>
              <a:lnSpc>
                <a:spcPct val="150000"/>
              </a:lnSpc>
              <a:spcBef>
                <a:spcPct val="0"/>
              </a:spcBef>
            </a:pPr>
            <a:r>
              <a:rPr lang="en-US" sz="4000" b="1" dirty="0">
                <a:latin typeface="Kulachat Serif" panose="020B0604020202020204" charset="-34"/>
                <a:cs typeface="Kulachat Serif" panose="020B0604020202020204" charset="-34"/>
              </a:rPr>
              <a:t>Financial problems</a:t>
            </a:r>
          </a:p>
          <a:p>
            <a:pPr>
              <a:lnSpc>
                <a:spcPct val="150000"/>
              </a:lnSpc>
              <a:spcBef>
                <a:spcPct val="0"/>
              </a:spcBef>
            </a:pPr>
            <a:r>
              <a:rPr lang="en-US" sz="4000" b="1" dirty="0">
                <a:latin typeface="Kulachat Serif" panose="020B0604020202020204" charset="-34"/>
                <a:cs typeface="Kulachat Serif" panose="020B0604020202020204" charset="-34"/>
              </a:rPr>
              <a:t>Drinking and smoking/ drug abuse</a:t>
            </a:r>
          </a:p>
          <a:p>
            <a:pPr>
              <a:lnSpc>
                <a:spcPct val="150000"/>
              </a:lnSpc>
              <a:spcBef>
                <a:spcPct val="0"/>
              </a:spcBef>
            </a:pPr>
            <a:r>
              <a:rPr lang="en-US" sz="4000" b="1" dirty="0">
                <a:latin typeface="Kulachat Serif" panose="020B0604020202020204" charset="-34"/>
                <a:cs typeface="Kulachat Serif" panose="020B0604020202020204" charset="-34"/>
              </a:rPr>
              <a:t>Self-esteem &amp; body image</a:t>
            </a:r>
          </a:p>
          <a:p>
            <a:pPr>
              <a:lnSpc>
                <a:spcPct val="150000"/>
              </a:lnSpc>
              <a:spcBef>
                <a:spcPct val="0"/>
              </a:spcBef>
            </a:pPr>
            <a:r>
              <a:rPr lang="en-US" sz="4000" b="1" dirty="0">
                <a:latin typeface="Kulachat Serif" panose="020B0604020202020204" charset="-34"/>
                <a:cs typeface="Kulachat Serif" panose="020B0604020202020204" charset="-34"/>
              </a:rPr>
              <a:t>Social media or cyber addiction</a:t>
            </a:r>
          </a:p>
        </p:txBody>
      </p:sp>
      <p:sp>
        <p:nvSpPr>
          <p:cNvPr id="12" name="TextBox 12"/>
          <p:cNvSpPr txBox="1"/>
          <p:nvPr/>
        </p:nvSpPr>
        <p:spPr>
          <a:xfrm>
            <a:off x="11310251" y="1307794"/>
            <a:ext cx="2972118" cy="666849"/>
          </a:xfrm>
          <a:prstGeom prst="rect">
            <a:avLst/>
          </a:prstGeom>
        </p:spPr>
        <p:txBody>
          <a:bodyPr wrap="square" lIns="0" tIns="0" rIns="0" bIns="0" rtlCol="0" anchor="t">
            <a:spAutoFit/>
          </a:bodyPr>
          <a:lstStyle/>
          <a:p>
            <a:pPr algn="ctr">
              <a:lnSpc>
                <a:spcPts val="5179"/>
              </a:lnSpc>
            </a:pPr>
            <a:r>
              <a:rPr lang="en-US" sz="4800" dirty="0">
                <a:latin typeface="Kulachat Serif Semi-Bold"/>
              </a:rPr>
              <a:t>Question 2</a:t>
            </a:r>
          </a:p>
        </p:txBody>
      </p:sp>
    </p:spTree>
    <p:extLst>
      <p:ext uri="{BB962C8B-B14F-4D97-AF65-F5344CB8AC3E}">
        <p14:creationId xmlns:p14="http://schemas.microsoft.com/office/powerpoint/2010/main" val="198506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96735" y="2632730"/>
            <a:ext cx="5915025" cy="8229600"/>
          </a:xfrm>
          <a:custGeom>
            <a:avLst/>
            <a:gdLst/>
            <a:ahLst/>
            <a:cxnLst/>
            <a:rect l="l" t="t" r="r" b="b"/>
            <a:pathLst>
              <a:path w="5915025" h="8229600">
                <a:moveTo>
                  <a:pt x="0" y="0"/>
                </a:moveTo>
                <a:lnTo>
                  <a:pt x="5915025" y="0"/>
                </a:lnTo>
                <a:lnTo>
                  <a:pt x="5915025" y="8229600"/>
                </a:lnTo>
                <a:lnTo>
                  <a:pt x="0" y="8229600"/>
                </a:lnTo>
                <a:lnTo>
                  <a:pt x="0" y="0"/>
                </a:lnTo>
                <a:close/>
              </a:path>
            </a:pathLst>
          </a:custGeom>
          <a:blipFill>
            <a:blip r:embed="rId2"/>
            <a:stretch>
              <a:fillRect/>
            </a:stretch>
          </a:blipFill>
        </p:spPr>
      </p:sp>
      <p:sp>
        <p:nvSpPr>
          <p:cNvPr id="3" name="Freeform 3"/>
          <p:cNvSpPr/>
          <p:nvPr/>
        </p:nvSpPr>
        <p:spPr>
          <a:xfrm flipH="1" flipV="1">
            <a:off x="476240" y="-590644"/>
            <a:ext cx="5915025" cy="8229600"/>
          </a:xfrm>
          <a:custGeom>
            <a:avLst/>
            <a:gdLst/>
            <a:ahLst/>
            <a:cxnLst/>
            <a:rect l="l" t="t" r="r" b="b"/>
            <a:pathLst>
              <a:path w="5915025" h="8229600">
                <a:moveTo>
                  <a:pt x="5915025" y="8229600"/>
                </a:moveTo>
                <a:lnTo>
                  <a:pt x="0" y="8229600"/>
                </a:lnTo>
                <a:lnTo>
                  <a:pt x="0" y="0"/>
                </a:lnTo>
                <a:lnTo>
                  <a:pt x="5915025" y="0"/>
                </a:lnTo>
                <a:lnTo>
                  <a:pt x="5915025" y="8229600"/>
                </a:lnTo>
                <a:close/>
              </a:path>
            </a:pathLst>
          </a:custGeom>
          <a:blipFill>
            <a:blip r:embed="rId2"/>
            <a:stretch>
              <a:fillRect/>
            </a:stretch>
          </a:blipFill>
        </p:spPr>
      </p:sp>
      <p:grpSp>
        <p:nvGrpSpPr>
          <p:cNvPr id="4" name="Group 4"/>
          <p:cNvGrpSpPr/>
          <p:nvPr/>
        </p:nvGrpSpPr>
        <p:grpSpPr>
          <a:xfrm>
            <a:off x="3538528" y="1274302"/>
            <a:ext cx="11210945" cy="7738396"/>
            <a:chOff x="0" y="0"/>
            <a:chExt cx="2952677" cy="2038096"/>
          </a:xfrm>
        </p:grpSpPr>
        <p:sp>
          <p:nvSpPr>
            <p:cNvPr id="5" name="Freeform 5"/>
            <p:cNvSpPr/>
            <p:nvPr/>
          </p:nvSpPr>
          <p:spPr>
            <a:xfrm>
              <a:off x="0" y="0"/>
              <a:ext cx="2952677" cy="2038096"/>
            </a:xfrm>
            <a:custGeom>
              <a:avLst/>
              <a:gdLst/>
              <a:ahLst/>
              <a:cxnLst/>
              <a:rect l="l" t="t" r="r" b="b"/>
              <a:pathLst>
                <a:path w="2952677" h="2038096">
                  <a:moveTo>
                    <a:pt x="0" y="0"/>
                  </a:moveTo>
                  <a:lnTo>
                    <a:pt x="2952677" y="0"/>
                  </a:lnTo>
                  <a:lnTo>
                    <a:pt x="2952677" y="2038096"/>
                  </a:lnTo>
                  <a:lnTo>
                    <a:pt x="0" y="2038096"/>
                  </a:lnTo>
                  <a:close/>
                </a:path>
              </a:pathLst>
            </a:custGeom>
            <a:solidFill>
              <a:srgbClr val="FFFFFF">
                <a:alpha val="83922"/>
              </a:srgbClr>
            </a:solidFill>
          </p:spPr>
        </p:sp>
        <p:sp>
          <p:nvSpPr>
            <p:cNvPr id="6" name="TextBox 6"/>
            <p:cNvSpPr txBox="1"/>
            <p:nvPr/>
          </p:nvSpPr>
          <p:spPr>
            <a:xfrm>
              <a:off x="0" y="-38100"/>
              <a:ext cx="2952677" cy="207619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a:off x="5267713" y="-393802"/>
            <a:ext cx="7738396" cy="11210945"/>
          </a:xfrm>
          <a:custGeom>
            <a:avLst/>
            <a:gdLst/>
            <a:ahLst/>
            <a:cxnLst/>
            <a:rect l="l" t="t" r="r" b="b"/>
            <a:pathLst>
              <a:path w="7738396" h="11210945">
                <a:moveTo>
                  <a:pt x="0" y="0"/>
                </a:moveTo>
                <a:lnTo>
                  <a:pt x="7738396" y="0"/>
                </a:lnTo>
                <a:lnTo>
                  <a:pt x="7738396" y="11210944"/>
                </a:lnTo>
                <a:lnTo>
                  <a:pt x="0" y="11210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3589140" y="3509379"/>
            <a:ext cx="11113264" cy="4154297"/>
            <a:chOff x="-62757" y="1157839"/>
            <a:chExt cx="14817685" cy="5539061"/>
          </a:xfrm>
        </p:grpSpPr>
        <p:sp>
          <p:nvSpPr>
            <p:cNvPr id="9" name="TextBox 9"/>
            <p:cNvSpPr txBox="1"/>
            <p:nvPr/>
          </p:nvSpPr>
          <p:spPr>
            <a:xfrm>
              <a:off x="-62757" y="1157839"/>
              <a:ext cx="14817685" cy="3317147"/>
            </a:xfrm>
            <a:prstGeom prst="rect">
              <a:avLst/>
            </a:prstGeom>
          </p:spPr>
          <p:txBody>
            <a:bodyPr wrap="square" lIns="0" tIns="0" rIns="0" bIns="0" rtlCol="0" anchor="t">
              <a:spAutoFit/>
            </a:bodyPr>
            <a:lstStyle/>
            <a:p>
              <a:pPr algn="ctr">
                <a:lnSpc>
                  <a:spcPts val="9748"/>
                </a:lnSpc>
              </a:pPr>
              <a:r>
                <a:rPr lang="en-US" sz="4400" b="1" spc="692" dirty="0">
                  <a:solidFill>
                    <a:srgbClr val="231F20"/>
                  </a:solidFill>
                  <a:latin typeface="Oswald Bold"/>
                </a:rPr>
                <a:t>UNIT 9: SOCIAL ISSUES</a:t>
              </a:r>
            </a:p>
            <a:p>
              <a:pPr algn="ctr">
                <a:lnSpc>
                  <a:spcPts val="9748"/>
                </a:lnSpc>
              </a:pPr>
              <a:r>
                <a:rPr lang="en-US" sz="3200" spc="692" dirty="0">
                  <a:solidFill>
                    <a:srgbClr val="231F20"/>
                  </a:solidFill>
                  <a:effectLst>
                    <a:outerShdw blurRad="38100" dist="38100" dir="2700000" algn="tl">
                      <a:srgbClr val="000000">
                        <a:alpha val="43137"/>
                      </a:srgbClr>
                    </a:outerShdw>
                  </a:effectLst>
                  <a:latin typeface="Oswald Bold"/>
                </a:rPr>
                <a:t>Lesson 7: Communication &amp; Culture/CLIL</a:t>
              </a:r>
            </a:p>
          </p:txBody>
        </p:sp>
        <p:sp>
          <p:nvSpPr>
            <p:cNvPr id="10" name="TextBox 10"/>
            <p:cNvSpPr txBox="1"/>
            <p:nvPr/>
          </p:nvSpPr>
          <p:spPr>
            <a:xfrm>
              <a:off x="0" y="5876163"/>
              <a:ext cx="14687444" cy="820737"/>
            </a:xfrm>
            <a:prstGeom prst="rect">
              <a:avLst/>
            </a:prstGeom>
          </p:spPr>
          <p:txBody>
            <a:bodyPr lIns="0" tIns="0" rIns="0" bIns="0" rtlCol="0" anchor="t">
              <a:spAutoFit/>
            </a:bodyPr>
            <a:lstStyle/>
            <a:p>
              <a:pPr algn="ctr">
                <a:lnSpc>
                  <a:spcPts val="4759"/>
                </a:lnSpc>
              </a:pPr>
              <a:endParaRPr lang="en-US" sz="3999" dirty="0">
                <a:solidFill>
                  <a:srgbClr val="2C3227"/>
                </a:solidFill>
                <a:latin typeface="Le Jour Scrip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938" y="676350"/>
            <a:ext cx="3386138" cy="1015663"/>
          </a:xfrm>
          <a:prstGeom prst="rect">
            <a:avLst/>
          </a:prstGeom>
          <a:noFill/>
          <a:ln>
            <a:solidFill>
              <a:schemeClr val="tx1">
                <a:lumMod val="95000"/>
                <a:lumOff val="5000"/>
              </a:schemeClr>
            </a:solidFill>
            <a:prstDash val="solid"/>
          </a:ln>
        </p:spPr>
        <p:txBody>
          <a:bodyPr wrap="square" rtlCol="0">
            <a:spAutoFit/>
          </a:bodyPr>
          <a:lstStyle/>
          <a:p>
            <a:pPr algn="ctr"/>
            <a:r>
              <a:rPr lang="en-US" sz="6000" b="1" dirty="0">
                <a:effectLst>
                  <a:outerShdw blurRad="38100" dist="38100" dir="2700000" algn="tl">
                    <a:srgbClr val="000000">
                      <a:alpha val="43137"/>
                    </a:srgbClr>
                  </a:outerShdw>
                </a:effectLst>
              </a:rPr>
              <a:t>anxiety</a:t>
            </a:r>
          </a:p>
        </p:txBody>
      </p:sp>
      <p:sp>
        <p:nvSpPr>
          <p:cNvPr id="5" name="TextBox 4"/>
          <p:cNvSpPr txBox="1"/>
          <p:nvPr/>
        </p:nvSpPr>
        <p:spPr>
          <a:xfrm>
            <a:off x="6858000" y="676350"/>
            <a:ext cx="3554915" cy="1015663"/>
          </a:xfrm>
          <a:prstGeom prst="rect">
            <a:avLst/>
          </a:prstGeom>
          <a:noFill/>
          <a:ln>
            <a:solidFill>
              <a:schemeClr val="tx1"/>
            </a:solidFill>
            <a:prstDash val="solid"/>
          </a:ln>
        </p:spPr>
        <p:txBody>
          <a:bodyPr wrap="square" rtlCol="0">
            <a:spAutoFit/>
          </a:bodyPr>
          <a:lstStyle/>
          <a:p>
            <a:pPr algn="ctr"/>
            <a:r>
              <a:rPr lang="en-US" sz="6000" b="1" dirty="0">
                <a:effectLst>
                  <a:outerShdw blurRad="38100" dist="38100" dir="2700000" algn="tl">
                    <a:srgbClr val="000000">
                      <a:alpha val="43137"/>
                    </a:srgbClr>
                  </a:outerShdw>
                </a:effectLst>
              </a:rPr>
              <a:t>sympathy</a:t>
            </a:r>
          </a:p>
        </p:txBody>
      </p:sp>
      <p:sp>
        <p:nvSpPr>
          <p:cNvPr id="6" name="TextBox 5"/>
          <p:cNvSpPr txBox="1"/>
          <p:nvPr/>
        </p:nvSpPr>
        <p:spPr>
          <a:xfrm>
            <a:off x="10515600" y="676350"/>
            <a:ext cx="7620000" cy="1015663"/>
          </a:xfrm>
          <a:prstGeom prst="rect">
            <a:avLst/>
          </a:prstGeom>
          <a:noFill/>
          <a:ln>
            <a:solidFill>
              <a:schemeClr val="tx1"/>
            </a:solidFill>
            <a:prstDash val="solid"/>
          </a:ln>
        </p:spPr>
        <p:txBody>
          <a:bodyPr wrap="square" rtlCol="0">
            <a:spAutoFit/>
          </a:bodyPr>
          <a:lstStyle/>
          <a:p>
            <a:r>
              <a:rPr lang="en-US" sz="6000" b="1" dirty="0">
                <a:effectLst>
                  <a:outerShdw blurRad="38100" dist="38100" dir="2700000" algn="tl">
                    <a:srgbClr val="000000">
                      <a:alpha val="43137"/>
                    </a:srgbClr>
                  </a:outerShdw>
                </a:effectLst>
              </a:rPr>
              <a:t>below the poverty line</a:t>
            </a:r>
          </a:p>
        </p:txBody>
      </p:sp>
      <p:sp>
        <p:nvSpPr>
          <p:cNvPr id="7" name="TextBox 6"/>
          <p:cNvSpPr txBox="1"/>
          <p:nvPr/>
        </p:nvSpPr>
        <p:spPr>
          <a:xfrm>
            <a:off x="3276600" y="676350"/>
            <a:ext cx="3386138" cy="1015663"/>
          </a:xfrm>
          <a:prstGeom prst="rect">
            <a:avLst/>
          </a:prstGeom>
          <a:noFill/>
          <a:ln>
            <a:solidFill>
              <a:schemeClr val="tx1"/>
            </a:solidFill>
            <a:prstDash val="solid"/>
          </a:ln>
        </p:spPr>
        <p:txBody>
          <a:bodyPr wrap="square" rtlCol="0">
            <a:spAutoFit/>
          </a:bodyPr>
          <a:lstStyle/>
          <a:p>
            <a:pPr algn="ctr"/>
            <a:r>
              <a:rPr lang="en-US" sz="6000" b="1" dirty="0">
                <a:effectLst>
                  <a:outerShdw blurRad="38100" dist="38100" dir="2700000" algn="tl">
                    <a:srgbClr val="000000">
                      <a:alpha val="43137"/>
                    </a:srgbClr>
                  </a:outerShdw>
                </a:effectLst>
              </a:rPr>
              <a:t>victim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611" y="2016419"/>
            <a:ext cx="5486400" cy="362355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1138" y="2010745"/>
            <a:ext cx="5319448" cy="3437555"/>
          </a:xfrm>
          <a:prstGeom prst="rect">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417" y="6278341"/>
            <a:ext cx="5293518" cy="338416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542" y="6288784"/>
            <a:ext cx="5430538" cy="3373722"/>
          </a:xfrm>
          <a:prstGeom prst="rect">
            <a:avLst/>
          </a:prstGeom>
        </p:spPr>
      </p:pic>
    </p:spTree>
    <p:extLst>
      <p:ext uri="{BB962C8B-B14F-4D97-AF65-F5344CB8AC3E}">
        <p14:creationId xmlns:p14="http://schemas.microsoft.com/office/powerpoint/2010/main" val="29378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4072076"/>
            <a:ext cx="3386138" cy="1015663"/>
          </a:xfrm>
          <a:prstGeom prst="rect">
            <a:avLst/>
          </a:prstGeom>
          <a:noFill/>
          <a:ln>
            <a:solidFill>
              <a:schemeClr val="tx1">
                <a:lumMod val="95000"/>
                <a:lumOff val="5000"/>
              </a:schemeClr>
            </a:solidFill>
            <a:prstDash val="solid"/>
          </a:ln>
        </p:spPr>
        <p:txBody>
          <a:bodyPr wrap="square" rtlCol="0">
            <a:spAutoFit/>
          </a:bodyPr>
          <a:lstStyle/>
          <a:p>
            <a:pPr algn="ctr"/>
            <a:r>
              <a:rPr lang="en-US" sz="6000" b="1" dirty="0">
                <a:effectLst>
                  <a:outerShdw blurRad="38100" dist="38100" dir="2700000" algn="tl">
                    <a:srgbClr val="000000">
                      <a:alpha val="43137"/>
                    </a:srgbClr>
                  </a:outerShdw>
                </a:effectLst>
              </a:rPr>
              <a:t>anxiety</a:t>
            </a:r>
          </a:p>
        </p:txBody>
      </p:sp>
      <p:sp>
        <p:nvSpPr>
          <p:cNvPr id="5" name="TextBox 4"/>
          <p:cNvSpPr txBox="1"/>
          <p:nvPr/>
        </p:nvSpPr>
        <p:spPr>
          <a:xfrm>
            <a:off x="12007466" y="9007158"/>
            <a:ext cx="3554915" cy="1015663"/>
          </a:xfrm>
          <a:prstGeom prst="rect">
            <a:avLst/>
          </a:prstGeom>
          <a:noFill/>
          <a:ln>
            <a:solidFill>
              <a:schemeClr val="tx1"/>
            </a:solidFill>
            <a:prstDash val="solid"/>
          </a:ln>
        </p:spPr>
        <p:txBody>
          <a:bodyPr wrap="square" rtlCol="0">
            <a:spAutoFit/>
          </a:bodyPr>
          <a:lstStyle/>
          <a:p>
            <a:pPr algn="ctr"/>
            <a:r>
              <a:rPr lang="en-US" sz="6000" b="1" dirty="0">
                <a:effectLst>
                  <a:outerShdw blurRad="38100" dist="38100" dir="2700000" algn="tl">
                    <a:srgbClr val="000000">
                      <a:alpha val="43137"/>
                    </a:srgbClr>
                  </a:outerShdw>
                </a:effectLst>
              </a:rPr>
              <a:t>sympathy</a:t>
            </a:r>
          </a:p>
        </p:txBody>
      </p:sp>
      <p:sp>
        <p:nvSpPr>
          <p:cNvPr id="6" name="TextBox 5"/>
          <p:cNvSpPr txBox="1"/>
          <p:nvPr/>
        </p:nvSpPr>
        <p:spPr>
          <a:xfrm>
            <a:off x="456567" y="8953500"/>
            <a:ext cx="7450932" cy="1015663"/>
          </a:xfrm>
          <a:prstGeom prst="rect">
            <a:avLst/>
          </a:prstGeom>
          <a:noFill/>
          <a:ln>
            <a:solidFill>
              <a:schemeClr val="tx1"/>
            </a:solidFill>
            <a:prstDash val="solid"/>
          </a:ln>
        </p:spPr>
        <p:txBody>
          <a:bodyPr wrap="square" rtlCol="0">
            <a:spAutoFit/>
          </a:bodyPr>
          <a:lstStyle/>
          <a:p>
            <a:r>
              <a:rPr lang="en-US" sz="6000" b="1" dirty="0">
                <a:effectLst>
                  <a:outerShdw blurRad="38100" dist="38100" dir="2700000" algn="tl">
                    <a:srgbClr val="000000">
                      <a:alpha val="43137"/>
                    </a:srgbClr>
                  </a:outerShdw>
                </a:effectLst>
              </a:rPr>
              <a:t>below the poverty line</a:t>
            </a:r>
          </a:p>
        </p:txBody>
      </p:sp>
      <p:sp>
        <p:nvSpPr>
          <p:cNvPr id="7" name="TextBox 6"/>
          <p:cNvSpPr txBox="1"/>
          <p:nvPr/>
        </p:nvSpPr>
        <p:spPr>
          <a:xfrm>
            <a:off x="12169758" y="4066514"/>
            <a:ext cx="3386138" cy="1015663"/>
          </a:xfrm>
          <a:prstGeom prst="rect">
            <a:avLst/>
          </a:prstGeom>
          <a:noFill/>
          <a:ln>
            <a:solidFill>
              <a:schemeClr val="tx1"/>
            </a:solidFill>
            <a:prstDash val="solid"/>
          </a:ln>
        </p:spPr>
        <p:txBody>
          <a:bodyPr wrap="square" rtlCol="0">
            <a:spAutoFit/>
          </a:bodyPr>
          <a:lstStyle/>
          <a:p>
            <a:pPr algn="ctr"/>
            <a:r>
              <a:rPr lang="en-US" sz="6000" b="1" dirty="0">
                <a:effectLst>
                  <a:outerShdw blurRad="38100" dist="38100" dir="2700000" algn="tl">
                    <a:srgbClr val="000000">
                      <a:alpha val="43137"/>
                    </a:srgbClr>
                  </a:outerShdw>
                </a:effectLst>
              </a:rPr>
              <a:t>victim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758" y="460148"/>
            <a:ext cx="5486400" cy="3657600"/>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200" y="460148"/>
            <a:ext cx="5319448" cy="3464151"/>
          </a:xfrm>
          <a:prstGeom prst="rect">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5408686"/>
            <a:ext cx="5293518" cy="338416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764" y="5325945"/>
            <a:ext cx="5430538" cy="3373722"/>
          </a:xfrm>
          <a:prstGeom prst="rect">
            <a:avLst/>
          </a:prstGeom>
        </p:spPr>
      </p:pic>
    </p:spTree>
    <p:extLst>
      <p:ext uri="{BB962C8B-B14F-4D97-AF65-F5344CB8AC3E}">
        <p14:creationId xmlns:p14="http://schemas.microsoft.com/office/powerpoint/2010/main" val="21405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61554"/>
            <a:ext cx="16916400" cy="1143000"/>
          </a:xfrm>
        </p:spPr>
        <p:txBody>
          <a:bodyPr>
            <a:noAutofit/>
          </a:bodyPr>
          <a:lstStyle/>
          <a:p>
            <a:r>
              <a:rPr lang="en-US" sz="4800" b="1" dirty="0">
                <a:latin typeface="Times New Roman" panose="02020603050405020304" pitchFamily="18" charset="0"/>
                <a:cs typeface="Times New Roman" panose="02020603050405020304" pitchFamily="18" charset="0"/>
              </a:rPr>
              <a:t>Read the text and match each percentage in the chart with ONE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social problem mentioned in the text</a:t>
            </a:r>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3009900"/>
            <a:ext cx="8870501" cy="4876800"/>
          </a:xfrm>
        </p:spPr>
      </p:pic>
      <p:sp>
        <p:nvSpPr>
          <p:cNvPr id="3" name="TextBox 2"/>
          <p:cNvSpPr txBox="1"/>
          <p:nvPr/>
        </p:nvSpPr>
        <p:spPr>
          <a:xfrm>
            <a:off x="8077200" y="1790700"/>
            <a:ext cx="9829800" cy="8279190"/>
          </a:xfrm>
          <a:prstGeom prst="rect">
            <a:avLst/>
          </a:prstGeom>
          <a:solidFill>
            <a:schemeClr val="accent3">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en-US" sz="2800" dirty="0">
                <a:latin typeface=".VnArial" panose="020B7200000000000000" pitchFamily="34" charset="0"/>
                <a:cs typeface="Times New Roman" panose="02020603050405020304" pitchFamily="18" charset="0"/>
              </a:rPr>
              <a:t>In many countries around the world, it is not easy growing up because teens are dealing with many social issues. A study carried out by a famous research </a:t>
            </a:r>
            <a:r>
              <a:rPr lang="en-US" sz="2800" dirty="0" err="1">
                <a:latin typeface=".VnArial" panose="020B7200000000000000" pitchFamily="34" charset="0"/>
                <a:cs typeface="Times New Roman" panose="02020603050405020304" pitchFamily="18" charset="0"/>
              </a:rPr>
              <a:t>centre</a:t>
            </a:r>
            <a:r>
              <a:rPr lang="en-US" sz="2800" dirty="0">
                <a:latin typeface=".VnArial" panose="020B7200000000000000" pitchFamily="34" charset="0"/>
                <a:cs typeface="Times New Roman" panose="02020603050405020304" pitchFamily="18" charset="0"/>
              </a:rPr>
              <a:t> in the US found out that the following were among the most serious ones.</a:t>
            </a:r>
          </a:p>
          <a:p>
            <a:pPr algn="just"/>
            <a:r>
              <a:rPr lang="en-US" sz="2800" b="1" dirty="0">
                <a:latin typeface=".VnArial" panose="020B7200000000000000" pitchFamily="34" charset="0"/>
                <a:cs typeface="Times New Roman" panose="02020603050405020304" pitchFamily="18" charset="0"/>
              </a:rPr>
              <a:t>Anxiety and depression</a:t>
            </a:r>
            <a:r>
              <a:rPr lang="en-US" sz="2800" dirty="0">
                <a:latin typeface=".VnArial" panose="020B7200000000000000" pitchFamily="34" charset="0"/>
                <a:cs typeface="Times New Roman" panose="02020603050405020304" pitchFamily="18" charset="0"/>
              </a:rPr>
              <a:t>: Seven in ten teenagers considered them a serious problem among their peers. The main source of teenagers’ anxiety and depression was social pressure, such as the pressure to look good, to fit in social groups, and to be good at sport.</a:t>
            </a:r>
          </a:p>
          <a:p>
            <a:pPr algn="just"/>
            <a:r>
              <a:rPr lang="en-US" sz="2800" b="1" dirty="0">
                <a:latin typeface=".VnArial" panose="020B7200000000000000" pitchFamily="34" charset="0"/>
                <a:cs typeface="Times New Roman" panose="02020603050405020304" pitchFamily="18" charset="0"/>
              </a:rPr>
              <a:t>Bullying: </a:t>
            </a:r>
            <a:r>
              <a:rPr lang="en-US" sz="2800" dirty="0">
                <a:latin typeface=".VnArial" panose="020B7200000000000000" pitchFamily="34" charset="0"/>
                <a:cs typeface="Times New Roman" panose="02020603050405020304" pitchFamily="18" charset="0"/>
              </a:rPr>
              <a:t>55% said that bullying was a major problem for teenagers, and around 15% admitted that they had experienced some form of cyberbullying. Girls or younger students were more likely to be victims of bullying.</a:t>
            </a:r>
          </a:p>
          <a:p>
            <a:pPr algn="just"/>
            <a:r>
              <a:rPr lang="en-US" sz="2800" b="1" dirty="0">
                <a:latin typeface=".VnArial" panose="020B7200000000000000" pitchFamily="34" charset="0"/>
                <a:cs typeface="Times New Roman" panose="02020603050405020304" pitchFamily="18" charset="0"/>
              </a:rPr>
              <a:t>Poverty: </a:t>
            </a:r>
            <a:r>
              <a:rPr lang="en-US" sz="2800" dirty="0">
                <a:latin typeface=".VnArial" panose="020B7200000000000000" pitchFamily="34" charset="0"/>
                <a:cs typeface="Times New Roman" panose="02020603050405020304" pitchFamily="18" charset="0"/>
              </a:rPr>
              <a:t>Four out of 10 teens said that poverty was also a major problem for them. In fact, about 20% of the teens in the survey struggled to live below the poverty line every day.</a:t>
            </a:r>
          </a:p>
          <a:p>
            <a:pPr algn="just"/>
            <a:r>
              <a:rPr lang="en-US" sz="2800" dirty="0">
                <a:latin typeface=".VnArial" panose="020B7200000000000000" pitchFamily="34" charset="0"/>
                <a:cs typeface="Times New Roman" panose="02020603050405020304" pitchFamily="18" charset="0"/>
              </a:rPr>
              <a:t>The survey results suggest that more support should be provided to help teenagers avoid serious social issues and enjoy a happier life.</a:t>
            </a:r>
          </a:p>
        </p:txBody>
      </p:sp>
    </p:spTree>
    <p:extLst>
      <p:ext uri="{BB962C8B-B14F-4D97-AF65-F5344CB8AC3E}">
        <p14:creationId xmlns:p14="http://schemas.microsoft.com/office/powerpoint/2010/main" val="103129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114300"/>
            <a:ext cx="5829300" cy="11811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7200" b="1" dirty="0"/>
              <a:t>SCREEN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50015266"/>
              </p:ext>
            </p:extLst>
          </p:nvPr>
        </p:nvGraphicFramePr>
        <p:xfrm>
          <a:off x="1066800" y="1485900"/>
          <a:ext cx="5638800" cy="8191500"/>
        </p:xfrm>
        <a:graphic>
          <a:graphicData uri="http://schemas.openxmlformats.org/drawingml/2006/table">
            <a:tbl>
              <a:tblPr firstRow="1" bandRow="1">
                <a:tableStyleId>{5940675A-B579-460E-94D1-54222C63F5DA}</a:tableStyleId>
              </a:tblPr>
              <a:tblGrid>
                <a:gridCol w="5638800">
                  <a:extLst>
                    <a:ext uri="{9D8B030D-6E8A-4147-A177-3AD203B41FA5}">
                      <a16:colId xmlns:a16="http://schemas.microsoft.com/office/drawing/2014/main" val="3660475522"/>
                    </a:ext>
                  </a:extLst>
                </a:gridCol>
              </a:tblGrid>
              <a:tr h="4095750">
                <a:tc>
                  <a:txBody>
                    <a:bodyPr/>
                    <a:lstStyle/>
                    <a:p>
                      <a:endParaRPr lang="en-US" dirty="0"/>
                    </a:p>
                  </a:txBody>
                  <a:tcPr>
                    <a:solidFill>
                      <a:schemeClr val="accent1">
                        <a:lumMod val="60000"/>
                        <a:lumOff val="40000"/>
                      </a:schemeClr>
                    </a:solidFill>
                  </a:tcPr>
                </a:tc>
                <a:extLst>
                  <a:ext uri="{0D108BD9-81ED-4DB2-BD59-A6C34878D82A}">
                    <a16:rowId xmlns:a16="http://schemas.microsoft.com/office/drawing/2014/main" val="1758643290"/>
                  </a:ext>
                </a:extLst>
              </a:tr>
              <a:tr h="4095750">
                <a:tc>
                  <a:txBody>
                    <a:bodyPr/>
                    <a:lstStyle/>
                    <a:p>
                      <a:endParaRPr lang="en-US" dirty="0"/>
                    </a:p>
                  </a:txBody>
                  <a:tcPr>
                    <a:solidFill>
                      <a:srgbClr val="FFFF00"/>
                    </a:solidFill>
                  </a:tcPr>
                </a:tc>
                <a:extLst>
                  <a:ext uri="{0D108BD9-81ED-4DB2-BD59-A6C34878D82A}">
                    <a16:rowId xmlns:a16="http://schemas.microsoft.com/office/drawing/2014/main" val="3430029753"/>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3819598889"/>
              </p:ext>
            </p:extLst>
          </p:nvPr>
        </p:nvGraphicFramePr>
        <p:xfrm>
          <a:off x="12115800" y="1447800"/>
          <a:ext cx="5638800" cy="8191500"/>
        </p:xfrm>
        <a:graphic>
          <a:graphicData uri="http://schemas.openxmlformats.org/drawingml/2006/table">
            <a:tbl>
              <a:tblPr firstRow="1" bandRow="1">
                <a:tableStyleId>{5940675A-B579-460E-94D1-54222C63F5DA}</a:tableStyleId>
              </a:tblPr>
              <a:tblGrid>
                <a:gridCol w="5638800">
                  <a:extLst>
                    <a:ext uri="{9D8B030D-6E8A-4147-A177-3AD203B41FA5}">
                      <a16:colId xmlns:a16="http://schemas.microsoft.com/office/drawing/2014/main" val="3660475522"/>
                    </a:ext>
                  </a:extLst>
                </a:gridCol>
              </a:tblGrid>
              <a:tr h="4095750">
                <a:tc>
                  <a:txBody>
                    <a:bodyPr/>
                    <a:lstStyle/>
                    <a:p>
                      <a:endParaRPr lang="en-US" dirty="0"/>
                    </a:p>
                  </a:txBody>
                  <a:tcPr>
                    <a:solidFill>
                      <a:srgbClr val="EC86C3"/>
                    </a:solidFill>
                  </a:tcPr>
                </a:tc>
                <a:extLst>
                  <a:ext uri="{0D108BD9-81ED-4DB2-BD59-A6C34878D82A}">
                    <a16:rowId xmlns:a16="http://schemas.microsoft.com/office/drawing/2014/main" val="1758643290"/>
                  </a:ext>
                </a:extLst>
              </a:tr>
              <a:tr h="4095750">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3430029753"/>
                  </a:ext>
                </a:extLst>
              </a:tr>
            </a:tbl>
          </a:graphicData>
        </a:graphic>
      </p:graphicFrame>
    </p:spTree>
    <p:extLst>
      <p:ext uri="{BB962C8B-B14F-4D97-AF65-F5344CB8AC3E}">
        <p14:creationId xmlns:p14="http://schemas.microsoft.com/office/powerpoint/2010/main" val="2768271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480</Words>
  <Application>Microsoft Office PowerPoint</Application>
  <PresentationFormat>Custom</PresentationFormat>
  <Paragraphs>66</Paragraphs>
  <Slides>20</Slides>
  <Notes>1</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Le Jour Script</vt:lpstr>
      <vt:lpstr>Times New Roman</vt:lpstr>
      <vt:lpstr>Sitka Heading</vt:lpstr>
      <vt:lpstr>Kulachat Serif Semi-Bold</vt:lpstr>
      <vt:lpstr>Calibri</vt:lpstr>
      <vt:lpstr>Muli</vt:lpstr>
      <vt:lpstr>Kulachat Serif</vt:lpstr>
      <vt:lpstr>Brown Sugar</vt:lpstr>
      <vt:lpstr>Montserrat Light</vt:lpstr>
      <vt:lpstr>Coterie</vt:lpstr>
      <vt:lpstr>Muli Bold</vt:lpstr>
      <vt:lpstr>Sukar Bold</vt:lpstr>
      <vt:lpstr>DM Sans</vt:lpstr>
      <vt:lpstr>Sukar</vt:lpstr>
      <vt:lpstr>Oswald Bold</vt:lpstr>
      <vt:lpstr>Arial</vt:lpstr>
      <vt:lpstr>.VnArial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text and match each percentage in the chart with ONE  social problem mentioned in the text</vt:lpstr>
      <vt:lpstr>SCREEN</vt:lpstr>
      <vt:lpstr>PowerPoint Presentation</vt:lpstr>
      <vt:lpstr>PowerPoint Presentation</vt:lpstr>
      <vt:lpstr>SURVEY</vt:lpstr>
      <vt:lpstr>POST AND SHARE YOUR DISCUSSION ON PADLET.COM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Green Gold Aesthetic Elegant Portfolio Presentation</dc:title>
  <dc:creator>TA XUAN HOA</dc:creator>
  <cp:lastModifiedBy>Tạ Xuân Hòa</cp:lastModifiedBy>
  <cp:revision>46</cp:revision>
  <dcterms:created xsi:type="dcterms:W3CDTF">2006-08-16T00:00:00Z</dcterms:created>
  <dcterms:modified xsi:type="dcterms:W3CDTF">2024-03-22T16:12:44Z</dcterms:modified>
  <dc:identifier>DAF_3fQ6CvU</dc:identifier>
</cp:coreProperties>
</file>