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40" r:id="rId1"/>
  </p:sldMasterIdLst>
  <p:notesMasterIdLst>
    <p:notesMasterId r:id="rId24"/>
  </p:notesMasterIdLst>
  <p:handoutMasterIdLst>
    <p:handoutMasterId r:id="rId25"/>
  </p:handoutMasterIdLst>
  <p:sldIdLst>
    <p:sldId id="3288" r:id="rId2"/>
    <p:sldId id="3318" r:id="rId3"/>
    <p:sldId id="3388" r:id="rId4"/>
    <p:sldId id="3389" r:id="rId5"/>
    <p:sldId id="3382" r:id="rId6"/>
    <p:sldId id="3390" r:id="rId7"/>
    <p:sldId id="3394" r:id="rId8"/>
    <p:sldId id="3392" r:id="rId9"/>
    <p:sldId id="3395" r:id="rId10"/>
    <p:sldId id="3391" r:id="rId11"/>
    <p:sldId id="3396" r:id="rId12"/>
    <p:sldId id="3393" r:id="rId13"/>
    <p:sldId id="3371" r:id="rId14"/>
    <p:sldId id="3367" r:id="rId15"/>
    <p:sldId id="3397" r:id="rId16"/>
    <p:sldId id="3398" r:id="rId17"/>
    <p:sldId id="3399" r:id="rId18"/>
    <p:sldId id="3370" r:id="rId19"/>
    <p:sldId id="3401" r:id="rId20"/>
    <p:sldId id="3402" r:id="rId21"/>
    <p:sldId id="3400" r:id="rId22"/>
    <p:sldId id="3366" r:id="rId23"/>
  </p:sldIdLst>
  <p:sldSz cx="9145588" cy="5145088"/>
  <p:notesSz cx="6858000" cy="9144000"/>
  <p:custDataLst>
    <p:tags r:id="rId26"/>
  </p:custDataLst>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4999" indent="-129839"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2256" indent="-26193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69514" indent="-394032"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6771" indent="-526128"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1625803" algn="l" defTabSz="650321"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1950964" algn="l" defTabSz="650321"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2276124" algn="l" defTabSz="650321"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2601285" algn="l" defTabSz="650321"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350" userDrawn="1">
          <p15:clr>
            <a:srgbClr val="A4A3A4"/>
          </p15:clr>
        </p15:guide>
        <p15:guide id="2" pos="4050" userDrawn="1">
          <p15:clr>
            <a:srgbClr val="A4A3A4"/>
          </p15:clr>
        </p15:guide>
        <p15:guide id="5" orient="horz" pos="4183" userDrawn="1">
          <p15:clr>
            <a:srgbClr val="A4A3A4"/>
          </p15:clr>
        </p15:guide>
        <p15:guide id="6" pos="7588" userDrawn="1">
          <p15:clr>
            <a:srgbClr val="A4A3A4"/>
          </p15:clr>
        </p15:guide>
        <p15:guide id="7" pos="376" userDrawn="1">
          <p15:clr>
            <a:srgbClr val="A4A3A4"/>
          </p15:clr>
        </p15:guide>
        <p15:guide id="8" pos="1350" userDrawn="1">
          <p15:clr>
            <a:srgbClr val="A4A3A4"/>
          </p15:clr>
        </p15:guide>
        <p15:guide id="9" orient="horz" pos="214" userDrawn="1">
          <p15:clr>
            <a:srgbClr val="A4A3A4"/>
          </p15:clr>
        </p15:guide>
        <p15:guide id="10" orient="horz" pos="2976">
          <p15:clr>
            <a:srgbClr val="A4A3A4"/>
          </p15:clr>
        </p15:guide>
        <p15:guide id="11" pos="2881">
          <p15:clr>
            <a:srgbClr val="A4A3A4"/>
          </p15:clr>
        </p15:guide>
        <p15:guide id="12" pos="5397">
          <p15:clr>
            <a:srgbClr val="A4A3A4"/>
          </p15:clr>
        </p15:guide>
        <p15:guide id="13" pos="267">
          <p15:clr>
            <a:srgbClr val="A4A3A4"/>
          </p15:clr>
        </p15:guide>
        <p15:guide id="14" pos="9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236"/>
    <a:srgbClr val="E08095"/>
    <a:srgbClr val="DD758B"/>
    <a:srgbClr val="AE1233"/>
    <a:srgbClr val="9F7B63"/>
    <a:srgbClr val="F48E77"/>
    <a:srgbClr val="A1BD70"/>
    <a:srgbClr val="889EB6"/>
    <a:srgbClr val="169274"/>
    <a:srgbClr val="60AE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5" autoAdjust="0"/>
    <p:restoredTop sz="95680" autoAdjust="0"/>
  </p:normalViewPr>
  <p:slideViewPr>
    <p:cSldViewPr>
      <p:cViewPr varScale="1">
        <p:scale>
          <a:sx n="131" d="100"/>
          <a:sy n="131" d="100"/>
        </p:scale>
        <p:origin x="992" y="184"/>
      </p:cViewPr>
      <p:guideLst>
        <p:guide orient="horz" pos="350"/>
        <p:guide pos="4050"/>
        <p:guide orient="horz" pos="4183"/>
        <p:guide pos="7588"/>
        <p:guide pos="376"/>
        <p:guide pos="1350"/>
        <p:guide orient="horz" pos="214"/>
        <p:guide orient="horz" pos="2976"/>
        <p:guide pos="2881"/>
        <p:guide pos="5397"/>
        <p:guide pos="267"/>
        <p:guide pos="960"/>
      </p:guideLst>
    </p:cSldViewPr>
  </p:slideViewPr>
  <p:outlineViewPr>
    <p:cViewPr>
      <p:scale>
        <a:sx n="100" d="100"/>
        <a:sy n="100" d="100"/>
      </p:scale>
      <p:origin x="0" y="-14412"/>
    </p:cViewPr>
  </p:outlineViewPr>
  <p:notesTextViewPr>
    <p:cViewPr>
      <p:scale>
        <a:sx n="1" d="1"/>
        <a:sy n="1" d="1"/>
      </p:scale>
      <p:origin x="0" y="0"/>
    </p:cViewPr>
  </p:notesTextViewPr>
  <p:sorterViewPr>
    <p:cViewPr>
      <p:scale>
        <a:sx n="75" d="100"/>
        <a:sy n="75" d="100"/>
      </p:scale>
      <p:origin x="0" y="0"/>
    </p:cViewPr>
  </p:sorterViewPr>
  <p:notesViewPr>
    <p:cSldViewPr showGuides="1">
      <p:cViewPr varScale="1">
        <p:scale>
          <a:sx n="85" d="100"/>
          <a:sy n="85" d="100"/>
        </p:scale>
        <p:origin x="38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7742FC-62BB-4B81-9CA5-3B750A4B4580}" type="datetimeFigureOut">
              <a:rPr lang="zh-CN" altLang="en-US" smtClean="0"/>
              <a:pPr/>
              <a:t>2021/8/13</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67E82F1-5B17-4D95-A6D6-EB96F2D72B61}" type="slidenum">
              <a:rPr lang="zh-CN" altLang="en-US" smtClean="0"/>
              <a:pPr/>
              <a:t>‹#›</a:t>
            </a:fld>
            <a:endParaRPr lang="zh-CN" altLang="en-US"/>
          </a:p>
        </p:txBody>
      </p:sp>
    </p:spTree>
    <p:extLst>
      <p:ext uri="{BB962C8B-B14F-4D97-AF65-F5344CB8AC3E}">
        <p14:creationId xmlns:p14="http://schemas.microsoft.com/office/powerpoint/2010/main" val="42425143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pPr>
                <a:defRPr/>
              </a:pPr>
              <a:t>2021/8/13</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18F03C3-53C1-4F10-8DAF-D1F318E96C6E}" type="slidenum">
              <a:rPr lang="zh-CN" altLang="en-US"/>
              <a:pPr/>
              <a:t>‹#›</a:t>
            </a:fld>
            <a:endParaRPr lang="zh-CN" altLang="en-US"/>
          </a:p>
        </p:txBody>
      </p:sp>
    </p:spTree>
    <p:extLst>
      <p:ext uri="{BB962C8B-B14F-4D97-AF65-F5344CB8AC3E}">
        <p14:creationId xmlns:p14="http://schemas.microsoft.com/office/powerpoint/2010/main" val="20605404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mn-lt"/>
        <a:ea typeface="+mn-ea"/>
        <a:cs typeface="+mn-cs"/>
      </a:defRPr>
    </a:lvl1pPr>
    <a:lvl2pPr marL="324032" algn="l" rtl="0" eaLnBrk="0" fontAlgn="base" hangingPunct="0">
      <a:spcBef>
        <a:spcPct val="30000"/>
      </a:spcBef>
      <a:spcAft>
        <a:spcPct val="0"/>
      </a:spcAft>
      <a:defRPr sz="900" kern="1200">
        <a:solidFill>
          <a:schemeClr val="tx1"/>
        </a:solidFill>
        <a:latin typeface="+mn-lt"/>
        <a:ea typeface="+mn-ea"/>
        <a:cs typeface="+mn-cs"/>
      </a:defRPr>
    </a:lvl2pPr>
    <a:lvl3pPr marL="649193" algn="l" rtl="0" eaLnBrk="0" fontAlgn="base" hangingPunct="0">
      <a:spcBef>
        <a:spcPct val="30000"/>
      </a:spcBef>
      <a:spcAft>
        <a:spcPct val="0"/>
      </a:spcAft>
      <a:defRPr sz="900" kern="1200">
        <a:solidFill>
          <a:schemeClr val="tx1"/>
        </a:solidFill>
        <a:latin typeface="+mn-lt"/>
        <a:ea typeface="+mn-ea"/>
        <a:cs typeface="+mn-cs"/>
      </a:defRPr>
    </a:lvl3pPr>
    <a:lvl4pPr marL="974353" algn="l" rtl="0" eaLnBrk="0" fontAlgn="base" hangingPunct="0">
      <a:spcBef>
        <a:spcPct val="30000"/>
      </a:spcBef>
      <a:spcAft>
        <a:spcPct val="0"/>
      </a:spcAft>
      <a:defRPr sz="900" kern="1200">
        <a:solidFill>
          <a:schemeClr val="tx1"/>
        </a:solidFill>
        <a:latin typeface="+mn-lt"/>
        <a:ea typeface="+mn-ea"/>
        <a:cs typeface="+mn-cs"/>
      </a:defRPr>
    </a:lvl4pPr>
    <a:lvl5pPr marL="1299514" algn="l" rtl="0" eaLnBrk="0" fontAlgn="base" hangingPunct="0">
      <a:spcBef>
        <a:spcPct val="30000"/>
      </a:spcBef>
      <a:spcAft>
        <a:spcPct val="0"/>
      </a:spcAft>
      <a:defRPr sz="900" kern="1200">
        <a:solidFill>
          <a:schemeClr val="tx1"/>
        </a:solidFill>
        <a:latin typeface="+mn-lt"/>
        <a:ea typeface="+mn-ea"/>
        <a:cs typeface="+mn-cs"/>
      </a:defRPr>
    </a:lvl5pPr>
    <a:lvl6pPr marL="1625443" algn="l" defTabSz="650177" rtl="0" eaLnBrk="1" latinLnBrk="0" hangingPunct="1">
      <a:defRPr sz="900" kern="1200">
        <a:solidFill>
          <a:schemeClr val="tx1"/>
        </a:solidFill>
        <a:latin typeface="+mn-lt"/>
        <a:ea typeface="+mn-ea"/>
        <a:cs typeface="+mn-cs"/>
      </a:defRPr>
    </a:lvl6pPr>
    <a:lvl7pPr marL="1950531" algn="l" defTabSz="650177" rtl="0" eaLnBrk="1" latinLnBrk="0" hangingPunct="1">
      <a:defRPr sz="900" kern="1200">
        <a:solidFill>
          <a:schemeClr val="tx1"/>
        </a:solidFill>
        <a:latin typeface="+mn-lt"/>
        <a:ea typeface="+mn-ea"/>
        <a:cs typeface="+mn-cs"/>
      </a:defRPr>
    </a:lvl7pPr>
    <a:lvl8pPr marL="2275621" algn="l" defTabSz="650177" rtl="0" eaLnBrk="1" latinLnBrk="0" hangingPunct="1">
      <a:defRPr sz="900" kern="1200">
        <a:solidFill>
          <a:schemeClr val="tx1"/>
        </a:solidFill>
        <a:latin typeface="+mn-lt"/>
        <a:ea typeface="+mn-ea"/>
        <a:cs typeface="+mn-cs"/>
      </a:defRPr>
    </a:lvl8pPr>
    <a:lvl9pPr marL="2600708" algn="l" defTabSz="650177"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a:t>
            </a:fld>
            <a:endParaRPr lang="zh-CN" altLang="en-US"/>
          </a:p>
        </p:txBody>
      </p:sp>
    </p:spTree>
    <p:extLst>
      <p:ext uri="{BB962C8B-B14F-4D97-AF65-F5344CB8AC3E}">
        <p14:creationId xmlns:p14="http://schemas.microsoft.com/office/powerpoint/2010/main" val="3211981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pPr/>
              <a:t>2</a:t>
            </a:fld>
            <a:endParaRPr lang="zh-CN" altLang="en-US"/>
          </a:p>
        </p:txBody>
      </p:sp>
    </p:spTree>
    <p:extLst>
      <p:ext uri="{BB962C8B-B14F-4D97-AF65-F5344CB8AC3E}">
        <p14:creationId xmlns:p14="http://schemas.microsoft.com/office/powerpoint/2010/main" val="2088937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066DFD-D77D-44AB-A44B-39D08D789409}" type="slidenum">
              <a:rPr lang="zh-CN" altLang="en-US" smtClean="0"/>
              <a:pPr/>
              <a:t>3</a:t>
            </a:fld>
            <a:endParaRPr lang="zh-CN" altLang="en-US"/>
          </a:p>
        </p:txBody>
      </p:sp>
    </p:spTree>
    <p:extLst>
      <p:ext uri="{BB962C8B-B14F-4D97-AF65-F5344CB8AC3E}">
        <p14:creationId xmlns:p14="http://schemas.microsoft.com/office/powerpoint/2010/main" val="134801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F7384D0-E8C0-4FB2-93D8-B1A58490B2C5}" type="slidenum">
              <a:rPr lang="zh-CN" altLang="en-US" smtClean="0"/>
              <a:pPr/>
              <a:t>5</a:t>
            </a:fld>
            <a:endParaRPr lang="zh-CN" altLang="en-US"/>
          </a:p>
        </p:txBody>
      </p:sp>
    </p:spTree>
    <p:extLst>
      <p:ext uri="{BB962C8B-B14F-4D97-AF65-F5344CB8AC3E}">
        <p14:creationId xmlns:p14="http://schemas.microsoft.com/office/powerpoint/2010/main" val="1053682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13</a:t>
            </a:fld>
            <a:endParaRPr lang="zh-CN" altLang="en-US"/>
          </a:p>
        </p:txBody>
      </p:sp>
    </p:spTree>
    <p:extLst>
      <p:ext uri="{BB962C8B-B14F-4D97-AF65-F5344CB8AC3E}">
        <p14:creationId xmlns:p14="http://schemas.microsoft.com/office/powerpoint/2010/main" val="2367697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pPr/>
              <a:t>14</a:t>
            </a:fld>
            <a:endParaRPr lang="zh-CN" altLang="en-US"/>
          </a:p>
        </p:txBody>
      </p:sp>
    </p:spTree>
    <p:extLst>
      <p:ext uri="{BB962C8B-B14F-4D97-AF65-F5344CB8AC3E}">
        <p14:creationId xmlns:p14="http://schemas.microsoft.com/office/powerpoint/2010/main" val="2591053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18</a:t>
            </a:fld>
            <a:endParaRPr lang="zh-CN" altLang="en-US"/>
          </a:p>
        </p:txBody>
      </p:sp>
    </p:spTree>
    <p:extLst>
      <p:ext uri="{BB962C8B-B14F-4D97-AF65-F5344CB8AC3E}">
        <p14:creationId xmlns:p14="http://schemas.microsoft.com/office/powerpoint/2010/main" val="1727092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21</a:t>
            </a:fld>
            <a:endParaRPr lang="zh-CN" altLang="en-US"/>
          </a:p>
        </p:txBody>
      </p:sp>
    </p:spTree>
    <p:extLst>
      <p:ext uri="{BB962C8B-B14F-4D97-AF65-F5344CB8AC3E}">
        <p14:creationId xmlns:p14="http://schemas.microsoft.com/office/powerpoint/2010/main" val="19941482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22</a:t>
            </a:fld>
            <a:endParaRPr lang="zh-CN" altLang="en-US"/>
          </a:p>
        </p:txBody>
      </p:sp>
    </p:spTree>
    <p:extLst>
      <p:ext uri="{BB962C8B-B14F-4D97-AF65-F5344CB8AC3E}">
        <p14:creationId xmlns:p14="http://schemas.microsoft.com/office/powerpoint/2010/main" val="25527187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pic>
        <p:nvPicPr>
          <p:cNvPr id="4" name="图片 3">
            <a:extLst>
              <a:ext uri="{FF2B5EF4-FFF2-40B4-BE49-F238E27FC236}">
                <a16:creationId xmlns:a16="http://schemas.microsoft.com/office/drawing/2014/main" id="{BD5F6264-6436-4F62-BBD6-102663E971B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4" y="0"/>
            <a:ext cx="9138700" cy="5145088"/>
          </a:xfrm>
          <a:prstGeom prst="rect">
            <a:avLst/>
          </a:prstGeom>
        </p:spPr>
      </p:pic>
      <p:sp>
        <p:nvSpPr>
          <p:cNvPr id="6" name="日期占位符 2"/>
          <p:cNvSpPr>
            <a:spLocks noGrp="1"/>
          </p:cNvSpPr>
          <p:nvPr>
            <p:ph type="dt" sz="half" idx="10"/>
          </p:nvPr>
        </p:nvSpPr>
        <p:spPr/>
        <p:txBody>
          <a:bodyPr/>
          <a:lstStyle>
            <a:lvl1pPr>
              <a:defRPr/>
            </a:lvl1pPr>
          </a:lstStyle>
          <a:p>
            <a:pPr>
              <a:defRPr/>
            </a:pPr>
            <a:fld id="{2062C1E6-100B-44D2-A1C7-A34E3BD9A12C}" type="datetimeFigureOut">
              <a:rPr lang="zh-CN" altLang="en-US"/>
              <a:pPr>
                <a:defRPr/>
              </a:pPr>
              <a:t>2021/8/13</a:t>
            </a:fld>
            <a:endParaRPr lang="zh-CN" altLang="en-US"/>
          </a:p>
        </p:txBody>
      </p:sp>
      <p:sp>
        <p:nvSpPr>
          <p:cNvPr id="7" name="页脚占位符 3"/>
          <p:cNvSpPr>
            <a:spLocks noGrp="1"/>
          </p:cNvSpPr>
          <p:nvPr>
            <p:ph type="ftr" sz="quarter" idx="11"/>
          </p:nvPr>
        </p:nvSpPr>
        <p:spPr/>
        <p:txBody>
          <a:bodyPr/>
          <a:lstStyle>
            <a:lvl1pPr>
              <a:defRPr/>
            </a:lvl1pPr>
          </a:lstStyle>
          <a:p>
            <a:pPr>
              <a:defRPr/>
            </a:pPr>
            <a:endParaRPr lang="zh-CN" altLang="en-US"/>
          </a:p>
        </p:txBody>
      </p:sp>
      <p:sp>
        <p:nvSpPr>
          <p:cNvPr id="8" name="灯片编号占位符 4"/>
          <p:cNvSpPr>
            <a:spLocks noGrp="1"/>
          </p:cNvSpPr>
          <p:nvPr>
            <p:ph type="sldNum" sz="quarter" idx="12"/>
          </p:nvPr>
        </p:nvSpPr>
        <p:spPr/>
        <p:txBody>
          <a:bodyPr/>
          <a:lstStyle>
            <a:lvl1pPr>
              <a:defRPr/>
            </a:lvl1pPr>
          </a:lstStyle>
          <a:p>
            <a:pPr>
              <a:defRPr/>
            </a:pPr>
            <a:fld id="{C14A6F88-39AC-442E-B372-2FEBDC340D1D}" type="slidenum">
              <a:rPr lang="zh-CN" altLang="en-US"/>
              <a:pPr>
                <a:defRPr/>
              </a:pPr>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
      <p:transition spd="slow" advClick="0" advTm="0">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仅标题">
    <p:spTree>
      <p:nvGrpSpPr>
        <p:cNvPr id="1" name=""/>
        <p:cNvGrpSpPr/>
        <p:nvPr/>
      </p:nvGrpSpPr>
      <p:grpSpPr>
        <a:xfrm>
          <a:off x="0" y="0"/>
          <a:ext cx="0" cy="0"/>
          <a:chOff x="0" y="0"/>
          <a:chExt cx="0" cy="0"/>
        </a:xfrm>
      </p:grpSpPr>
      <p:pic>
        <p:nvPicPr>
          <p:cNvPr id="11" name="图片 10">
            <a:extLst>
              <a:ext uri="{FF2B5EF4-FFF2-40B4-BE49-F238E27FC236}">
                <a16:creationId xmlns:a16="http://schemas.microsoft.com/office/drawing/2014/main" id="{D4E6DEAE-00B4-4C07-BC10-E63E1F340C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4" y="0"/>
            <a:ext cx="9138700" cy="5145088"/>
          </a:xfrm>
          <a:prstGeom prst="rect">
            <a:avLst/>
          </a:prstGeom>
        </p:spPr>
      </p:pic>
      <p:sp>
        <p:nvSpPr>
          <p:cNvPr id="6" name="日期占位符 2"/>
          <p:cNvSpPr>
            <a:spLocks noGrp="1"/>
          </p:cNvSpPr>
          <p:nvPr>
            <p:ph type="dt" sz="half" idx="10"/>
          </p:nvPr>
        </p:nvSpPr>
        <p:spPr/>
        <p:txBody>
          <a:bodyPr/>
          <a:lstStyle>
            <a:lvl1pPr>
              <a:defRPr/>
            </a:lvl1pPr>
          </a:lstStyle>
          <a:p>
            <a:pPr>
              <a:defRPr/>
            </a:pPr>
            <a:fld id="{2062C1E6-100B-44D2-A1C7-A34E3BD9A12C}" type="datetimeFigureOut">
              <a:rPr lang="zh-CN" altLang="en-US"/>
              <a:pPr>
                <a:defRPr/>
              </a:pPr>
              <a:t>2021/8/13</a:t>
            </a:fld>
            <a:endParaRPr lang="zh-CN" altLang="en-US"/>
          </a:p>
        </p:txBody>
      </p:sp>
      <p:sp>
        <p:nvSpPr>
          <p:cNvPr id="7" name="页脚占位符 3"/>
          <p:cNvSpPr>
            <a:spLocks noGrp="1"/>
          </p:cNvSpPr>
          <p:nvPr>
            <p:ph type="ftr" sz="quarter" idx="11"/>
          </p:nvPr>
        </p:nvSpPr>
        <p:spPr/>
        <p:txBody>
          <a:bodyPr/>
          <a:lstStyle>
            <a:lvl1pPr>
              <a:defRPr/>
            </a:lvl1pPr>
          </a:lstStyle>
          <a:p>
            <a:pPr>
              <a:defRPr/>
            </a:pPr>
            <a:endParaRPr lang="zh-CN" altLang="en-US"/>
          </a:p>
        </p:txBody>
      </p:sp>
      <p:sp>
        <p:nvSpPr>
          <p:cNvPr id="8" name="灯片编号占位符 4"/>
          <p:cNvSpPr>
            <a:spLocks noGrp="1"/>
          </p:cNvSpPr>
          <p:nvPr>
            <p:ph type="sldNum" sz="quarter" idx="12"/>
          </p:nvPr>
        </p:nvSpPr>
        <p:spPr/>
        <p:txBody>
          <a:bodyPr/>
          <a:lstStyle>
            <a:lvl1pPr>
              <a:defRPr/>
            </a:lvl1pPr>
          </a:lstStyle>
          <a:p>
            <a:pPr>
              <a:defRPr/>
            </a:pPr>
            <a:fld id="{C14A6F88-39AC-442E-B372-2FEBDC340D1D}" type="slidenum">
              <a:rPr lang="zh-CN" altLang="en-US"/>
              <a:pPr>
                <a:defRPr/>
              </a:pPr>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
      <p:transition spd="slow" advClick="0" advTm="0">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仅标题">
    <p:spTree>
      <p:nvGrpSpPr>
        <p:cNvPr id="1" name=""/>
        <p:cNvGrpSpPr/>
        <p:nvPr/>
      </p:nvGrpSpPr>
      <p:grpSpPr>
        <a:xfrm>
          <a:off x="0" y="0"/>
          <a:ext cx="0" cy="0"/>
          <a:chOff x="0" y="0"/>
          <a:chExt cx="0" cy="0"/>
        </a:xfrm>
      </p:grpSpPr>
      <p:pic>
        <p:nvPicPr>
          <p:cNvPr id="11" name="图片 10">
            <a:extLst>
              <a:ext uri="{FF2B5EF4-FFF2-40B4-BE49-F238E27FC236}">
                <a16:creationId xmlns:a16="http://schemas.microsoft.com/office/drawing/2014/main" id="{D4538554-67FA-4D2B-BCE8-54D06CAA91E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4" y="0"/>
            <a:ext cx="9138700" cy="5145088"/>
          </a:xfrm>
          <a:prstGeom prst="rect">
            <a:avLst/>
          </a:prstGeom>
        </p:spPr>
      </p:pic>
      <p:sp>
        <p:nvSpPr>
          <p:cNvPr id="6" name="日期占位符 2"/>
          <p:cNvSpPr>
            <a:spLocks noGrp="1"/>
          </p:cNvSpPr>
          <p:nvPr>
            <p:ph type="dt" sz="half" idx="10"/>
          </p:nvPr>
        </p:nvSpPr>
        <p:spPr/>
        <p:txBody>
          <a:bodyPr/>
          <a:lstStyle>
            <a:lvl1pPr>
              <a:defRPr/>
            </a:lvl1pPr>
          </a:lstStyle>
          <a:p>
            <a:pPr>
              <a:defRPr/>
            </a:pPr>
            <a:fld id="{2062C1E6-100B-44D2-A1C7-A34E3BD9A12C}" type="datetimeFigureOut">
              <a:rPr lang="zh-CN" altLang="en-US"/>
              <a:pPr>
                <a:defRPr/>
              </a:pPr>
              <a:t>2021/8/13</a:t>
            </a:fld>
            <a:endParaRPr lang="zh-CN" altLang="en-US"/>
          </a:p>
        </p:txBody>
      </p:sp>
      <p:sp>
        <p:nvSpPr>
          <p:cNvPr id="7" name="页脚占位符 3"/>
          <p:cNvSpPr>
            <a:spLocks noGrp="1"/>
          </p:cNvSpPr>
          <p:nvPr>
            <p:ph type="ftr" sz="quarter" idx="11"/>
          </p:nvPr>
        </p:nvSpPr>
        <p:spPr/>
        <p:txBody>
          <a:bodyPr/>
          <a:lstStyle>
            <a:lvl1pPr>
              <a:defRPr/>
            </a:lvl1pPr>
          </a:lstStyle>
          <a:p>
            <a:pPr>
              <a:defRPr/>
            </a:pPr>
            <a:endParaRPr lang="zh-CN" altLang="en-US"/>
          </a:p>
        </p:txBody>
      </p:sp>
      <p:sp>
        <p:nvSpPr>
          <p:cNvPr id="8" name="灯片编号占位符 4"/>
          <p:cNvSpPr>
            <a:spLocks noGrp="1"/>
          </p:cNvSpPr>
          <p:nvPr>
            <p:ph type="sldNum" sz="quarter" idx="12"/>
          </p:nvPr>
        </p:nvSpPr>
        <p:spPr/>
        <p:txBody>
          <a:bodyPr/>
          <a:lstStyle>
            <a:lvl1pPr>
              <a:defRPr/>
            </a:lvl1pPr>
          </a:lstStyle>
          <a:p>
            <a:pPr>
              <a:defRPr/>
            </a:pPr>
            <a:fld id="{C14A6F88-39AC-442E-B372-2FEBDC340D1D}" type="slidenum">
              <a:rPr lang="zh-CN" altLang="en-US"/>
              <a:pPr>
                <a:defRPr/>
              </a:pPr>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
      <p:transition spd="slow" advClick="0" advTm="0">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仅标题">
    <p:spTree>
      <p:nvGrpSpPr>
        <p:cNvPr id="1" name=""/>
        <p:cNvGrpSpPr/>
        <p:nvPr/>
      </p:nvGrpSpPr>
      <p:grpSpPr>
        <a:xfrm>
          <a:off x="0" y="0"/>
          <a:ext cx="0" cy="0"/>
          <a:chOff x="0" y="0"/>
          <a:chExt cx="0" cy="0"/>
        </a:xfrm>
      </p:grpSpPr>
      <p:pic>
        <p:nvPicPr>
          <p:cNvPr id="11" name="图片 10">
            <a:extLst>
              <a:ext uri="{FF2B5EF4-FFF2-40B4-BE49-F238E27FC236}">
                <a16:creationId xmlns:a16="http://schemas.microsoft.com/office/drawing/2014/main" id="{34C44189-7F30-47C1-8C11-A62F9F94825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4" y="0"/>
            <a:ext cx="9138700" cy="5145088"/>
          </a:xfrm>
          <a:prstGeom prst="rect">
            <a:avLst/>
          </a:prstGeom>
        </p:spPr>
      </p:pic>
      <p:sp>
        <p:nvSpPr>
          <p:cNvPr id="6" name="日期占位符 2"/>
          <p:cNvSpPr>
            <a:spLocks noGrp="1"/>
          </p:cNvSpPr>
          <p:nvPr>
            <p:ph type="dt" sz="half" idx="10"/>
          </p:nvPr>
        </p:nvSpPr>
        <p:spPr/>
        <p:txBody>
          <a:bodyPr/>
          <a:lstStyle>
            <a:lvl1pPr>
              <a:defRPr/>
            </a:lvl1pPr>
          </a:lstStyle>
          <a:p>
            <a:pPr>
              <a:defRPr/>
            </a:pPr>
            <a:fld id="{2062C1E6-100B-44D2-A1C7-A34E3BD9A12C}" type="datetimeFigureOut">
              <a:rPr lang="zh-CN" altLang="en-US"/>
              <a:pPr>
                <a:defRPr/>
              </a:pPr>
              <a:t>2021/8/13</a:t>
            </a:fld>
            <a:endParaRPr lang="zh-CN" altLang="en-US"/>
          </a:p>
        </p:txBody>
      </p:sp>
      <p:sp>
        <p:nvSpPr>
          <p:cNvPr id="7" name="页脚占位符 3"/>
          <p:cNvSpPr>
            <a:spLocks noGrp="1"/>
          </p:cNvSpPr>
          <p:nvPr>
            <p:ph type="ftr" sz="quarter" idx="11"/>
          </p:nvPr>
        </p:nvSpPr>
        <p:spPr/>
        <p:txBody>
          <a:bodyPr/>
          <a:lstStyle>
            <a:lvl1pPr>
              <a:defRPr/>
            </a:lvl1pPr>
          </a:lstStyle>
          <a:p>
            <a:pPr>
              <a:defRPr/>
            </a:pPr>
            <a:endParaRPr lang="zh-CN" altLang="en-US"/>
          </a:p>
        </p:txBody>
      </p:sp>
      <p:sp>
        <p:nvSpPr>
          <p:cNvPr id="8" name="灯片编号占位符 4"/>
          <p:cNvSpPr>
            <a:spLocks noGrp="1"/>
          </p:cNvSpPr>
          <p:nvPr>
            <p:ph type="sldNum" sz="quarter" idx="12"/>
          </p:nvPr>
        </p:nvSpPr>
        <p:spPr/>
        <p:txBody>
          <a:bodyPr/>
          <a:lstStyle>
            <a:lvl1pPr>
              <a:defRPr/>
            </a:lvl1pPr>
          </a:lstStyle>
          <a:p>
            <a:pPr>
              <a:defRPr/>
            </a:pPr>
            <a:fld id="{C14A6F88-39AC-442E-B372-2FEBDC340D1D}" type="slidenum">
              <a:rPr lang="zh-CN" altLang="en-US"/>
              <a:pPr>
                <a:defRPr/>
              </a:pPr>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
      <p:transition spd="slow" advClick="0" advTm="0">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2BF82D2-7A68-459D-A996-9BDDA2518FA4}" type="datetimeFigureOut">
              <a:rPr lang="zh-CN" altLang="en-US" smtClean="0"/>
              <a:pPr/>
              <a:t>2021/8/13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E01EE5D-26FB-46D5-A381-ECFB35BF1D34}" type="slidenum">
              <a:rPr lang="zh-CN" altLang="en-US" smtClean="0"/>
              <a:pPr/>
              <a:t>‹#›</a:t>
            </a:fld>
            <a:endParaRPr lang="zh-CN" altLang="en-US"/>
          </a:p>
        </p:txBody>
      </p:sp>
    </p:spTree>
    <p:extLst>
      <p:ext uri="{BB962C8B-B14F-4D97-AF65-F5344CB8AC3E}">
        <p14:creationId xmlns:p14="http://schemas.microsoft.com/office/powerpoint/2010/main" val="1933288649"/>
      </p:ext>
    </p:extLst>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
      <p:transition spd="slow" advClick="0" advTm="0">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仅标题">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7C25B2B0-692A-46A2-956F-D87A1A3CFB5B}" type="datetimeFigureOut">
              <a:rPr lang="zh-CN" altLang="en-US"/>
              <a:pPr>
                <a:defRPr/>
              </a:pPr>
              <a:t>2021/8/13</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CCE584FB-8213-408C-973A-0BFE315A5B2C}" type="slidenum">
              <a:rPr lang="zh-CN" altLang="en-US"/>
              <a:pPr>
                <a:defRPr/>
              </a:pPr>
              <a:t>‹#›</a:t>
            </a:fld>
            <a:endParaRPr lang="zh-CN" altLang="en-US"/>
          </a:p>
        </p:txBody>
      </p:sp>
      <p:pic>
        <p:nvPicPr>
          <p:cNvPr id="5" name="图片 4">
            <a:extLst>
              <a:ext uri="{FF2B5EF4-FFF2-40B4-BE49-F238E27FC236}">
                <a16:creationId xmlns:a16="http://schemas.microsoft.com/office/drawing/2014/main" id="{A655CAEC-A6FC-440C-A6AA-A0EE1153F15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4" y="0"/>
            <a:ext cx="9138700" cy="514508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0">
        <p:wipe/>
      </p:transition>
    </mc:Choice>
    <mc:Fallback xmlns="">
      <p:transition spd="slow" advClick="0" advTm="0">
        <p:wip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901" y="274420"/>
            <a:ext cx="7887787" cy="993783"/>
          </a:xfrm>
          <a:prstGeom prst="rect">
            <a:avLst/>
          </a:prstGeom>
        </p:spPr>
        <p:txBody>
          <a:bodyPr vert="horz" lIns="65032" tIns="32516" rIns="65032" bIns="32516" rtlCol="0" anchor="ctr">
            <a:normAutofit/>
          </a:bodyPr>
          <a:lstStyle/>
          <a:p>
            <a:r>
              <a:rPr lang="zh-CN" altLang="en-US"/>
              <a:t>单击此处编辑母版标题样式</a:t>
            </a:r>
          </a:p>
        </p:txBody>
      </p:sp>
      <p:sp>
        <p:nvSpPr>
          <p:cNvPr id="3" name="文本占位符 2"/>
          <p:cNvSpPr>
            <a:spLocks noGrp="1"/>
          </p:cNvSpPr>
          <p:nvPr>
            <p:ph type="body" idx="1"/>
          </p:nvPr>
        </p:nvSpPr>
        <p:spPr>
          <a:xfrm>
            <a:off x="628901" y="1369841"/>
            <a:ext cx="7887787" cy="3264804"/>
          </a:xfrm>
          <a:prstGeom prst="rect">
            <a:avLst/>
          </a:prstGeom>
        </p:spPr>
        <p:txBody>
          <a:bodyPr vert="horz" lIns="65032" tIns="32516" rIns="65032" bIns="32516"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901" y="4769032"/>
            <a:ext cx="2057193" cy="273290"/>
          </a:xfrm>
          <a:prstGeom prst="rect">
            <a:avLst/>
          </a:prstGeom>
        </p:spPr>
        <p:txBody>
          <a:bodyPr vert="horz" lIns="65032" tIns="32516" rIns="65032" bIns="32516" rtlCol="0" anchor="ctr"/>
          <a:lstStyle>
            <a:lvl1pPr algn="l">
              <a:defRPr sz="900">
                <a:solidFill>
                  <a:schemeClr val="tx1">
                    <a:tint val="75000"/>
                  </a:schemeClr>
                </a:solidFill>
              </a:defRPr>
            </a:lvl1pPr>
          </a:lstStyle>
          <a:p>
            <a:fld id="{43A93E93-166D-47F5-9EF1-ACEABE24AEEA}" type="datetimeFigureOut">
              <a:rPr lang="zh-CN" altLang="en-US" smtClean="0"/>
              <a:pPr/>
              <a:t>2021/8/13</a:t>
            </a:fld>
            <a:endParaRPr lang="zh-CN" altLang="en-US"/>
          </a:p>
        </p:txBody>
      </p:sp>
      <p:sp>
        <p:nvSpPr>
          <p:cNvPr id="5" name="页脚占位符 4"/>
          <p:cNvSpPr>
            <a:spLocks noGrp="1"/>
          </p:cNvSpPr>
          <p:nvPr>
            <p:ph type="ftr" sz="quarter" idx="3"/>
          </p:nvPr>
        </p:nvSpPr>
        <p:spPr>
          <a:xfrm>
            <a:off x="3029336" y="4769032"/>
            <a:ext cx="3086918" cy="273290"/>
          </a:xfrm>
          <a:prstGeom prst="rect">
            <a:avLst/>
          </a:prstGeom>
        </p:spPr>
        <p:txBody>
          <a:bodyPr vert="horz" lIns="65032" tIns="32516" rIns="65032" bIns="32516"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9496" y="4769032"/>
            <a:ext cx="2057193" cy="273290"/>
          </a:xfrm>
          <a:prstGeom prst="rect">
            <a:avLst/>
          </a:prstGeom>
        </p:spPr>
        <p:txBody>
          <a:bodyPr vert="horz" lIns="65032" tIns="32516" rIns="65032" bIns="32516" rtlCol="0" anchor="ctr"/>
          <a:lstStyle>
            <a:lvl1pPr algn="r">
              <a:defRPr sz="900">
                <a:solidFill>
                  <a:schemeClr val="tx1">
                    <a:tint val="75000"/>
                  </a:schemeClr>
                </a:solidFill>
              </a:defRPr>
            </a:lvl1pPr>
          </a:lstStyle>
          <a:p>
            <a:fld id="{118D5ACA-62CA-46DB-AD6B-12EDD6D51A23}" type="slidenum">
              <a:rPr lang="zh-CN" altLang="en-US" smtClean="0"/>
              <a:pPr/>
              <a:t>‹#›</a:t>
            </a:fld>
            <a:endParaRPr lang="zh-CN" altLang="en-US"/>
          </a:p>
        </p:txBody>
      </p:sp>
    </p:spTree>
    <p:extLst>
      <p:ext uri="{BB962C8B-B14F-4D97-AF65-F5344CB8AC3E}">
        <p14:creationId xmlns:p14="http://schemas.microsoft.com/office/powerpoint/2010/main" val="278975340"/>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1" r:id="rId5"/>
    <p:sldLayoutId id="2147483982" r:id="rId6"/>
  </p:sldLayoutIdLst>
  <mc:AlternateContent xmlns:mc="http://schemas.openxmlformats.org/markup-compatibility/2006" xmlns:p14="http://schemas.microsoft.com/office/powerpoint/2010/main">
    <mc:Choice Requires="p14">
      <p:transition spd="slow" p14:dur="1500" advClick="0" advTm="0">
        <p:wipe/>
      </p:transition>
    </mc:Choice>
    <mc:Fallback xmlns="">
      <p:transition spd="slow" advClick="0" advTm="0">
        <p:wipe/>
      </p:transition>
    </mc:Fallback>
  </mc:AlternateContent>
  <p:txStyles>
    <p:titleStyle>
      <a:lvl1pPr algn="l" defTabSz="650321" rtl="0" eaLnBrk="1" latinLnBrk="0" hangingPunct="1">
        <a:lnSpc>
          <a:spcPct val="90000"/>
        </a:lnSpc>
        <a:spcBef>
          <a:spcPct val="0"/>
        </a:spcBef>
        <a:buNone/>
        <a:defRPr sz="3100" kern="1200">
          <a:solidFill>
            <a:schemeClr val="tx1"/>
          </a:solidFill>
          <a:latin typeface="+mj-lt"/>
          <a:ea typeface="+mj-ea"/>
          <a:cs typeface="+mj-cs"/>
        </a:defRPr>
      </a:lvl1pPr>
    </p:titleStyle>
    <p:bodyStyle>
      <a:lvl1pPr marL="162580" indent="-162580" algn="l" defTabSz="650321" rtl="0" eaLnBrk="1" latinLnBrk="0" hangingPunct="1">
        <a:lnSpc>
          <a:spcPct val="90000"/>
        </a:lnSpc>
        <a:spcBef>
          <a:spcPts val="711"/>
        </a:spcBef>
        <a:buFont typeface="Arial" panose="020B0604020202020204" pitchFamily="34" charset="0"/>
        <a:buChar char="•"/>
        <a:defRPr sz="2000" kern="1200">
          <a:solidFill>
            <a:schemeClr val="tx1"/>
          </a:solidFill>
          <a:latin typeface="+mn-lt"/>
          <a:ea typeface="+mn-ea"/>
          <a:cs typeface="+mn-cs"/>
        </a:defRPr>
      </a:lvl1pPr>
      <a:lvl2pPr marL="487741" indent="-162580" algn="l" defTabSz="650321" rtl="0" eaLnBrk="1" latinLnBrk="0" hangingPunct="1">
        <a:lnSpc>
          <a:spcPct val="90000"/>
        </a:lnSpc>
        <a:spcBef>
          <a:spcPts val="356"/>
        </a:spcBef>
        <a:buFont typeface="Arial" panose="020B0604020202020204" pitchFamily="34" charset="0"/>
        <a:buChar char="•"/>
        <a:defRPr sz="1700" kern="1200">
          <a:solidFill>
            <a:schemeClr val="tx1"/>
          </a:solidFill>
          <a:latin typeface="+mn-lt"/>
          <a:ea typeface="+mn-ea"/>
          <a:cs typeface="+mn-cs"/>
        </a:defRPr>
      </a:lvl2pPr>
      <a:lvl3pPr marL="812902" indent="-162580" algn="l" defTabSz="650321" rtl="0" eaLnBrk="1" latinLnBrk="0" hangingPunct="1">
        <a:lnSpc>
          <a:spcPct val="90000"/>
        </a:lnSpc>
        <a:spcBef>
          <a:spcPts val="356"/>
        </a:spcBef>
        <a:buFont typeface="Arial" panose="020B0604020202020204" pitchFamily="34" charset="0"/>
        <a:buChar char="•"/>
        <a:defRPr sz="1400" kern="1200">
          <a:solidFill>
            <a:schemeClr val="tx1"/>
          </a:solidFill>
          <a:latin typeface="+mn-lt"/>
          <a:ea typeface="+mn-ea"/>
          <a:cs typeface="+mn-cs"/>
        </a:defRPr>
      </a:lvl3pPr>
      <a:lvl4pPr marL="1138062" indent="-162580" algn="l" defTabSz="650321" rtl="0" eaLnBrk="1" latinLnBrk="0" hangingPunct="1">
        <a:lnSpc>
          <a:spcPct val="90000"/>
        </a:lnSpc>
        <a:spcBef>
          <a:spcPts val="356"/>
        </a:spcBef>
        <a:buFont typeface="Arial" panose="020B0604020202020204" pitchFamily="34" charset="0"/>
        <a:buChar char="•"/>
        <a:defRPr sz="1300" kern="1200">
          <a:solidFill>
            <a:schemeClr val="tx1"/>
          </a:solidFill>
          <a:latin typeface="+mn-lt"/>
          <a:ea typeface="+mn-ea"/>
          <a:cs typeface="+mn-cs"/>
        </a:defRPr>
      </a:lvl4pPr>
      <a:lvl5pPr marL="1463223" indent="-162580" algn="l" defTabSz="650321" rtl="0" eaLnBrk="1" latinLnBrk="0" hangingPunct="1">
        <a:lnSpc>
          <a:spcPct val="90000"/>
        </a:lnSpc>
        <a:spcBef>
          <a:spcPts val="356"/>
        </a:spcBef>
        <a:buFont typeface="Arial" panose="020B0604020202020204" pitchFamily="34" charset="0"/>
        <a:buChar char="•"/>
        <a:defRPr sz="1300" kern="1200">
          <a:solidFill>
            <a:schemeClr val="tx1"/>
          </a:solidFill>
          <a:latin typeface="+mn-lt"/>
          <a:ea typeface="+mn-ea"/>
          <a:cs typeface="+mn-cs"/>
        </a:defRPr>
      </a:lvl5pPr>
      <a:lvl6pPr marL="1788384" indent="-162580" algn="l" defTabSz="650321" rtl="0" eaLnBrk="1" latinLnBrk="0" hangingPunct="1">
        <a:lnSpc>
          <a:spcPct val="90000"/>
        </a:lnSpc>
        <a:spcBef>
          <a:spcPts val="356"/>
        </a:spcBef>
        <a:buFont typeface="Arial" panose="020B0604020202020204" pitchFamily="34" charset="0"/>
        <a:buChar char="•"/>
        <a:defRPr sz="1300" kern="1200">
          <a:solidFill>
            <a:schemeClr val="tx1"/>
          </a:solidFill>
          <a:latin typeface="+mn-lt"/>
          <a:ea typeface="+mn-ea"/>
          <a:cs typeface="+mn-cs"/>
        </a:defRPr>
      </a:lvl6pPr>
      <a:lvl7pPr marL="2113544" indent="-162580" algn="l" defTabSz="650321" rtl="0" eaLnBrk="1" latinLnBrk="0" hangingPunct="1">
        <a:lnSpc>
          <a:spcPct val="90000"/>
        </a:lnSpc>
        <a:spcBef>
          <a:spcPts val="356"/>
        </a:spcBef>
        <a:buFont typeface="Arial" panose="020B0604020202020204" pitchFamily="34" charset="0"/>
        <a:buChar char="•"/>
        <a:defRPr sz="1300" kern="1200">
          <a:solidFill>
            <a:schemeClr val="tx1"/>
          </a:solidFill>
          <a:latin typeface="+mn-lt"/>
          <a:ea typeface="+mn-ea"/>
          <a:cs typeface="+mn-cs"/>
        </a:defRPr>
      </a:lvl7pPr>
      <a:lvl8pPr marL="2438705" indent="-162580" algn="l" defTabSz="650321" rtl="0" eaLnBrk="1" latinLnBrk="0" hangingPunct="1">
        <a:lnSpc>
          <a:spcPct val="90000"/>
        </a:lnSpc>
        <a:spcBef>
          <a:spcPts val="356"/>
        </a:spcBef>
        <a:buFont typeface="Arial" panose="020B0604020202020204" pitchFamily="34" charset="0"/>
        <a:buChar char="•"/>
        <a:defRPr sz="1300" kern="1200">
          <a:solidFill>
            <a:schemeClr val="tx1"/>
          </a:solidFill>
          <a:latin typeface="+mn-lt"/>
          <a:ea typeface="+mn-ea"/>
          <a:cs typeface="+mn-cs"/>
        </a:defRPr>
      </a:lvl8pPr>
      <a:lvl9pPr marL="2763865" indent="-162580" algn="l" defTabSz="650321" rtl="0" eaLnBrk="1" latinLnBrk="0" hangingPunct="1">
        <a:lnSpc>
          <a:spcPct val="90000"/>
        </a:lnSpc>
        <a:spcBef>
          <a:spcPts val="356"/>
        </a:spcBef>
        <a:buFont typeface="Arial" panose="020B0604020202020204" pitchFamily="34" charset="0"/>
        <a:buChar char="•"/>
        <a:defRPr sz="1300" kern="1200">
          <a:solidFill>
            <a:schemeClr val="tx1"/>
          </a:solidFill>
          <a:latin typeface="+mn-lt"/>
          <a:ea typeface="+mn-ea"/>
          <a:cs typeface="+mn-cs"/>
        </a:defRPr>
      </a:lvl9pPr>
    </p:bodyStyle>
    <p:otherStyle>
      <a:defPPr>
        <a:defRPr lang="zh-CN"/>
      </a:defPPr>
      <a:lvl1pPr marL="0" algn="l" defTabSz="650321" rtl="0" eaLnBrk="1" latinLnBrk="0" hangingPunct="1">
        <a:defRPr sz="1300" kern="1200">
          <a:solidFill>
            <a:schemeClr val="tx1"/>
          </a:solidFill>
          <a:latin typeface="+mn-lt"/>
          <a:ea typeface="+mn-ea"/>
          <a:cs typeface="+mn-cs"/>
        </a:defRPr>
      </a:lvl1pPr>
      <a:lvl2pPr marL="325161" algn="l" defTabSz="650321" rtl="0" eaLnBrk="1" latinLnBrk="0" hangingPunct="1">
        <a:defRPr sz="1300" kern="1200">
          <a:solidFill>
            <a:schemeClr val="tx1"/>
          </a:solidFill>
          <a:latin typeface="+mn-lt"/>
          <a:ea typeface="+mn-ea"/>
          <a:cs typeface="+mn-cs"/>
        </a:defRPr>
      </a:lvl2pPr>
      <a:lvl3pPr marL="650321" algn="l" defTabSz="650321" rtl="0" eaLnBrk="1" latinLnBrk="0" hangingPunct="1">
        <a:defRPr sz="1300" kern="1200">
          <a:solidFill>
            <a:schemeClr val="tx1"/>
          </a:solidFill>
          <a:latin typeface="+mn-lt"/>
          <a:ea typeface="+mn-ea"/>
          <a:cs typeface="+mn-cs"/>
        </a:defRPr>
      </a:lvl3pPr>
      <a:lvl4pPr marL="975482" algn="l" defTabSz="650321" rtl="0" eaLnBrk="1" latinLnBrk="0" hangingPunct="1">
        <a:defRPr sz="1300" kern="1200">
          <a:solidFill>
            <a:schemeClr val="tx1"/>
          </a:solidFill>
          <a:latin typeface="+mn-lt"/>
          <a:ea typeface="+mn-ea"/>
          <a:cs typeface="+mn-cs"/>
        </a:defRPr>
      </a:lvl4pPr>
      <a:lvl5pPr marL="1300643" algn="l" defTabSz="650321" rtl="0" eaLnBrk="1" latinLnBrk="0" hangingPunct="1">
        <a:defRPr sz="1300" kern="1200">
          <a:solidFill>
            <a:schemeClr val="tx1"/>
          </a:solidFill>
          <a:latin typeface="+mn-lt"/>
          <a:ea typeface="+mn-ea"/>
          <a:cs typeface="+mn-cs"/>
        </a:defRPr>
      </a:lvl5pPr>
      <a:lvl6pPr marL="1625803" algn="l" defTabSz="650321" rtl="0" eaLnBrk="1" latinLnBrk="0" hangingPunct="1">
        <a:defRPr sz="1300" kern="1200">
          <a:solidFill>
            <a:schemeClr val="tx1"/>
          </a:solidFill>
          <a:latin typeface="+mn-lt"/>
          <a:ea typeface="+mn-ea"/>
          <a:cs typeface="+mn-cs"/>
        </a:defRPr>
      </a:lvl6pPr>
      <a:lvl7pPr marL="1950964" algn="l" defTabSz="650321" rtl="0" eaLnBrk="1" latinLnBrk="0" hangingPunct="1">
        <a:defRPr sz="1300" kern="1200">
          <a:solidFill>
            <a:schemeClr val="tx1"/>
          </a:solidFill>
          <a:latin typeface="+mn-lt"/>
          <a:ea typeface="+mn-ea"/>
          <a:cs typeface="+mn-cs"/>
        </a:defRPr>
      </a:lvl7pPr>
      <a:lvl8pPr marL="2276124" algn="l" defTabSz="650321" rtl="0" eaLnBrk="1" latinLnBrk="0" hangingPunct="1">
        <a:defRPr sz="1300" kern="1200">
          <a:solidFill>
            <a:schemeClr val="tx1"/>
          </a:solidFill>
          <a:latin typeface="+mn-lt"/>
          <a:ea typeface="+mn-ea"/>
          <a:cs typeface="+mn-cs"/>
        </a:defRPr>
      </a:lvl8pPr>
      <a:lvl9pPr marL="2601285" algn="l" defTabSz="650321"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2.jpg"/><Relationship Id="rId4" Type="http://schemas.openxmlformats.org/officeDocument/2006/relationships/notesSlide" Target="../notesSlides/notesSlide6.xml"/></Relationships>
</file>

<file path=ppt/slides/_rels/slide1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2.jpg"/><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9F00DFA4-385D-40AA-8681-BA6070F1A3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494"/>
            <a:ext cx="9138700" cy="5145088"/>
          </a:xfrm>
          <a:prstGeom prst="rect">
            <a:avLst/>
          </a:prstGeom>
        </p:spPr>
      </p:pic>
      <p:sp>
        <p:nvSpPr>
          <p:cNvPr id="24" name="矩形 23"/>
          <p:cNvSpPr/>
          <p:nvPr/>
        </p:nvSpPr>
        <p:spPr>
          <a:xfrm>
            <a:off x="1764482" y="1115771"/>
            <a:ext cx="5760639" cy="1939011"/>
          </a:xfrm>
          <a:prstGeom prst="rect">
            <a:avLst/>
          </a:prstGeom>
        </p:spPr>
        <p:txBody>
          <a:bodyPr wrap="square" lIns="91458" tIns="45729" rIns="91458" bIns="45729">
            <a:spAutoFit/>
          </a:bodyPr>
          <a:lstStyle/>
          <a:p>
            <a:pPr algn="ctr" fontAlgn="auto">
              <a:spcBef>
                <a:spcPts val="0"/>
              </a:spcBef>
              <a:spcAft>
                <a:spcPts val="0"/>
              </a:spcAft>
              <a:defRPr/>
            </a:pPr>
            <a:r>
              <a:rPr lang="en-US" altLang="zh-CN" sz="4000" b="1" spc="300">
                <a:solidFill>
                  <a:schemeClr val="tx1">
                    <a:lumMod val="75000"/>
                    <a:lumOff val="25000"/>
                  </a:schemeClr>
                </a:solidFill>
                <a:latin typeface="+mj-lt"/>
                <a:ea typeface="微软雅黑" pitchFamily="34" charset="-122"/>
                <a:cs typeface="+mn-ea"/>
                <a:sym typeface="+mn-lt"/>
              </a:rPr>
              <a:t>QUYỀN BÌNH </a:t>
            </a:r>
          </a:p>
          <a:p>
            <a:pPr algn="ctr" fontAlgn="auto">
              <a:spcBef>
                <a:spcPts val="0"/>
              </a:spcBef>
              <a:spcAft>
                <a:spcPts val="0"/>
              </a:spcAft>
              <a:defRPr/>
            </a:pPr>
            <a:r>
              <a:rPr lang="en-US" altLang="zh-CN" sz="4000" b="1" spc="300">
                <a:solidFill>
                  <a:schemeClr val="tx1">
                    <a:lumMod val="75000"/>
                    <a:lumOff val="25000"/>
                  </a:schemeClr>
                </a:solidFill>
                <a:latin typeface="+mj-lt"/>
                <a:ea typeface="微软雅黑" pitchFamily="34" charset="-122"/>
                <a:cs typeface="+mn-ea"/>
                <a:sym typeface="+mn-lt"/>
              </a:rPr>
              <a:t>ĐẲNG GIỮA CÁC </a:t>
            </a:r>
          </a:p>
          <a:p>
            <a:pPr algn="ctr" fontAlgn="auto">
              <a:spcBef>
                <a:spcPts val="0"/>
              </a:spcBef>
              <a:spcAft>
                <a:spcPts val="0"/>
              </a:spcAft>
              <a:defRPr/>
            </a:pPr>
            <a:r>
              <a:rPr lang="en-US" altLang="zh-CN" sz="4000" b="1" spc="300">
                <a:solidFill>
                  <a:schemeClr val="tx1">
                    <a:lumMod val="75000"/>
                    <a:lumOff val="25000"/>
                  </a:schemeClr>
                </a:solidFill>
                <a:latin typeface="+mj-lt"/>
                <a:ea typeface="微软雅黑" pitchFamily="34" charset="-122"/>
                <a:cs typeface="+mn-ea"/>
                <a:sym typeface="+mn-lt"/>
              </a:rPr>
              <a:t>DÂN TỘC, TÔN GIÁO</a:t>
            </a:r>
            <a:endParaRPr lang="zh-CN" altLang="en-US" sz="4000" b="1" spc="300" dirty="0">
              <a:solidFill>
                <a:schemeClr val="tx1">
                  <a:lumMod val="75000"/>
                  <a:lumOff val="25000"/>
                </a:schemeClr>
              </a:solidFill>
              <a:latin typeface="+mj-lt"/>
              <a:ea typeface="微软雅黑" pitchFamily="34" charset="-122"/>
              <a:cs typeface="+mn-ea"/>
              <a:sym typeface="+mn-lt"/>
            </a:endParaRPr>
          </a:p>
        </p:txBody>
      </p:sp>
      <p:cxnSp>
        <p:nvCxnSpPr>
          <p:cNvPr id="26" name="直接连接符 25">
            <a:extLst>
              <a:ext uri="{FF2B5EF4-FFF2-40B4-BE49-F238E27FC236}">
                <a16:creationId xmlns:a16="http://schemas.microsoft.com/office/drawing/2014/main" id="{F599728D-24B5-4FA0-8D0B-6D961CE162D1}"/>
              </a:ext>
            </a:extLst>
          </p:cNvPr>
          <p:cNvCxnSpPr/>
          <p:nvPr/>
        </p:nvCxnSpPr>
        <p:spPr>
          <a:xfrm>
            <a:off x="2700586" y="3152966"/>
            <a:ext cx="4141284"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8" name="TextBox 33">
            <a:extLst>
              <a:ext uri="{FF2B5EF4-FFF2-40B4-BE49-F238E27FC236}">
                <a16:creationId xmlns:a16="http://schemas.microsoft.com/office/drawing/2014/main" id="{AB1F61E1-408D-4142-9C0F-126EAD3B89E8}"/>
              </a:ext>
            </a:extLst>
          </p:cNvPr>
          <p:cNvSpPr txBox="1"/>
          <p:nvPr/>
        </p:nvSpPr>
        <p:spPr>
          <a:xfrm>
            <a:off x="3420666" y="3173237"/>
            <a:ext cx="2520280" cy="369332"/>
          </a:xfrm>
          <a:prstGeom prst="rect">
            <a:avLst/>
          </a:prstGeom>
          <a:noFill/>
        </p:spPr>
        <p:txBody>
          <a:bodyPr wrap="square" rtlCol="0">
            <a:spAutoFit/>
          </a:bodyPr>
          <a:lstStyle/>
          <a:p>
            <a:pPr algn="ctr"/>
            <a:r>
              <a:rPr lang="en-US" altLang="zh-CN" b="1">
                <a:solidFill>
                  <a:schemeClr val="tx1">
                    <a:lumMod val="65000"/>
                    <a:lumOff val="35000"/>
                  </a:schemeClr>
                </a:solidFill>
                <a:latin typeface="+mj-lt"/>
                <a:ea typeface="微软雅黑" panose="020B0503020204020204" pitchFamily="34" charset="-122"/>
              </a:rPr>
              <a:t>GVTH: TRẦN THỊ MỸ LỆ</a:t>
            </a:r>
            <a:endParaRPr lang="zh-CN" altLang="en-US" b="1" dirty="0">
              <a:solidFill>
                <a:schemeClr val="tx1">
                  <a:lumMod val="65000"/>
                  <a:lumOff val="35000"/>
                </a:schemeClr>
              </a:solidFill>
              <a:latin typeface="+mj-lt"/>
              <a:ea typeface="微软雅黑" panose="020B0503020204020204" pitchFamily="34" charset="-122"/>
            </a:endParaRPr>
          </a:p>
        </p:txBody>
      </p:sp>
    </p:spTree>
    <p:extLst>
      <p:ext uri="{BB962C8B-B14F-4D97-AF65-F5344CB8AC3E}">
        <p14:creationId xmlns:p14="http://schemas.microsoft.com/office/powerpoint/2010/main" val="1266612953"/>
      </p:ext>
    </p:extLst>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3"/>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par>
                          <p:cTn id="10" fill="hold">
                            <p:stCondLst>
                              <p:cond delay="1000"/>
                            </p:stCondLst>
                            <p:childTnLst>
                              <p:par>
                                <p:cTn id="11" presetID="5" presetClass="entr" presetSubtype="10" fill="hold" grpId="0" nodeType="after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checkerboard(across)">
                                      <p:cBhvr>
                                        <p:cTn id="13" dur="500"/>
                                        <p:tgtEl>
                                          <p:spTgt spid="24"/>
                                        </p:tgtEl>
                                      </p:cBhvr>
                                    </p:animEffect>
                                  </p:childTnLst>
                                </p:cTn>
                              </p:par>
                            </p:childTnLst>
                          </p:cTn>
                        </p:par>
                        <p:par>
                          <p:cTn id="14" fill="hold">
                            <p:stCondLst>
                              <p:cond delay="1500"/>
                            </p:stCondLst>
                            <p:childTnLst>
                              <p:par>
                                <p:cTn id="15" presetID="16" presetClass="entr" presetSubtype="21" fill="hold" nodeType="after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barn(inVertical)">
                                      <p:cBhvr>
                                        <p:cTn id="17" dur="500"/>
                                        <p:tgtEl>
                                          <p:spTgt spid="26"/>
                                        </p:tgtEl>
                                      </p:cBhvr>
                                    </p:animEffect>
                                  </p:childTnLst>
                                </p:cTn>
                              </p:par>
                            </p:childTnLst>
                          </p:cTn>
                        </p:par>
                        <p:par>
                          <p:cTn id="18" fill="hold">
                            <p:stCondLst>
                              <p:cond delay="2000"/>
                            </p:stCondLst>
                            <p:childTnLst>
                              <p:par>
                                <p:cTn id="19" presetID="42" presetClass="entr" presetSubtype="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2">
            <a:extLst>
              <a:ext uri="{FF2B5EF4-FFF2-40B4-BE49-F238E27FC236}">
                <a16:creationId xmlns:a16="http://schemas.microsoft.com/office/drawing/2014/main" id="{02BCFBA8-9716-4E10-BDF2-87AEDF74943F}"/>
              </a:ext>
            </a:extLst>
          </p:cNvPr>
          <p:cNvSpPr txBox="1"/>
          <p:nvPr/>
        </p:nvSpPr>
        <p:spPr>
          <a:xfrm>
            <a:off x="161893" y="247298"/>
            <a:ext cx="6323859" cy="315475"/>
          </a:xfrm>
          <a:prstGeom prst="rect">
            <a:avLst/>
          </a:prstGeom>
          <a:noFill/>
        </p:spPr>
        <p:txBody>
          <a:bodyPr wrap="square" lIns="68584" tIns="34292" rIns="68584" bIns="34292">
            <a:spAutoFit/>
          </a:bodyPr>
          <a:lstStyle/>
          <a:p>
            <a:r>
              <a:rPr lang="en-US" altLang="zh-CN" sz="1600">
                <a:solidFill>
                  <a:srgbClr val="004236"/>
                </a:solidFill>
                <a:latin typeface="Arial" panose="020B0604020202020204" pitchFamily="34" charset="0"/>
                <a:ea typeface="微软雅黑" panose="020B0503020204020204" pitchFamily="34" charset="-122"/>
                <a:sym typeface="Arial" panose="020B0604020202020204" pitchFamily="34" charset="0"/>
              </a:rPr>
              <a:t>b. NỘI DUNG QUYỀN BÌNH ĐẲNG GIỮA CÁC DÂN TỘC</a:t>
            </a:r>
            <a:endParaRPr lang="en-US" altLang="zh-CN" sz="1600" dirty="0">
              <a:solidFill>
                <a:srgbClr val="004236"/>
              </a:solidFill>
              <a:latin typeface="Arial" panose="020B0604020202020204" pitchFamily="34" charset="0"/>
              <a:ea typeface="微软雅黑" panose="020B0503020204020204" pitchFamily="34" charset="-122"/>
              <a:sym typeface="Arial" panose="020B0604020202020204" pitchFamily="34" charset="0"/>
            </a:endParaRPr>
          </a:p>
        </p:txBody>
      </p:sp>
      <p:sp>
        <p:nvSpPr>
          <p:cNvPr id="3" name="矩形 34">
            <a:extLst>
              <a:ext uri="{FF2B5EF4-FFF2-40B4-BE49-F238E27FC236}">
                <a16:creationId xmlns:a16="http://schemas.microsoft.com/office/drawing/2014/main" id="{293E172D-6C2F-475F-9943-F4183A18BB63}"/>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sp>
        <p:nvSpPr>
          <p:cNvPr id="4" name="TextBox 3"/>
          <p:cNvSpPr txBox="1"/>
          <p:nvPr/>
        </p:nvSpPr>
        <p:spPr>
          <a:xfrm>
            <a:off x="828378" y="1276400"/>
            <a:ext cx="3096344" cy="3139321"/>
          </a:xfrm>
          <a:prstGeom prst="rect">
            <a:avLst/>
          </a:prstGeom>
          <a:noFill/>
        </p:spPr>
        <p:txBody>
          <a:bodyPr wrap="square" rtlCol="0">
            <a:spAutoFit/>
          </a:bodyPr>
          <a:lstStyle/>
          <a:p>
            <a:pPr algn="just"/>
            <a:r>
              <a:rPr lang="vi-VN"/>
              <a:t>- ĐỀ ÁN Chương trình </a:t>
            </a:r>
            <a:r>
              <a:rPr lang="vi-VN" b="1"/>
              <a:t>135</a:t>
            </a:r>
            <a:r>
              <a:rPr lang="vi-VN"/>
              <a:t> </a:t>
            </a:r>
          </a:p>
          <a:p>
            <a:pPr algn="just"/>
            <a:r>
              <a:rPr lang="vi-VN"/>
              <a:t>- Bắt nguồn từ số quyết định </a:t>
            </a:r>
            <a:r>
              <a:rPr lang="vi-VN" b="1"/>
              <a:t>135</a:t>
            </a:r>
            <a:r>
              <a:rPr lang="vi-VN"/>
              <a:t>/1998/QĐ-TTg ngày 31 tháng 7 năm 1998 của Thủ tướng Việt Nam. </a:t>
            </a:r>
          </a:p>
          <a:p>
            <a:pPr algn="just"/>
            <a:r>
              <a:rPr lang="vi-VN"/>
              <a:t>- Tên gọi của chương trình theo quyết định này </a:t>
            </a:r>
            <a:r>
              <a:rPr lang="vi-VN" b="1"/>
              <a:t>là</a:t>
            </a:r>
            <a:r>
              <a:rPr lang="vi-VN"/>
              <a:t> "Chương trình phát triển </a:t>
            </a:r>
            <a:r>
              <a:rPr lang="vi-VN" b="1"/>
              <a:t>kinh tế</a:t>
            </a:r>
            <a:r>
              <a:rPr lang="vi-VN"/>
              <a:t> xã hội các xã đặc biệt khó khăn vùng dân tộc thiểu số và miền núi".</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6770" y="1512312"/>
            <a:ext cx="3757037" cy="2667496"/>
          </a:xfrm>
          <a:prstGeom prst="rect">
            <a:avLst/>
          </a:prstGeom>
        </p:spPr>
      </p:pic>
      <p:sp>
        <p:nvSpPr>
          <p:cNvPr id="6" name="文本框 18">
            <a:extLst>
              <a:ext uri="{FF2B5EF4-FFF2-40B4-BE49-F238E27FC236}">
                <a16:creationId xmlns:a16="http://schemas.microsoft.com/office/drawing/2014/main" id="{172E8AA3-619C-A642-BA79-4E8A65C7F46D}"/>
              </a:ext>
            </a:extLst>
          </p:cNvPr>
          <p:cNvSpPr txBox="1"/>
          <p:nvPr/>
        </p:nvSpPr>
        <p:spPr>
          <a:xfrm>
            <a:off x="160366" y="783524"/>
            <a:ext cx="2820165" cy="496749"/>
          </a:xfrm>
          <a:prstGeom prst="rect">
            <a:avLst/>
          </a:prstGeom>
          <a:noFill/>
        </p:spPr>
        <p:txBody>
          <a:bodyPr wrap="square" lIns="0" tIns="34295" rIns="0" bIns="34295" rtlCol="0">
            <a:spAutoFit/>
          </a:bodyPr>
          <a:lstStyle/>
          <a:p>
            <a:pPr algn="r">
              <a:lnSpc>
                <a:spcPct val="125000"/>
              </a:lnSpc>
            </a:pPr>
            <a:r>
              <a:rPr lang="en-US" altLang="zh-CN" sz="2400" b="1">
                <a:solidFill>
                  <a:srgbClr val="004236"/>
                </a:solidFill>
                <a:latin typeface="+mj-lt"/>
                <a:ea typeface="微软雅黑" panose="020B0503020204020204" pitchFamily="34" charset="-122"/>
              </a:rPr>
              <a:t>B2. LĨNH VỰC KINH TẾ</a:t>
            </a:r>
            <a:endParaRPr lang="zh-CN" altLang="en-US" sz="2400" b="1" dirty="0">
              <a:solidFill>
                <a:srgbClr val="004236"/>
              </a:solidFill>
              <a:latin typeface="+mj-lt"/>
              <a:ea typeface="微软雅黑" panose="020B0503020204020204" pitchFamily="34" charset="-122"/>
            </a:endParaRPr>
          </a:p>
        </p:txBody>
      </p:sp>
    </p:spTree>
    <p:extLst>
      <p:ext uri="{BB962C8B-B14F-4D97-AF65-F5344CB8AC3E}">
        <p14:creationId xmlns:p14="http://schemas.microsoft.com/office/powerpoint/2010/main" val="3776348905"/>
      </p:ext>
    </p:extLst>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2">
            <a:extLst>
              <a:ext uri="{FF2B5EF4-FFF2-40B4-BE49-F238E27FC236}">
                <a16:creationId xmlns:a16="http://schemas.microsoft.com/office/drawing/2014/main" id="{02BCFBA8-9716-4E10-BDF2-87AEDF74943F}"/>
              </a:ext>
            </a:extLst>
          </p:cNvPr>
          <p:cNvSpPr txBox="1"/>
          <p:nvPr/>
        </p:nvSpPr>
        <p:spPr>
          <a:xfrm>
            <a:off x="158095" y="225051"/>
            <a:ext cx="6323859" cy="315475"/>
          </a:xfrm>
          <a:prstGeom prst="rect">
            <a:avLst/>
          </a:prstGeom>
          <a:noFill/>
        </p:spPr>
        <p:txBody>
          <a:bodyPr wrap="square" lIns="68584" tIns="34292" rIns="68584" bIns="34292">
            <a:spAutoFit/>
          </a:bodyPr>
          <a:lstStyle/>
          <a:p>
            <a:r>
              <a:rPr lang="en-US" altLang="zh-CN" sz="1600">
                <a:solidFill>
                  <a:srgbClr val="004236"/>
                </a:solidFill>
                <a:latin typeface="Arial" panose="020B0604020202020204" pitchFamily="34" charset="0"/>
                <a:ea typeface="微软雅黑" panose="020B0503020204020204" pitchFamily="34" charset="-122"/>
                <a:sym typeface="Arial" panose="020B0604020202020204" pitchFamily="34" charset="0"/>
              </a:rPr>
              <a:t>b. NỘI DUNG QUYỀN BÌNH ĐẲNG GIỮA CÁC DÂN TỘC</a:t>
            </a:r>
            <a:endParaRPr lang="en-US" altLang="zh-CN" sz="1600" dirty="0">
              <a:solidFill>
                <a:srgbClr val="004236"/>
              </a:solidFill>
              <a:latin typeface="Arial" panose="020B0604020202020204" pitchFamily="34" charset="0"/>
              <a:ea typeface="微软雅黑" panose="020B0503020204020204" pitchFamily="34" charset="-122"/>
              <a:sym typeface="Arial" panose="020B0604020202020204" pitchFamily="34" charset="0"/>
            </a:endParaRPr>
          </a:p>
        </p:txBody>
      </p:sp>
      <p:sp>
        <p:nvSpPr>
          <p:cNvPr id="3" name="矩形 34">
            <a:extLst>
              <a:ext uri="{FF2B5EF4-FFF2-40B4-BE49-F238E27FC236}">
                <a16:creationId xmlns:a16="http://schemas.microsoft.com/office/drawing/2014/main" id="{293E172D-6C2F-475F-9943-F4183A18BB63}"/>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sp>
        <p:nvSpPr>
          <p:cNvPr id="10" name="Rounded Rectangle 9"/>
          <p:cNvSpPr/>
          <p:nvPr/>
        </p:nvSpPr>
        <p:spPr>
          <a:xfrm>
            <a:off x="3096630" y="1276400"/>
            <a:ext cx="4932548" cy="1224136"/>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a:solidFill>
                  <a:srgbClr val="004236"/>
                </a:solidFill>
              </a:rPr>
              <a:t>Có quyền dùng tiếng nói, chữ viết riêng của mình. Những phong tục, tập quán, truyền thống tốt đẹp, được giữ gìn, khôi phục và phát huy.</a:t>
            </a:r>
            <a:endParaRPr lang="vi-VN" sz="2000">
              <a:solidFill>
                <a:srgbClr val="004236"/>
              </a:solidFill>
            </a:endParaRPr>
          </a:p>
        </p:txBody>
      </p:sp>
      <p:sp>
        <p:nvSpPr>
          <p:cNvPr id="11" name="Rounded Rectangle 10"/>
          <p:cNvSpPr/>
          <p:nvPr/>
        </p:nvSpPr>
        <p:spPr>
          <a:xfrm>
            <a:off x="3096630" y="2716560"/>
            <a:ext cx="4932548" cy="108012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4236"/>
                </a:solidFill>
              </a:rPr>
              <a:t>Bình đẳng về cơ hội học tập.</a:t>
            </a:r>
            <a:endParaRPr lang="vi-VN" sz="2000">
              <a:solidFill>
                <a:srgbClr val="004236"/>
              </a:solidFill>
            </a:endParaRPr>
          </a:p>
        </p:txBody>
      </p:sp>
      <p:cxnSp>
        <p:nvCxnSpPr>
          <p:cNvPr id="14" name="Straight Arrow Connector 13"/>
          <p:cNvCxnSpPr>
            <a:endCxn id="10" idx="1"/>
          </p:cNvCxnSpPr>
          <p:nvPr/>
        </p:nvCxnSpPr>
        <p:spPr>
          <a:xfrm flipV="1">
            <a:off x="2376550" y="1924472"/>
            <a:ext cx="720080" cy="576064"/>
          </a:xfrm>
          <a:prstGeom prst="straightConnector1">
            <a:avLst/>
          </a:prstGeom>
          <a:ln w="19050">
            <a:solidFill>
              <a:srgbClr val="004236"/>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11" idx="1"/>
          </p:cNvCxnSpPr>
          <p:nvPr/>
        </p:nvCxnSpPr>
        <p:spPr>
          <a:xfrm>
            <a:off x="2376550" y="2500536"/>
            <a:ext cx="720080" cy="576064"/>
          </a:xfrm>
          <a:prstGeom prst="straightConnector1">
            <a:avLst/>
          </a:prstGeom>
          <a:ln w="19050">
            <a:solidFill>
              <a:srgbClr val="004236"/>
            </a:solidFill>
            <a:tailEnd type="triangle"/>
          </a:ln>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769215" y="1924999"/>
            <a:ext cx="1607335" cy="100811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a:solidFill>
                  <a:srgbClr val="004236"/>
                </a:solidFill>
                <a:ea typeface="微软雅黑" panose="020B0503020204020204" pitchFamily="34" charset="-122"/>
              </a:rPr>
              <a:t>LĨNH VỰC </a:t>
            </a:r>
          </a:p>
          <a:p>
            <a:pPr algn="ctr"/>
            <a:r>
              <a:rPr lang="en-US" altLang="zh-CN" b="1">
                <a:solidFill>
                  <a:srgbClr val="004236"/>
                </a:solidFill>
                <a:ea typeface="微软雅黑" panose="020B0503020204020204" pitchFamily="34" charset="-122"/>
              </a:rPr>
              <a:t>VĂN HÓA, GIÁO DỤC</a:t>
            </a:r>
            <a:endParaRPr lang="zh-CN" altLang="en-US" b="1" dirty="0">
              <a:solidFill>
                <a:srgbClr val="004236"/>
              </a:solidFill>
              <a:ea typeface="微软雅黑" panose="020B0503020204020204" pitchFamily="34" charset="-122"/>
            </a:endParaRPr>
          </a:p>
        </p:txBody>
      </p:sp>
      <p:sp>
        <p:nvSpPr>
          <p:cNvPr id="12" name="文本框 22">
            <a:extLst>
              <a:ext uri="{FF2B5EF4-FFF2-40B4-BE49-F238E27FC236}">
                <a16:creationId xmlns:a16="http://schemas.microsoft.com/office/drawing/2014/main" id="{B9D6BD33-915F-F640-95AA-548F7A051647}"/>
              </a:ext>
            </a:extLst>
          </p:cNvPr>
          <p:cNvSpPr txBox="1"/>
          <p:nvPr/>
        </p:nvSpPr>
        <p:spPr>
          <a:xfrm>
            <a:off x="197417" y="486588"/>
            <a:ext cx="4375377" cy="496749"/>
          </a:xfrm>
          <a:prstGeom prst="rect">
            <a:avLst/>
          </a:prstGeom>
          <a:noFill/>
        </p:spPr>
        <p:txBody>
          <a:bodyPr wrap="square" lIns="0" tIns="34295" rIns="0" bIns="34295" rtlCol="0">
            <a:spAutoFit/>
          </a:bodyPr>
          <a:lstStyle/>
          <a:p>
            <a:pPr algn="ctr">
              <a:lnSpc>
                <a:spcPct val="125000"/>
              </a:lnSpc>
            </a:pPr>
            <a:r>
              <a:rPr lang="en-US" altLang="zh-CN" sz="2400" b="1">
                <a:solidFill>
                  <a:srgbClr val="004236"/>
                </a:solidFill>
                <a:latin typeface="+mj-lt"/>
                <a:ea typeface="微软雅黑" panose="020B0503020204020204" pitchFamily="34" charset="-122"/>
              </a:rPr>
              <a:t>B3. LĨNH VỰC VĂN HÓA, GIÁO DỤC</a:t>
            </a:r>
            <a:endParaRPr lang="zh-CN" altLang="en-US" sz="2400" b="1" dirty="0">
              <a:solidFill>
                <a:srgbClr val="004236"/>
              </a:solidFill>
              <a:latin typeface="+mj-lt"/>
              <a:ea typeface="微软雅黑" panose="020B0503020204020204" pitchFamily="34" charset="-122"/>
            </a:endParaRPr>
          </a:p>
        </p:txBody>
      </p:sp>
    </p:spTree>
    <p:extLst>
      <p:ext uri="{BB962C8B-B14F-4D97-AF65-F5344CB8AC3E}">
        <p14:creationId xmlns:p14="http://schemas.microsoft.com/office/powerpoint/2010/main" val="3834048780"/>
      </p:ext>
    </p:extLst>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2">
            <a:extLst>
              <a:ext uri="{FF2B5EF4-FFF2-40B4-BE49-F238E27FC236}">
                <a16:creationId xmlns:a16="http://schemas.microsoft.com/office/drawing/2014/main" id="{02BCFBA8-9716-4E10-BDF2-87AEDF74943F}"/>
              </a:ext>
            </a:extLst>
          </p:cNvPr>
          <p:cNvSpPr txBox="1"/>
          <p:nvPr/>
        </p:nvSpPr>
        <p:spPr>
          <a:xfrm>
            <a:off x="160366" y="247298"/>
            <a:ext cx="6323859" cy="315475"/>
          </a:xfrm>
          <a:prstGeom prst="rect">
            <a:avLst/>
          </a:prstGeom>
          <a:noFill/>
        </p:spPr>
        <p:txBody>
          <a:bodyPr wrap="square" lIns="68584" tIns="34292" rIns="68584" bIns="34292">
            <a:spAutoFit/>
          </a:bodyPr>
          <a:lstStyle/>
          <a:p>
            <a:r>
              <a:rPr lang="en-US" altLang="zh-CN" sz="1600">
                <a:solidFill>
                  <a:srgbClr val="004236"/>
                </a:solidFill>
                <a:latin typeface="Arial" panose="020B0604020202020204" pitchFamily="34" charset="0"/>
                <a:ea typeface="微软雅黑" panose="020B0503020204020204" pitchFamily="34" charset="-122"/>
                <a:sym typeface="Arial" panose="020B0604020202020204" pitchFamily="34" charset="0"/>
              </a:rPr>
              <a:t>b. NỘI DUNG QUYỀN BÌNH ĐẲNG GIỮA CÁC DÂN TỘC</a:t>
            </a:r>
            <a:endParaRPr lang="en-US" altLang="zh-CN" sz="1600" dirty="0">
              <a:solidFill>
                <a:srgbClr val="004236"/>
              </a:solidFill>
              <a:latin typeface="Arial" panose="020B0604020202020204" pitchFamily="34" charset="0"/>
              <a:ea typeface="微软雅黑" panose="020B0503020204020204" pitchFamily="34" charset="-122"/>
              <a:sym typeface="Arial" panose="020B0604020202020204" pitchFamily="34" charset="0"/>
            </a:endParaRPr>
          </a:p>
        </p:txBody>
      </p:sp>
      <p:sp>
        <p:nvSpPr>
          <p:cNvPr id="3" name="矩形 34">
            <a:extLst>
              <a:ext uri="{FF2B5EF4-FFF2-40B4-BE49-F238E27FC236}">
                <a16:creationId xmlns:a16="http://schemas.microsoft.com/office/drawing/2014/main" id="{293E172D-6C2F-475F-9943-F4183A18BB63}"/>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191" y="1132384"/>
            <a:ext cx="4634880" cy="3089920"/>
          </a:xfrm>
          <a:prstGeom prst="rect">
            <a:avLst/>
          </a:prstGeom>
        </p:spPr>
      </p:pic>
      <p:sp>
        <p:nvSpPr>
          <p:cNvPr id="5" name="TextBox 4"/>
          <p:cNvSpPr txBox="1"/>
          <p:nvPr/>
        </p:nvSpPr>
        <p:spPr>
          <a:xfrm>
            <a:off x="5508898" y="1564432"/>
            <a:ext cx="3096344" cy="1938992"/>
          </a:xfrm>
          <a:prstGeom prst="rect">
            <a:avLst/>
          </a:prstGeom>
          <a:noFill/>
        </p:spPr>
        <p:txBody>
          <a:bodyPr wrap="square" rtlCol="0">
            <a:spAutoFit/>
          </a:bodyPr>
          <a:lstStyle/>
          <a:p>
            <a:pPr algn="just"/>
            <a:r>
              <a:rPr lang="en-US" sz="2400"/>
              <a:t>- Chính sách miễn giảm học phí cho đồng bào dân tộc thiểu số;</a:t>
            </a:r>
          </a:p>
          <a:p>
            <a:pPr algn="just"/>
            <a:r>
              <a:rPr lang="en-US" sz="2400"/>
              <a:t>- Cộng điểm vùng miền, dân tộc thiểu số. </a:t>
            </a:r>
            <a:endParaRPr lang="vi-VN" sz="2400"/>
          </a:p>
        </p:txBody>
      </p:sp>
      <p:sp>
        <p:nvSpPr>
          <p:cNvPr id="6" name="文本框 22">
            <a:extLst>
              <a:ext uri="{FF2B5EF4-FFF2-40B4-BE49-F238E27FC236}">
                <a16:creationId xmlns:a16="http://schemas.microsoft.com/office/drawing/2014/main" id="{C7A43066-4850-BE4A-985F-2F85FE8FAF65}"/>
              </a:ext>
            </a:extLst>
          </p:cNvPr>
          <p:cNvSpPr txBox="1"/>
          <p:nvPr/>
        </p:nvSpPr>
        <p:spPr>
          <a:xfrm>
            <a:off x="197417" y="486588"/>
            <a:ext cx="4375377" cy="496749"/>
          </a:xfrm>
          <a:prstGeom prst="rect">
            <a:avLst/>
          </a:prstGeom>
          <a:noFill/>
        </p:spPr>
        <p:txBody>
          <a:bodyPr wrap="square" lIns="0" tIns="34295" rIns="0" bIns="34295" rtlCol="0">
            <a:spAutoFit/>
          </a:bodyPr>
          <a:lstStyle/>
          <a:p>
            <a:pPr algn="ctr">
              <a:lnSpc>
                <a:spcPct val="125000"/>
              </a:lnSpc>
            </a:pPr>
            <a:r>
              <a:rPr lang="en-US" altLang="zh-CN" sz="2400" b="1">
                <a:solidFill>
                  <a:srgbClr val="004236"/>
                </a:solidFill>
                <a:latin typeface="+mj-lt"/>
                <a:ea typeface="微软雅黑" panose="020B0503020204020204" pitchFamily="34" charset="-122"/>
              </a:rPr>
              <a:t>B3. LĨNH VỰC VĂN HÓA, GIÁO DỤC</a:t>
            </a:r>
            <a:endParaRPr lang="zh-CN" altLang="en-US" sz="2400" b="1" dirty="0">
              <a:solidFill>
                <a:srgbClr val="004236"/>
              </a:solidFill>
              <a:latin typeface="+mj-lt"/>
              <a:ea typeface="微软雅黑" panose="020B0503020204020204" pitchFamily="34" charset="-122"/>
            </a:endParaRPr>
          </a:p>
        </p:txBody>
      </p:sp>
    </p:spTree>
    <p:extLst>
      <p:ext uri="{BB962C8B-B14F-4D97-AF65-F5344CB8AC3E}">
        <p14:creationId xmlns:p14="http://schemas.microsoft.com/office/powerpoint/2010/main" val="3389408940"/>
      </p:ext>
    </p:extLst>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ine 7"/>
          <p:cNvSpPr>
            <a:spLocks noChangeShapeType="1"/>
          </p:cNvSpPr>
          <p:nvPr/>
        </p:nvSpPr>
        <p:spPr bwMode="auto">
          <a:xfrm>
            <a:off x="4575953" y="1793075"/>
            <a:ext cx="0" cy="866927"/>
          </a:xfrm>
          <a:prstGeom prst="line">
            <a:avLst/>
          </a:prstGeom>
          <a:noFill/>
          <a:ln w="38100" cap="flat">
            <a:solidFill>
              <a:srgbClr val="004236"/>
            </a:solidFill>
            <a:prstDash val="solid"/>
            <a:miter lim="800000"/>
            <a:headEnd/>
            <a:tailEnd/>
          </a:ln>
          <a:extLst>
            <a:ext uri="{909E8E84-426E-40DD-AFC4-6F175D3DCCD1}">
              <a14:hiddenFill xmlns:a14="http://schemas.microsoft.com/office/drawing/2010/main">
                <a:noFill/>
              </a14:hiddenFill>
            </a:ext>
          </a:extLst>
        </p:spPr>
        <p:txBody>
          <a:bodyPr vert="horz" wrap="square" lIns="68594" tIns="34297" rIns="68594" bIns="34297" numCol="1" anchor="t" anchorCtr="0" compatLnSpc="1">
            <a:prstTxWarp prst="textNoShape">
              <a:avLst/>
            </a:prstTxWarp>
          </a:bodyPr>
          <a:lstStyle/>
          <a:p>
            <a:endParaRPr lang="zh-CN" altLang="en-US" sz="1000" dirty="0"/>
          </a:p>
        </p:txBody>
      </p:sp>
      <p:sp>
        <p:nvSpPr>
          <p:cNvPr id="20" name="Oval 8"/>
          <p:cNvSpPr>
            <a:spLocks noChangeArrowheads="1"/>
          </p:cNvSpPr>
          <p:nvPr/>
        </p:nvSpPr>
        <p:spPr bwMode="auto">
          <a:xfrm>
            <a:off x="4467132" y="2653303"/>
            <a:ext cx="213694" cy="213723"/>
          </a:xfrm>
          <a:prstGeom prst="ellipse">
            <a:avLst/>
          </a:prstGeom>
          <a:solidFill>
            <a:srgbClr val="004236"/>
          </a:solidFill>
          <a:ln>
            <a:solidFill>
              <a:srgbClr val="004236"/>
            </a:solidFill>
          </a:ln>
        </p:spPr>
        <p:txBody>
          <a:bodyPr vert="horz" wrap="square" lIns="68594" tIns="34297" rIns="68594" bIns="34297" numCol="1" anchor="t" anchorCtr="0" compatLnSpc="1">
            <a:prstTxWarp prst="textNoShape">
              <a:avLst/>
            </a:prstTxWarp>
          </a:bodyPr>
          <a:lstStyle/>
          <a:p>
            <a:endParaRPr lang="zh-CN" altLang="en-US" sz="1000" dirty="0"/>
          </a:p>
        </p:txBody>
      </p:sp>
      <p:sp>
        <p:nvSpPr>
          <p:cNvPr id="22" name="Oval 10"/>
          <p:cNvSpPr>
            <a:spLocks noChangeArrowheads="1"/>
          </p:cNvSpPr>
          <p:nvPr/>
        </p:nvSpPr>
        <p:spPr bwMode="auto">
          <a:xfrm>
            <a:off x="7357230" y="2653303"/>
            <a:ext cx="212692" cy="213723"/>
          </a:xfrm>
          <a:prstGeom prst="ellipse">
            <a:avLst/>
          </a:prstGeom>
          <a:solidFill>
            <a:schemeClr val="accent2"/>
          </a:solidFill>
          <a:ln>
            <a:noFill/>
          </a:ln>
        </p:spPr>
        <p:txBody>
          <a:bodyPr vert="horz" wrap="square" lIns="68594" tIns="34297" rIns="68594" bIns="34297" numCol="1" anchor="t" anchorCtr="0" compatLnSpc="1">
            <a:prstTxWarp prst="textNoShape">
              <a:avLst/>
            </a:prstTxWarp>
          </a:bodyPr>
          <a:lstStyle/>
          <a:p>
            <a:endParaRPr lang="zh-CN" altLang="en-US" sz="1000" dirty="0"/>
          </a:p>
        </p:txBody>
      </p:sp>
      <p:sp>
        <p:nvSpPr>
          <p:cNvPr id="24" name="Oval 12"/>
          <p:cNvSpPr>
            <a:spLocks noChangeArrowheads="1"/>
          </p:cNvSpPr>
          <p:nvPr/>
        </p:nvSpPr>
        <p:spPr bwMode="auto">
          <a:xfrm>
            <a:off x="1577034" y="2660000"/>
            <a:ext cx="213694" cy="213723"/>
          </a:xfrm>
          <a:prstGeom prst="ellipse">
            <a:avLst/>
          </a:prstGeom>
          <a:solidFill>
            <a:schemeClr val="accent2"/>
          </a:solidFill>
          <a:ln>
            <a:noFill/>
          </a:ln>
        </p:spPr>
        <p:txBody>
          <a:bodyPr vert="horz" wrap="square" lIns="68594" tIns="34297" rIns="68594" bIns="34297" numCol="1" anchor="t" anchorCtr="0" compatLnSpc="1">
            <a:prstTxWarp prst="textNoShape">
              <a:avLst/>
            </a:prstTxWarp>
          </a:bodyPr>
          <a:lstStyle/>
          <a:p>
            <a:endParaRPr lang="zh-CN" altLang="en-US" sz="1000" dirty="0"/>
          </a:p>
        </p:txBody>
      </p:sp>
      <p:sp>
        <p:nvSpPr>
          <p:cNvPr id="25" name="Freeform 13"/>
          <p:cNvSpPr>
            <a:spLocks/>
          </p:cNvSpPr>
          <p:nvPr/>
        </p:nvSpPr>
        <p:spPr bwMode="auto">
          <a:xfrm>
            <a:off x="1678588" y="1999785"/>
            <a:ext cx="2880745" cy="662432"/>
          </a:xfrm>
          <a:custGeom>
            <a:avLst/>
            <a:gdLst>
              <a:gd name="T0" fmla="*/ 0 w 1895"/>
              <a:gd name="T1" fmla="*/ 355 h 355"/>
              <a:gd name="T2" fmla="*/ 0 w 1895"/>
              <a:gd name="T3" fmla="*/ 119 h 355"/>
              <a:gd name="T4" fmla="*/ 67 w 1895"/>
              <a:gd name="T5" fmla="*/ 54 h 355"/>
              <a:gd name="T6" fmla="*/ 1826 w 1895"/>
              <a:gd name="T7" fmla="*/ 54 h 355"/>
              <a:gd name="T8" fmla="*/ 1895 w 1895"/>
              <a:gd name="T9" fmla="*/ 0 h 355"/>
            </a:gdLst>
            <a:ahLst/>
            <a:cxnLst>
              <a:cxn ang="0">
                <a:pos x="T0" y="T1"/>
              </a:cxn>
              <a:cxn ang="0">
                <a:pos x="T2" y="T3"/>
              </a:cxn>
              <a:cxn ang="0">
                <a:pos x="T4" y="T5"/>
              </a:cxn>
              <a:cxn ang="0">
                <a:pos x="T6" y="T7"/>
              </a:cxn>
              <a:cxn ang="0">
                <a:pos x="T8" y="T9"/>
              </a:cxn>
            </a:cxnLst>
            <a:rect l="0" t="0" r="r" b="b"/>
            <a:pathLst>
              <a:path w="1895" h="355">
                <a:moveTo>
                  <a:pt x="0" y="355"/>
                </a:moveTo>
                <a:cubicBezTo>
                  <a:pt x="0" y="119"/>
                  <a:pt x="0" y="119"/>
                  <a:pt x="0" y="119"/>
                </a:cubicBezTo>
                <a:cubicBezTo>
                  <a:pt x="0" y="119"/>
                  <a:pt x="1" y="55"/>
                  <a:pt x="67" y="54"/>
                </a:cubicBezTo>
                <a:cubicBezTo>
                  <a:pt x="1826" y="54"/>
                  <a:pt x="1826" y="54"/>
                  <a:pt x="1826" y="54"/>
                </a:cubicBezTo>
                <a:cubicBezTo>
                  <a:pt x="1856" y="54"/>
                  <a:pt x="1884" y="26"/>
                  <a:pt x="1895" y="0"/>
                </a:cubicBezTo>
              </a:path>
            </a:pathLst>
          </a:custGeom>
          <a:noFill/>
          <a:ln w="38100" cap="flat">
            <a:solidFill>
              <a:schemeClr val="accent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94" tIns="34297" rIns="68594" bIns="34297" numCol="1" anchor="t" anchorCtr="0" compatLnSpc="1">
            <a:prstTxWarp prst="textNoShape">
              <a:avLst/>
            </a:prstTxWarp>
          </a:bodyPr>
          <a:lstStyle/>
          <a:p>
            <a:endParaRPr lang="zh-CN" altLang="en-US" sz="1000" dirty="0"/>
          </a:p>
        </p:txBody>
      </p:sp>
      <p:sp>
        <p:nvSpPr>
          <p:cNvPr id="27" name="Freeform 15"/>
          <p:cNvSpPr>
            <a:spLocks/>
          </p:cNvSpPr>
          <p:nvPr/>
        </p:nvSpPr>
        <p:spPr bwMode="auto">
          <a:xfrm>
            <a:off x="4575954" y="1997568"/>
            <a:ext cx="2878814" cy="662432"/>
          </a:xfrm>
          <a:custGeom>
            <a:avLst/>
            <a:gdLst>
              <a:gd name="T0" fmla="*/ 1894 w 1894"/>
              <a:gd name="T1" fmla="*/ 355 h 355"/>
              <a:gd name="T2" fmla="*/ 1894 w 1894"/>
              <a:gd name="T3" fmla="*/ 119 h 355"/>
              <a:gd name="T4" fmla="*/ 1828 w 1894"/>
              <a:gd name="T5" fmla="*/ 54 h 355"/>
              <a:gd name="T6" fmla="*/ 68 w 1894"/>
              <a:gd name="T7" fmla="*/ 54 h 355"/>
              <a:gd name="T8" fmla="*/ 0 w 1894"/>
              <a:gd name="T9" fmla="*/ 0 h 355"/>
            </a:gdLst>
            <a:ahLst/>
            <a:cxnLst>
              <a:cxn ang="0">
                <a:pos x="T0" y="T1"/>
              </a:cxn>
              <a:cxn ang="0">
                <a:pos x="T2" y="T3"/>
              </a:cxn>
              <a:cxn ang="0">
                <a:pos x="T4" y="T5"/>
              </a:cxn>
              <a:cxn ang="0">
                <a:pos x="T6" y="T7"/>
              </a:cxn>
              <a:cxn ang="0">
                <a:pos x="T8" y="T9"/>
              </a:cxn>
            </a:cxnLst>
            <a:rect l="0" t="0" r="r" b="b"/>
            <a:pathLst>
              <a:path w="1894" h="355">
                <a:moveTo>
                  <a:pt x="1894" y="355"/>
                </a:moveTo>
                <a:cubicBezTo>
                  <a:pt x="1894" y="119"/>
                  <a:pt x="1894" y="119"/>
                  <a:pt x="1894" y="119"/>
                </a:cubicBezTo>
                <a:cubicBezTo>
                  <a:pt x="1894" y="119"/>
                  <a:pt x="1893" y="55"/>
                  <a:pt x="1828" y="54"/>
                </a:cubicBezTo>
                <a:cubicBezTo>
                  <a:pt x="68" y="54"/>
                  <a:pt x="68" y="54"/>
                  <a:pt x="68" y="54"/>
                </a:cubicBezTo>
                <a:cubicBezTo>
                  <a:pt x="38" y="54"/>
                  <a:pt x="10" y="26"/>
                  <a:pt x="0" y="0"/>
                </a:cubicBezTo>
              </a:path>
            </a:pathLst>
          </a:custGeom>
          <a:noFill/>
          <a:ln w="38100" cap="flat">
            <a:solidFill>
              <a:schemeClr val="accent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94" tIns="34297" rIns="68594" bIns="34297" numCol="1" anchor="t" anchorCtr="0" compatLnSpc="1">
            <a:prstTxWarp prst="textNoShape">
              <a:avLst/>
            </a:prstTxWarp>
          </a:bodyPr>
          <a:lstStyle/>
          <a:p>
            <a:endParaRPr lang="zh-CN" altLang="en-US" sz="1000" dirty="0"/>
          </a:p>
        </p:txBody>
      </p:sp>
      <p:sp>
        <p:nvSpPr>
          <p:cNvPr id="4" name="Freeform 6"/>
          <p:cNvSpPr>
            <a:spLocks/>
          </p:cNvSpPr>
          <p:nvPr/>
        </p:nvSpPr>
        <p:spPr bwMode="auto">
          <a:xfrm>
            <a:off x="4079644" y="606229"/>
            <a:ext cx="986301" cy="1254305"/>
          </a:xfrm>
          <a:custGeom>
            <a:avLst/>
            <a:gdLst>
              <a:gd name="T0" fmla="*/ 214 w 427"/>
              <a:gd name="T1" fmla="*/ 0 h 543"/>
              <a:gd name="T2" fmla="*/ 427 w 427"/>
              <a:gd name="T3" fmla="*/ 213 h 543"/>
              <a:gd name="T4" fmla="*/ 326 w 427"/>
              <a:gd name="T5" fmla="*/ 394 h 543"/>
              <a:gd name="T6" fmla="*/ 268 w 427"/>
              <a:gd name="T7" fmla="*/ 444 h 543"/>
              <a:gd name="T8" fmla="*/ 214 w 427"/>
              <a:gd name="T9" fmla="*/ 543 h 543"/>
              <a:gd name="T10" fmla="*/ 159 w 427"/>
              <a:gd name="T11" fmla="*/ 444 h 543"/>
              <a:gd name="T12" fmla="*/ 100 w 427"/>
              <a:gd name="T13" fmla="*/ 393 h 543"/>
              <a:gd name="T14" fmla="*/ 88 w 427"/>
              <a:gd name="T15" fmla="*/ 385 h 543"/>
              <a:gd name="T16" fmla="*/ 88 w 427"/>
              <a:gd name="T17" fmla="*/ 385 h 543"/>
              <a:gd name="T18" fmla="*/ 88 w 427"/>
              <a:gd name="T19" fmla="*/ 385 h 543"/>
              <a:gd name="T20" fmla="*/ 0 w 427"/>
              <a:gd name="T21" fmla="*/ 213 h 543"/>
              <a:gd name="T22" fmla="*/ 214 w 427"/>
              <a:gd name="T23" fmla="*/ 0 h 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7" h="543">
                <a:moveTo>
                  <a:pt x="214" y="0"/>
                </a:moveTo>
                <a:cubicBezTo>
                  <a:pt x="331" y="0"/>
                  <a:pt x="427" y="95"/>
                  <a:pt x="427" y="213"/>
                </a:cubicBezTo>
                <a:cubicBezTo>
                  <a:pt x="427" y="290"/>
                  <a:pt x="386" y="357"/>
                  <a:pt x="326" y="394"/>
                </a:cubicBezTo>
                <a:cubicBezTo>
                  <a:pt x="312" y="404"/>
                  <a:pt x="289" y="422"/>
                  <a:pt x="268" y="444"/>
                </a:cubicBezTo>
                <a:cubicBezTo>
                  <a:pt x="234" y="479"/>
                  <a:pt x="214" y="543"/>
                  <a:pt x="214" y="543"/>
                </a:cubicBezTo>
                <a:cubicBezTo>
                  <a:pt x="214" y="543"/>
                  <a:pt x="193" y="479"/>
                  <a:pt x="159" y="444"/>
                </a:cubicBezTo>
                <a:cubicBezTo>
                  <a:pt x="137" y="421"/>
                  <a:pt x="114" y="403"/>
                  <a:pt x="100" y="393"/>
                </a:cubicBezTo>
                <a:cubicBezTo>
                  <a:pt x="96" y="391"/>
                  <a:pt x="92" y="388"/>
                  <a:pt x="88" y="385"/>
                </a:cubicBezTo>
                <a:cubicBezTo>
                  <a:pt x="88" y="385"/>
                  <a:pt x="88" y="385"/>
                  <a:pt x="88" y="385"/>
                </a:cubicBezTo>
                <a:cubicBezTo>
                  <a:pt x="88" y="385"/>
                  <a:pt x="88" y="385"/>
                  <a:pt x="88" y="385"/>
                </a:cubicBezTo>
                <a:cubicBezTo>
                  <a:pt x="35" y="346"/>
                  <a:pt x="0" y="284"/>
                  <a:pt x="0" y="213"/>
                </a:cubicBezTo>
                <a:cubicBezTo>
                  <a:pt x="0" y="95"/>
                  <a:pt x="96" y="0"/>
                  <a:pt x="214" y="0"/>
                </a:cubicBezTo>
                <a:close/>
              </a:path>
            </a:pathLst>
          </a:custGeom>
          <a:solidFill>
            <a:srgbClr val="004236"/>
          </a:solidFill>
          <a:ln w="5" cap="flat">
            <a:noFill/>
            <a:prstDash val="solid"/>
            <a:miter lim="800000"/>
            <a:headEnd/>
            <a:tailEnd/>
          </a:ln>
        </p:spPr>
        <p:txBody>
          <a:bodyPr vert="horz" wrap="square" lIns="68594" tIns="216043" rIns="68594" bIns="34297" numCol="1" anchor="t" anchorCtr="0" compatLnSpc="1">
            <a:prstTxWarp prst="textNoShape">
              <a:avLst/>
            </a:prstTxWarp>
          </a:bodyPr>
          <a:lstStyle/>
          <a:p>
            <a:pPr lvl="0" algn="ctr"/>
            <a:r>
              <a:rPr lang="en-US" altLang="zh-CN" kern="0">
                <a:solidFill>
                  <a:prstClr val="white"/>
                </a:solidFill>
                <a:latin typeface="AvantGarde Md BT" pitchFamily="34" charset="0"/>
                <a:ea typeface="微软雅黑" pitchFamily="34" charset="-122"/>
              </a:rPr>
              <a:t>Ý NGHĨA</a:t>
            </a:r>
            <a:endParaRPr lang="zh-CN" altLang="en-US" kern="0" dirty="0">
              <a:solidFill>
                <a:prstClr val="white"/>
              </a:solidFill>
              <a:latin typeface="AvantGarde Md BT" pitchFamily="34" charset="0"/>
              <a:ea typeface="微软雅黑" pitchFamily="34" charset="-122"/>
            </a:endParaRPr>
          </a:p>
        </p:txBody>
      </p:sp>
      <p:sp>
        <p:nvSpPr>
          <p:cNvPr id="33" name="矩形 32"/>
          <p:cNvSpPr/>
          <p:nvPr/>
        </p:nvSpPr>
        <p:spPr>
          <a:xfrm>
            <a:off x="1064910" y="2969675"/>
            <a:ext cx="1227356" cy="1754345"/>
          </a:xfrm>
          <a:prstGeom prst="rect">
            <a:avLst/>
          </a:prstGeom>
          <a:noFill/>
          <a:ln w="38100">
            <a:solidFill>
              <a:srgbClr val="004236"/>
            </a:solidFill>
          </a:ln>
        </p:spPr>
        <p:txBody>
          <a:bodyPr wrap="square" lIns="91458" tIns="45729" rIns="91458" bIns="45729">
            <a:spAutoFit/>
          </a:bodyPr>
          <a:lstStyle/>
          <a:p>
            <a:pPr algn="just"/>
            <a:r>
              <a:rPr lang="en-US" altLang="zh-CN" b="1">
                <a:solidFill>
                  <a:srgbClr val="004236"/>
                </a:solidFill>
                <a:latin typeface="+mj-lt"/>
                <a:ea typeface="微软雅黑" pitchFamily="34" charset="-122"/>
                <a:cs typeface="华文黑体" pitchFamily="2" charset="-122"/>
              </a:rPr>
              <a:t>Là cơ sở đoàn kết các dân tộc và đại đoàn kết toàn dân tộc</a:t>
            </a:r>
            <a:endParaRPr lang="zh-CN" altLang="en-US" b="1" dirty="0">
              <a:solidFill>
                <a:srgbClr val="004236"/>
              </a:solidFill>
              <a:latin typeface="+mj-lt"/>
              <a:ea typeface="微软雅黑" pitchFamily="34" charset="-122"/>
            </a:endParaRPr>
          </a:p>
        </p:txBody>
      </p:sp>
      <p:sp>
        <p:nvSpPr>
          <p:cNvPr id="39" name="矩形 38"/>
          <p:cNvSpPr/>
          <p:nvPr/>
        </p:nvSpPr>
        <p:spPr>
          <a:xfrm>
            <a:off x="3923585" y="2969675"/>
            <a:ext cx="1227356" cy="1200347"/>
          </a:xfrm>
          <a:prstGeom prst="rect">
            <a:avLst/>
          </a:prstGeom>
          <a:noFill/>
          <a:ln w="38100">
            <a:solidFill>
              <a:srgbClr val="004236"/>
            </a:solidFill>
          </a:ln>
        </p:spPr>
        <p:txBody>
          <a:bodyPr wrap="square" lIns="91458" tIns="45729" rIns="91458" bIns="45729">
            <a:spAutoFit/>
          </a:bodyPr>
          <a:lstStyle/>
          <a:p>
            <a:pPr algn="just"/>
            <a:r>
              <a:rPr lang="en-US" altLang="zh-CN" b="1">
                <a:solidFill>
                  <a:srgbClr val="004236"/>
                </a:solidFill>
                <a:latin typeface="+mj-lt"/>
                <a:ea typeface="微软雅黑" pitchFamily="34" charset="-122"/>
                <a:cs typeface="华文黑体" pitchFamily="2" charset="-122"/>
              </a:rPr>
              <a:t>Xây dựng đất nước văn minh, giàu đẹp</a:t>
            </a:r>
            <a:endParaRPr lang="zh-CN" altLang="en-US" b="1" dirty="0">
              <a:solidFill>
                <a:srgbClr val="004236"/>
              </a:solidFill>
              <a:latin typeface="+mj-lt"/>
              <a:ea typeface="微软雅黑" pitchFamily="34" charset="-122"/>
            </a:endParaRPr>
          </a:p>
        </p:txBody>
      </p:sp>
      <p:sp>
        <p:nvSpPr>
          <p:cNvPr id="43" name="矩形 42"/>
          <p:cNvSpPr/>
          <p:nvPr/>
        </p:nvSpPr>
        <p:spPr>
          <a:xfrm>
            <a:off x="6849898" y="2978439"/>
            <a:ext cx="1227356" cy="1754345"/>
          </a:xfrm>
          <a:prstGeom prst="rect">
            <a:avLst/>
          </a:prstGeom>
          <a:noFill/>
          <a:ln w="38100">
            <a:solidFill>
              <a:srgbClr val="004236"/>
            </a:solidFill>
          </a:ln>
        </p:spPr>
        <p:txBody>
          <a:bodyPr wrap="square" lIns="91458" tIns="45729" rIns="91458" bIns="45729">
            <a:spAutoFit/>
          </a:bodyPr>
          <a:lstStyle/>
          <a:p>
            <a:pPr algn="just"/>
            <a:r>
              <a:rPr lang="en-US" altLang="zh-CN" b="1">
                <a:solidFill>
                  <a:srgbClr val="004236"/>
                </a:solidFill>
                <a:latin typeface="+mj-lt"/>
                <a:ea typeface="微软雅黑" pitchFamily="34" charset="-122"/>
                <a:cs typeface="华文黑体" pitchFamily="2" charset="-122"/>
              </a:rPr>
              <a:t>Không có bình đẳng thì không thể có đoàn kết thật sự</a:t>
            </a:r>
            <a:endParaRPr lang="zh-CN" altLang="en-US" b="1" dirty="0">
              <a:solidFill>
                <a:srgbClr val="004236"/>
              </a:solidFill>
              <a:latin typeface="+mj-lt"/>
              <a:ea typeface="微软雅黑" pitchFamily="34" charset="-122"/>
            </a:endParaRPr>
          </a:p>
        </p:txBody>
      </p:sp>
      <p:sp>
        <p:nvSpPr>
          <p:cNvPr id="30" name="矩形 29">
            <a:extLst>
              <a:ext uri="{FF2B5EF4-FFF2-40B4-BE49-F238E27FC236}">
                <a16:creationId xmlns:a16="http://schemas.microsoft.com/office/drawing/2014/main" id="{CCF2D2CD-475B-47A4-8A4D-FDF7CA7E314F}"/>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sp>
        <p:nvSpPr>
          <p:cNvPr id="31" name="文本框 32">
            <a:extLst>
              <a:ext uri="{FF2B5EF4-FFF2-40B4-BE49-F238E27FC236}">
                <a16:creationId xmlns:a16="http://schemas.microsoft.com/office/drawing/2014/main" id="{02BCFBA8-9716-4E10-BDF2-87AEDF74943F}"/>
              </a:ext>
            </a:extLst>
          </p:cNvPr>
          <p:cNvSpPr txBox="1"/>
          <p:nvPr/>
        </p:nvSpPr>
        <p:spPr>
          <a:xfrm>
            <a:off x="160366" y="236985"/>
            <a:ext cx="6323859" cy="315475"/>
          </a:xfrm>
          <a:prstGeom prst="rect">
            <a:avLst/>
          </a:prstGeom>
          <a:noFill/>
        </p:spPr>
        <p:txBody>
          <a:bodyPr wrap="square" lIns="68584" tIns="34292" rIns="68584" bIns="34292">
            <a:spAutoFit/>
          </a:bodyPr>
          <a:lstStyle/>
          <a:p>
            <a:r>
              <a:rPr lang="en-US" altLang="zh-CN" sz="1600">
                <a:solidFill>
                  <a:srgbClr val="004236"/>
                </a:solidFill>
                <a:latin typeface="Arial" panose="020B0604020202020204" pitchFamily="34" charset="0"/>
                <a:ea typeface="微软雅黑" panose="020B0503020204020204" pitchFamily="34" charset="-122"/>
                <a:sym typeface="Arial" panose="020B0604020202020204" pitchFamily="34" charset="0"/>
              </a:rPr>
              <a:t>c. Ý NGHĨA QUYỀN BÌNH ĐẲNG GIỮA CÁC DÂN TỘC</a:t>
            </a:r>
            <a:endParaRPr lang="en-US" altLang="zh-CN" sz="1600" dirty="0">
              <a:solidFill>
                <a:srgbClr val="004236"/>
              </a:solidFill>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1485002965"/>
      </p:ext>
    </p:extLst>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wipe(right)">
                                      <p:cBhvr>
                                        <p:cTn id="16" dur="500"/>
                                        <p:tgtEl>
                                          <p:spTgt spid="25"/>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wipe(left)">
                                      <p:cBhvr>
                                        <p:cTn id="19" dur="500"/>
                                        <p:tgtEl>
                                          <p:spTgt spid="27"/>
                                        </p:tgtEl>
                                      </p:cBhvr>
                                    </p:animEffect>
                                  </p:childTnLst>
                                </p:cTn>
                              </p:par>
                            </p:childTnLst>
                          </p:cTn>
                        </p:par>
                        <p:par>
                          <p:cTn id="20" fill="hold">
                            <p:stCondLst>
                              <p:cond delay="1500"/>
                            </p:stCondLst>
                            <p:childTnLst>
                              <p:par>
                                <p:cTn id="21" presetID="23" presetClass="entr" presetSubtype="288"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p:cTn id="23" dur="500" fill="hold"/>
                                        <p:tgtEl>
                                          <p:spTgt spid="20"/>
                                        </p:tgtEl>
                                        <p:attrNameLst>
                                          <p:attrName>ppt_w</p:attrName>
                                        </p:attrNameLst>
                                      </p:cBhvr>
                                      <p:tavLst>
                                        <p:tav tm="0">
                                          <p:val>
                                            <p:strVal val="4/3*#ppt_w"/>
                                          </p:val>
                                        </p:tav>
                                        <p:tav tm="100000">
                                          <p:val>
                                            <p:strVal val="#ppt_w"/>
                                          </p:val>
                                        </p:tav>
                                      </p:tavLst>
                                    </p:anim>
                                    <p:anim calcmode="lin" valueType="num">
                                      <p:cBhvr>
                                        <p:cTn id="24" dur="500" fill="hold"/>
                                        <p:tgtEl>
                                          <p:spTgt spid="20"/>
                                        </p:tgtEl>
                                        <p:attrNameLst>
                                          <p:attrName>ppt_h</p:attrName>
                                        </p:attrNameLst>
                                      </p:cBhvr>
                                      <p:tavLst>
                                        <p:tav tm="0">
                                          <p:val>
                                            <p:strVal val="4/3*#ppt_h"/>
                                          </p:val>
                                        </p:tav>
                                        <p:tav tm="100000">
                                          <p:val>
                                            <p:strVal val="#ppt_h"/>
                                          </p:val>
                                        </p:tav>
                                      </p:tavLst>
                                    </p:anim>
                                  </p:childTnLst>
                                </p:cTn>
                              </p:par>
                              <p:par>
                                <p:cTn id="25" presetID="23" presetClass="entr" presetSubtype="288" fill="hold" grpId="0" nodeType="withEffect">
                                  <p:stCondLst>
                                    <p:cond delay="400"/>
                                  </p:stCondLst>
                                  <p:childTnLst>
                                    <p:set>
                                      <p:cBhvr>
                                        <p:cTn id="26" dur="1" fill="hold">
                                          <p:stCondLst>
                                            <p:cond delay="0"/>
                                          </p:stCondLst>
                                        </p:cTn>
                                        <p:tgtEl>
                                          <p:spTgt spid="24"/>
                                        </p:tgtEl>
                                        <p:attrNameLst>
                                          <p:attrName>style.visibility</p:attrName>
                                        </p:attrNameLst>
                                      </p:cBhvr>
                                      <p:to>
                                        <p:strVal val="visible"/>
                                      </p:to>
                                    </p:set>
                                    <p:anim calcmode="lin" valueType="num">
                                      <p:cBhvr>
                                        <p:cTn id="27" dur="500" fill="hold"/>
                                        <p:tgtEl>
                                          <p:spTgt spid="24"/>
                                        </p:tgtEl>
                                        <p:attrNameLst>
                                          <p:attrName>ppt_w</p:attrName>
                                        </p:attrNameLst>
                                      </p:cBhvr>
                                      <p:tavLst>
                                        <p:tav tm="0">
                                          <p:val>
                                            <p:strVal val="4/3*#ppt_w"/>
                                          </p:val>
                                        </p:tav>
                                        <p:tav tm="100000">
                                          <p:val>
                                            <p:strVal val="#ppt_w"/>
                                          </p:val>
                                        </p:tav>
                                      </p:tavLst>
                                    </p:anim>
                                    <p:anim calcmode="lin" valueType="num">
                                      <p:cBhvr>
                                        <p:cTn id="28" dur="500" fill="hold"/>
                                        <p:tgtEl>
                                          <p:spTgt spid="24"/>
                                        </p:tgtEl>
                                        <p:attrNameLst>
                                          <p:attrName>ppt_h</p:attrName>
                                        </p:attrNameLst>
                                      </p:cBhvr>
                                      <p:tavLst>
                                        <p:tav tm="0">
                                          <p:val>
                                            <p:strVal val="4/3*#ppt_h"/>
                                          </p:val>
                                        </p:tav>
                                        <p:tav tm="100000">
                                          <p:val>
                                            <p:strVal val="#ppt_h"/>
                                          </p:val>
                                        </p:tav>
                                      </p:tavLst>
                                    </p:anim>
                                  </p:childTnLst>
                                </p:cTn>
                              </p:par>
                              <p:par>
                                <p:cTn id="29" presetID="23" presetClass="entr" presetSubtype="288" fill="hold" grpId="0" nodeType="withEffect">
                                  <p:stCondLst>
                                    <p:cond delay="40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strVal val="4/3*#ppt_w"/>
                                          </p:val>
                                        </p:tav>
                                        <p:tav tm="100000">
                                          <p:val>
                                            <p:strVal val="#ppt_w"/>
                                          </p:val>
                                        </p:tav>
                                      </p:tavLst>
                                    </p:anim>
                                    <p:anim calcmode="lin" valueType="num">
                                      <p:cBhvr>
                                        <p:cTn id="32" dur="500" fill="hold"/>
                                        <p:tgtEl>
                                          <p:spTgt spid="22"/>
                                        </p:tgtEl>
                                        <p:attrNameLst>
                                          <p:attrName>ppt_h</p:attrName>
                                        </p:attrNameLst>
                                      </p:cBhvr>
                                      <p:tavLst>
                                        <p:tav tm="0">
                                          <p:val>
                                            <p:strVal val="4/3*#ppt_h"/>
                                          </p:val>
                                        </p:tav>
                                        <p:tav tm="100000">
                                          <p:val>
                                            <p:strVal val="#ppt_h"/>
                                          </p:val>
                                        </p:tav>
                                      </p:tavLst>
                                    </p:anim>
                                  </p:childTnLst>
                                </p:cTn>
                              </p:par>
                              <p:par>
                                <p:cTn id="33" presetID="10" presetClass="entr" presetSubtype="0"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fade">
                                      <p:cBhvr>
                                        <p:cTn id="35" dur="500"/>
                                        <p:tgtEl>
                                          <p:spTgt spid="33"/>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9"/>
                                        </p:tgtEl>
                                        <p:attrNameLst>
                                          <p:attrName>style.visibility</p:attrName>
                                        </p:attrNameLst>
                                      </p:cBhvr>
                                      <p:to>
                                        <p:strVal val="visible"/>
                                      </p:to>
                                    </p:set>
                                    <p:animEffect transition="in" filter="fade">
                                      <p:cBhvr>
                                        <p:cTn id="38" dur="500"/>
                                        <p:tgtEl>
                                          <p:spTgt spid="3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3"/>
                                        </p:tgtEl>
                                        <p:attrNameLst>
                                          <p:attrName>style.visibility</p:attrName>
                                        </p:attrNameLst>
                                      </p:cBhvr>
                                      <p:to>
                                        <p:strVal val="visible"/>
                                      </p:to>
                                    </p:set>
                                    <p:animEffect transition="in" filter="fade">
                                      <p:cBhvr>
                                        <p:cTn id="41"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0" grpId="0" animBg="1"/>
      <p:bldP spid="22" grpId="0" animBg="1"/>
      <p:bldP spid="24" grpId="0" animBg="1"/>
      <p:bldP spid="25" grpId="0" animBg="1"/>
      <p:bldP spid="27" grpId="0" animBg="1"/>
      <p:bldP spid="4" grpId="0" animBg="1"/>
      <p:bldP spid="33" grpId="0" animBg="1"/>
      <p:bldP spid="39" grpId="0" animBg="1"/>
      <p:bldP spid="4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22763416-743E-417A-BB3C-F332778290E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44" y="0"/>
            <a:ext cx="9138700" cy="5145088"/>
          </a:xfrm>
          <a:prstGeom prst="rect">
            <a:avLst/>
          </a:prstGeom>
        </p:spPr>
      </p:pic>
      <p:sp>
        <p:nvSpPr>
          <p:cNvPr id="6" name="标题 5"/>
          <p:cNvSpPr txBox="1">
            <a:spLocks/>
          </p:cNvSpPr>
          <p:nvPr>
            <p:custDataLst>
              <p:tags r:id="rId2"/>
            </p:custDataLst>
          </p:nvPr>
        </p:nvSpPr>
        <p:spPr>
          <a:xfrm>
            <a:off x="1476450" y="2544342"/>
            <a:ext cx="6192688" cy="498598"/>
          </a:xfrm>
          <a:prstGeom prst="rect">
            <a:avLst/>
          </a:prstGeom>
          <a:noFill/>
        </p:spPr>
        <p:txBody>
          <a:bodyPr wrap="square" lIns="0" tIns="0" rIns="0" bIns="0" anchor="t" anchorCtr="0">
            <a:spAutoFit/>
          </a:bodyPr>
          <a:lstStyle>
            <a:lvl1pPr algn="ctr">
              <a:lnSpc>
                <a:spcPct val="90000"/>
              </a:lnSpc>
              <a:spcBef>
                <a:spcPct val="0"/>
              </a:spcBef>
              <a:buNone/>
              <a:defRPr sz="4000">
                <a:latin typeface="+mj-lt"/>
                <a:ea typeface="+mj-ea"/>
                <a:cs typeface="+mj-cs"/>
              </a:defRPr>
            </a:lvl1pPr>
          </a:lstStyle>
          <a:p>
            <a:r>
              <a:rPr lang="en-US" altLang="zh-CN" sz="3600">
                <a:solidFill>
                  <a:schemeClr val="tx1">
                    <a:lumMod val="65000"/>
                    <a:lumOff val="35000"/>
                  </a:schemeClr>
                </a:solidFill>
                <a:latin typeface="Calibri" panose="020F0502020204030204" pitchFamily="34" charset="0"/>
                <a:ea typeface="微软雅黑" panose="020B0503020204020204" pitchFamily="34" charset="-122"/>
                <a:cs typeface="Calibri" panose="020F0502020204030204" pitchFamily="34" charset="0"/>
                <a:sym typeface="Arial" panose="020B0604020202020204" pitchFamily="34" charset="0"/>
              </a:rPr>
              <a:t>BÌNH ĐẲNG GIỮA CÁC TÔN GIÁO</a:t>
            </a:r>
            <a:endParaRPr lang="en-US" altLang="zh-CN" sz="3600" dirty="0">
              <a:solidFill>
                <a:schemeClr val="tx1">
                  <a:lumMod val="65000"/>
                  <a:lumOff val="35000"/>
                </a:schemeClr>
              </a:solidFill>
              <a:latin typeface="Calibri" panose="020F0502020204030204" pitchFamily="34" charset="0"/>
              <a:ea typeface="微软雅黑" panose="020B0503020204020204" pitchFamily="34" charset="-122"/>
              <a:cs typeface="Calibri" panose="020F0502020204030204" pitchFamily="34" charset="0"/>
              <a:sym typeface="Arial" panose="020B0604020202020204" pitchFamily="34" charset="0"/>
            </a:endParaRPr>
          </a:p>
        </p:txBody>
      </p:sp>
      <p:sp>
        <p:nvSpPr>
          <p:cNvPr id="2" name="椭圆 1">
            <a:extLst>
              <a:ext uri="{FF2B5EF4-FFF2-40B4-BE49-F238E27FC236}">
                <a16:creationId xmlns:a16="http://schemas.microsoft.com/office/drawing/2014/main" id="{6DA949B9-1864-4241-8946-7DEF4D9912BC}"/>
              </a:ext>
            </a:extLst>
          </p:cNvPr>
          <p:cNvSpPr/>
          <p:nvPr/>
        </p:nvSpPr>
        <p:spPr>
          <a:xfrm>
            <a:off x="4085931" y="1348408"/>
            <a:ext cx="1080120" cy="108012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dirty="0"/>
              <a:t>02</a:t>
            </a:r>
            <a:endParaRPr lang="zh-CN" altLang="en-US" sz="4400" dirty="0"/>
          </a:p>
        </p:txBody>
      </p:sp>
    </p:spTree>
    <p:custDataLst>
      <p:tags r:id="rId1"/>
    </p:custDataLst>
    <p:extLst>
      <p:ext uri="{BB962C8B-B14F-4D97-AF65-F5344CB8AC3E}">
        <p14:creationId xmlns:p14="http://schemas.microsoft.com/office/powerpoint/2010/main" val="2272393643"/>
      </p:ext>
    </p:extLst>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3"/>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0-#ppt_w/2"/>
                                          </p:val>
                                        </p:tav>
                                        <p:tav tm="100000">
                                          <p:val>
                                            <p:strVal val="#ppt_x"/>
                                          </p:val>
                                        </p:tav>
                                      </p:tavLst>
                                    </p:anim>
                                    <p:anim calcmode="lin" valueType="num">
                                      <p:cBhvr additive="base">
                                        <p:cTn id="15"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2"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1+#ppt_w/2"/>
                                          </p:val>
                                        </p:tav>
                                        <p:tav tm="100000">
                                          <p:val>
                                            <p:strVal val="#ppt_x"/>
                                          </p:val>
                                        </p:tav>
                                      </p:tavLst>
                                    </p:anim>
                                    <p:anim calcmode="lin" valueType="num">
                                      <p:cBhvr additive="base">
                                        <p:cTn id="21"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2">
            <a:extLst>
              <a:ext uri="{FF2B5EF4-FFF2-40B4-BE49-F238E27FC236}">
                <a16:creationId xmlns:a16="http://schemas.microsoft.com/office/drawing/2014/main" id="{02BCFBA8-9716-4E10-BDF2-87AEDF74943F}"/>
              </a:ext>
            </a:extLst>
          </p:cNvPr>
          <p:cNvSpPr txBox="1"/>
          <p:nvPr/>
        </p:nvSpPr>
        <p:spPr>
          <a:xfrm>
            <a:off x="160366" y="231951"/>
            <a:ext cx="6323859" cy="315475"/>
          </a:xfrm>
          <a:prstGeom prst="rect">
            <a:avLst/>
          </a:prstGeom>
          <a:noFill/>
        </p:spPr>
        <p:txBody>
          <a:bodyPr wrap="square" lIns="68584" tIns="34292" rIns="68584" bIns="34292">
            <a:spAutoFit/>
          </a:bodyPr>
          <a:lstStyle/>
          <a:p>
            <a:r>
              <a:rPr lang="en-US" altLang="zh-CN" sz="1600">
                <a:solidFill>
                  <a:srgbClr val="004236"/>
                </a:solidFill>
                <a:latin typeface="Arial" panose="020B0604020202020204" pitchFamily="34" charset="0"/>
                <a:ea typeface="微软雅黑" panose="020B0503020204020204" pitchFamily="34" charset="-122"/>
                <a:sym typeface="Arial" panose="020B0604020202020204" pitchFamily="34" charset="0"/>
              </a:rPr>
              <a:t>a. KHÁI NIỆM QUYỀN BÌNH ĐẲNG GIỮA CÁC TÔN GIÁO</a:t>
            </a:r>
            <a:endParaRPr lang="en-US" altLang="zh-CN" sz="1600" dirty="0">
              <a:solidFill>
                <a:srgbClr val="004236"/>
              </a:solidFill>
              <a:latin typeface="Arial" panose="020B0604020202020204" pitchFamily="34" charset="0"/>
              <a:ea typeface="微软雅黑" panose="020B0503020204020204" pitchFamily="34" charset="-122"/>
              <a:sym typeface="Arial" panose="020B0604020202020204" pitchFamily="34" charset="0"/>
            </a:endParaRPr>
          </a:p>
        </p:txBody>
      </p:sp>
      <p:sp>
        <p:nvSpPr>
          <p:cNvPr id="3" name="矩形 34">
            <a:extLst>
              <a:ext uri="{FF2B5EF4-FFF2-40B4-BE49-F238E27FC236}">
                <a16:creationId xmlns:a16="http://schemas.microsoft.com/office/drawing/2014/main" id="{293E172D-6C2F-475F-9943-F4183A18BB63}"/>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4403" y="772344"/>
            <a:ext cx="2466975" cy="18478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399" y="2839553"/>
            <a:ext cx="2509227" cy="1814322"/>
          </a:xfrm>
          <a:prstGeom prst="rect">
            <a:avLst/>
          </a:prstGeom>
        </p:spPr>
      </p:pic>
      <p:sp>
        <p:nvSpPr>
          <p:cNvPr id="8" name="TextBox 7"/>
          <p:cNvSpPr txBox="1"/>
          <p:nvPr/>
        </p:nvSpPr>
        <p:spPr>
          <a:xfrm>
            <a:off x="3492674" y="808228"/>
            <a:ext cx="4968552" cy="1754326"/>
          </a:xfrm>
          <a:prstGeom prst="rect">
            <a:avLst/>
          </a:prstGeom>
          <a:noFill/>
          <a:ln w="28575">
            <a:solidFill>
              <a:srgbClr val="004236"/>
            </a:solidFill>
            <a:prstDash val="dashDot"/>
          </a:ln>
        </p:spPr>
        <p:txBody>
          <a:bodyPr wrap="square" rtlCol="0">
            <a:spAutoFit/>
          </a:bodyPr>
          <a:lstStyle/>
          <a:p>
            <a:pPr algn="just"/>
            <a:r>
              <a:rPr lang="en-US">
                <a:solidFill>
                  <a:srgbClr val="004236"/>
                </a:solidFill>
              </a:rPr>
              <a:t>- Tôn giáo là một hình thức tín ngưỡng có tổ chức, với nhưng quan niệm giáo lí thể hiện sự tín ngưỡng và những hình thức lễ nghi thể hiện sự sùng bái tín ngưỡng ấy.</a:t>
            </a:r>
          </a:p>
          <a:p>
            <a:pPr algn="just"/>
            <a:r>
              <a:rPr lang="en-US">
                <a:solidFill>
                  <a:srgbClr val="004236"/>
                </a:solidFill>
              </a:rPr>
              <a:t>- Tín ngưỡng trở thành tôn giáo phải có giáo lí, giáo lễ, giáo luật, giáo đường và phải có giáo dân. </a:t>
            </a:r>
          </a:p>
        </p:txBody>
      </p:sp>
      <p:sp>
        <p:nvSpPr>
          <p:cNvPr id="10" name="Rounded Rectangle 9"/>
          <p:cNvSpPr/>
          <p:nvPr/>
        </p:nvSpPr>
        <p:spPr>
          <a:xfrm>
            <a:off x="3492674" y="3178200"/>
            <a:ext cx="4968552" cy="1137027"/>
          </a:xfrm>
          <a:prstGeom prst="roundRect">
            <a:avLst/>
          </a:prstGeom>
          <a:solidFill>
            <a:srgbClr val="0042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t>Tôn giáo được hình thành, phát triển từ tín ngưỡng, tức tin vào một lực lượng siêu nhiên nào đó.</a:t>
            </a:r>
            <a:endParaRPr lang="vi-VN"/>
          </a:p>
        </p:txBody>
      </p:sp>
    </p:spTree>
    <p:extLst>
      <p:ext uri="{BB962C8B-B14F-4D97-AF65-F5344CB8AC3E}">
        <p14:creationId xmlns:p14="http://schemas.microsoft.com/office/powerpoint/2010/main" val="1470111827"/>
      </p:ext>
    </p:extLst>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34">
            <a:extLst>
              <a:ext uri="{FF2B5EF4-FFF2-40B4-BE49-F238E27FC236}">
                <a16:creationId xmlns:a16="http://schemas.microsoft.com/office/drawing/2014/main" id="{293E172D-6C2F-475F-9943-F4183A18BB63}"/>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sp>
        <p:nvSpPr>
          <p:cNvPr id="5" name="文本框 32">
            <a:extLst>
              <a:ext uri="{FF2B5EF4-FFF2-40B4-BE49-F238E27FC236}">
                <a16:creationId xmlns:a16="http://schemas.microsoft.com/office/drawing/2014/main" id="{02BCFBA8-9716-4E10-BDF2-87AEDF74943F}"/>
              </a:ext>
            </a:extLst>
          </p:cNvPr>
          <p:cNvSpPr txBox="1"/>
          <p:nvPr/>
        </p:nvSpPr>
        <p:spPr>
          <a:xfrm>
            <a:off x="134725" y="247298"/>
            <a:ext cx="6323859" cy="315475"/>
          </a:xfrm>
          <a:prstGeom prst="rect">
            <a:avLst/>
          </a:prstGeom>
          <a:noFill/>
        </p:spPr>
        <p:txBody>
          <a:bodyPr wrap="square" lIns="68584" tIns="34292" rIns="68584" bIns="34292">
            <a:spAutoFit/>
          </a:bodyPr>
          <a:lstStyle/>
          <a:p>
            <a:r>
              <a:rPr lang="en-US" altLang="zh-CN" sz="1600">
                <a:solidFill>
                  <a:srgbClr val="004236"/>
                </a:solidFill>
                <a:latin typeface="Arial" panose="020B0604020202020204" pitchFamily="34" charset="0"/>
                <a:ea typeface="微软雅黑" panose="020B0503020204020204" pitchFamily="34" charset="-122"/>
                <a:sym typeface="Arial" panose="020B0604020202020204" pitchFamily="34" charset="0"/>
              </a:rPr>
              <a:t>a. KHÁI NIỆM QUYỀN BÌNH ĐẲNG GIỮA CÁC TÔN GIÁO</a:t>
            </a:r>
            <a:endParaRPr lang="en-US" altLang="zh-CN" sz="1600" dirty="0">
              <a:solidFill>
                <a:srgbClr val="004236"/>
              </a:solidFill>
              <a:latin typeface="Arial" panose="020B0604020202020204" pitchFamily="34" charset="0"/>
              <a:ea typeface="微软雅黑" panose="020B0503020204020204" pitchFamily="34" charset="-122"/>
              <a:sym typeface="Arial" panose="020B0604020202020204" pitchFamily="34"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834" y="784417"/>
            <a:ext cx="3478938" cy="3454890"/>
          </a:xfrm>
          <a:prstGeom prst="rect">
            <a:avLst/>
          </a:prstGeom>
        </p:spPr>
      </p:pic>
      <p:sp>
        <p:nvSpPr>
          <p:cNvPr id="10" name="TextBox 9"/>
          <p:cNvSpPr txBox="1"/>
          <p:nvPr/>
        </p:nvSpPr>
        <p:spPr>
          <a:xfrm>
            <a:off x="612354" y="988368"/>
            <a:ext cx="3816424" cy="3046988"/>
          </a:xfrm>
          <a:prstGeom prst="rect">
            <a:avLst/>
          </a:prstGeom>
          <a:noFill/>
        </p:spPr>
        <p:txBody>
          <a:bodyPr wrap="square" rtlCol="0">
            <a:spAutoFit/>
          </a:bodyPr>
          <a:lstStyle/>
          <a:p>
            <a:pPr algn="just" defTabSz="539750"/>
            <a:r>
              <a:rPr lang="vi-VN" sz="2400"/>
              <a:t>	Quyền bình đẳng giữa các tôn giáo: các tôn giáo ở Việt Nam đều có quyền hoạt động tôn giáo trong khuôn khổ của pháp luật, đều bình đẳng trước pháp luật, những nơi thờ tự tín ngưỡng, tôn giáo được pháp luật bảo hộ.</a:t>
            </a:r>
          </a:p>
        </p:txBody>
      </p:sp>
    </p:spTree>
    <p:extLst>
      <p:ext uri="{BB962C8B-B14F-4D97-AF65-F5344CB8AC3E}">
        <p14:creationId xmlns:p14="http://schemas.microsoft.com/office/powerpoint/2010/main" val="2248914756"/>
      </p:ext>
    </p:extLst>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2394" y="844352"/>
            <a:ext cx="3600400" cy="3672408"/>
          </a:xfrm>
          <a:prstGeom prst="rect">
            <a:avLst/>
          </a:prstGeom>
          <a:solidFill>
            <a:schemeClr val="accent1">
              <a:lumMod val="20000"/>
              <a:lumOff val="80000"/>
            </a:schemeClr>
          </a:solidFill>
          <a:ln w="38100">
            <a:solidFill>
              <a:srgbClr val="0042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39750"/>
            <a:r>
              <a:rPr lang="vi-VN" sz="1600">
                <a:solidFill>
                  <a:srgbClr val="004236"/>
                </a:solidFill>
                <a:latin typeface="Calibri" panose="020F0502020204030204" pitchFamily="34" charset="0"/>
              </a:rPr>
              <a:t>   ĐIỀU 24 – HP 2013</a:t>
            </a:r>
          </a:p>
          <a:p>
            <a:pPr algn="just"/>
            <a:r>
              <a:rPr lang="vi-VN" sz="1600">
                <a:solidFill>
                  <a:srgbClr val="004236"/>
                </a:solidFill>
              </a:rPr>
              <a:t>1. Mọi người có quyền tự do tín ngưỡng, tôn giáo, theo hoặc không theo một tôn giáo nào. Các tôn giáo bình đẳng trước pháp luật.</a:t>
            </a:r>
          </a:p>
          <a:p>
            <a:pPr algn="just"/>
            <a:r>
              <a:rPr lang="vi-VN" sz="1600">
                <a:solidFill>
                  <a:srgbClr val="004236"/>
                </a:solidFill>
              </a:rPr>
              <a:t>2. Nhà nước tôn trọng và bảo hộ quyền tự do tín ngưỡng, tôn giáo. </a:t>
            </a:r>
          </a:p>
          <a:p>
            <a:pPr algn="just"/>
            <a:r>
              <a:rPr lang="vi-VN" sz="1600">
                <a:solidFill>
                  <a:srgbClr val="004236"/>
                </a:solidFill>
              </a:rPr>
              <a:t>3. Không ai được xâm phạm tự do tín ngưỡng, tôn giáo hoặc lợi dụng tín ngưỡng, tôn giáo để vi phạm pháp luật.</a:t>
            </a: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27216" t="5113" r="27425" b="5113"/>
          <a:stretch/>
        </p:blipFill>
        <p:spPr>
          <a:xfrm>
            <a:off x="5004842" y="700336"/>
            <a:ext cx="3240360" cy="4104456"/>
          </a:xfrm>
          <a:prstGeom prst="rect">
            <a:avLst/>
          </a:prstGeom>
        </p:spPr>
      </p:pic>
      <p:sp>
        <p:nvSpPr>
          <p:cNvPr id="4" name="文本框 32">
            <a:extLst>
              <a:ext uri="{FF2B5EF4-FFF2-40B4-BE49-F238E27FC236}">
                <a16:creationId xmlns:a16="http://schemas.microsoft.com/office/drawing/2014/main" id="{02BCFBA8-9716-4E10-BDF2-87AEDF74943F}"/>
              </a:ext>
            </a:extLst>
          </p:cNvPr>
          <p:cNvSpPr txBox="1"/>
          <p:nvPr/>
        </p:nvSpPr>
        <p:spPr>
          <a:xfrm>
            <a:off x="160366" y="201921"/>
            <a:ext cx="6323859" cy="315475"/>
          </a:xfrm>
          <a:prstGeom prst="rect">
            <a:avLst/>
          </a:prstGeom>
          <a:noFill/>
        </p:spPr>
        <p:txBody>
          <a:bodyPr wrap="square" lIns="68584" tIns="34292" rIns="68584" bIns="34292">
            <a:spAutoFit/>
          </a:bodyPr>
          <a:lstStyle/>
          <a:p>
            <a:r>
              <a:rPr lang="en-US" altLang="zh-CN" sz="1600">
                <a:solidFill>
                  <a:srgbClr val="004236"/>
                </a:solidFill>
                <a:latin typeface="Arial" panose="020B0604020202020204" pitchFamily="34" charset="0"/>
                <a:ea typeface="微软雅黑" panose="020B0503020204020204" pitchFamily="34" charset="-122"/>
                <a:sym typeface="Arial" panose="020B0604020202020204" pitchFamily="34" charset="0"/>
              </a:rPr>
              <a:t>a. KHÁI NIỆM QUYỀN BÌNH ĐẲNG GIỮA CÁC TÔN GIÁO</a:t>
            </a:r>
            <a:endParaRPr lang="en-US" altLang="zh-CN" sz="1600" dirty="0">
              <a:solidFill>
                <a:srgbClr val="004236"/>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矩形 21">
            <a:extLst>
              <a:ext uri="{FF2B5EF4-FFF2-40B4-BE49-F238E27FC236}">
                <a16:creationId xmlns:a16="http://schemas.microsoft.com/office/drawing/2014/main" id="{971E3DBB-2451-1745-B0CA-D9430C9310A4}"/>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spTree>
    <p:extLst>
      <p:ext uri="{BB962C8B-B14F-4D97-AF65-F5344CB8AC3E}">
        <p14:creationId xmlns:p14="http://schemas.microsoft.com/office/powerpoint/2010/main" val="2840800152"/>
      </p:ext>
    </p:extLst>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10"/>
          <p:cNvSpPr>
            <a:spLocks/>
          </p:cNvSpPr>
          <p:nvPr/>
        </p:nvSpPr>
        <p:spPr bwMode="gray">
          <a:xfrm>
            <a:off x="3053659" y="916360"/>
            <a:ext cx="3295031" cy="238199"/>
          </a:xfrm>
          <a:custGeom>
            <a:avLst/>
            <a:gdLst>
              <a:gd name="T0" fmla="*/ 0 w 2347"/>
              <a:gd name="T1" fmla="*/ 188 h 336"/>
              <a:gd name="T2" fmla="*/ 0 w 2347"/>
              <a:gd name="T3" fmla="*/ 336 h 336"/>
              <a:gd name="T4" fmla="*/ 2347 w 2347"/>
              <a:gd name="T5" fmla="*/ 336 h 336"/>
              <a:gd name="T6" fmla="*/ 2005 w 2347"/>
              <a:gd name="T7" fmla="*/ 0 h 336"/>
              <a:gd name="T8" fmla="*/ 2005 w 2347"/>
              <a:gd name="T9" fmla="*/ 189 h 336"/>
              <a:gd name="T10" fmla="*/ 0 w 2347"/>
              <a:gd name="T11" fmla="*/ 188 h 336"/>
              <a:gd name="T12" fmla="*/ 0 60000 65536"/>
              <a:gd name="T13" fmla="*/ 0 60000 65536"/>
              <a:gd name="T14" fmla="*/ 0 60000 65536"/>
              <a:gd name="T15" fmla="*/ 0 60000 65536"/>
              <a:gd name="T16" fmla="*/ 0 60000 65536"/>
              <a:gd name="T17" fmla="*/ 0 60000 65536"/>
              <a:gd name="T18" fmla="*/ 0 w 2347"/>
              <a:gd name="T19" fmla="*/ 0 h 336"/>
              <a:gd name="T20" fmla="*/ 2347 w 2347"/>
              <a:gd name="T21" fmla="*/ 336 h 336"/>
            </a:gdLst>
            <a:ahLst/>
            <a:cxnLst>
              <a:cxn ang="T12">
                <a:pos x="T0" y="T1"/>
              </a:cxn>
              <a:cxn ang="T13">
                <a:pos x="T2" y="T3"/>
              </a:cxn>
              <a:cxn ang="T14">
                <a:pos x="T4" y="T5"/>
              </a:cxn>
              <a:cxn ang="T15">
                <a:pos x="T6" y="T7"/>
              </a:cxn>
              <a:cxn ang="T16">
                <a:pos x="T8" y="T9"/>
              </a:cxn>
              <a:cxn ang="T17">
                <a:pos x="T10" y="T11"/>
              </a:cxn>
            </a:cxnLst>
            <a:rect l="T18" t="T19" r="T20" b="T21"/>
            <a:pathLst>
              <a:path w="2347" h="336">
                <a:moveTo>
                  <a:pt x="0" y="188"/>
                </a:moveTo>
                <a:lnTo>
                  <a:pt x="0" y="336"/>
                </a:lnTo>
                <a:lnTo>
                  <a:pt x="2347" y="336"/>
                </a:lnTo>
                <a:lnTo>
                  <a:pt x="2005" y="0"/>
                </a:lnTo>
                <a:lnTo>
                  <a:pt x="2005" y="189"/>
                </a:lnTo>
                <a:lnTo>
                  <a:pt x="0" y="188"/>
                </a:lnTo>
                <a:close/>
              </a:path>
            </a:pathLst>
          </a:custGeom>
          <a:solidFill>
            <a:schemeClr val="accent1"/>
          </a:solidFill>
          <a:ln>
            <a:noFill/>
          </a:ln>
        </p:spPr>
        <p:txBody>
          <a:bodyPr wrap="none" lIns="91458" tIns="45729" rIns="91458" bIns="45729" anchor="ctr"/>
          <a:lstStyle/>
          <a:p>
            <a:pPr>
              <a:defRPr/>
            </a:pPr>
            <a:endParaRPr lang="zh-CN" altLang="en-US" sz="1000" dirty="0">
              <a:solidFill>
                <a:srgbClr val="0070C0"/>
              </a:solidFill>
            </a:endParaRPr>
          </a:p>
        </p:txBody>
      </p:sp>
      <p:sp>
        <p:nvSpPr>
          <p:cNvPr id="19" name="Text Box 18"/>
          <p:cNvSpPr txBox="1">
            <a:spLocks noChangeArrowheads="1"/>
          </p:cNvSpPr>
          <p:nvPr/>
        </p:nvSpPr>
        <p:spPr bwMode="auto">
          <a:xfrm>
            <a:off x="468338" y="3652064"/>
            <a:ext cx="3845335" cy="1323457"/>
          </a:xfrm>
          <a:prstGeom prst="rect">
            <a:avLst/>
          </a:prstGeom>
          <a:solidFill>
            <a:schemeClr val="accent2">
              <a:lumMod val="20000"/>
              <a:lumOff val="80000"/>
            </a:schemeClr>
          </a:solidFill>
          <a:ln w="38100">
            <a:solidFill>
              <a:srgbClr val="004236"/>
            </a:solidFill>
          </a:ln>
          <a:effectLst/>
        </p:spPr>
        <p:txBody>
          <a:bodyPr wrap="square" lIns="91458" tIns="45729" rIns="91458" bIns="45729" anchor="b">
            <a:spAutoFit/>
          </a:bodyPr>
          <a:lstStyle/>
          <a:p>
            <a:pPr algn="just">
              <a:defRPr/>
            </a:pPr>
            <a:r>
              <a:rPr lang="en-US" altLang="zh-CN" sz="2000" b="1">
                <a:solidFill>
                  <a:srgbClr val="004236"/>
                </a:solidFill>
                <a:latin typeface="+mj-lt"/>
                <a:ea typeface="微软雅黑" pitchFamily="34" charset="-122"/>
              </a:rPr>
              <a:t>CD thuộc các tôn giáo khác nhau, </a:t>
            </a:r>
          </a:p>
          <a:p>
            <a:pPr algn="just">
              <a:defRPr/>
            </a:pPr>
            <a:r>
              <a:rPr lang="en-US" altLang="zh-CN" sz="2000" b="1">
                <a:solidFill>
                  <a:srgbClr val="004236"/>
                </a:solidFill>
                <a:latin typeface="+mj-lt"/>
                <a:ea typeface="微软雅黑" pitchFamily="34" charset="-122"/>
              </a:rPr>
              <a:t>người có TG hoặc không có TG đều bình đẳng về quyền và nghĩa vụ CD, không phân biệt đối xử vì lí do TG.</a:t>
            </a:r>
            <a:endParaRPr lang="zh-CN" altLang="en-US" sz="2000" b="1" dirty="0">
              <a:solidFill>
                <a:srgbClr val="004236"/>
              </a:solidFill>
              <a:latin typeface="+mj-lt"/>
              <a:ea typeface="微软雅黑" pitchFamily="34" charset="-122"/>
            </a:endParaRPr>
          </a:p>
        </p:txBody>
      </p:sp>
      <p:sp>
        <p:nvSpPr>
          <p:cNvPr id="20" name="Text Box 19"/>
          <p:cNvSpPr txBox="1">
            <a:spLocks noChangeArrowheads="1"/>
          </p:cNvSpPr>
          <p:nvPr/>
        </p:nvSpPr>
        <p:spPr bwMode="auto">
          <a:xfrm>
            <a:off x="2687348" y="1258413"/>
            <a:ext cx="4104456" cy="584794"/>
          </a:xfrm>
          <a:prstGeom prst="rect">
            <a:avLst/>
          </a:prstGeom>
          <a:noFill/>
          <a:ln w="9525">
            <a:noFill/>
            <a:miter lim="800000"/>
            <a:headEnd/>
            <a:tailEnd/>
          </a:ln>
        </p:spPr>
        <p:txBody>
          <a:bodyPr wrap="square" lIns="91458" tIns="45729" rIns="91458" bIns="45729">
            <a:spAutoFit/>
          </a:bodyPr>
          <a:lstStyle/>
          <a:p>
            <a:pPr algn="ctr">
              <a:spcBef>
                <a:spcPts val="0"/>
              </a:spcBef>
            </a:pPr>
            <a:r>
              <a:rPr lang="en-US" altLang="zh-CN" sz="1600" b="1">
                <a:solidFill>
                  <a:srgbClr val="004236"/>
                </a:solidFill>
                <a:latin typeface="微软雅黑" pitchFamily="34" charset="-122"/>
                <a:ea typeface="微软雅黑" pitchFamily="34" charset="-122"/>
              </a:rPr>
              <a:t>NỘI DUNG QUYỀN </a:t>
            </a:r>
          </a:p>
          <a:p>
            <a:pPr algn="ctr">
              <a:spcBef>
                <a:spcPts val="0"/>
              </a:spcBef>
            </a:pPr>
            <a:r>
              <a:rPr lang="en-US" altLang="zh-CN" sz="1600" b="1">
                <a:solidFill>
                  <a:srgbClr val="004236"/>
                </a:solidFill>
                <a:latin typeface="微软雅黑" pitchFamily="34" charset="-122"/>
                <a:ea typeface="微软雅黑" pitchFamily="34" charset="-122"/>
              </a:rPr>
              <a:t>BÌNH ĐẲNG TÔN GIÁO</a:t>
            </a:r>
            <a:endParaRPr lang="zh-CN" altLang="en-US" sz="1600" b="1" dirty="0">
              <a:solidFill>
                <a:srgbClr val="004236"/>
              </a:solidFill>
              <a:latin typeface="微软雅黑" pitchFamily="34" charset="-122"/>
              <a:ea typeface="微软雅黑" pitchFamily="34" charset="-122"/>
            </a:endParaRPr>
          </a:p>
        </p:txBody>
      </p:sp>
      <p:cxnSp>
        <p:nvCxnSpPr>
          <p:cNvPr id="23" name="直接连接符 22"/>
          <p:cNvCxnSpPr/>
          <p:nvPr/>
        </p:nvCxnSpPr>
        <p:spPr>
          <a:xfrm>
            <a:off x="4541269" y="2076621"/>
            <a:ext cx="0" cy="1216003"/>
          </a:xfrm>
          <a:prstGeom prst="line">
            <a:avLst/>
          </a:prstGeom>
          <a:ln w="28575">
            <a:solidFill>
              <a:schemeClr val="accent3">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2" name="Freeform 10"/>
          <p:cNvSpPr>
            <a:spLocks/>
          </p:cNvSpPr>
          <p:nvPr/>
        </p:nvSpPr>
        <p:spPr bwMode="gray">
          <a:xfrm flipH="1" flipV="1">
            <a:off x="3053660" y="1873781"/>
            <a:ext cx="3295031" cy="238199"/>
          </a:xfrm>
          <a:custGeom>
            <a:avLst/>
            <a:gdLst>
              <a:gd name="T0" fmla="*/ 0 w 2347"/>
              <a:gd name="T1" fmla="*/ 188 h 336"/>
              <a:gd name="T2" fmla="*/ 0 w 2347"/>
              <a:gd name="T3" fmla="*/ 336 h 336"/>
              <a:gd name="T4" fmla="*/ 2347 w 2347"/>
              <a:gd name="T5" fmla="*/ 336 h 336"/>
              <a:gd name="T6" fmla="*/ 2005 w 2347"/>
              <a:gd name="T7" fmla="*/ 0 h 336"/>
              <a:gd name="T8" fmla="*/ 2005 w 2347"/>
              <a:gd name="T9" fmla="*/ 189 h 336"/>
              <a:gd name="T10" fmla="*/ 0 w 2347"/>
              <a:gd name="T11" fmla="*/ 188 h 336"/>
              <a:gd name="T12" fmla="*/ 0 60000 65536"/>
              <a:gd name="T13" fmla="*/ 0 60000 65536"/>
              <a:gd name="T14" fmla="*/ 0 60000 65536"/>
              <a:gd name="T15" fmla="*/ 0 60000 65536"/>
              <a:gd name="T16" fmla="*/ 0 60000 65536"/>
              <a:gd name="T17" fmla="*/ 0 60000 65536"/>
              <a:gd name="T18" fmla="*/ 0 w 2347"/>
              <a:gd name="T19" fmla="*/ 0 h 336"/>
              <a:gd name="T20" fmla="*/ 2347 w 2347"/>
              <a:gd name="T21" fmla="*/ 336 h 336"/>
            </a:gdLst>
            <a:ahLst/>
            <a:cxnLst>
              <a:cxn ang="T12">
                <a:pos x="T0" y="T1"/>
              </a:cxn>
              <a:cxn ang="T13">
                <a:pos x="T2" y="T3"/>
              </a:cxn>
              <a:cxn ang="T14">
                <a:pos x="T4" y="T5"/>
              </a:cxn>
              <a:cxn ang="T15">
                <a:pos x="T6" y="T7"/>
              </a:cxn>
              <a:cxn ang="T16">
                <a:pos x="T8" y="T9"/>
              </a:cxn>
              <a:cxn ang="T17">
                <a:pos x="T10" y="T11"/>
              </a:cxn>
            </a:cxnLst>
            <a:rect l="T18" t="T19" r="T20" b="T21"/>
            <a:pathLst>
              <a:path w="2347" h="336">
                <a:moveTo>
                  <a:pt x="0" y="188"/>
                </a:moveTo>
                <a:lnTo>
                  <a:pt x="0" y="336"/>
                </a:lnTo>
                <a:lnTo>
                  <a:pt x="2347" y="336"/>
                </a:lnTo>
                <a:lnTo>
                  <a:pt x="2005" y="0"/>
                </a:lnTo>
                <a:lnTo>
                  <a:pt x="2005" y="189"/>
                </a:lnTo>
                <a:lnTo>
                  <a:pt x="0" y="188"/>
                </a:lnTo>
                <a:close/>
              </a:path>
            </a:pathLst>
          </a:custGeom>
          <a:solidFill>
            <a:schemeClr val="accent2"/>
          </a:solidFill>
          <a:ln>
            <a:noFill/>
          </a:ln>
        </p:spPr>
        <p:txBody>
          <a:bodyPr wrap="none" lIns="91458" tIns="45729" rIns="91458" bIns="45729" anchor="ctr"/>
          <a:lstStyle/>
          <a:p>
            <a:pPr>
              <a:defRPr/>
            </a:pPr>
            <a:endParaRPr lang="zh-CN" altLang="en-US" sz="1000" dirty="0">
              <a:solidFill>
                <a:srgbClr val="0070C0"/>
              </a:solidFill>
            </a:endParaRPr>
          </a:p>
        </p:txBody>
      </p:sp>
      <p:sp>
        <p:nvSpPr>
          <p:cNvPr id="22" name="矩形 21">
            <a:extLst>
              <a:ext uri="{FF2B5EF4-FFF2-40B4-BE49-F238E27FC236}">
                <a16:creationId xmlns:a16="http://schemas.microsoft.com/office/drawing/2014/main" id="{CCF2D2CD-475B-47A4-8A4D-FDF7CA7E314F}"/>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sp>
        <p:nvSpPr>
          <p:cNvPr id="2" name="Rounded Rectangle 1"/>
          <p:cNvSpPr/>
          <p:nvPr/>
        </p:nvSpPr>
        <p:spPr>
          <a:xfrm>
            <a:off x="468338" y="792448"/>
            <a:ext cx="2459686" cy="247654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a:solidFill>
                  <a:srgbClr val="004236"/>
                </a:solidFill>
                <a:latin typeface="Calibri" panose="020F0502020204030204" pitchFamily="34" charset="0"/>
              </a:rPr>
              <a:t>- Các tôn giáo được nhà nước công nhận đều bình đẳng trước PL, có quyền hoạt động tôn giáo theo quy định của PL.</a:t>
            </a:r>
          </a:p>
        </p:txBody>
      </p:sp>
      <p:sp>
        <p:nvSpPr>
          <p:cNvPr id="3" name="Rounded Rectangle 2"/>
          <p:cNvSpPr/>
          <p:nvPr/>
        </p:nvSpPr>
        <p:spPr>
          <a:xfrm>
            <a:off x="6528437" y="792447"/>
            <a:ext cx="2459684" cy="2476547"/>
          </a:xfrm>
          <a:prstGeom prst="roundRect">
            <a:avLst/>
          </a:prstGeom>
          <a:solidFill>
            <a:srgbClr val="E080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525" algn="just"/>
            <a:r>
              <a:rPr lang="vi-VN">
                <a:solidFill>
                  <a:srgbClr val="004236"/>
                </a:solidFill>
                <a:latin typeface="Calibri" panose="020F0502020204030204" pitchFamily="34" charset="0"/>
              </a:rPr>
              <a:t>- Hoạt động tín ngưỡng tôn giáo theo quy định của PL được Nhà nước bảo đảm, các cơ sở tôn giáo hợp pháp được PL bảo hộ.</a:t>
            </a:r>
          </a:p>
        </p:txBody>
      </p:sp>
      <p:sp>
        <p:nvSpPr>
          <p:cNvPr id="25" name="文本框 32">
            <a:extLst>
              <a:ext uri="{FF2B5EF4-FFF2-40B4-BE49-F238E27FC236}">
                <a16:creationId xmlns:a16="http://schemas.microsoft.com/office/drawing/2014/main" id="{02BCFBA8-9716-4E10-BDF2-87AEDF74943F}"/>
              </a:ext>
            </a:extLst>
          </p:cNvPr>
          <p:cNvSpPr txBox="1"/>
          <p:nvPr/>
        </p:nvSpPr>
        <p:spPr>
          <a:xfrm>
            <a:off x="160366" y="217816"/>
            <a:ext cx="6323859" cy="315475"/>
          </a:xfrm>
          <a:prstGeom prst="rect">
            <a:avLst/>
          </a:prstGeom>
          <a:noFill/>
        </p:spPr>
        <p:txBody>
          <a:bodyPr wrap="square" lIns="68584" tIns="34292" rIns="68584" bIns="34292">
            <a:spAutoFit/>
          </a:bodyPr>
          <a:lstStyle/>
          <a:p>
            <a:r>
              <a:rPr lang="en-US" altLang="zh-CN" sz="1600">
                <a:solidFill>
                  <a:srgbClr val="004236"/>
                </a:solidFill>
                <a:latin typeface="Arial" panose="020B0604020202020204" pitchFamily="34" charset="0"/>
                <a:ea typeface="微软雅黑" panose="020B0503020204020204" pitchFamily="34" charset="-122"/>
                <a:sym typeface="Arial" panose="020B0604020202020204" pitchFamily="34" charset="0"/>
              </a:rPr>
              <a:t>a. NỘI DUNG QUYỀN BÌNH ĐẲNG GIỮA CÁC TÔN GIÁO</a:t>
            </a:r>
            <a:endParaRPr lang="en-US" altLang="zh-CN" sz="1600" dirty="0">
              <a:solidFill>
                <a:srgbClr val="004236"/>
              </a:solidFill>
              <a:latin typeface="Arial" panose="020B0604020202020204" pitchFamily="34" charset="0"/>
              <a:ea typeface="微软雅黑" panose="020B0503020204020204" pitchFamily="34" charset="-122"/>
              <a:sym typeface="Arial" panose="020B0604020202020204" pitchFamily="34" charset="0"/>
            </a:endParaRPr>
          </a:p>
        </p:txBody>
      </p:sp>
      <p:sp>
        <p:nvSpPr>
          <p:cNvPr id="27" name="Text Box 18"/>
          <p:cNvSpPr txBox="1">
            <a:spLocks noChangeArrowheads="1"/>
          </p:cNvSpPr>
          <p:nvPr/>
        </p:nvSpPr>
        <p:spPr bwMode="auto">
          <a:xfrm>
            <a:off x="4749015" y="3652063"/>
            <a:ext cx="4095099" cy="1323457"/>
          </a:xfrm>
          <a:prstGeom prst="rect">
            <a:avLst/>
          </a:prstGeom>
          <a:solidFill>
            <a:schemeClr val="accent2">
              <a:lumMod val="20000"/>
              <a:lumOff val="80000"/>
            </a:schemeClr>
          </a:solidFill>
          <a:ln w="38100">
            <a:solidFill>
              <a:srgbClr val="004236"/>
            </a:solidFill>
          </a:ln>
          <a:effectLst/>
        </p:spPr>
        <p:txBody>
          <a:bodyPr wrap="square" lIns="91458" tIns="45729" rIns="91458" bIns="45729" anchor="b">
            <a:spAutoFit/>
          </a:bodyPr>
          <a:lstStyle/>
          <a:p>
            <a:pPr algn="just">
              <a:defRPr/>
            </a:pPr>
            <a:r>
              <a:rPr lang="en-US" altLang="zh-CN" sz="2000" b="1">
                <a:solidFill>
                  <a:srgbClr val="004236"/>
                </a:solidFill>
                <a:latin typeface="+mj-lt"/>
                <a:ea typeface="微软雅黑" pitchFamily="34" charset="-122"/>
              </a:rPr>
              <a:t>Các tôn giáo ở VN dù lớn hay nhỏ đều được NN đối xử bình đẳng như nhau và được tự do hoạt động trong khuôn khổ quy định của PL.</a:t>
            </a:r>
            <a:endParaRPr lang="zh-CN" altLang="en-US" sz="2000" b="1" dirty="0">
              <a:solidFill>
                <a:srgbClr val="004236"/>
              </a:solidFill>
              <a:latin typeface="+mj-lt"/>
              <a:ea typeface="微软雅黑" pitchFamily="34" charset="-122"/>
            </a:endParaRPr>
          </a:p>
        </p:txBody>
      </p:sp>
      <p:sp>
        <p:nvSpPr>
          <p:cNvPr id="28" name="AutoShape 19"/>
          <p:cNvSpPr>
            <a:spLocks noChangeArrowheads="1"/>
          </p:cNvSpPr>
          <p:nvPr/>
        </p:nvSpPr>
        <p:spPr bwMode="gray">
          <a:xfrm>
            <a:off x="3663044" y="3090359"/>
            <a:ext cx="1880606" cy="429950"/>
          </a:xfrm>
          <a:prstGeom prst="roundRect">
            <a:avLst>
              <a:gd name="adj" fmla="val 34483"/>
            </a:avLst>
          </a:prstGeom>
          <a:solidFill>
            <a:schemeClr val="accent3">
              <a:lumMod val="75000"/>
            </a:schemeClr>
          </a:solidFill>
          <a:ln w="9525">
            <a:noFill/>
            <a:round/>
            <a:headEnd/>
            <a:tailEnd/>
          </a:ln>
          <a:effectLst/>
        </p:spPr>
        <p:txBody>
          <a:bodyPr wrap="none" lIns="91458" tIns="45729" rIns="91458" bIns="45729" anchor="ctr"/>
          <a:lstStyle/>
          <a:p>
            <a:pPr algn="ctr">
              <a:defRPr/>
            </a:pPr>
            <a:r>
              <a:rPr lang="en-US" altLang="zh-CN" sz="1600">
                <a:solidFill>
                  <a:schemeClr val="bg1"/>
                </a:solidFill>
                <a:latin typeface="微软雅黑" pitchFamily="34" charset="-122"/>
                <a:ea typeface="微软雅黑" pitchFamily="34" charset="-122"/>
              </a:rPr>
              <a:t>NỘI DUNG</a:t>
            </a:r>
            <a:endParaRPr lang="zh-CN" altLang="en-US" sz="1600" dirty="0">
              <a:solidFill>
                <a:schemeClr val="bg1"/>
              </a:solidFill>
              <a:latin typeface="微软雅黑" pitchFamily="34" charset="-122"/>
              <a:ea typeface="微软雅黑" pitchFamily="34" charset="-122"/>
            </a:endParaRPr>
          </a:p>
        </p:txBody>
      </p:sp>
    </p:spTree>
    <p:extLst>
      <p:ext uri="{BB962C8B-B14F-4D97-AF65-F5344CB8AC3E}">
        <p14:creationId xmlns:p14="http://schemas.microsoft.com/office/powerpoint/2010/main" val="2827419363"/>
      </p:ext>
    </p:extLst>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p:tgtEl>
                                          <p:spTgt spid="17"/>
                                        </p:tgtEl>
                                        <p:attrNameLst>
                                          <p:attrName>ppt_x</p:attrName>
                                        </p:attrNameLst>
                                      </p:cBhvr>
                                      <p:tavLst>
                                        <p:tav tm="0">
                                          <p:val>
                                            <p:strVal val="#ppt_x-#ppt_w*1.125000"/>
                                          </p:val>
                                        </p:tav>
                                        <p:tav tm="100000">
                                          <p:val>
                                            <p:strVal val="#ppt_x"/>
                                          </p:val>
                                        </p:tav>
                                      </p:tavLst>
                                    </p:anim>
                                    <p:animEffect transition="in" filter="wipe(right)">
                                      <p:cBhvr>
                                        <p:cTn id="8" dur="500"/>
                                        <p:tgtEl>
                                          <p:spTgt spid="17"/>
                                        </p:tgtEl>
                                      </p:cBhvr>
                                    </p:animEffect>
                                  </p:childTnLst>
                                </p:cTn>
                              </p:par>
                              <p:par>
                                <p:cTn id="9" presetID="12" presetClass="entr" presetSubtype="2" fill="hold" grpId="0" nodeType="with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p:tgtEl>
                                          <p:spTgt spid="32"/>
                                        </p:tgtEl>
                                        <p:attrNameLst>
                                          <p:attrName>ppt_x</p:attrName>
                                        </p:attrNameLst>
                                      </p:cBhvr>
                                      <p:tavLst>
                                        <p:tav tm="0">
                                          <p:val>
                                            <p:strVal val="#ppt_x+#ppt_w*1.125000"/>
                                          </p:val>
                                        </p:tav>
                                        <p:tav tm="100000">
                                          <p:val>
                                            <p:strVal val="#ppt_x"/>
                                          </p:val>
                                        </p:tav>
                                      </p:tavLst>
                                    </p:anim>
                                    <p:animEffect transition="in" filter="wipe(left)">
                                      <p:cBhvr>
                                        <p:cTn id="12" dur="500"/>
                                        <p:tgtEl>
                                          <p:spTgt spid="32"/>
                                        </p:tgtEl>
                                      </p:cBhvr>
                                    </p:animEffect>
                                  </p:childTnLst>
                                </p:cTn>
                              </p:par>
                            </p:childTnLst>
                          </p:cTn>
                        </p:par>
                        <p:par>
                          <p:cTn id="13" fill="hold">
                            <p:stCondLst>
                              <p:cond delay="500"/>
                            </p:stCondLst>
                            <p:childTnLst>
                              <p:par>
                                <p:cTn id="14" presetID="16" presetClass="entr" presetSubtype="37" fill="hold" grpId="0" nodeType="after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barn(outVertical)">
                                      <p:cBhvr>
                                        <p:cTn id="16" dur="500"/>
                                        <p:tgtEl>
                                          <p:spTgt spid="20"/>
                                        </p:tgtEl>
                                      </p:cBhvr>
                                    </p:animEffect>
                                  </p:childTnLst>
                                </p:cTn>
                              </p:par>
                            </p:childTnLst>
                          </p:cTn>
                        </p:par>
                        <p:par>
                          <p:cTn id="17" fill="hold">
                            <p:stCondLst>
                              <p:cond delay="1000"/>
                            </p:stCondLst>
                            <p:childTnLst>
                              <p:par>
                                <p:cTn id="18" presetID="22" presetClass="entr" presetSubtype="1" fill="hold" nodeType="after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wipe(up)">
                                      <p:cBhvr>
                                        <p:cTn id="20" dur="500"/>
                                        <p:tgtEl>
                                          <p:spTgt spid="23"/>
                                        </p:tgtEl>
                                      </p:cBhvr>
                                    </p:animEffect>
                                  </p:childTnLst>
                                </p:cTn>
                              </p:par>
                              <p:par>
                                <p:cTn id="21" presetID="12" presetClass="entr" presetSubtype="2"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p:tgtEl>
                                          <p:spTgt spid="19"/>
                                        </p:tgtEl>
                                        <p:attrNameLst>
                                          <p:attrName>ppt_x</p:attrName>
                                        </p:attrNameLst>
                                      </p:cBhvr>
                                      <p:tavLst>
                                        <p:tav tm="0">
                                          <p:val>
                                            <p:strVal val="#ppt_x+#ppt_w*1.125000"/>
                                          </p:val>
                                        </p:tav>
                                        <p:tav tm="100000">
                                          <p:val>
                                            <p:strVal val="#ppt_x"/>
                                          </p:val>
                                        </p:tav>
                                      </p:tavLst>
                                    </p:anim>
                                    <p:animEffect transition="in" filter="wipe(left)">
                                      <p:cBhvr>
                                        <p:cTn id="24" dur="500"/>
                                        <p:tgtEl>
                                          <p:spTgt spid="19"/>
                                        </p:tgtEl>
                                      </p:cBhvr>
                                    </p:animEffect>
                                  </p:childTnLst>
                                </p:cTn>
                              </p:par>
                              <p:par>
                                <p:cTn id="25" presetID="12" presetClass="entr" presetSubtype="2"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additive="base">
                                        <p:cTn id="27" dur="500"/>
                                        <p:tgtEl>
                                          <p:spTgt spid="27"/>
                                        </p:tgtEl>
                                        <p:attrNameLst>
                                          <p:attrName>ppt_x</p:attrName>
                                        </p:attrNameLst>
                                      </p:cBhvr>
                                      <p:tavLst>
                                        <p:tav tm="0">
                                          <p:val>
                                            <p:strVal val="#ppt_x+#ppt_w*1.125000"/>
                                          </p:val>
                                        </p:tav>
                                        <p:tav tm="100000">
                                          <p:val>
                                            <p:strVal val="#ppt_x"/>
                                          </p:val>
                                        </p:tav>
                                      </p:tavLst>
                                    </p:anim>
                                    <p:animEffect transition="in" filter="wipe(left)">
                                      <p:cBhvr>
                                        <p:cTn id="28" dur="500"/>
                                        <p:tgtEl>
                                          <p:spTgt spid="27"/>
                                        </p:tgtEl>
                                      </p:cBhvr>
                                    </p:animEffect>
                                  </p:childTnLst>
                                </p:cTn>
                              </p:par>
                            </p:childTnLst>
                          </p:cTn>
                        </p:par>
                        <p:par>
                          <p:cTn id="29" fill="hold">
                            <p:stCondLst>
                              <p:cond delay="1500"/>
                            </p:stCondLst>
                            <p:childTnLst>
                              <p:par>
                                <p:cTn id="30" presetID="10" presetClass="entr" presetSubtype="0" fill="hold" grpId="0" nodeType="after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0" grpId="0"/>
      <p:bldP spid="32" grpId="0" animBg="1"/>
      <p:bldP spid="27" grpId="0" animBg="1"/>
      <p:bldP spid="2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8">
            <a:extLst>
              <a:ext uri="{FF2B5EF4-FFF2-40B4-BE49-F238E27FC236}">
                <a16:creationId xmlns:a16="http://schemas.microsoft.com/office/drawing/2014/main" id="{A57F94ED-EA57-8E47-ABAD-FBB8FF30AD3B}"/>
              </a:ext>
            </a:extLst>
          </p:cNvPr>
          <p:cNvSpPr txBox="1">
            <a:spLocks noChangeArrowheads="1"/>
          </p:cNvSpPr>
          <p:nvPr/>
        </p:nvSpPr>
        <p:spPr bwMode="auto">
          <a:xfrm>
            <a:off x="388782" y="1669026"/>
            <a:ext cx="3845335" cy="1323457"/>
          </a:xfrm>
          <a:prstGeom prst="rect">
            <a:avLst/>
          </a:prstGeom>
          <a:solidFill>
            <a:schemeClr val="accent1">
              <a:lumMod val="20000"/>
              <a:lumOff val="80000"/>
            </a:schemeClr>
          </a:solidFill>
          <a:ln w="28575">
            <a:solidFill>
              <a:srgbClr val="004236"/>
            </a:solidFill>
          </a:ln>
          <a:effectLst/>
        </p:spPr>
        <p:txBody>
          <a:bodyPr wrap="square" lIns="91458" tIns="45729" rIns="91458" bIns="45729" anchor="b">
            <a:spAutoFit/>
          </a:bodyPr>
          <a:lstStyle/>
          <a:p>
            <a:pPr algn="just">
              <a:defRPr/>
            </a:pPr>
            <a:r>
              <a:rPr lang="en-US" altLang="zh-CN" sz="2000" b="1">
                <a:solidFill>
                  <a:srgbClr val="004236"/>
                </a:solidFill>
                <a:latin typeface="+mj-lt"/>
                <a:ea typeface="微软雅黑" pitchFamily="34" charset="-122"/>
              </a:rPr>
              <a:t>CD thuộc các tôn giáo khác nhau, </a:t>
            </a:r>
          </a:p>
          <a:p>
            <a:pPr algn="just">
              <a:defRPr/>
            </a:pPr>
            <a:r>
              <a:rPr lang="en-US" altLang="zh-CN" sz="2000" b="1">
                <a:solidFill>
                  <a:srgbClr val="004236"/>
                </a:solidFill>
                <a:latin typeface="+mj-lt"/>
                <a:ea typeface="微软雅黑" pitchFamily="34" charset="-122"/>
              </a:rPr>
              <a:t>người có TG hoặc không có TG đều bình đẳng về quyền và nghĩa vụ CD, không phân biệt đối xử vì lí do TG.</a:t>
            </a:r>
            <a:endParaRPr lang="zh-CN" altLang="en-US" sz="2000" b="1" dirty="0">
              <a:solidFill>
                <a:srgbClr val="004236"/>
              </a:solidFill>
              <a:latin typeface="+mj-lt"/>
              <a:ea typeface="微软雅黑" pitchFamily="34" charset="-122"/>
            </a:endParaRPr>
          </a:p>
        </p:txBody>
      </p:sp>
      <p:sp>
        <p:nvSpPr>
          <p:cNvPr id="3" name="Rectangle 2">
            <a:extLst>
              <a:ext uri="{FF2B5EF4-FFF2-40B4-BE49-F238E27FC236}">
                <a16:creationId xmlns:a16="http://schemas.microsoft.com/office/drawing/2014/main" id="{D68FBEEC-2102-EF47-B13B-A910B98D8CCC}"/>
              </a:ext>
            </a:extLst>
          </p:cNvPr>
          <p:cNvSpPr/>
          <p:nvPr/>
        </p:nvSpPr>
        <p:spPr>
          <a:xfrm>
            <a:off x="5292874" y="1261808"/>
            <a:ext cx="3096344" cy="2137892"/>
          </a:xfrm>
          <a:prstGeom prst="rect">
            <a:avLst/>
          </a:prstGeom>
          <a:solidFill>
            <a:schemeClr val="accent1">
              <a:lumMod val="20000"/>
              <a:lumOff val="80000"/>
            </a:schemeClr>
          </a:solidFill>
          <a:ln w="28575">
            <a:solidFill>
              <a:srgbClr val="0042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VN" sz="2400">
                <a:solidFill>
                  <a:srgbClr val="004236"/>
                </a:solidFill>
              </a:rPr>
              <a:t>VD: Mọi công dân thuộc các tôn giáo khác nhau đều được bình đẳng về hôn nhân và kết hôn tự nguyện.</a:t>
            </a:r>
          </a:p>
        </p:txBody>
      </p:sp>
      <p:sp>
        <p:nvSpPr>
          <p:cNvPr id="4" name="Chevron 3">
            <a:extLst>
              <a:ext uri="{FF2B5EF4-FFF2-40B4-BE49-F238E27FC236}">
                <a16:creationId xmlns:a16="http://schemas.microsoft.com/office/drawing/2014/main" id="{A10A6810-69F2-694E-8181-494791A306A8}"/>
              </a:ext>
            </a:extLst>
          </p:cNvPr>
          <p:cNvSpPr/>
          <p:nvPr/>
        </p:nvSpPr>
        <p:spPr>
          <a:xfrm>
            <a:off x="4546350" y="2140496"/>
            <a:ext cx="484632" cy="484632"/>
          </a:xfrm>
          <a:prstGeom prst="chevron">
            <a:avLst/>
          </a:prstGeom>
          <a:solidFill>
            <a:schemeClr val="accent1">
              <a:lumMod val="20000"/>
              <a:lumOff val="80000"/>
            </a:schemeClr>
          </a:solidFill>
          <a:ln w="28575">
            <a:solidFill>
              <a:srgbClr val="0042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VN">
              <a:solidFill>
                <a:schemeClr val="tx1"/>
              </a:solidFill>
            </a:endParaRPr>
          </a:p>
        </p:txBody>
      </p:sp>
      <p:sp>
        <p:nvSpPr>
          <p:cNvPr id="5" name="矩形 21">
            <a:extLst>
              <a:ext uri="{FF2B5EF4-FFF2-40B4-BE49-F238E27FC236}">
                <a16:creationId xmlns:a16="http://schemas.microsoft.com/office/drawing/2014/main" id="{D8D86337-DFC2-254A-976F-0F32531D7D41}"/>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sp>
        <p:nvSpPr>
          <p:cNvPr id="6" name="文本框 32">
            <a:extLst>
              <a:ext uri="{FF2B5EF4-FFF2-40B4-BE49-F238E27FC236}">
                <a16:creationId xmlns:a16="http://schemas.microsoft.com/office/drawing/2014/main" id="{A57EBB55-8757-AC45-96EC-E84B8FE6A6D1}"/>
              </a:ext>
            </a:extLst>
          </p:cNvPr>
          <p:cNvSpPr txBox="1"/>
          <p:nvPr/>
        </p:nvSpPr>
        <p:spPr>
          <a:xfrm>
            <a:off x="160366" y="217816"/>
            <a:ext cx="6323859" cy="315475"/>
          </a:xfrm>
          <a:prstGeom prst="rect">
            <a:avLst/>
          </a:prstGeom>
          <a:noFill/>
        </p:spPr>
        <p:txBody>
          <a:bodyPr wrap="square" lIns="68584" tIns="34292" rIns="68584" bIns="34292">
            <a:spAutoFit/>
          </a:bodyPr>
          <a:lstStyle/>
          <a:p>
            <a:r>
              <a:rPr lang="en-US" altLang="zh-CN" sz="1600">
                <a:solidFill>
                  <a:srgbClr val="004236"/>
                </a:solidFill>
                <a:latin typeface="Arial" panose="020B0604020202020204" pitchFamily="34" charset="0"/>
                <a:ea typeface="微软雅黑" panose="020B0503020204020204" pitchFamily="34" charset="-122"/>
                <a:sym typeface="Arial" panose="020B0604020202020204" pitchFamily="34" charset="0"/>
              </a:rPr>
              <a:t>a. NỘI DUNG QUYỀN BÌNH ĐẲNG GIỮA CÁC TÔN GIÁO</a:t>
            </a:r>
            <a:endParaRPr lang="en-US" altLang="zh-CN" sz="1600" dirty="0">
              <a:solidFill>
                <a:srgbClr val="004236"/>
              </a:solidFill>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2079841582"/>
      </p:ext>
    </p:extLst>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ppt_x</p:attrName>
                                        </p:attrNameLst>
                                      </p:cBhvr>
                                      <p:tavLst>
                                        <p:tav tm="0">
                                          <p:val>
                                            <p:strVal val="#ppt_x+#ppt_w*1.125000"/>
                                          </p:val>
                                        </p:tav>
                                        <p:tav tm="100000">
                                          <p:val>
                                            <p:strVal val="#ppt_x"/>
                                          </p:val>
                                        </p:tav>
                                      </p:tavLst>
                                    </p:anim>
                                    <p:animEffect transition="in" filter="wipe(left)">
                                      <p:cBhvr>
                                        <p:cTn id="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22763416-743E-417A-BB3C-F332778290E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44" y="0"/>
            <a:ext cx="9138700" cy="5145088"/>
          </a:xfrm>
          <a:prstGeom prst="rect">
            <a:avLst/>
          </a:prstGeom>
        </p:spPr>
      </p:pic>
      <p:sp>
        <p:nvSpPr>
          <p:cNvPr id="6" name="标题 5"/>
          <p:cNvSpPr txBox="1">
            <a:spLocks/>
          </p:cNvSpPr>
          <p:nvPr>
            <p:custDataLst>
              <p:tags r:id="rId2"/>
            </p:custDataLst>
          </p:nvPr>
        </p:nvSpPr>
        <p:spPr>
          <a:xfrm>
            <a:off x="1260426" y="2544342"/>
            <a:ext cx="6912768" cy="553998"/>
          </a:xfrm>
          <a:prstGeom prst="rect">
            <a:avLst/>
          </a:prstGeom>
          <a:noFill/>
        </p:spPr>
        <p:txBody>
          <a:bodyPr wrap="square" lIns="0" tIns="0" rIns="0" bIns="0" anchor="t" anchorCtr="0">
            <a:spAutoFit/>
          </a:bodyPr>
          <a:lstStyle>
            <a:lvl1pPr algn="ctr">
              <a:lnSpc>
                <a:spcPct val="90000"/>
              </a:lnSpc>
              <a:spcBef>
                <a:spcPct val="0"/>
              </a:spcBef>
              <a:buNone/>
              <a:defRPr sz="4000">
                <a:latin typeface="+mj-lt"/>
                <a:ea typeface="+mj-ea"/>
                <a:cs typeface="+mj-cs"/>
              </a:defRPr>
            </a:lvl1pPr>
          </a:lstStyle>
          <a:p>
            <a:r>
              <a:rPr lang="en-US" altLang="zh-CN" b="1">
                <a:solidFill>
                  <a:schemeClr val="tx1">
                    <a:lumMod val="65000"/>
                    <a:lumOff val="35000"/>
                  </a:schemeClr>
                </a:solidFill>
                <a:ea typeface="微软雅黑" panose="020B0503020204020204" pitchFamily="34" charset="-122"/>
                <a:sym typeface="Arial" panose="020B0604020202020204" pitchFamily="34" charset="0"/>
              </a:rPr>
              <a:t>BÌNH ĐẲNG GIỮA CÁC DÂN TỘC</a:t>
            </a:r>
            <a:endParaRPr lang="en-US" altLang="zh-CN" b="1" dirty="0">
              <a:solidFill>
                <a:schemeClr val="tx1">
                  <a:lumMod val="65000"/>
                  <a:lumOff val="35000"/>
                </a:schemeClr>
              </a:solidFill>
              <a:ea typeface="微软雅黑" panose="020B0503020204020204" pitchFamily="34" charset="-122"/>
              <a:sym typeface="Arial" panose="020B0604020202020204" pitchFamily="34" charset="0"/>
            </a:endParaRPr>
          </a:p>
        </p:txBody>
      </p:sp>
      <p:sp>
        <p:nvSpPr>
          <p:cNvPr id="2" name="椭圆 1">
            <a:extLst>
              <a:ext uri="{FF2B5EF4-FFF2-40B4-BE49-F238E27FC236}">
                <a16:creationId xmlns:a16="http://schemas.microsoft.com/office/drawing/2014/main" id="{6DA949B9-1864-4241-8946-7DEF4D9912BC}"/>
              </a:ext>
            </a:extLst>
          </p:cNvPr>
          <p:cNvSpPr/>
          <p:nvPr/>
        </p:nvSpPr>
        <p:spPr>
          <a:xfrm>
            <a:off x="4085931" y="1348408"/>
            <a:ext cx="1080120" cy="108012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dirty="0"/>
              <a:t>01</a:t>
            </a:r>
            <a:endParaRPr lang="zh-CN" altLang="en-US" sz="4400" dirty="0"/>
          </a:p>
        </p:txBody>
      </p:sp>
    </p:spTree>
    <p:custDataLst>
      <p:tags r:id="rId1"/>
    </p:custDataLst>
    <p:extLst>
      <p:ext uri="{BB962C8B-B14F-4D97-AF65-F5344CB8AC3E}">
        <p14:creationId xmlns:p14="http://schemas.microsoft.com/office/powerpoint/2010/main" val="3776452827"/>
      </p:ext>
    </p:extLst>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3"/>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0-#ppt_w/2"/>
                                          </p:val>
                                        </p:tav>
                                        <p:tav tm="100000">
                                          <p:val>
                                            <p:strVal val="#ppt_x"/>
                                          </p:val>
                                        </p:tav>
                                      </p:tavLst>
                                    </p:anim>
                                    <p:anim calcmode="lin" valueType="num">
                                      <p:cBhvr additive="base">
                                        <p:cTn id="15"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2"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1+#ppt_w/2"/>
                                          </p:val>
                                        </p:tav>
                                        <p:tav tm="100000">
                                          <p:val>
                                            <p:strVal val="#ppt_x"/>
                                          </p:val>
                                        </p:tav>
                                      </p:tavLst>
                                    </p:anim>
                                    <p:anim calcmode="lin" valueType="num">
                                      <p:cBhvr additive="base">
                                        <p:cTn id="21"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8">
            <a:extLst>
              <a:ext uri="{FF2B5EF4-FFF2-40B4-BE49-F238E27FC236}">
                <a16:creationId xmlns:a16="http://schemas.microsoft.com/office/drawing/2014/main" id="{CCE3B685-4CE4-5347-B6A2-EF5F86721CB7}"/>
              </a:ext>
            </a:extLst>
          </p:cNvPr>
          <p:cNvSpPr txBox="1">
            <a:spLocks noChangeArrowheads="1"/>
          </p:cNvSpPr>
          <p:nvPr/>
        </p:nvSpPr>
        <p:spPr bwMode="auto">
          <a:xfrm>
            <a:off x="477695" y="1996480"/>
            <a:ext cx="4095099" cy="1323457"/>
          </a:xfrm>
          <a:prstGeom prst="rect">
            <a:avLst/>
          </a:prstGeom>
          <a:solidFill>
            <a:schemeClr val="accent2">
              <a:lumMod val="20000"/>
              <a:lumOff val="80000"/>
            </a:schemeClr>
          </a:solidFill>
          <a:ln w="38100">
            <a:solidFill>
              <a:srgbClr val="004236"/>
            </a:solidFill>
          </a:ln>
          <a:effectLst/>
        </p:spPr>
        <p:txBody>
          <a:bodyPr wrap="square" lIns="91458" tIns="45729" rIns="91458" bIns="45729" anchor="b">
            <a:spAutoFit/>
          </a:bodyPr>
          <a:lstStyle/>
          <a:p>
            <a:pPr algn="just">
              <a:defRPr/>
            </a:pPr>
            <a:r>
              <a:rPr lang="en-US" altLang="zh-CN" sz="2000" b="1">
                <a:solidFill>
                  <a:srgbClr val="004236"/>
                </a:solidFill>
                <a:latin typeface="+mj-lt"/>
                <a:ea typeface="微软雅黑" pitchFamily="34" charset="-122"/>
              </a:rPr>
              <a:t>Các tôn giáo ở VN dù lớn hay nhỏ đều được NN đối xử bình đẳng như nhau và được tự do hoạt động trong khuôn khổ quy định của PL.</a:t>
            </a:r>
            <a:endParaRPr lang="zh-CN" altLang="en-US" sz="2000" b="1" dirty="0">
              <a:solidFill>
                <a:srgbClr val="004236"/>
              </a:solidFill>
              <a:latin typeface="+mj-lt"/>
              <a:ea typeface="微软雅黑" pitchFamily="34" charset="-122"/>
            </a:endParaRPr>
          </a:p>
        </p:txBody>
      </p:sp>
      <p:sp>
        <p:nvSpPr>
          <p:cNvPr id="3" name="Rectangle 2">
            <a:extLst>
              <a:ext uri="{FF2B5EF4-FFF2-40B4-BE49-F238E27FC236}">
                <a16:creationId xmlns:a16="http://schemas.microsoft.com/office/drawing/2014/main" id="{6AEC80AC-3358-A34F-987A-A2C71A327C88}"/>
              </a:ext>
            </a:extLst>
          </p:cNvPr>
          <p:cNvSpPr/>
          <p:nvPr/>
        </p:nvSpPr>
        <p:spPr>
          <a:xfrm>
            <a:off x="5545758" y="1503598"/>
            <a:ext cx="3096344" cy="2137892"/>
          </a:xfrm>
          <a:prstGeom prst="rect">
            <a:avLst/>
          </a:prstGeom>
          <a:solidFill>
            <a:schemeClr val="accent1">
              <a:lumMod val="20000"/>
              <a:lumOff val="80000"/>
            </a:schemeClr>
          </a:solidFill>
          <a:ln w="28575">
            <a:solidFill>
              <a:srgbClr val="0042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VN" sz="2400">
                <a:solidFill>
                  <a:srgbClr val="004236"/>
                </a:solidFill>
              </a:rPr>
              <a:t>VD: PL nghiêm cấm việc xâm phạm trái phép tới các cơ sở thợ tự tín ngưỡng, tôn giáo: nhà thờ, chùa, thánh đường</a:t>
            </a:r>
          </a:p>
        </p:txBody>
      </p:sp>
      <p:sp>
        <p:nvSpPr>
          <p:cNvPr id="4" name="Chevron 3">
            <a:extLst>
              <a:ext uri="{FF2B5EF4-FFF2-40B4-BE49-F238E27FC236}">
                <a16:creationId xmlns:a16="http://schemas.microsoft.com/office/drawing/2014/main" id="{41C50B3D-889E-8E41-9A2D-41A61E727300}"/>
              </a:ext>
            </a:extLst>
          </p:cNvPr>
          <p:cNvSpPr/>
          <p:nvPr/>
        </p:nvSpPr>
        <p:spPr>
          <a:xfrm>
            <a:off x="4799234" y="2382286"/>
            <a:ext cx="484632" cy="484632"/>
          </a:xfrm>
          <a:prstGeom prst="chevron">
            <a:avLst/>
          </a:prstGeom>
          <a:solidFill>
            <a:schemeClr val="accent1">
              <a:lumMod val="20000"/>
              <a:lumOff val="80000"/>
            </a:schemeClr>
          </a:solidFill>
          <a:ln w="28575">
            <a:solidFill>
              <a:srgbClr val="0042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VN">
              <a:solidFill>
                <a:schemeClr val="tx1"/>
              </a:solidFill>
            </a:endParaRPr>
          </a:p>
        </p:txBody>
      </p:sp>
      <p:sp>
        <p:nvSpPr>
          <p:cNvPr id="5" name="矩形 21">
            <a:extLst>
              <a:ext uri="{FF2B5EF4-FFF2-40B4-BE49-F238E27FC236}">
                <a16:creationId xmlns:a16="http://schemas.microsoft.com/office/drawing/2014/main" id="{FC9C379C-9A16-E840-AE45-6E1EA3219BB4}"/>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sp>
        <p:nvSpPr>
          <p:cNvPr id="6" name="文本框 32">
            <a:extLst>
              <a:ext uri="{FF2B5EF4-FFF2-40B4-BE49-F238E27FC236}">
                <a16:creationId xmlns:a16="http://schemas.microsoft.com/office/drawing/2014/main" id="{E87EBEB2-46AF-6745-A4A8-A54D1CA4BEEB}"/>
              </a:ext>
            </a:extLst>
          </p:cNvPr>
          <p:cNvSpPr txBox="1"/>
          <p:nvPr/>
        </p:nvSpPr>
        <p:spPr>
          <a:xfrm>
            <a:off x="160366" y="217816"/>
            <a:ext cx="6323859" cy="315475"/>
          </a:xfrm>
          <a:prstGeom prst="rect">
            <a:avLst/>
          </a:prstGeom>
          <a:noFill/>
        </p:spPr>
        <p:txBody>
          <a:bodyPr wrap="square" lIns="68584" tIns="34292" rIns="68584" bIns="34292">
            <a:spAutoFit/>
          </a:bodyPr>
          <a:lstStyle/>
          <a:p>
            <a:r>
              <a:rPr lang="en-US" altLang="zh-CN" sz="1600">
                <a:solidFill>
                  <a:srgbClr val="004236"/>
                </a:solidFill>
                <a:latin typeface="Arial" panose="020B0604020202020204" pitchFamily="34" charset="0"/>
                <a:ea typeface="微软雅黑" panose="020B0503020204020204" pitchFamily="34" charset="-122"/>
                <a:sym typeface="Arial" panose="020B0604020202020204" pitchFamily="34" charset="0"/>
              </a:rPr>
              <a:t>a. NỘI DUNG QUYỀN BÌNH ĐẲNG GIỮA CÁC TÔN GIÁO</a:t>
            </a:r>
            <a:endParaRPr lang="en-US" altLang="zh-CN" sz="1600" dirty="0">
              <a:solidFill>
                <a:srgbClr val="004236"/>
              </a:solidFill>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2293500616"/>
      </p:ext>
    </p:extLst>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ppt_x</p:attrName>
                                        </p:attrNameLst>
                                      </p:cBhvr>
                                      <p:tavLst>
                                        <p:tav tm="0">
                                          <p:val>
                                            <p:strVal val="#ppt_x+#ppt_w*1.125000"/>
                                          </p:val>
                                        </p:tav>
                                        <p:tav tm="100000">
                                          <p:val>
                                            <p:strVal val="#ppt_x"/>
                                          </p:val>
                                        </p:tav>
                                      </p:tavLst>
                                    </p:anim>
                                    <p:animEffect transition="in" filter="wipe(left)">
                                      <p:cBhvr>
                                        <p:cTn id="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ine 7"/>
          <p:cNvSpPr>
            <a:spLocks noChangeShapeType="1"/>
          </p:cNvSpPr>
          <p:nvPr/>
        </p:nvSpPr>
        <p:spPr bwMode="auto">
          <a:xfrm>
            <a:off x="4575953" y="1793075"/>
            <a:ext cx="0" cy="866927"/>
          </a:xfrm>
          <a:prstGeom prst="line">
            <a:avLst/>
          </a:prstGeom>
          <a:noFill/>
          <a:ln w="38100" cap="flat">
            <a:solidFill>
              <a:srgbClr val="004236"/>
            </a:solidFill>
            <a:prstDash val="solid"/>
            <a:miter lim="800000"/>
            <a:headEnd/>
            <a:tailEnd/>
          </a:ln>
          <a:extLst>
            <a:ext uri="{909E8E84-426E-40DD-AFC4-6F175D3DCCD1}">
              <a14:hiddenFill xmlns:a14="http://schemas.microsoft.com/office/drawing/2010/main">
                <a:noFill/>
              </a14:hiddenFill>
            </a:ext>
          </a:extLst>
        </p:spPr>
        <p:txBody>
          <a:bodyPr vert="horz" wrap="square" lIns="68594" tIns="34297" rIns="68594" bIns="34297" numCol="1" anchor="t" anchorCtr="0" compatLnSpc="1">
            <a:prstTxWarp prst="textNoShape">
              <a:avLst/>
            </a:prstTxWarp>
          </a:bodyPr>
          <a:lstStyle/>
          <a:p>
            <a:endParaRPr lang="zh-CN" altLang="en-US" sz="1000" dirty="0"/>
          </a:p>
        </p:txBody>
      </p:sp>
      <p:sp>
        <p:nvSpPr>
          <p:cNvPr id="20" name="Oval 8"/>
          <p:cNvSpPr>
            <a:spLocks noChangeArrowheads="1"/>
          </p:cNvSpPr>
          <p:nvPr/>
        </p:nvSpPr>
        <p:spPr bwMode="auto">
          <a:xfrm>
            <a:off x="4467132" y="2653303"/>
            <a:ext cx="213694" cy="213723"/>
          </a:xfrm>
          <a:prstGeom prst="ellipse">
            <a:avLst/>
          </a:prstGeom>
          <a:solidFill>
            <a:srgbClr val="004236"/>
          </a:solidFill>
          <a:ln>
            <a:solidFill>
              <a:srgbClr val="004236"/>
            </a:solidFill>
          </a:ln>
        </p:spPr>
        <p:txBody>
          <a:bodyPr vert="horz" wrap="square" lIns="68594" tIns="34297" rIns="68594" bIns="34297" numCol="1" anchor="t" anchorCtr="0" compatLnSpc="1">
            <a:prstTxWarp prst="textNoShape">
              <a:avLst/>
            </a:prstTxWarp>
          </a:bodyPr>
          <a:lstStyle/>
          <a:p>
            <a:endParaRPr lang="zh-CN" altLang="en-US" sz="1000" dirty="0"/>
          </a:p>
        </p:txBody>
      </p:sp>
      <p:sp>
        <p:nvSpPr>
          <p:cNvPr id="22" name="Oval 10"/>
          <p:cNvSpPr>
            <a:spLocks noChangeArrowheads="1"/>
          </p:cNvSpPr>
          <p:nvPr/>
        </p:nvSpPr>
        <p:spPr bwMode="auto">
          <a:xfrm>
            <a:off x="7340416" y="2644551"/>
            <a:ext cx="212692" cy="213723"/>
          </a:xfrm>
          <a:prstGeom prst="ellipse">
            <a:avLst/>
          </a:prstGeom>
          <a:solidFill>
            <a:schemeClr val="accent2"/>
          </a:solidFill>
          <a:ln>
            <a:noFill/>
          </a:ln>
        </p:spPr>
        <p:txBody>
          <a:bodyPr vert="horz" wrap="square" lIns="68594" tIns="34297" rIns="68594" bIns="34297" numCol="1" anchor="t" anchorCtr="0" compatLnSpc="1">
            <a:prstTxWarp prst="textNoShape">
              <a:avLst/>
            </a:prstTxWarp>
          </a:bodyPr>
          <a:lstStyle/>
          <a:p>
            <a:endParaRPr lang="zh-CN" altLang="en-US" sz="1000" dirty="0"/>
          </a:p>
        </p:txBody>
      </p:sp>
      <p:sp>
        <p:nvSpPr>
          <p:cNvPr id="24" name="Oval 12"/>
          <p:cNvSpPr>
            <a:spLocks noChangeArrowheads="1"/>
          </p:cNvSpPr>
          <p:nvPr/>
        </p:nvSpPr>
        <p:spPr bwMode="auto">
          <a:xfrm>
            <a:off x="1591478" y="2644551"/>
            <a:ext cx="213694" cy="213723"/>
          </a:xfrm>
          <a:prstGeom prst="ellipse">
            <a:avLst/>
          </a:prstGeom>
          <a:solidFill>
            <a:schemeClr val="accent2"/>
          </a:solidFill>
          <a:ln>
            <a:noFill/>
          </a:ln>
        </p:spPr>
        <p:txBody>
          <a:bodyPr vert="horz" wrap="square" lIns="68594" tIns="34297" rIns="68594" bIns="34297" numCol="1" anchor="t" anchorCtr="0" compatLnSpc="1">
            <a:prstTxWarp prst="textNoShape">
              <a:avLst/>
            </a:prstTxWarp>
          </a:bodyPr>
          <a:lstStyle/>
          <a:p>
            <a:endParaRPr lang="zh-CN" altLang="en-US" sz="1000" dirty="0"/>
          </a:p>
        </p:txBody>
      </p:sp>
      <p:sp>
        <p:nvSpPr>
          <p:cNvPr id="25" name="Freeform 13"/>
          <p:cNvSpPr>
            <a:spLocks/>
          </p:cNvSpPr>
          <p:nvPr/>
        </p:nvSpPr>
        <p:spPr bwMode="auto">
          <a:xfrm>
            <a:off x="1692049" y="1999785"/>
            <a:ext cx="2880745" cy="662432"/>
          </a:xfrm>
          <a:custGeom>
            <a:avLst/>
            <a:gdLst>
              <a:gd name="T0" fmla="*/ 0 w 1895"/>
              <a:gd name="T1" fmla="*/ 355 h 355"/>
              <a:gd name="T2" fmla="*/ 0 w 1895"/>
              <a:gd name="T3" fmla="*/ 119 h 355"/>
              <a:gd name="T4" fmla="*/ 67 w 1895"/>
              <a:gd name="T5" fmla="*/ 54 h 355"/>
              <a:gd name="T6" fmla="*/ 1826 w 1895"/>
              <a:gd name="T7" fmla="*/ 54 h 355"/>
              <a:gd name="T8" fmla="*/ 1895 w 1895"/>
              <a:gd name="T9" fmla="*/ 0 h 355"/>
            </a:gdLst>
            <a:ahLst/>
            <a:cxnLst>
              <a:cxn ang="0">
                <a:pos x="T0" y="T1"/>
              </a:cxn>
              <a:cxn ang="0">
                <a:pos x="T2" y="T3"/>
              </a:cxn>
              <a:cxn ang="0">
                <a:pos x="T4" y="T5"/>
              </a:cxn>
              <a:cxn ang="0">
                <a:pos x="T6" y="T7"/>
              </a:cxn>
              <a:cxn ang="0">
                <a:pos x="T8" y="T9"/>
              </a:cxn>
            </a:cxnLst>
            <a:rect l="0" t="0" r="r" b="b"/>
            <a:pathLst>
              <a:path w="1895" h="355">
                <a:moveTo>
                  <a:pt x="0" y="355"/>
                </a:moveTo>
                <a:cubicBezTo>
                  <a:pt x="0" y="119"/>
                  <a:pt x="0" y="119"/>
                  <a:pt x="0" y="119"/>
                </a:cubicBezTo>
                <a:cubicBezTo>
                  <a:pt x="0" y="119"/>
                  <a:pt x="1" y="55"/>
                  <a:pt x="67" y="54"/>
                </a:cubicBezTo>
                <a:cubicBezTo>
                  <a:pt x="1826" y="54"/>
                  <a:pt x="1826" y="54"/>
                  <a:pt x="1826" y="54"/>
                </a:cubicBezTo>
                <a:cubicBezTo>
                  <a:pt x="1856" y="54"/>
                  <a:pt x="1884" y="26"/>
                  <a:pt x="1895" y="0"/>
                </a:cubicBezTo>
              </a:path>
            </a:pathLst>
          </a:custGeom>
          <a:noFill/>
          <a:ln w="38100" cap="flat">
            <a:solidFill>
              <a:schemeClr val="accent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94" tIns="34297" rIns="68594" bIns="34297" numCol="1" anchor="t" anchorCtr="0" compatLnSpc="1">
            <a:prstTxWarp prst="textNoShape">
              <a:avLst/>
            </a:prstTxWarp>
          </a:bodyPr>
          <a:lstStyle/>
          <a:p>
            <a:endParaRPr lang="zh-CN" altLang="en-US" sz="1000" dirty="0"/>
          </a:p>
        </p:txBody>
      </p:sp>
      <p:sp>
        <p:nvSpPr>
          <p:cNvPr id="27" name="Freeform 15"/>
          <p:cNvSpPr>
            <a:spLocks/>
          </p:cNvSpPr>
          <p:nvPr/>
        </p:nvSpPr>
        <p:spPr bwMode="auto">
          <a:xfrm>
            <a:off x="4572794" y="1997568"/>
            <a:ext cx="2878814" cy="662432"/>
          </a:xfrm>
          <a:custGeom>
            <a:avLst/>
            <a:gdLst>
              <a:gd name="T0" fmla="*/ 1894 w 1894"/>
              <a:gd name="T1" fmla="*/ 355 h 355"/>
              <a:gd name="T2" fmla="*/ 1894 w 1894"/>
              <a:gd name="T3" fmla="*/ 119 h 355"/>
              <a:gd name="T4" fmla="*/ 1828 w 1894"/>
              <a:gd name="T5" fmla="*/ 54 h 355"/>
              <a:gd name="T6" fmla="*/ 68 w 1894"/>
              <a:gd name="T7" fmla="*/ 54 h 355"/>
              <a:gd name="T8" fmla="*/ 0 w 1894"/>
              <a:gd name="T9" fmla="*/ 0 h 355"/>
            </a:gdLst>
            <a:ahLst/>
            <a:cxnLst>
              <a:cxn ang="0">
                <a:pos x="T0" y="T1"/>
              </a:cxn>
              <a:cxn ang="0">
                <a:pos x="T2" y="T3"/>
              </a:cxn>
              <a:cxn ang="0">
                <a:pos x="T4" y="T5"/>
              </a:cxn>
              <a:cxn ang="0">
                <a:pos x="T6" y="T7"/>
              </a:cxn>
              <a:cxn ang="0">
                <a:pos x="T8" y="T9"/>
              </a:cxn>
            </a:cxnLst>
            <a:rect l="0" t="0" r="r" b="b"/>
            <a:pathLst>
              <a:path w="1894" h="355">
                <a:moveTo>
                  <a:pt x="1894" y="355"/>
                </a:moveTo>
                <a:cubicBezTo>
                  <a:pt x="1894" y="119"/>
                  <a:pt x="1894" y="119"/>
                  <a:pt x="1894" y="119"/>
                </a:cubicBezTo>
                <a:cubicBezTo>
                  <a:pt x="1894" y="119"/>
                  <a:pt x="1893" y="55"/>
                  <a:pt x="1828" y="54"/>
                </a:cubicBezTo>
                <a:cubicBezTo>
                  <a:pt x="68" y="54"/>
                  <a:pt x="68" y="54"/>
                  <a:pt x="68" y="54"/>
                </a:cubicBezTo>
                <a:cubicBezTo>
                  <a:pt x="38" y="54"/>
                  <a:pt x="10" y="26"/>
                  <a:pt x="0" y="0"/>
                </a:cubicBezTo>
              </a:path>
            </a:pathLst>
          </a:custGeom>
          <a:noFill/>
          <a:ln w="38100" cap="flat">
            <a:solidFill>
              <a:schemeClr val="accent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94" tIns="34297" rIns="68594" bIns="34297" numCol="1" anchor="t" anchorCtr="0" compatLnSpc="1">
            <a:prstTxWarp prst="textNoShape">
              <a:avLst/>
            </a:prstTxWarp>
          </a:bodyPr>
          <a:lstStyle/>
          <a:p>
            <a:endParaRPr lang="zh-CN" altLang="en-US" sz="1000" dirty="0"/>
          </a:p>
        </p:txBody>
      </p:sp>
      <p:sp>
        <p:nvSpPr>
          <p:cNvPr id="4" name="Freeform 6"/>
          <p:cNvSpPr>
            <a:spLocks/>
          </p:cNvSpPr>
          <p:nvPr/>
        </p:nvSpPr>
        <p:spPr bwMode="auto">
          <a:xfrm>
            <a:off x="4079644" y="606229"/>
            <a:ext cx="986301" cy="1254305"/>
          </a:xfrm>
          <a:custGeom>
            <a:avLst/>
            <a:gdLst>
              <a:gd name="T0" fmla="*/ 214 w 427"/>
              <a:gd name="T1" fmla="*/ 0 h 543"/>
              <a:gd name="T2" fmla="*/ 427 w 427"/>
              <a:gd name="T3" fmla="*/ 213 h 543"/>
              <a:gd name="T4" fmla="*/ 326 w 427"/>
              <a:gd name="T5" fmla="*/ 394 h 543"/>
              <a:gd name="T6" fmla="*/ 268 w 427"/>
              <a:gd name="T7" fmla="*/ 444 h 543"/>
              <a:gd name="T8" fmla="*/ 214 w 427"/>
              <a:gd name="T9" fmla="*/ 543 h 543"/>
              <a:gd name="T10" fmla="*/ 159 w 427"/>
              <a:gd name="T11" fmla="*/ 444 h 543"/>
              <a:gd name="T12" fmla="*/ 100 w 427"/>
              <a:gd name="T13" fmla="*/ 393 h 543"/>
              <a:gd name="T14" fmla="*/ 88 w 427"/>
              <a:gd name="T15" fmla="*/ 385 h 543"/>
              <a:gd name="T16" fmla="*/ 88 w 427"/>
              <a:gd name="T17" fmla="*/ 385 h 543"/>
              <a:gd name="T18" fmla="*/ 88 w 427"/>
              <a:gd name="T19" fmla="*/ 385 h 543"/>
              <a:gd name="T20" fmla="*/ 0 w 427"/>
              <a:gd name="T21" fmla="*/ 213 h 543"/>
              <a:gd name="T22" fmla="*/ 214 w 427"/>
              <a:gd name="T23" fmla="*/ 0 h 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7" h="543">
                <a:moveTo>
                  <a:pt x="214" y="0"/>
                </a:moveTo>
                <a:cubicBezTo>
                  <a:pt x="331" y="0"/>
                  <a:pt x="427" y="95"/>
                  <a:pt x="427" y="213"/>
                </a:cubicBezTo>
                <a:cubicBezTo>
                  <a:pt x="427" y="290"/>
                  <a:pt x="386" y="357"/>
                  <a:pt x="326" y="394"/>
                </a:cubicBezTo>
                <a:cubicBezTo>
                  <a:pt x="312" y="404"/>
                  <a:pt x="289" y="422"/>
                  <a:pt x="268" y="444"/>
                </a:cubicBezTo>
                <a:cubicBezTo>
                  <a:pt x="234" y="479"/>
                  <a:pt x="214" y="543"/>
                  <a:pt x="214" y="543"/>
                </a:cubicBezTo>
                <a:cubicBezTo>
                  <a:pt x="214" y="543"/>
                  <a:pt x="193" y="479"/>
                  <a:pt x="159" y="444"/>
                </a:cubicBezTo>
                <a:cubicBezTo>
                  <a:pt x="137" y="421"/>
                  <a:pt x="114" y="403"/>
                  <a:pt x="100" y="393"/>
                </a:cubicBezTo>
                <a:cubicBezTo>
                  <a:pt x="96" y="391"/>
                  <a:pt x="92" y="388"/>
                  <a:pt x="88" y="385"/>
                </a:cubicBezTo>
                <a:cubicBezTo>
                  <a:pt x="88" y="385"/>
                  <a:pt x="88" y="385"/>
                  <a:pt x="88" y="385"/>
                </a:cubicBezTo>
                <a:cubicBezTo>
                  <a:pt x="88" y="385"/>
                  <a:pt x="88" y="385"/>
                  <a:pt x="88" y="385"/>
                </a:cubicBezTo>
                <a:cubicBezTo>
                  <a:pt x="35" y="346"/>
                  <a:pt x="0" y="284"/>
                  <a:pt x="0" y="213"/>
                </a:cubicBezTo>
                <a:cubicBezTo>
                  <a:pt x="0" y="95"/>
                  <a:pt x="96" y="0"/>
                  <a:pt x="214" y="0"/>
                </a:cubicBezTo>
                <a:close/>
              </a:path>
            </a:pathLst>
          </a:custGeom>
          <a:solidFill>
            <a:srgbClr val="004236"/>
          </a:solidFill>
          <a:ln w="5" cap="flat">
            <a:noFill/>
            <a:prstDash val="solid"/>
            <a:miter lim="800000"/>
            <a:headEnd/>
            <a:tailEnd/>
          </a:ln>
        </p:spPr>
        <p:txBody>
          <a:bodyPr vert="horz" wrap="square" lIns="68594" tIns="216043" rIns="68594" bIns="34297" numCol="1" anchor="t" anchorCtr="0" compatLnSpc="1">
            <a:prstTxWarp prst="textNoShape">
              <a:avLst/>
            </a:prstTxWarp>
          </a:bodyPr>
          <a:lstStyle/>
          <a:p>
            <a:pPr lvl="0" algn="ctr"/>
            <a:r>
              <a:rPr lang="en-US" altLang="zh-CN" kern="0">
                <a:solidFill>
                  <a:prstClr val="white"/>
                </a:solidFill>
                <a:latin typeface="AvantGarde Md BT" pitchFamily="34" charset="0"/>
                <a:ea typeface="微软雅黑" pitchFamily="34" charset="-122"/>
              </a:rPr>
              <a:t>Ý </a:t>
            </a:r>
            <a:br>
              <a:rPr lang="en-US" altLang="zh-CN" kern="0">
                <a:solidFill>
                  <a:prstClr val="white"/>
                </a:solidFill>
                <a:latin typeface="AvantGarde Md BT" pitchFamily="34" charset="0"/>
                <a:ea typeface="微软雅黑" pitchFamily="34" charset="-122"/>
              </a:rPr>
            </a:br>
            <a:r>
              <a:rPr lang="en-US" altLang="zh-CN" kern="0">
                <a:solidFill>
                  <a:prstClr val="white"/>
                </a:solidFill>
                <a:latin typeface="AvantGarde Md BT" pitchFamily="34" charset="0"/>
                <a:ea typeface="微软雅黑" pitchFamily="34" charset="-122"/>
              </a:rPr>
              <a:t>NGHĨA</a:t>
            </a:r>
            <a:endParaRPr lang="zh-CN" altLang="en-US" kern="0" dirty="0">
              <a:solidFill>
                <a:prstClr val="white"/>
              </a:solidFill>
              <a:latin typeface="AvantGarde Md BT" pitchFamily="34" charset="0"/>
              <a:ea typeface="微软雅黑" pitchFamily="34" charset="-122"/>
            </a:endParaRPr>
          </a:p>
        </p:txBody>
      </p:sp>
      <p:sp>
        <p:nvSpPr>
          <p:cNvPr id="33" name="矩形 32"/>
          <p:cNvSpPr/>
          <p:nvPr/>
        </p:nvSpPr>
        <p:spPr>
          <a:xfrm>
            <a:off x="1004766" y="2961074"/>
            <a:ext cx="1347644" cy="1754345"/>
          </a:xfrm>
          <a:prstGeom prst="rect">
            <a:avLst/>
          </a:prstGeom>
          <a:noFill/>
          <a:ln w="38100">
            <a:solidFill>
              <a:srgbClr val="004236"/>
            </a:solidFill>
          </a:ln>
        </p:spPr>
        <p:txBody>
          <a:bodyPr wrap="square" lIns="91458" tIns="45729" rIns="91458" bIns="45729">
            <a:spAutoFit/>
          </a:bodyPr>
          <a:lstStyle/>
          <a:p>
            <a:pPr algn="just"/>
            <a:r>
              <a:rPr lang="en-US" altLang="zh-CN" b="1">
                <a:solidFill>
                  <a:srgbClr val="004236"/>
                </a:solidFill>
                <a:latin typeface="+mj-lt"/>
                <a:ea typeface="微软雅黑" pitchFamily="34" charset="-122"/>
                <a:cs typeface="华文黑体" pitchFamily="2" charset="-122"/>
              </a:rPr>
              <a:t>Là cơ sở tiền đề quan trọng của khối đại đoàn kết dân tộc</a:t>
            </a:r>
            <a:endParaRPr lang="zh-CN" altLang="en-US" b="1" dirty="0">
              <a:solidFill>
                <a:srgbClr val="004236"/>
              </a:solidFill>
              <a:latin typeface="+mj-lt"/>
              <a:ea typeface="微软雅黑" pitchFamily="34" charset="-122"/>
            </a:endParaRPr>
          </a:p>
        </p:txBody>
      </p:sp>
      <p:sp>
        <p:nvSpPr>
          <p:cNvPr id="39" name="矩形 38"/>
          <p:cNvSpPr/>
          <p:nvPr/>
        </p:nvSpPr>
        <p:spPr>
          <a:xfrm>
            <a:off x="3888149" y="2969675"/>
            <a:ext cx="1369289" cy="1754345"/>
          </a:xfrm>
          <a:prstGeom prst="rect">
            <a:avLst/>
          </a:prstGeom>
          <a:noFill/>
          <a:ln w="38100">
            <a:solidFill>
              <a:srgbClr val="004236"/>
            </a:solidFill>
          </a:ln>
        </p:spPr>
        <p:txBody>
          <a:bodyPr wrap="square" lIns="91458" tIns="45729" rIns="91458" bIns="45729">
            <a:spAutoFit/>
          </a:bodyPr>
          <a:lstStyle/>
          <a:p>
            <a:pPr algn="just"/>
            <a:r>
              <a:rPr lang="en-US" altLang="zh-CN" b="1">
                <a:solidFill>
                  <a:srgbClr val="004236"/>
                </a:solidFill>
                <a:latin typeface="+mj-lt"/>
                <a:ea typeface="微软雅黑" pitchFamily="34" charset="-122"/>
                <a:cs typeface="华文黑体" pitchFamily="2" charset="-122"/>
              </a:rPr>
              <a:t>Thúc đẩy tình đoàn kết keo sơn gắn bó nhân dân Việt Nam</a:t>
            </a:r>
            <a:endParaRPr lang="zh-CN" altLang="en-US" b="1" dirty="0">
              <a:solidFill>
                <a:srgbClr val="004236"/>
              </a:solidFill>
              <a:latin typeface="+mj-lt"/>
              <a:ea typeface="微软雅黑" pitchFamily="34" charset="-122"/>
            </a:endParaRPr>
          </a:p>
        </p:txBody>
      </p:sp>
      <p:sp>
        <p:nvSpPr>
          <p:cNvPr id="43" name="矩形 42"/>
          <p:cNvSpPr/>
          <p:nvPr/>
        </p:nvSpPr>
        <p:spPr>
          <a:xfrm>
            <a:off x="6793177" y="2969675"/>
            <a:ext cx="1395304" cy="1754345"/>
          </a:xfrm>
          <a:prstGeom prst="rect">
            <a:avLst/>
          </a:prstGeom>
          <a:noFill/>
          <a:ln w="38100">
            <a:solidFill>
              <a:srgbClr val="004236"/>
            </a:solidFill>
          </a:ln>
        </p:spPr>
        <p:txBody>
          <a:bodyPr wrap="square" lIns="91458" tIns="45729" rIns="91458" bIns="45729">
            <a:spAutoFit/>
          </a:bodyPr>
          <a:lstStyle/>
          <a:p>
            <a:pPr algn="just"/>
            <a:r>
              <a:rPr lang="en-US" altLang="zh-CN" b="1">
                <a:solidFill>
                  <a:srgbClr val="004236"/>
                </a:solidFill>
                <a:latin typeface="+mj-lt"/>
                <a:ea typeface="微软雅黑" pitchFamily="34" charset="-122"/>
                <a:cs typeface="华文黑体" pitchFamily="2" charset="-122"/>
              </a:rPr>
              <a:t>Tạo sức mạnh tổng hộ trong việc xây dựng đất nước phồn thịnh</a:t>
            </a:r>
            <a:endParaRPr lang="zh-CN" altLang="en-US" b="1" dirty="0">
              <a:solidFill>
                <a:srgbClr val="004236"/>
              </a:solidFill>
              <a:latin typeface="+mj-lt"/>
              <a:ea typeface="微软雅黑" pitchFamily="34" charset="-122"/>
            </a:endParaRPr>
          </a:p>
        </p:txBody>
      </p:sp>
      <p:sp>
        <p:nvSpPr>
          <p:cNvPr id="30" name="矩形 29">
            <a:extLst>
              <a:ext uri="{FF2B5EF4-FFF2-40B4-BE49-F238E27FC236}">
                <a16:creationId xmlns:a16="http://schemas.microsoft.com/office/drawing/2014/main" id="{CCF2D2CD-475B-47A4-8A4D-FDF7CA7E314F}"/>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sp>
        <p:nvSpPr>
          <p:cNvPr id="31" name="文本框 32">
            <a:extLst>
              <a:ext uri="{FF2B5EF4-FFF2-40B4-BE49-F238E27FC236}">
                <a16:creationId xmlns:a16="http://schemas.microsoft.com/office/drawing/2014/main" id="{02BCFBA8-9716-4E10-BDF2-87AEDF74943F}"/>
              </a:ext>
            </a:extLst>
          </p:cNvPr>
          <p:cNvSpPr txBox="1"/>
          <p:nvPr/>
        </p:nvSpPr>
        <p:spPr>
          <a:xfrm>
            <a:off x="160366" y="236985"/>
            <a:ext cx="6323859" cy="315475"/>
          </a:xfrm>
          <a:prstGeom prst="rect">
            <a:avLst/>
          </a:prstGeom>
          <a:noFill/>
        </p:spPr>
        <p:txBody>
          <a:bodyPr wrap="square" lIns="68584" tIns="34292" rIns="68584" bIns="34292">
            <a:spAutoFit/>
          </a:bodyPr>
          <a:lstStyle/>
          <a:p>
            <a:r>
              <a:rPr lang="en-US" altLang="zh-CN" sz="1600">
                <a:solidFill>
                  <a:srgbClr val="004236"/>
                </a:solidFill>
                <a:latin typeface="Arial" panose="020B0604020202020204" pitchFamily="34" charset="0"/>
                <a:ea typeface="微软雅黑" panose="020B0503020204020204" pitchFamily="34" charset="-122"/>
                <a:sym typeface="Arial" panose="020B0604020202020204" pitchFamily="34" charset="0"/>
              </a:rPr>
              <a:t>c. Ý NGHĨA QUYỀN BÌNH ĐẲNG GIỮA CÁC TÔN GIÁO</a:t>
            </a:r>
            <a:endParaRPr lang="en-US" altLang="zh-CN" sz="1600" dirty="0">
              <a:solidFill>
                <a:srgbClr val="004236"/>
              </a:solidFill>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1183083483"/>
      </p:ext>
    </p:extLst>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wipe(right)">
                                      <p:cBhvr>
                                        <p:cTn id="16" dur="500"/>
                                        <p:tgtEl>
                                          <p:spTgt spid="25"/>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wipe(left)">
                                      <p:cBhvr>
                                        <p:cTn id="19" dur="500"/>
                                        <p:tgtEl>
                                          <p:spTgt spid="27"/>
                                        </p:tgtEl>
                                      </p:cBhvr>
                                    </p:animEffect>
                                  </p:childTnLst>
                                </p:cTn>
                              </p:par>
                            </p:childTnLst>
                          </p:cTn>
                        </p:par>
                        <p:par>
                          <p:cTn id="20" fill="hold">
                            <p:stCondLst>
                              <p:cond delay="1500"/>
                            </p:stCondLst>
                            <p:childTnLst>
                              <p:par>
                                <p:cTn id="21" presetID="23" presetClass="entr" presetSubtype="288"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p:cTn id="23" dur="500" fill="hold"/>
                                        <p:tgtEl>
                                          <p:spTgt spid="20"/>
                                        </p:tgtEl>
                                        <p:attrNameLst>
                                          <p:attrName>ppt_w</p:attrName>
                                        </p:attrNameLst>
                                      </p:cBhvr>
                                      <p:tavLst>
                                        <p:tav tm="0">
                                          <p:val>
                                            <p:strVal val="4/3*#ppt_w"/>
                                          </p:val>
                                        </p:tav>
                                        <p:tav tm="100000">
                                          <p:val>
                                            <p:strVal val="#ppt_w"/>
                                          </p:val>
                                        </p:tav>
                                      </p:tavLst>
                                    </p:anim>
                                    <p:anim calcmode="lin" valueType="num">
                                      <p:cBhvr>
                                        <p:cTn id="24" dur="500" fill="hold"/>
                                        <p:tgtEl>
                                          <p:spTgt spid="20"/>
                                        </p:tgtEl>
                                        <p:attrNameLst>
                                          <p:attrName>ppt_h</p:attrName>
                                        </p:attrNameLst>
                                      </p:cBhvr>
                                      <p:tavLst>
                                        <p:tav tm="0">
                                          <p:val>
                                            <p:strVal val="4/3*#ppt_h"/>
                                          </p:val>
                                        </p:tav>
                                        <p:tav tm="100000">
                                          <p:val>
                                            <p:strVal val="#ppt_h"/>
                                          </p:val>
                                        </p:tav>
                                      </p:tavLst>
                                    </p:anim>
                                  </p:childTnLst>
                                </p:cTn>
                              </p:par>
                              <p:par>
                                <p:cTn id="25" presetID="23" presetClass="entr" presetSubtype="288" fill="hold" grpId="0" nodeType="withEffect">
                                  <p:stCondLst>
                                    <p:cond delay="400"/>
                                  </p:stCondLst>
                                  <p:childTnLst>
                                    <p:set>
                                      <p:cBhvr>
                                        <p:cTn id="26" dur="1" fill="hold">
                                          <p:stCondLst>
                                            <p:cond delay="0"/>
                                          </p:stCondLst>
                                        </p:cTn>
                                        <p:tgtEl>
                                          <p:spTgt spid="24"/>
                                        </p:tgtEl>
                                        <p:attrNameLst>
                                          <p:attrName>style.visibility</p:attrName>
                                        </p:attrNameLst>
                                      </p:cBhvr>
                                      <p:to>
                                        <p:strVal val="visible"/>
                                      </p:to>
                                    </p:set>
                                    <p:anim calcmode="lin" valueType="num">
                                      <p:cBhvr>
                                        <p:cTn id="27" dur="500" fill="hold"/>
                                        <p:tgtEl>
                                          <p:spTgt spid="24"/>
                                        </p:tgtEl>
                                        <p:attrNameLst>
                                          <p:attrName>ppt_w</p:attrName>
                                        </p:attrNameLst>
                                      </p:cBhvr>
                                      <p:tavLst>
                                        <p:tav tm="0">
                                          <p:val>
                                            <p:strVal val="4/3*#ppt_w"/>
                                          </p:val>
                                        </p:tav>
                                        <p:tav tm="100000">
                                          <p:val>
                                            <p:strVal val="#ppt_w"/>
                                          </p:val>
                                        </p:tav>
                                      </p:tavLst>
                                    </p:anim>
                                    <p:anim calcmode="lin" valueType="num">
                                      <p:cBhvr>
                                        <p:cTn id="28" dur="500" fill="hold"/>
                                        <p:tgtEl>
                                          <p:spTgt spid="24"/>
                                        </p:tgtEl>
                                        <p:attrNameLst>
                                          <p:attrName>ppt_h</p:attrName>
                                        </p:attrNameLst>
                                      </p:cBhvr>
                                      <p:tavLst>
                                        <p:tav tm="0">
                                          <p:val>
                                            <p:strVal val="4/3*#ppt_h"/>
                                          </p:val>
                                        </p:tav>
                                        <p:tav tm="100000">
                                          <p:val>
                                            <p:strVal val="#ppt_h"/>
                                          </p:val>
                                        </p:tav>
                                      </p:tavLst>
                                    </p:anim>
                                  </p:childTnLst>
                                </p:cTn>
                              </p:par>
                              <p:par>
                                <p:cTn id="29" presetID="23" presetClass="entr" presetSubtype="288" fill="hold" grpId="0" nodeType="withEffect">
                                  <p:stCondLst>
                                    <p:cond delay="40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strVal val="4/3*#ppt_w"/>
                                          </p:val>
                                        </p:tav>
                                        <p:tav tm="100000">
                                          <p:val>
                                            <p:strVal val="#ppt_w"/>
                                          </p:val>
                                        </p:tav>
                                      </p:tavLst>
                                    </p:anim>
                                    <p:anim calcmode="lin" valueType="num">
                                      <p:cBhvr>
                                        <p:cTn id="32" dur="500" fill="hold"/>
                                        <p:tgtEl>
                                          <p:spTgt spid="22"/>
                                        </p:tgtEl>
                                        <p:attrNameLst>
                                          <p:attrName>ppt_h</p:attrName>
                                        </p:attrNameLst>
                                      </p:cBhvr>
                                      <p:tavLst>
                                        <p:tav tm="0">
                                          <p:val>
                                            <p:strVal val="4/3*#ppt_h"/>
                                          </p:val>
                                        </p:tav>
                                        <p:tav tm="100000">
                                          <p:val>
                                            <p:strVal val="#ppt_h"/>
                                          </p:val>
                                        </p:tav>
                                      </p:tavLst>
                                    </p:anim>
                                  </p:childTnLst>
                                </p:cTn>
                              </p:par>
                              <p:par>
                                <p:cTn id="33" presetID="10" presetClass="entr" presetSubtype="0"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fade">
                                      <p:cBhvr>
                                        <p:cTn id="35" dur="500"/>
                                        <p:tgtEl>
                                          <p:spTgt spid="33"/>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9"/>
                                        </p:tgtEl>
                                        <p:attrNameLst>
                                          <p:attrName>style.visibility</p:attrName>
                                        </p:attrNameLst>
                                      </p:cBhvr>
                                      <p:to>
                                        <p:strVal val="visible"/>
                                      </p:to>
                                    </p:set>
                                    <p:animEffect transition="in" filter="fade">
                                      <p:cBhvr>
                                        <p:cTn id="38" dur="500"/>
                                        <p:tgtEl>
                                          <p:spTgt spid="3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3"/>
                                        </p:tgtEl>
                                        <p:attrNameLst>
                                          <p:attrName>style.visibility</p:attrName>
                                        </p:attrNameLst>
                                      </p:cBhvr>
                                      <p:to>
                                        <p:strVal val="visible"/>
                                      </p:to>
                                    </p:set>
                                    <p:animEffect transition="in" filter="fade">
                                      <p:cBhvr>
                                        <p:cTn id="41"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0" grpId="0" animBg="1"/>
      <p:bldP spid="22" grpId="0" animBg="1"/>
      <p:bldP spid="24" grpId="0" animBg="1"/>
      <p:bldP spid="25" grpId="0" animBg="1"/>
      <p:bldP spid="27" grpId="0" animBg="1"/>
      <p:bldP spid="4" grpId="0" animBg="1"/>
      <p:bldP spid="33" grpId="0" animBg="1"/>
      <p:bldP spid="39" grpId="0" animBg="1"/>
      <p:bldP spid="4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9F00DFA4-385D-40AA-8681-BA6070F1A3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4" y="0"/>
            <a:ext cx="9138700" cy="5145088"/>
          </a:xfrm>
          <a:prstGeom prst="rect">
            <a:avLst/>
          </a:prstGeom>
        </p:spPr>
      </p:pic>
      <p:sp>
        <p:nvSpPr>
          <p:cNvPr id="24" name="矩形 23"/>
          <p:cNvSpPr/>
          <p:nvPr/>
        </p:nvSpPr>
        <p:spPr>
          <a:xfrm>
            <a:off x="2106508" y="1911209"/>
            <a:ext cx="5185476" cy="707904"/>
          </a:xfrm>
          <a:prstGeom prst="rect">
            <a:avLst/>
          </a:prstGeom>
        </p:spPr>
        <p:txBody>
          <a:bodyPr wrap="square" lIns="91458" tIns="45729" rIns="91458" bIns="45729">
            <a:spAutoFit/>
          </a:bodyPr>
          <a:lstStyle/>
          <a:p>
            <a:pPr algn="ctr" fontAlgn="auto">
              <a:spcBef>
                <a:spcPts val="0"/>
              </a:spcBef>
              <a:spcAft>
                <a:spcPts val="0"/>
              </a:spcAft>
              <a:defRPr/>
            </a:pPr>
            <a:r>
              <a:rPr lang="en-US" altLang="zh-CN" sz="4000" b="1" spc="300">
                <a:solidFill>
                  <a:schemeClr val="tx1">
                    <a:lumMod val="75000"/>
                    <a:lumOff val="25000"/>
                  </a:schemeClr>
                </a:solidFill>
                <a:latin typeface="微软雅黑" pitchFamily="34" charset="-122"/>
                <a:ea typeface="微软雅黑" pitchFamily="34" charset="-122"/>
                <a:cs typeface="+mn-ea"/>
                <a:sym typeface="+mn-lt"/>
              </a:rPr>
              <a:t>THANKYOU!</a:t>
            </a:r>
            <a:endParaRPr lang="zh-CN" altLang="en-US" sz="4000" b="1" spc="300" dirty="0">
              <a:solidFill>
                <a:schemeClr val="tx1">
                  <a:lumMod val="75000"/>
                  <a:lumOff val="25000"/>
                </a:schemeClr>
              </a:solidFill>
              <a:latin typeface="微软雅黑" pitchFamily="34" charset="-122"/>
              <a:ea typeface="微软雅黑" pitchFamily="34" charset="-122"/>
              <a:cs typeface="+mn-ea"/>
              <a:sym typeface="+mn-lt"/>
            </a:endParaRPr>
          </a:p>
        </p:txBody>
      </p:sp>
      <p:cxnSp>
        <p:nvCxnSpPr>
          <p:cNvPr id="26" name="直接连接符 25">
            <a:extLst>
              <a:ext uri="{FF2B5EF4-FFF2-40B4-BE49-F238E27FC236}">
                <a16:creationId xmlns:a16="http://schemas.microsoft.com/office/drawing/2014/main" id="{F599728D-24B5-4FA0-8D0B-6D961CE162D1}"/>
              </a:ext>
            </a:extLst>
          </p:cNvPr>
          <p:cNvCxnSpPr/>
          <p:nvPr/>
        </p:nvCxnSpPr>
        <p:spPr>
          <a:xfrm>
            <a:off x="2628604" y="2619113"/>
            <a:ext cx="4141284"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437324"/>
      </p:ext>
    </p:extLst>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3"/>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par>
                          <p:cTn id="10" fill="hold">
                            <p:stCondLst>
                              <p:cond delay="1000"/>
                            </p:stCondLst>
                            <p:childTnLst>
                              <p:par>
                                <p:cTn id="11" presetID="5" presetClass="entr" presetSubtype="10" fill="hold" grpId="0" nodeType="after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checkerboard(across)">
                                      <p:cBhvr>
                                        <p:cTn id="13" dur="500"/>
                                        <p:tgtEl>
                                          <p:spTgt spid="24"/>
                                        </p:tgtEl>
                                      </p:cBhvr>
                                    </p:animEffect>
                                  </p:childTnLst>
                                </p:cTn>
                              </p:par>
                            </p:childTnLst>
                          </p:cTn>
                        </p:par>
                        <p:par>
                          <p:cTn id="14" fill="hold">
                            <p:stCondLst>
                              <p:cond delay="1500"/>
                            </p:stCondLst>
                            <p:childTnLst>
                              <p:par>
                                <p:cTn id="15" presetID="16" presetClass="entr" presetSubtype="21" fill="hold" nodeType="after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barn(inVertical)">
                                      <p:cBhvr>
                                        <p:cTn id="1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Box 83"/>
          <p:cNvSpPr txBox="1"/>
          <p:nvPr/>
        </p:nvSpPr>
        <p:spPr>
          <a:xfrm>
            <a:off x="459271" y="1789816"/>
            <a:ext cx="1952620" cy="1509650"/>
          </a:xfrm>
          <a:prstGeom prst="rect">
            <a:avLst/>
          </a:prstGeom>
          <a:noFill/>
        </p:spPr>
        <p:txBody>
          <a:bodyPr wrap="square" lIns="68587" tIns="34293" rIns="68587" bIns="34293" rtlCol="0">
            <a:spAutoFit/>
          </a:bodyPr>
          <a:lstStyle/>
          <a:p>
            <a:pPr algn="ctr">
              <a:lnSpc>
                <a:spcPct val="130000"/>
              </a:lnSpc>
            </a:pPr>
            <a:r>
              <a:rPr lang="en-US" altLang="zh-CN" sz="2400">
                <a:solidFill>
                  <a:srgbClr val="004236"/>
                </a:solidFill>
                <a:latin typeface="+mj-lt"/>
                <a:ea typeface="微软雅黑" pitchFamily="34" charset="-122"/>
              </a:rPr>
              <a:t>CÁC DÂN TỘC KHÔNG </a:t>
            </a:r>
          </a:p>
          <a:p>
            <a:pPr algn="ctr">
              <a:lnSpc>
                <a:spcPct val="130000"/>
              </a:lnSpc>
            </a:pPr>
            <a:r>
              <a:rPr lang="en-US" altLang="zh-CN" sz="2400">
                <a:solidFill>
                  <a:srgbClr val="004236"/>
                </a:solidFill>
                <a:latin typeface="+mj-lt"/>
                <a:ea typeface="微软雅黑" pitchFamily="34" charset="-122"/>
              </a:rPr>
              <a:t>PHÂN BIỆT</a:t>
            </a:r>
            <a:endParaRPr lang="zh-CN" altLang="en-US" sz="2400" dirty="0">
              <a:solidFill>
                <a:srgbClr val="004236"/>
              </a:solidFill>
              <a:latin typeface="+mj-lt"/>
              <a:ea typeface="微软雅黑" pitchFamily="34" charset="-122"/>
            </a:endParaRPr>
          </a:p>
        </p:txBody>
      </p:sp>
      <p:sp>
        <p:nvSpPr>
          <p:cNvPr id="2" name="圆角矩形 1"/>
          <p:cNvSpPr/>
          <p:nvPr/>
        </p:nvSpPr>
        <p:spPr>
          <a:xfrm>
            <a:off x="535683" y="1345590"/>
            <a:ext cx="1820140" cy="2312865"/>
          </a:xfrm>
          <a:prstGeom prst="roundRect">
            <a:avLst/>
          </a:prstGeom>
          <a:noFill/>
          <a:ln w="38100">
            <a:solidFill>
              <a:srgbClr val="004236"/>
            </a:solid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rtlCol="0" anchor="ctr"/>
          <a:lstStyle/>
          <a:p>
            <a:pPr algn="ctr"/>
            <a:endParaRPr lang="zh-CN" altLang="en-US"/>
          </a:p>
        </p:txBody>
      </p:sp>
      <p:grpSp>
        <p:nvGrpSpPr>
          <p:cNvPr id="7" name="组合 8"/>
          <p:cNvGrpSpPr/>
          <p:nvPr/>
        </p:nvGrpSpPr>
        <p:grpSpPr>
          <a:xfrm>
            <a:off x="2349362" y="1914377"/>
            <a:ext cx="2128544" cy="1305534"/>
            <a:chOff x="4367014" y="2573236"/>
            <a:chExt cx="688142" cy="1740174"/>
          </a:xfrm>
        </p:grpSpPr>
        <p:cxnSp>
          <p:nvCxnSpPr>
            <p:cNvPr id="11" name="直接连接符 10"/>
            <p:cNvCxnSpPr>
              <a:cxnSpLocks/>
            </p:cNvCxnSpPr>
            <p:nvPr/>
          </p:nvCxnSpPr>
          <p:spPr>
            <a:xfrm>
              <a:off x="4373444" y="2573236"/>
              <a:ext cx="681712" cy="1"/>
            </a:xfrm>
            <a:prstGeom prst="line">
              <a:avLst/>
            </a:prstGeom>
            <a:ln w="38100">
              <a:solidFill>
                <a:srgbClr val="004236"/>
              </a:solidFill>
            </a:ln>
          </p:spPr>
          <p:style>
            <a:lnRef idx="1">
              <a:schemeClr val="accent1"/>
            </a:lnRef>
            <a:fillRef idx="0">
              <a:schemeClr val="accent1"/>
            </a:fillRef>
            <a:effectRef idx="0">
              <a:schemeClr val="accent1"/>
            </a:effectRef>
            <a:fontRef idx="minor">
              <a:schemeClr val="tx1"/>
            </a:fontRef>
          </p:style>
        </p:cxnSp>
        <p:cxnSp>
          <p:nvCxnSpPr>
            <p:cNvPr id="177" name="直接连接符 176"/>
            <p:cNvCxnSpPr/>
            <p:nvPr/>
          </p:nvCxnSpPr>
          <p:spPr>
            <a:xfrm>
              <a:off x="4367014" y="3449940"/>
              <a:ext cx="681712" cy="1"/>
            </a:xfrm>
            <a:prstGeom prst="line">
              <a:avLst/>
            </a:prstGeom>
            <a:ln w="38100">
              <a:solidFill>
                <a:srgbClr val="004236"/>
              </a:solidFill>
            </a:ln>
          </p:spPr>
          <p:style>
            <a:lnRef idx="1">
              <a:schemeClr val="accent1"/>
            </a:lnRef>
            <a:fillRef idx="0">
              <a:schemeClr val="accent1"/>
            </a:fillRef>
            <a:effectRef idx="0">
              <a:schemeClr val="accent1"/>
            </a:effectRef>
            <a:fontRef idx="minor">
              <a:schemeClr val="tx1"/>
            </a:fontRef>
          </p:style>
        </p:cxnSp>
        <p:cxnSp>
          <p:nvCxnSpPr>
            <p:cNvPr id="178" name="直接连接符 177"/>
            <p:cNvCxnSpPr/>
            <p:nvPr/>
          </p:nvCxnSpPr>
          <p:spPr>
            <a:xfrm>
              <a:off x="4367014" y="4313409"/>
              <a:ext cx="681712" cy="1"/>
            </a:xfrm>
            <a:prstGeom prst="line">
              <a:avLst/>
            </a:prstGeom>
            <a:ln w="38100">
              <a:solidFill>
                <a:srgbClr val="004236"/>
              </a:solidFill>
            </a:ln>
          </p:spPr>
          <p:style>
            <a:lnRef idx="1">
              <a:schemeClr val="accent1"/>
            </a:lnRef>
            <a:fillRef idx="0">
              <a:schemeClr val="accent1"/>
            </a:fillRef>
            <a:effectRef idx="0">
              <a:schemeClr val="accent1"/>
            </a:effectRef>
            <a:fontRef idx="minor">
              <a:schemeClr val="tx1"/>
            </a:fontRef>
          </p:style>
        </p:cxnSp>
      </p:grpSp>
      <p:grpSp>
        <p:nvGrpSpPr>
          <p:cNvPr id="15" name="组合 14"/>
          <p:cNvGrpSpPr/>
          <p:nvPr/>
        </p:nvGrpSpPr>
        <p:grpSpPr>
          <a:xfrm>
            <a:off x="3308958" y="1566516"/>
            <a:ext cx="1639152" cy="641863"/>
            <a:chOff x="5048726" y="2265039"/>
            <a:chExt cx="1531822" cy="455180"/>
          </a:xfrm>
          <a:solidFill>
            <a:schemeClr val="accent1">
              <a:lumMod val="40000"/>
              <a:lumOff val="60000"/>
            </a:schemeClr>
          </a:solidFill>
        </p:grpSpPr>
        <p:sp>
          <p:nvSpPr>
            <p:cNvPr id="4" name="圆角矩形 3"/>
            <p:cNvSpPr/>
            <p:nvPr/>
          </p:nvSpPr>
          <p:spPr>
            <a:xfrm>
              <a:off x="5048726" y="2265039"/>
              <a:ext cx="1531822" cy="44701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a:solidFill>
                  <a:srgbClr val="002060"/>
                </a:solidFill>
                <a:latin typeface="+mj-lt"/>
              </a:endParaRPr>
            </a:p>
          </p:txBody>
        </p:sp>
        <p:sp>
          <p:nvSpPr>
            <p:cNvPr id="169" name="TextBox 168"/>
            <p:cNvSpPr txBox="1"/>
            <p:nvPr/>
          </p:nvSpPr>
          <p:spPr>
            <a:xfrm>
              <a:off x="5061277" y="2321898"/>
              <a:ext cx="1519271" cy="398321"/>
            </a:xfrm>
            <a:prstGeom prst="rect">
              <a:avLst/>
            </a:prstGeom>
            <a:grpFill/>
          </p:spPr>
          <p:txBody>
            <a:bodyPr wrap="square" lIns="68573" tIns="34286" rIns="68573" bIns="34286" rtlCol="0">
              <a:spAutoFit/>
            </a:bodyPr>
            <a:lstStyle/>
            <a:p>
              <a:pPr algn="ctr"/>
              <a:r>
                <a:rPr lang="en-US" altLang="zh-CN" sz="1600" b="1">
                  <a:solidFill>
                    <a:srgbClr val="002060"/>
                  </a:solidFill>
                  <a:latin typeface="+mj-lt"/>
                  <a:ea typeface="黑体" pitchFamily="49" charset="-122"/>
                </a:rPr>
                <a:t>ĐA SỐ HAY </a:t>
              </a:r>
            </a:p>
            <a:p>
              <a:pPr algn="ctr"/>
              <a:r>
                <a:rPr lang="en-US" altLang="zh-CN" sz="1600" b="1">
                  <a:solidFill>
                    <a:srgbClr val="002060"/>
                  </a:solidFill>
                  <a:latin typeface="+mj-lt"/>
                  <a:ea typeface="黑体" pitchFamily="49" charset="-122"/>
                </a:rPr>
                <a:t>THIỂU SỐ</a:t>
              </a:r>
              <a:endParaRPr lang="zh-CN" altLang="en-US" sz="2000" b="1" dirty="0">
                <a:solidFill>
                  <a:srgbClr val="002060"/>
                </a:solidFill>
                <a:latin typeface="+mj-lt"/>
                <a:ea typeface="黑体" pitchFamily="49" charset="-122"/>
              </a:endParaRPr>
            </a:p>
          </p:txBody>
        </p:sp>
      </p:grpSp>
      <p:grpSp>
        <p:nvGrpSpPr>
          <p:cNvPr id="16" name="组合 13"/>
          <p:cNvGrpSpPr/>
          <p:nvPr/>
        </p:nvGrpSpPr>
        <p:grpSpPr>
          <a:xfrm>
            <a:off x="3308957" y="2300293"/>
            <a:ext cx="1639153" cy="610039"/>
            <a:chOff x="5048726" y="3230247"/>
            <a:chExt cx="1531822" cy="447017"/>
          </a:xfrm>
          <a:solidFill>
            <a:schemeClr val="accent2">
              <a:lumMod val="20000"/>
              <a:lumOff val="80000"/>
            </a:schemeClr>
          </a:solidFill>
        </p:grpSpPr>
        <p:sp>
          <p:nvSpPr>
            <p:cNvPr id="125" name="圆角矩形 124"/>
            <p:cNvSpPr/>
            <p:nvPr/>
          </p:nvSpPr>
          <p:spPr>
            <a:xfrm>
              <a:off x="5048726" y="3230247"/>
              <a:ext cx="1531822" cy="44701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a:solidFill>
                  <a:srgbClr val="002060"/>
                </a:solidFill>
                <a:latin typeface="+mj-lt"/>
              </a:endParaRPr>
            </a:p>
          </p:txBody>
        </p:sp>
        <p:sp>
          <p:nvSpPr>
            <p:cNvPr id="170" name="TextBox 169"/>
            <p:cNvSpPr txBox="1"/>
            <p:nvPr/>
          </p:nvSpPr>
          <p:spPr>
            <a:xfrm>
              <a:off x="5061278" y="3257581"/>
              <a:ext cx="1519270" cy="411584"/>
            </a:xfrm>
            <a:prstGeom prst="rect">
              <a:avLst/>
            </a:prstGeom>
            <a:grpFill/>
          </p:spPr>
          <p:txBody>
            <a:bodyPr wrap="square" lIns="68573" tIns="34286" rIns="68573" bIns="34286" rtlCol="0">
              <a:spAutoFit/>
            </a:bodyPr>
            <a:lstStyle/>
            <a:p>
              <a:pPr algn="ctr"/>
              <a:r>
                <a:rPr lang="en-US" altLang="zh-CN" sz="1600" b="1">
                  <a:solidFill>
                    <a:srgbClr val="002060"/>
                  </a:solidFill>
                  <a:latin typeface="+mj-lt"/>
                  <a:ea typeface="黑体" pitchFamily="49" charset="-122"/>
                </a:rPr>
                <a:t>TRÌNH ĐỘ </a:t>
              </a:r>
            </a:p>
            <a:p>
              <a:pPr algn="ctr"/>
              <a:r>
                <a:rPr lang="en-US" altLang="zh-CN" sz="1600" b="1">
                  <a:solidFill>
                    <a:srgbClr val="002060"/>
                  </a:solidFill>
                  <a:latin typeface="+mj-lt"/>
                  <a:ea typeface="黑体" pitchFamily="49" charset="-122"/>
                </a:rPr>
                <a:t>VĂN HÓA</a:t>
              </a:r>
              <a:endParaRPr lang="zh-CN" altLang="en-US" sz="1600" b="1" dirty="0">
                <a:solidFill>
                  <a:srgbClr val="002060"/>
                </a:solidFill>
                <a:latin typeface="+mj-lt"/>
                <a:ea typeface="黑体" pitchFamily="49" charset="-122"/>
              </a:endParaRPr>
            </a:p>
          </p:txBody>
        </p:sp>
      </p:grpSp>
      <p:grpSp>
        <p:nvGrpSpPr>
          <p:cNvPr id="17" name="组合 12"/>
          <p:cNvGrpSpPr/>
          <p:nvPr/>
        </p:nvGrpSpPr>
        <p:grpSpPr>
          <a:xfrm>
            <a:off x="3301775" y="2978280"/>
            <a:ext cx="1641151" cy="676846"/>
            <a:chOff x="5027859" y="4067885"/>
            <a:chExt cx="1546359" cy="455083"/>
          </a:xfrm>
          <a:solidFill>
            <a:schemeClr val="accent4">
              <a:lumMod val="20000"/>
              <a:lumOff val="80000"/>
            </a:schemeClr>
          </a:solidFill>
        </p:grpSpPr>
        <p:sp>
          <p:nvSpPr>
            <p:cNvPr id="126" name="圆角矩形 125"/>
            <p:cNvSpPr/>
            <p:nvPr/>
          </p:nvSpPr>
          <p:spPr>
            <a:xfrm>
              <a:off x="5027859" y="4067885"/>
              <a:ext cx="1531822" cy="44701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a:solidFill>
                  <a:srgbClr val="002060"/>
                </a:solidFill>
                <a:latin typeface="+mj-lt"/>
              </a:endParaRPr>
            </a:p>
          </p:txBody>
        </p:sp>
        <p:sp>
          <p:nvSpPr>
            <p:cNvPr id="171" name="TextBox 170"/>
            <p:cNvSpPr txBox="1"/>
            <p:nvPr/>
          </p:nvSpPr>
          <p:spPr>
            <a:xfrm>
              <a:off x="5042395" y="4145315"/>
              <a:ext cx="1531823" cy="377653"/>
            </a:xfrm>
            <a:prstGeom prst="rect">
              <a:avLst/>
            </a:prstGeom>
            <a:grpFill/>
          </p:spPr>
          <p:txBody>
            <a:bodyPr wrap="square" lIns="68573" tIns="34286" rIns="68573" bIns="34286" rtlCol="0">
              <a:spAutoFit/>
            </a:bodyPr>
            <a:lstStyle/>
            <a:p>
              <a:pPr algn="ctr"/>
              <a:r>
                <a:rPr lang="en-US" altLang="zh-CN" sz="1600" b="1">
                  <a:solidFill>
                    <a:srgbClr val="002060"/>
                  </a:solidFill>
                  <a:latin typeface="+mj-lt"/>
                  <a:ea typeface="黑体" pitchFamily="49" charset="-122"/>
                </a:rPr>
                <a:t>CHỦNG TỘC </a:t>
              </a:r>
            </a:p>
            <a:p>
              <a:pPr algn="ctr"/>
              <a:r>
                <a:rPr lang="en-US" altLang="zh-CN" sz="1600" b="1">
                  <a:solidFill>
                    <a:srgbClr val="002060"/>
                  </a:solidFill>
                  <a:latin typeface="+mj-lt"/>
                  <a:ea typeface="黑体" pitchFamily="49" charset="-122"/>
                </a:rPr>
                <a:t>MÀU DA</a:t>
              </a:r>
              <a:endParaRPr lang="zh-CN" altLang="en-US" sz="1600" b="1" dirty="0">
                <a:solidFill>
                  <a:srgbClr val="002060"/>
                </a:solidFill>
                <a:latin typeface="+mj-lt"/>
                <a:ea typeface="黑体" pitchFamily="49" charset="-122"/>
              </a:endParaRPr>
            </a:p>
          </p:txBody>
        </p:sp>
      </p:grpSp>
      <p:sp>
        <p:nvSpPr>
          <p:cNvPr id="8" name="燕尾形 7"/>
          <p:cNvSpPr/>
          <p:nvPr/>
        </p:nvSpPr>
        <p:spPr>
          <a:xfrm>
            <a:off x="3102246" y="1768103"/>
            <a:ext cx="206711" cy="252036"/>
          </a:xfrm>
          <a:prstGeom prst="chevron">
            <a:avLst/>
          </a:prstGeom>
          <a:solidFill>
            <a:srgbClr val="004236"/>
          </a:solidFill>
          <a:ln>
            <a:solidFill>
              <a:srgbClr val="004236"/>
            </a:solid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rtlCol="0" anchor="ctr"/>
          <a:lstStyle/>
          <a:p>
            <a:pPr algn="ctr"/>
            <a:endParaRPr lang="zh-CN" altLang="en-US">
              <a:solidFill>
                <a:schemeClr val="tx1"/>
              </a:solidFill>
            </a:endParaRPr>
          </a:p>
        </p:txBody>
      </p:sp>
      <p:sp>
        <p:nvSpPr>
          <p:cNvPr id="34" name="文本框 32">
            <a:extLst>
              <a:ext uri="{FF2B5EF4-FFF2-40B4-BE49-F238E27FC236}">
                <a16:creationId xmlns:a16="http://schemas.microsoft.com/office/drawing/2014/main" id="{02BCFBA8-9716-4E10-BDF2-87AEDF74943F}"/>
              </a:ext>
            </a:extLst>
          </p:cNvPr>
          <p:cNvSpPr txBox="1"/>
          <p:nvPr/>
        </p:nvSpPr>
        <p:spPr>
          <a:xfrm>
            <a:off x="147027" y="217630"/>
            <a:ext cx="6323859" cy="315475"/>
          </a:xfrm>
          <a:prstGeom prst="rect">
            <a:avLst/>
          </a:prstGeom>
          <a:noFill/>
        </p:spPr>
        <p:txBody>
          <a:bodyPr wrap="square" lIns="68584" tIns="34292" rIns="68584" bIns="34292">
            <a:spAutoFit/>
          </a:bodyPr>
          <a:lstStyle/>
          <a:p>
            <a:r>
              <a:rPr lang="en-US" altLang="zh-CN" sz="1600">
                <a:solidFill>
                  <a:srgbClr val="004236"/>
                </a:solidFill>
                <a:latin typeface="Arial" panose="020B0604020202020204" pitchFamily="34" charset="0"/>
                <a:ea typeface="微软雅黑" panose="020B0503020204020204" pitchFamily="34" charset="-122"/>
                <a:sym typeface="Arial" panose="020B0604020202020204" pitchFamily="34" charset="0"/>
              </a:rPr>
              <a:t>a. THẾ  NÀO LÀ BÌNH ĐẲNG GIỮA CÁC DÂN TỘC</a:t>
            </a:r>
            <a:endParaRPr lang="en-US" altLang="zh-CN" sz="1600" dirty="0">
              <a:solidFill>
                <a:srgbClr val="004236"/>
              </a:solidFill>
              <a:latin typeface="Arial" panose="020B0604020202020204" pitchFamily="34" charset="0"/>
              <a:ea typeface="微软雅黑" panose="020B0503020204020204" pitchFamily="34" charset="-122"/>
              <a:sym typeface="Arial" panose="020B0604020202020204" pitchFamily="34" charset="0"/>
            </a:endParaRPr>
          </a:p>
        </p:txBody>
      </p:sp>
      <p:sp>
        <p:nvSpPr>
          <p:cNvPr id="35" name="矩形 34">
            <a:extLst>
              <a:ext uri="{FF2B5EF4-FFF2-40B4-BE49-F238E27FC236}">
                <a16:creationId xmlns:a16="http://schemas.microsoft.com/office/drawing/2014/main" id="{293E172D-6C2F-475F-9943-F4183A18BB63}"/>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sp>
        <p:nvSpPr>
          <p:cNvPr id="36" name="圆角矩形 1"/>
          <p:cNvSpPr/>
          <p:nvPr/>
        </p:nvSpPr>
        <p:spPr>
          <a:xfrm>
            <a:off x="6713094" y="1462004"/>
            <a:ext cx="1820140" cy="2312865"/>
          </a:xfrm>
          <a:prstGeom prst="roundRect">
            <a:avLst/>
          </a:prstGeom>
          <a:noFill/>
          <a:ln w="38100">
            <a:solidFill>
              <a:srgbClr val="004236"/>
            </a:solid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rtlCol="0" anchor="ctr"/>
          <a:lstStyle/>
          <a:p>
            <a:pPr algn="ctr"/>
            <a:endParaRPr lang="zh-CN" altLang="en-US"/>
          </a:p>
        </p:txBody>
      </p:sp>
      <p:sp>
        <p:nvSpPr>
          <p:cNvPr id="12" name="TextBox 11"/>
          <p:cNvSpPr txBox="1"/>
          <p:nvPr/>
        </p:nvSpPr>
        <p:spPr>
          <a:xfrm>
            <a:off x="6769162" y="1729033"/>
            <a:ext cx="1729768" cy="1631216"/>
          </a:xfrm>
          <a:prstGeom prst="rect">
            <a:avLst/>
          </a:prstGeom>
          <a:noFill/>
        </p:spPr>
        <p:txBody>
          <a:bodyPr wrap="square" rtlCol="0">
            <a:spAutoFit/>
          </a:bodyPr>
          <a:lstStyle/>
          <a:p>
            <a:pPr algn="ctr"/>
            <a:r>
              <a:rPr lang="en-US" sz="2000">
                <a:solidFill>
                  <a:srgbClr val="004236"/>
                </a:solidFill>
                <a:latin typeface="+mj-lt"/>
              </a:rPr>
              <a:t>NHÀ NƯỚC </a:t>
            </a:r>
            <a:r>
              <a:rPr lang="en-US" sz="2000">
                <a:solidFill>
                  <a:schemeClr val="accent2">
                    <a:lumMod val="50000"/>
                  </a:schemeClr>
                </a:solidFill>
                <a:latin typeface="+mj-lt"/>
              </a:rPr>
              <a:t>TÔN TRỌNG BẢO VỆ </a:t>
            </a:r>
            <a:r>
              <a:rPr lang="en-US" sz="2000">
                <a:solidFill>
                  <a:srgbClr val="004236"/>
                </a:solidFill>
                <a:latin typeface="+mj-lt"/>
              </a:rPr>
              <a:t>VÀ </a:t>
            </a:r>
            <a:r>
              <a:rPr lang="en-US" sz="2000">
                <a:solidFill>
                  <a:schemeClr val="accent2">
                    <a:lumMod val="50000"/>
                  </a:schemeClr>
                </a:solidFill>
                <a:latin typeface="+mj-lt"/>
              </a:rPr>
              <a:t>TẠO ĐIỀU KIỆN </a:t>
            </a:r>
            <a:r>
              <a:rPr lang="en-US" sz="2000">
                <a:solidFill>
                  <a:srgbClr val="004236"/>
                </a:solidFill>
                <a:latin typeface="+mj-lt"/>
              </a:rPr>
              <a:t>PHÁT TRIỂN</a:t>
            </a:r>
            <a:endParaRPr lang="vi-VN" sz="2000">
              <a:solidFill>
                <a:srgbClr val="004236"/>
              </a:solidFill>
              <a:latin typeface="+mj-lt"/>
            </a:endParaRPr>
          </a:p>
        </p:txBody>
      </p:sp>
      <p:sp>
        <p:nvSpPr>
          <p:cNvPr id="38" name="燕尾形 7"/>
          <p:cNvSpPr/>
          <p:nvPr/>
        </p:nvSpPr>
        <p:spPr>
          <a:xfrm>
            <a:off x="3108961" y="2446088"/>
            <a:ext cx="206711" cy="252036"/>
          </a:xfrm>
          <a:prstGeom prst="chevron">
            <a:avLst/>
          </a:prstGeom>
          <a:solidFill>
            <a:srgbClr val="004236"/>
          </a:solidFill>
          <a:ln>
            <a:solidFill>
              <a:srgbClr val="004236"/>
            </a:solid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rtlCol="0" anchor="ctr"/>
          <a:lstStyle/>
          <a:p>
            <a:pPr algn="ctr"/>
            <a:endParaRPr lang="zh-CN" altLang="en-US">
              <a:solidFill>
                <a:schemeClr val="tx1"/>
              </a:solidFill>
            </a:endParaRPr>
          </a:p>
        </p:txBody>
      </p:sp>
      <p:sp>
        <p:nvSpPr>
          <p:cNvPr id="39" name="燕尾形 7"/>
          <p:cNvSpPr/>
          <p:nvPr/>
        </p:nvSpPr>
        <p:spPr>
          <a:xfrm>
            <a:off x="3100191" y="3093442"/>
            <a:ext cx="206711" cy="252036"/>
          </a:xfrm>
          <a:prstGeom prst="chevron">
            <a:avLst/>
          </a:prstGeom>
          <a:solidFill>
            <a:srgbClr val="004236"/>
          </a:solidFill>
          <a:ln>
            <a:solidFill>
              <a:srgbClr val="004236"/>
            </a:solid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rtlCol="0" anchor="ctr"/>
          <a:lstStyle/>
          <a:p>
            <a:pPr algn="ctr"/>
            <a:endParaRPr lang="zh-CN" altLang="en-US">
              <a:solidFill>
                <a:schemeClr val="tx1"/>
              </a:solidFill>
            </a:endParaRPr>
          </a:p>
        </p:txBody>
      </p:sp>
      <p:cxnSp>
        <p:nvCxnSpPr>
          <p:cNvPr id="14" name="Straight Arrow Connector 13"/>
          <p:cNvCxnSpPr/>
          <p:nvPr/>
        </p:nvCxnSpPr>
        <p:spPr>
          <a:xfrm>
            <a:off x="4948110" y="1896358"/>
            <a:ext cx="1764984" cy="690900"/>
          </a:xfrm>
          <a:prstGeom prst="straightConnector1">
            <a:avLst/>
          </a:prstGeom>
          <a:ln w="38100">
            <a:solidFill>
              <a:srgbClr val="004236"/>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70" idx="3"/>
            <a:endCxn id="36" idx="1"/>
          </p:cNvCxnSpPr>
          <p:nvPr/>
        </p:nvCxnSpPr>
        <p:spPr>
          <a:xfrm>
            <a:off x="4948110" y="2618437"/>
            <a:ext cx="1764984" cy="0"/>
          </a:xfrm>
          <a:prstGeom prst="straightConnector1">
            <a:avLst/>
          </a:prstGeom>
          <a:ln w="38100">
            <a:solidFill>
              <a:srgbClr val="004236"/>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71" idx="3"/>
            <a:endCxn id="36" idx="1"/>
          </p:cNvCxnSpPr>
          <p:nvPr/>
        </p:nvCxnSpPr>
        <p:spPr>
          <a:xfrm flipV="1">
            <a:off x="4942926" y="2618437"/>
            <a:ext cx="1770168" cy="755847"/>
          </a:xfrm>
          <a:prstGeom prst="straightConnector1">
            <a:avLst/>
          </a:prstGeom>
          <a:ln w="38100">
            <a:solidFill>
              <a:srgbClr val="004236"/>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2503758"/>
      </p:ext>
    </p:extLst>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84"/>
                                        </p:tgtEl>
                                        <p:attrNameLst>
                                          <p:attrName>style.visibility</p:attrName>
                                        </p:attrNameLst>
                                      </p:cBhvr>
                                      <p:to>
                                        <p:strVal val="visible"/>
                                      </p:to>
                                    </p:set>
                                    <p:animEffect transition="in" filter="randombar(horizontal)">
                                      <p:cBhvr>
                                        <p:cTn id="11" dur="500"/>
                                        <p:tgtEl>
                                          <p:spTgt spid="84"/>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2" presetClass="entr" presetSubtype="4"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additive="base">
                                        <p:cTn id="22" dur="500" fill="hold"/>
                                        <p:tgtEl>
                                          <p:spTgt spid="15"/>
                                        </p:tgtEl>
                                        <p:attrNameLst>
                                          <p:attrName>ppt_x</p:attrName>
                                        </p:attrNameLst>
                                      </p:cBhvr>
                                      <p:tavLst>
                                        <p:tav tm="0">
                                          <p:val>
                                            <p:strVal val="#ppt_x"/>
                                          </p:val>
                                        </p:tav>
                                        <p:tav tm="100000">
                                          <p:val>
                                            <p:strVal val="#ppt_x"/>
                                          </p:val>
                                        </p:tav>
                                      </p:tavLst>
                                    </p:anim>
                                    <p:anim calcmode="lin" valueType="num">
                                      <p:cBhvr additive="base">
                                        <p:cTn id="23" dur="500" fill="hold"/>
                                        <p:tgtEl>
                                          <p:spTgt spid="15"/>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additive="base">
                                        <p:cTn id="26" dur="500" fill="hold"/>
                                        <p:tgtEl>
                                          <p:spTgt spid="16"/>
                                        </p:tgtEl>
                                        <p:attrNameLst>
                                          <p:attrName>ppt_x</p:attrName>
                                        </p:attrNameLst>
                                      </p:cBhvr>
                                      <p:tavLst>
                                        <p:tav tm="0">
                                          <p:val>
                                            <p:strVal val="#ppt_x"/>
                                          </p:val>
                                        </p:tav>
                                        <p:tav tm="100000">
                                          <p:val>
                                            <p:strVal val="#ppt_x"/>
                                          </p:val>
                                        </p:tav>
                                      </p:tavLst>
                                    </p:anim>
                                    <p:anim calcmode="lin" valueType="num">
                                      <p:cBhvr additive="base">
                                        <p:cTn id="27" dur="500" fill="hold"/>
                                        <p:tgtEl>
                                          <p:spTgt spid="16"/>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17"/>
                                        </p:tgtEl>
                                        <p:attrNameLst>
                                          <p:attrName>style.visibility</p:attrName>
                                        </p:attrNameLst>
                                      </p:cBhvr>
                                      <p:to>
                                        <p:strVal val="visible"/>
                                      </p:to>
                                    </p:set>
                                    <p:anim calcmode="lin" valueType="num">
                                      <p:cBhvr additive="base">
                                        <p:cTn id="30" dur="500" fill="hold"/>
                                        <p:tgtEl>
                                          <p:spTgt spid="17"/>
                                        </p:tgtEl>
                                        <p:attrNameLst>
                                          <p:attrName>ppt_x</p:attrName>
                                        </p:attrNameLst>
                                      </p:cBhvr>
                                      <p:tavLst>
                                        <p:tav tm="0">
                                          <p:val>
                                            <p:strVal val="#ppt_x"/>
                                          </p:val>
                                        </p:tav>
                                        <p:tav tm="100000">
                                          <p:val>
                                            <p:strVal val="#ppt_x"/>
                                          </p:val>
                                        </p:tav>
                                      </p:tavLst>
                                    </p:anim>
                                    <p:anim calcmode="lin" valueType="num">
                                      <p:cBhvr additive="base">
                                        <p:cTn id="31" dur="500" fill="hold"/>
                                        <p:tgtEl>
                                          <p:spTgt spid="17"/>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10" presetClass="entr" presetSubtype="0"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fade">
                                      <p:cBhvr>
                                        <p:cTn id="35" dur="500"/>
                                        <p:tgtEl>
                                          <p:spTgt spid="38"/>
                                        </p:tgtEl>
                                      </p:cBhvr>
                                    </p:animEffect>
                                  </p:childTnLst>
                                </p:cTn>
                              </p:par>
                            </p:childTnLst>
                          </p:cTn>
                        </p:par>
                        <p:par>
                          <p:cTn id="36" fill="hold">
                            <p:stCondLst>
                              <p:cond delay="2500"/>
                            </p:stCondLst>
                            <p:childTnLst>
                              <p:par>
                                <p:cTn id="37" presetID="10" presetClass="entr" presetSubtype="0" fill="hold" grpId="0" nodeType="after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fade">
                                      <p:cBhvr>
                                        <p:cTn id="39" dur="500"/>
                                        <p:tgtEl>
                                          <p:spTgt spid="39"/>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randombar(horizontal)">
                                      <p:cBhvr>
                                        <p:cTn id="44" dur="500"/>
                                        <p:tgtEl>
                                          <p:spTgt spid="14"/>
                                        </p:tgtEl>
                                      </p:cBhvr>
                                    </p:animEffect>
                                  </p:childTnLst>
                                </p:cTn>
                              </p:par>
                              <p:par>
                                <p:cTn id="45" presetID="14" presetClass="entr" presetSubtype="10" fill="hold" nodeType="with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randombar(horizontal)">
                                      <p:cBhvr>
                                        <p:cTn id="47" dur="500"/>
                                        <p:tgtEl>
                                          <p:spTgt spid="21"/>
                                        </p:tgtEl>
                                      </p:cBhvr>
                                    </p:animEffect>
                                  </p:childTnLst>
                                </p:cTn>
                              </p:par>
                              <p:par>
                                <p:cTn id="48" presetID="14" presetClass="entr" presetSubtype="10" fill="hold" nodeType="with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randombar(horizontal)">
                                      <p:cBhvr>
                                        <p:cTn id="50" dur="500"/>
                                        <p:tgtEl>
                                          <p:spTgt spid="24"/>
                                        </p:tgtEl>
                                      </p:cBhvr>
                                    </p:animEffect>
                                  </p:childTnLst>
                                </p:cTn>
                              </p:par>
                              <p:par>
                                <p:cTn id="51" presetID="14" presetClass="entr" presetSubtype="10" fill="hold" grpId="0" nodeType="withEffect">
                                  <p:stCondLst>
                                    <p:cond delay="0"/>
                                  </p:stCondLst>
                                  <p:childTnLst>
                                    <p:set>
                                      <p:cBhvr>
                                        <p:cTn id="52" dur="1" fill="hold">
                                          <p:stCondLst>
                                            <p:cond delay="0"/>
                                          </p:stCondLst>
                                        </p:cTn>
                                        <p:tgtEl>
                                          <p:spTgt spid="36"/>
                                        </p:tgtEl>
                                        <p:attrNameLst>
                                          <p:attrName>style.visibility</p:attrName>
                                        </p:attrNameLst>
                                      </p:cBhvr>
                                      <p:to>
                                        <p:strVal val="visible"/>
                                      </p:to>
                                    </p:set>
                                    <p:animEffect transition="in" filter="randombar(horizontal)">
                                      <p:cBhvr>
                                        <p:cTn id="53" dur="500"/>
                                        <p:tgtEl>
                                          <p:spTgt spid="36"/>
                                        </p:tgtEl>
                                      </p:cBhvr>
                                    </p:animEffect>
                                  </p:childTnLst>
                                </p:cTn>
                              </p:par>
                              <p:par>
                                <p:cTn id="54" presetID="14" presetClass="entr" presetSubtype="10" fill="hold" grpId="0" nodeType="with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randombar(horizontal)">
                                      <p:cBhvr>
                                        <p:cTn id="5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p:bldP spid="2" grpId="0" animBg="1"/>
      <p:bldP spid="8" grpId="0" animBg="1"/>
      <p:bldP spid="36" grpId="0" animBg="1"/>
      <p:bldP spid="12" grpId="0"/>
      <p:bldP spid="38" grpId="0" animBg="1"/>
      <p:bldP spid="3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8378" y="805623"/>
            <a:ext cx="3240360" cy="4006837"/>
          </a:xfrm>
          <a:prstGeom prst="rect">
            <a:avLst/>
          </a:prstGeom>
          <a:solidFill>
            <a:schemeClr val="accent1">
              <a:lumMod val="20000"/>
              <a:lumOff val="80000"/>
            </a:schemeClr>
          </a:solidFill>
          <a:ln w="38100">
            <a:solidFill>
              <a:srgbClr val="0042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39750"/>
            <a:r>
              <a:rPr lang="vi-VN" sz="2000">
                <a:solidFill>
                  <a:srgbClr val="004236"/>
                </a:solidFill>
                <a:latin typeface="Calibri" panose="020F0502020204030204" pitchFamily="34" charset="0"/>
              </a:rPr>
              <a:t>   ĐIỀU 5 – HP 2013</a:t>
            </a:r>
          </a:p>
          <a:p>
            <a:pPr algn="just" defTabSz="539750"/>
            <a:r>
              <a:rPr lang="vi-VN" sz="2000">
                <a:solidFill>
                  <a:srgbClr val="004236"/>
                </a:solidFill>
                <a:latin typeface="Calibri" panose="020F0502020204030204" pitchFamily="34" charset="0"/>
              </a:rPr>
              <a:t>	1. Nước Cộng hòa xã hội chủ nghĩa Việt Nam là quốc gia thống nhất của các dân tộc cùng sinh sống trên đất nước Việt Nam.</a:t>
            </a:r>
          </a:p>
          <a:p>
            <a:pPr algn="just" defTabSz="539750"/>
            <a:r>
              <a:rPr lang="vi-VN" sz="2000">
                <a:solidFill>
                  <a:srgbClr val="004236"/>
                </a:solidFill>
                <a:latin typeface="Calibri" panose="020F0502020204030204" pitchFamily="34" charset="0"/>
              </a:rPr>
              <a:t>	2. Các dân tộc bình đẳng, đoàn kết, tôn trọng và giúp nhau cùng phát triển; nghiêm cấm mọi hành vi kỳ thị, chia rẽ dân tộc.</a:t>
            </a: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27216" t="5113" r="27425" b="5113"/>
          <a:stretch/>
        </p:blipFill>
        <p:spPr>
          <a:xfrm>
            <a:off x="5076850" y="772344"/>
            <a:ext cx="3240360" cy="4104456"/>
          </a:xfrm>
          <a:prstGeom prst="rect">
            <a:avLst/>
          </a:prstGeom>
        </p:spPr>
      </p:pic>
      <p:sp>
        <p:nvSpPr>
          <p:cNvPr id="4" name="文本框 32">
            <a:extLst>
              <a:ext uri="{FF2B5EF4-FFF2-40B4-BE49-F238E27FC236}">
                <a16:creationId xmlns:a16="http://schemas.microsoft.com/office/drawing/2014/main" id="{02BCFBA8-9716-4E10-BDF2-87AEDF74943F}"/>
              </a:ext>
            </a:extLst>
          </p:cNvPr>
          <p:cNvSpPr txBox="1"/>
          <p:nvPr/>
        </p:nvSpPr>
        <p:spPr>
          <a:xfrm>
            <a:off x="160366" y="247298"/>
            <a:ext cx="6323859" cy="315475"/>
          </a:xfrm>
          <a:prstGeom prst="rect">
            <a:avLst/>
          </a:prstGeom>
          <a:noFill/>
        </p:spPr>
        <p:txBody>
          <a:bodyPr wrap="square" lIns="68584" tIns="34292" rIns="68584" bIns="34292">
            <a:spAutoFit/>
          </a:bodyPr>
          <a:lstStyle/>
          <a:p>
            <a:r>
              <a:rPr lang="en-US" altLang="zh-CN" sz="1600">
                <a:solidFill>
                  <a:srgbClr val="004236"/>
                </a:solidFill>
                <a:latin typeface="Arial" panose="020B0604020202020204" pitchFamily="34" charset="0"/>
                <a:ea typeface="微软雅黑" panose="020B0503020204020204" pitchFamily="34" charset="-122"/>
                <a:sym typeface="Arial" panose="020B0604020202020204" pitchFamily="34" charset="0"/>
              </a:rPr>
              <a:t>a. THẾ  NÀO LÀ BÌNH ĐẲNG GIỮA CÁC DÂN TỘC</a:t>
            </a:r>
            <a:endParaRPr lang="en-US" altLang="zh-CN" sz="1600" dirty="0">
              <a:solidFill>
                <a:srgbClr val="004236"/>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矩形 34">
            <a:extLst>
              <a:ext uri="{FF2B5EF4-FFF2-40B4-BE49-F238E27FC236}">
                <a16:creationId xmlns:a16="http://schemas.microsoft.com/office/drawing/2014/main" id="{293E172D-6C2F-475F-9943-F4183A18BB63}"/>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spTree>
    <p:extLst>
      <p:ext uri="{BB962C8B-B14F-4D97-AF65-F5344CB8AC3E}">
        <p14:creationId xmlns:p14="http://schemas.microsoft.com/office/powerpoint/2010/main" val="23179216"/>
      </p:ext>
    </p:extLst>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燕尾形 14"/>
          <p:cNvSpPr/>
          <p:nvPr/>
        </p:nvSpPr>
        <p:spPr>
          <a:xfrm rot="16200000">
            <a:off x="4286035" y="2424474"/>
            <a:ext cx="612123" cy="1297970"/>
          </a:xfrm>
          <a:prstGeom prst="chevron">
            <a:avLst>
              <a:gd name="adj" fmla="val 63197"/>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zh-CN" altLang="en-US">
              <a:solidFill>
                <a:schemeClr val="tx1"/>
              </a:solidFill>
            </a:endParaRPr>
          </a:p>
        </p:txBody>
      </p:sp>
      <p:sp>
        <p:nvSpPr>
          <p:cNvPr id="16" name="燕尾形 15"/>
          <p:cNvSpPr/>
          <p:nvPr/>
        </p:nvSpPr>
        <p:spPr>
          <a:xfrm rot="1812939">
            <a:off x="3959575" y="1855728"/>
            <a:ext cx="612040" cy="1298145"/>
          </a:xfrm>
          <a:prstGeom prst="chevron">
            <a:avLst>
              <a:gd name="adj" fmla="val 6319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zh-CN" altLang="en-US">
              <a:solidFill>
                <a:schemeClr val="tx1"/>
              </a:solidFill>
            </a:endParaRPr>
          </a:p>
        </p:txBody>
      </p:sp>
      <p:sp>
        <p:nvSpPr>
          <p:cNvPr id="17" name="燕尾形 16"/>
          <p:cNvSpPr/>
          <p:nvPr/>
        </p:nvSpPr>
        <p:spPr>
          <a:xfrm rot="19787061" flipH="1">
            <a:off x="4612578" y="1855728"/>
            <a:ext cx="612040" cy="1298145"/>
          </a:xfrm>
          <a:prstGeom prst="chevron">
            <a:avLst>
              <a:gd name="adj" fmla="val 6319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zh-CN" altLang="en-US">
              <a:solidFill>
                <a:schemeClr val="tx1"/>
              </a:solidFill>
            </a:endParaRPr>
          </a:p>
        </p:txBody>
      </p:sp>
      <p:sp>
        <p:nvSpPr>
          <p:cNvPr id="19" name="文本框 18"/>
          <p:cNvSpPr txBox="1"/>
          <p:nvPr/>
        </p:nvSpPr>
        <p:spPr>
          <a:xfrm>
            <a:off x="1260426" y="2068488"/>
            <a:ext cx="2820165" cy="496749"/>
          </a:xfrm>
          <a:prstGeom prst="rect">
            <a:avLst/>
          </a:prstGeom>
          <a:noFill/>
        </p:spPr>
        <p:txBody>
          <a:bodyPr wrap="square" lIns="0" tIns="34295" rIns="0" bIns="34295" rtlCol="0">
            <a:spAutoFit/>
          </a:bodyPr>
          <a:lstStyle/>
          <a:p>
            <a:pPr algn="r">
              <a:lnSpc>
                <a:spcPct val="125000"/>
              </a:lnSpc>
            </a:pPr>
            <a:r>
              <a:rPr lang="en-US" altLang="zh-CN" sz="2400" b="1">
                <a:solidFill>
                  <a:srgbClr val="004236"/>
                </a:solidFill>
                <a:latin typeface="+mj-lt"/>
                <a:ea typeface="微软雅黑" panose="020B0503020204020204" pitchFamily="34" charset="-122"/>
              </a:rPr>
              <a:t>LĨNH VỰC KINH TẾ</a:t>
            </a:r>
            <a:endParaRPr lang="zh-CN" altLang="en-US" sz="2400" b="1" dirty="0">
              <a:solidFill>
                <a:srgbClr val="004236"/>
              </a:solidFill>
              <a:latin typeface="+mj-lt"/>
              <a:ea typeface="微软雅黑" panose="020B0503020204020204" pitchFamily="34" charset="-122"/>
            </a:endParaRPr>
          </a:p>
        </p:txBody>
      </p:sp>
      <p:sp>
        <p:nvSpPr>
          <p:cNvPr id="21" name="文本框 20"/>
          <p:cNvSpPr txBox="1"/>
          <p:nvPr/>
        </p:nvSpPr>
        <p:spPr>
          <a:xfrm>
            <a:off x="4991340" y="2068487"/>
            <a:ext cx="2820165" cy="496749"/>
          </a:xfrm>
          <a:prstGeom prst="rect">
            <a:avLst/>
          </a:prstGeom>
          <a:noFill/>
        </p:spPr>
        <p:txBody>
          <a:bodyPr wrap="square" lIns="0" tIns="34295" rIns="0" bIns="34295" rtlCol="0">
            <a:spAutoFit/>
          </a:bodyPr>
          <a:lstStyle/>
          <a:p>
            <a:pPr>
              <a:lnSpc>
                <a:spcPct val="125000"/>
              </a:lnSpc>
            </a:pPr>
            <a:r>
              <a:rPr lang="en-US" altLang="zh-CN" sz="2400" b="1">
                <a:solidFill>
                  <a:srgbClr val="004236"/>
                </a:solidFill>
                <a:latin typeface="+mj-lt"/>
                <a:ea typeface="微软雅黑" panose="020B0503020204020204" pitchFamily="34" charset="-122"/>
              </a:rPr>
              <a:t>LĨNH VỰC CHÍNH TRỊ</a:t>
            </a:r>
            <a:endParaRPr lang="zh-CN" altLang="en-US" sz="2400" b="1" dirty="0">
              <a:solidFill>
                <a:srgbClr val="004236"/>
              </a:solidFill>
              <a:latin typeface="+mj-lt"/>
              <a:ea typeface="微软雅黑" panose="020B0503020204020204" pitchFamily="34" charset="-122"/>
            </a:endParaRPr>
          </a:p>
        </p:txBody>
      </p:sp>
      <p:sp>
        <p:nvSpPr>
          <p:cNvPr id="23" name="文本框 22"/>
          <p:cNvSpPr txBox="1"/>
          <p:nvPr/>
        </p:nvSpPr>
        <p:spPr>
          <a:xfrm>
            <a:off x="3106809" y="3498276"/>
            <a:ext cx="2820165" cy="958414"/>
          </a:xfrm>
          <a:prstGeom prst="rect">
            <a:avLst/>
          </a:prstGeom>
          <a:noFill/>
        </p:spPr>
        <p:txBody>
          <a:bodyPr wrap="square" lIns="0" tIns="34295" rIns="0" bIns="34295" rtlCol="0">
            <a:spAutoFit/>
          </a:bodyPr>
          <a:lstStyle/>
          <a:p>
            <a:pPr algn="ctr">
              <a:lnSpc>
                <a:spcPct val="125000"/>
              </a:lnSpc>
            </a:pPr>
            <a:r>
              <a:rPr lang="en-US" altLang="zh-CN" sz="2400" b="1">
                <a:solidFill>
                  <a:srgbClr val="004236"/>
                </a:solidFill>
                <a:latin typeface="+mj-lt"/>
                <a:ea typeface="微软雅黑" panose="020B0503020204020204" pitchFamily="34" charset="-122"/>
              </a:rPr>
              <a:t>LĨNH VỰC VĂN HÓA, GIÁO DỤC</a:t>
            </a:r>
            <a:endParaRPr lang="zh-CN" altLang="en-US" sz="2400" b="1" dirty="0">
              <a:solidFill>
                <a:srgbClr val="004236"/>
              </a:solidFill>
              <a:latin typeface="+mj-lt"/>
              <a:ea typeface="微软雅黑" panose="020B0503020204020204" pitchFamily="34" charset="-122"/>
            </a:endParaRPr>
          </a:p>
        </p:txBody>
      </p:sp>
      <p:sp>
        <p:nvSpPr>
          <p:cNvPr id="12" name="矩形 11">
            <a:extLst>
              <a:ext uri="{FF2B5EF4-FFF2-40B4-BE49-F238E27FC236}">
                <a16:creationId xmlns:a16="http://schemas.microsoft.com/office/drawing/2014/main" id="{0D67ABB9-FED6-48E2-80F9-01ECB01363B9}"/>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sp>
        <p:nvSpPr>
          <p:cNvPr id="13" name="文本框 32">
            <a:extLst>
              <a:ext uri="{FF2B5EF4-FFF2-40B4-BE49-F238E27FC236}">
                <a16:creationId xmlns:a16="http://schemas.microsoft.com/office/drawing/2014/main" id="{02BCFBA8-9716-4E10-BDF2-87AEDF74943F}"/>
              </a:ext>
            </a:extLst>
          </p:cNvPr>
          <p:cNvSpPr txBox="1"/>
          <p:nvPr/>
        </p:nvSpPr>
        <p:spPr>
          <a:xfrm>
            <a:off x="160366" y="251407"/>
            <a:ext cx="6323859" cy="315475"/>
          </a:xfrm>
          <a:prstGeom prst="rect">
            <a:avLst/>
          </a:prstGeom>
          <a:noFill/>
        </p:spPr>
        <p:txBody>
          <a:bodyPr wrap="square" lIns="68584" tIns="34292" rIns="68584" bIns="34292">
            <a:spAutoFit/>
          </a:bodyPr>
          <a:lstStyle/>
          <a:p>
            <a:r>
              <a:rPr lang="en-US" altLang="zh-CN" sz="1600">
                <a:solidFill>
                  <a:srgbClr val="004236"/>
                </a:solidFill>
                <a:latin typeface="Arial" panose="020B0604020202020204" pitchFamily="34" charset="0"/>
                <a:ea typeface="微软雅黑" panose="020B0503020204020204" pitchFamily="34" charset="-122"/>
                <a:sym typeface="Arial" panose="020B0604020202020204" pitchFamily="34" charset="0"/>
              </a:rPr>
              <a:t>b. NỘI DUNG QUYỀN BÌNH ĐẲNG GIỮA CÁC DÂN TỘC</a:t>
            </a:r>
            <a:endParaRPr lang="en-US" altLang="zh-CN" sz="1600" dirty="0">
              <a:solidFill>
                <a:srgbClr val="004236"/>
              </a:solidFill>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371990817"/>
      </p:ext>
    </p:extLst>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750" fill="hold"/>
                                        <p:tgtEl>
                                          <p:spTgt spid="16"/>
                                        </p:tgtEl>
                                        <p:attrNameLst>
                                          <p:attrName>ppt_x</p:attrName>
                                        </p:attrNameLst>
                                      </p:cBhvr>
                                      <p:tavLst>
                                        <p:tav tm="0">
                                          <p:val>
                                            <p:strVal val="0-#ppt_w/2"/>
                                          </p:val>
                                        </p:tav>
                                        <p:tav tm="100000">
                                          <p:val>
                                            <p:strVal val="#ppt_x"/>
                                          </p:val>
                                        </p:tav>
                                      </p:tavLst>
                                    </p:anim>
                                    <p:anim calcmode="lin" valueType="num">
                                      <p:cBhvr additive="base">
                                        <p:cTn id="8" dur="750" fill="hold"/>
                                        <p:tgtEl>
                                          <p:spTgt spid="16"/>
                                        </p:tgtEl>
                                        <p:attrNameLst>
                                          <p:attrName>ppt_y</p:attrName>
                                        </p:attrNameLst>
                                      </p:cBhvr>
                                      <p:tavLst>
                                        <p:tav tm="0">
                                          <p:val>
                                            <p:strVal val="0-#ppt_h/2"/>
                                          </p:val>
                                        </p:tav>
                                        <p:tav tm="100000">
                                          <p:val>
                                            <p:strVal val="#ppt_y"/>
                                          </p:val>
                                        </p:tav>
                                      </p:tavLst>
                                    </p:anim>
                                  </p:childTnLst>
                                </p:cTn>
                              </p:par>
                            </p:childTnLst>
                          </p:cTn>
                        </p:par>
                        <p:par>
                          <p:cTn id="9" fill="hold">
                            <p:stCondLst>
                              <p:cond delay="750"/>
                            </p:stCondLst>
                            <p:childTnLst>
                              <p:par>
                                <p:cTn id="10" presetID="10" presetClass="entr" presetSubtype="0"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750"/>
                                        <p:tgtEl>
                                          <p:spTgt spid="19"/>
                                        </p:tgtEl>
                                      </p:cBhvr>
                                    </p:animEffect>
                                  </p:childTnLst>
                                </p:cTn>
                              </p:par>
                            </p:childTnLst>
                          </p:cTn>
                        </p:par>
                        <p:par>
                          <p:cTn id="13" fill="hold">
                            <p:stCondLst>
                              <p:cond delay="1500"/>
                            </p:stCondLst>
                            <p:childTnLst>
                              <p:par>
                                <p:cTn id="14" presetID="2" presetClass="entr" presetSubtype="3"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750" fill="hold"/>
                                        <p:tgtEl>
                                          <p:spTgt spid="17"/>
                                        </p:tgtEl>
                                        <p:attrNameLst>
                                          <p:attrName>ppt_x</p:attrName>
                                        </p:attrNameLst>
                                      </p:cBhvr>
                                      <p:tavLst>
                                        <p:tav tm="0">
                                          <p:val>
                                            <p:strVal val="1+#ppt_w/2"/>
                                          </p:val>
                                        </p:tav>
                                        <p:tav tm="100000">
                                          <p:val>
                                            <p:strVal val="#ppt_x"/>
                                          </p:val>
                                        </p:tav>
                                      </p:tavLst>
                                    </p:anim>
                                    <p:anim calcmode="lin" valueType="num">
                                      <p:cBhvr additive="base">
                                        <p:cTn id="17" dur="750" fill="hold"/>
                                        <p:tgtEl>
                                          <p:spTgt spid="17"/>
                                        </p:tgtEl>
                                        <p:attrNameLst>
                                          <p:attrName>ppt_y</p:attrName>
                                        </p:attrNameLst>
                                      </p:cBhvr>
                                      <p:tavLst>
                                        <p:tav tm="0">
                                          <p:val>
                                            <p:strVal val="0-#ppt_h/2"/>
                                          </p:val>
                                        </p:tav>
                                        <p:tav tm="100000">
                                          <p:val>
                                            <p:strVal val="#ppt_y"/>
                                          </p:val>
                                        </p:tav>
                                      </p:tavLst>
                                    </p:anim>
                                  </p:childTnLst>
                                </p:cTn>
                              </p:par>
                            </p:childTnLst>
                          </p:cTn>
                        </p:par>
                        <p:par>
                          <p:cTn id="18" fill="hold">
                            <p:stCondLst>
                              <p:cond delay="2250"/>
                            </p:stCondLst>
                            <p:childTnLst>
                              <p:par>
                                <p:cTn id="19" presetID="10" presetClass="entr" presetSubtype="0" fill="hold" grpId="0" nodeType="after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750"/>
                                        <p:tgtEl>
                                          <p:spTgt spid="21"/>
                                        </p:tgtEl>
                                      </p:cBhvr>
                                    </p:animEffect>
                                  </p:childTnLst>
                                </p:cTn>
                              </p:par>
                            </p:childTnLst>
                          </p:cTn>
                        </p:par>
                        <p:par>
                          <p:cTn id="22" fill="hold">
                            <p:stCondLst>
                              <p:cond delay="3000"/>
                            </p:stCondLst>
                            <p:childTnLst>
                              <p:par>
                                <p:cTn id="23" presetID="2" presetClass="entr" presetSubtype="4"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750" fill="hold"/>
                                        <p:tgtEl>
                                          <p:spTgt spid="15"/>
                                        </p:tgtEl>
                                        <p:attrNameLst>
                                          <p:attrName>ppt_x</p:attrName>
                                        </p:attrNameLst>
                                      </p:cBhvr>
                                      <p:tavLst>
                                        <p:tav tm="0">
                                          <p:val>
                                            <p:strVal val="#ppt_x"/>
                                          </p:val>
                                        </p:tav>
                                        <p:tav tm="100000">
                                          <p:val>
                                            <p:strVal val="#ppt_x"/>
                                          </p:val>
                                        </p:tav>
                                      </p:tavLst>
                                    </p:anim>
                                    <p:anim calcmode="lin" valueType="num">
                                      <p:cBhvr additive="base">
                                        <p:cTn id="26" dur="750" fill="hold"/>
                                        <p:tgtEl>
                                          <p:spTgt spid="15"/>
                                        </p:tgtEl>
                                        <p:attrNameLst>
                                          <p:attrName>ppt_y</p:attrName>
                                        </p:attrNameLst>
                                      </p:cBhvr>
                                      <p:tavLst>
                                        <p:tav tm="0">
                                          <p:val>
                                            <p:strVal val="1+#ppt_h/2"/>
                                          </p:val>
                                        </p:tav>
                                        <p:tav tm="100000">
                                          <p:val>
                                            <p:strVal val="#ppt_y"/>
                                          </p:val>
                                        </p:tav>
                                      </p:tavLst>
                                    </p:anim>
                                  </p:childTnLst>
                                </p:cTn>
                              </p:par>
                            </p:childTnLst>
                          </p:cTn>
                        </p:par>
                        <p:par>
                          <p:cTn id="27" fill="hold">
                            <p:stCondLst>
                              <p:cond delay="3750"/>
                            </p:stCondLst>
                            <p:childTnLst>
                              <p:par>
                                <p:cTn id="28" presetID="10" presetClass="entr" presetSubtype="0" fill="hold" grpId="0" nodeType="after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fade">
                                      <p:cBhvr>
                                        <p:cTn id="30" dur="75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9" grpId="0"/>
      <p:bldP spid="21" grpId="0"/>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2">
            <a:extLst>
              <a:ext uri="{FF2B5EF4-FFF2-40B4-BE49-F238E27FC236}">
                <a16:creationId xmlns:a16="http://schemas.microsoft.com/office/drawing/2014/main" id="{02BCFBA8-9716-4E10-BDF2-87AEDF74943F}"/>
              </a:ext>
            </a:extLst>
          </p:cNvPr>
          <p:cNvSpPr txBox="1"/>
          <p:nvPr/>
        </p:nvSpPr>
        <p:spPr>
          <a:xfrm>
            <a:off x="160366" y="247298"/>
            <a:ext cx="6323859" cy="315475"/>
          </a:xfrm>
          <a:prstGeom prst="rect">
            <a:avLst/>
          </a:prstGeom>
          <a:noFill/>
        </p:spPr>
        <p:txBody>
          <a:bodyPr wrap="square" lIns="68584" tIns="34292" rIns="68584" bIns="34292">
            <a:spAutoFit/>
          </a:bodyPr>
          <a:lstStyle/>
          <a:p>
            <a:r>
              <a:rPr lang="en-US" altLang="zh-CN" sz="1600">
                <a:solidFill>
                  <a:srgbClr val="004236"/>
                </a:solidFill>
                <a:latin typeface="Arial" panose="020B0604020202020204" pitchFamily="34" charset="0"/>
                <a:ea typeface="微软雅黑" panose="020B0503020204020204" pitchFamily="34" charset="-122"/>
                <a:sym typeface="Arial" panose="020B0604020202020204" pitchFamily="34" charset="0"/>
              </a:rPr>
              <a:t>b. NỘI DUNG QUYỀN BÌNH ĐẲNG GIỮA CÁC DÂN TỘC</a:t>
            </a:r>
            <a:endParaRPr lang="en-US" altLang="zh-CN" sz="1600" dirty="0">
              <a:solidFill>
                <a:srgbClr val="004236"/>
              </a:solidFill>
              <a:latin typeface="Arial" panose="020B0604020202020204" pitchFamily="34" charset="0"/>
              <a:ea typeface="微软雅黑" panose="020B0503020204020204" pitchFamily="34" charset="-122"/>
              <a:sym typeface="Arial" panose="020B0604020202020204" pitchFamily="34" charset="0"/>
            </a:endParaRPr>
          </a:p>
        </p:txBody>
      </p:sp>
      <p:sp>
        <p:nvSpPr>
          <p:cNvPr id="3" name="矩形 34">
            <a:extLst>
              <a:ext uri="{FF2B5EF4-FFF2-40B4-BE49-F238E27FC236}">
                <a16:creationId xmlns:a16="http://schemas.microsoft.com/office/drawing/2014/main" id="{293E172D-6C2F-475F-9943-F4183A18BB63}"/>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cxnSp>
        <p:nvCxnSpPr>
          <p:cNvPr id="6" name="Straight Arrow Connector 5"/>
          <p:cNvCxnSpPr/>
          <p:nvPr/>
        </p:nvCxnSpPr>
        <p:spPr>
          <a:xfrm flipV="1">
            <a:off x="1326204" y="2536540"/>
            <a:ext cx="1020571" cy="1176"/>
          </a:xfrm>
          <a:prstGeom prst="straightConnector1">
            <a:avLst/>
          </a:prstGeom>
          <a:ln w="19050">
            <a:solidFill>
              <a:srgbClr val="004236"/>
            </a:solidFill>
            <a:tailEnd type="triangle"/>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2418783" y="1600436"/>
            <a:ext cx="929875" cy="187220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srgbClr val="004236"/>
                </a:solidFill>
                <a:ea typeface="微软雅黑" panose="020B0503020204020204" pitchFamily="34" charset="-122"/>
              </a:rPr>
              <a:t>Tham gia quản lí nhà nước và xh</a:t>
            </a:r>
            <a:endParaRPr lang="zh-CN" altLang="en-US" sz="2000" dirty="0">
              <a:solidFill>
                <a:srgbClr val="004236"/>
              </a:solidFill>
              <a:ea typeface="微软雅黑" panose="020B0503020204020204" pitchFamily="34" charset="-122"/>
            </a:endParaRPr>
          </a:p>
        </p:txBody>
      </p:sp>
      <p:sp>
        <p:nvSpPr>
          <p:cNvPr id="10" name="Rounded Rectangle 9"/>
          <p:cNvSpPr/>
          <p:nvPr/>
        </p:nvSpPr>
        <p:spPr>
          <a:xfrm>
            <a:off x="4068738" y="1600436"/>
            <a:ext cx="2160240" cy="72008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4236"/>
                </a:solidFill>
              </a:rPr>
              <a:t>Tham gia vào bộ máy nhà nước</a:t>
            </a:r>
            <a:endParaRPr lang="vi-VN" sz="2000">
              <a:solidFill>
                <a:srgbClr val="004236"/>
              </a:solidFill>
            </a:endParaRPr>
          </a:p>
        </p:txBody>
      </p:sp>
      <p:sp>
        <p:nvSpPr>
          <p:cNvPr id="11" name="Rounded Rectangle 10"/>
          <p:cNvSpPr/>
          <p:nvPr/>
        </p:nvSpPr>
        <p:spPr>
          <a:xfrm>
            <a:off x="4068738" y="2752564"/>
            <a:ext cx="2160240" cy="72008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4236"/>
                </a:solidFill>
              </a:rPr>
              <a:t>Thảo luận </a:t>
            </a:r>
          </a:p>
          <a:p>
            <a:pPr algn="ctr"/>
            <a:r>
              <a:rPr lang="en-US" sz="2000">
                <a:solidFill>
                  <a:srgbClr val="004236"/>
                </a:solidFill>
              </a:rPr>
              <a:t>đóng góp ý kiến</a:t>
            </a:r>
            <a:endParaRPr lang="vi-VN" sz="2000">
              <a:solidFill>
                <a:srgbClr val="004236"/>
              </a:solidFill>
            </a:endParaRPr>
          </a:p>
        </p:txBody>
      </p:sp>
      <p:sp>
        <p:nvSpPr>
          <p:cNvPr id="12" name="Rounded Rectangle 11"/>
          <p:cNvSpPr/>
          <p:nvPr/>
        </p:nvSpPr>
        <p:spPr>
          <a:xfrm>
            <a:off x="7093074" y="1456420"/>
            <a:ext cx="1152128" cy="216024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4236"/>
                </a:solidFill>
              </a:rPr>
              <a:t>Dân chủ trực tiếp và dân chủ gián tiếp</a:t>
            </a:r>
            <a:endParaRPr lang="vi-VN" sz="2000">
              <a:solidFill>
                <a:srgbClr val="004236"/>
              </a:solidFill>
            </a:endParaRPr>
          </a:p>
        </p:txBody>
      </p:sp>
      <p:cxnSp>
        <p:nvCxnSpPr>
          <p:cNvPr id="14" name="Straight Arrow Connector 13"/>
          <p:cNvCxnSpPr>
            <a:stCxn id="9" idx="3"/>
            <a:endCxn id="10" idx="1"/>
          </p:cNvCxnSpPr>
          <p:nvPr/>
        </p:nvCxnSpPr>
        <p:spPr>
          <a:xfrm flipV="1">
            <a:off x="3348658" y="1960476"/>
            <a:ext cx="720080" cy="576064"/>
          </a:xfrm>
          <a:prstGeom prst="straightConnector1">
            <a:avLst/>
          </a:prstGeom>
          <a:ln w="19050">
            <a:solidFill>
              <a:srgbClr val="004236"/>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9" idx="3"/>
            <a:endCxn id="11" idx="1"/>
          </p:cNvCxnSpPr>
          <p:nvPr/>
        </p:nvCxnSpPr>
        <p:spPr>
          <a:xfrm>
            <a:off x="3348658" y="2536540"/>
            <a:ext cx="720080" cy="576064"/>
          </a:xfrm>
          <a:prstGeom prst="straightConnector1">
            <a:avLst/>
          </a:prstGeom>
          <a:ln w="19050">
            <a:solidFill>
              <a:srgbClr val="004236"/>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0" idx="3"/>
            <a:endCxn id="12" idx="1"/>
          </p:cNvCxnSpPr>
          <p:nvPr/>
        </p:nvCxnSpPr>
        <p:spPr>
          <a:xfrm>
            <a:off x="6228978" y="1960476"/>
            <a:ext cx="864096" cy="576064"/>
          </a:xfrm>
          <a:prstGeom prst="straightConnector1">
            <a:avLst/>
          </a:prstGeom>
          <a:ln w="19050">
            <a:solidFill>
              <a:srgbClr val="004236"/>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1" idx="3"/>
          </p:cNvCxnSpPr>
          <p:nvPr/>
        </p:nvCxnSpPr>
        <p:spPr>
          <a:xfrm flipV="1">
            <a:off x="6228978" y="2536540"/>
            <a:ext cx="864096" cy="576064"/>
          </a:xfrm>
          <a:prstGeom prst="straightConnector1">
            <a:avLst/>
          </a:prstGeom>
          <a:ln w="19050">
            <a:solidFill>
              <a:srgbClr val="004236"/>
            </a:solidFill>
            <a:tailEnd type="triangle"/>
          </a:ln>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265159" y="2140496"/>
            <a:ext cx="1571331" cy="79208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a:solidFill>
                  <a:srgbClr val="004236"/>
                </a:solidFill>
                <a:ea typeface="微软雅黑" panose="020B0503020204020204" pitchFamily="34" charset="-122"/>
              </a:rPr>
              <a:t>LĨNH VỰC </a:t>
            </a:r>
          </a:p>
          <a:p>
            <a:pPr algn="ctr"/>
            <a:r>
              <a:rPr lang="en-US" altLang="zh-CN" b="1">
                <a:solidFill>
                  <a:srgbClr val="004236"/>
                </a:solidFill>
                <a:ea typeface="微软雅黑" panose="020B0503020204020204" pitchFamily="34" charset="-122"/>
              </a:rPr>
              <a:t>CHÍNH TRỊ</a:t>
            </a:r>
            <a:endParaRPr lang="zh-CN" altLang="en-US" b="1" dirty="0">
              <a:solidFill>
                <a:srgbClr val="004236"/>
              </a:solidFill>
              <a:ea typeface="微软雅黑" panose="020B0503020204020204" pitchFamily="34" charset="-122"/>
            </a:endParaRPr>
          </a:p>
        </p:txBody>
      </p:sp>
      <p:sp>
        <p:nvSpPr>
          <p:cNvPr id="15" name="文本框 20">
            <a:extLst>
              <a:ext uri="{FF2B5EF4-FFF2-40B4-BE49-F238E27FC236}">
                <a16:creationId xmlns:a16="http://schemas.microsoft.com/office/drawing/2014/main" id="{B7550A5F-E61F-B346-B0DD-3EE3F891578F}"/>
              </a:ext>
            </a:extLst>
          </p:cNvPr>
          <p:cNvSpPr txBox="1"/>
          <p:nvPr/>
        </p:nvSpPr>
        <p:spPr>
          <a:xfrm>
            <a:off x="265159" y="562773"/>
            <a:ext cx="3333259" cy="496749"/>
          </a:xfrm>
          <a:prstGeom prst="rect">
            <a:avLst/>
          </a:prstGeom>
          <a:noFill/>
        </p:spPr>
        <p:txBody>
          <a:bodyPr wrap="square" lIns="0" tIns="34295" rIns="0" bIns="34295" rtlCol="0">
            <a:spAutoFit/>
          </a:bodyPr>
          <a:lstStyle/>
          <a:p>
            <a:pPr>
              <a:lnSpc>
                <a:spcPct val="125000"/>
              </a:lnSpc>
            </a:pPr>
            <a:r>
              <a:rPr lang="en-US" altLang="zh-CN" sz="2400" b="1">
                <a:solidFill>
                  <a:srgbClr val="004236"/>
                </a:solidFill>
                <a:latin typeface="+mj-lt"/>
                <a:ea typeface="微软雅黑" panose="020B0503020204020204" pitchFamily="34" charset="-122"/>
              </a:rPr>
              <a:t>b1.LĨNH VỰC CHÍNH TRỊ</a:t>
            </a:r>
            <a:endParaRPr lang="zh-CN" altLang="en-US" sz="2400" b="1" dirty="0">
              <a:solidFill>
                <a:srgbClr val="004236"/>
              </a:solidFill>
              <a:latin typeface="+mj-lt"/>
              <a:ea typeface="微软雅黑" panose="020B0503020204020204" pitchFamily="34" charset="-122"/>
            </a:endParaRPr>
          </a:p>
        </p:txBody>
      </p:sp>
    </p:spTree>
    <p:extLst>
      <p:ext uri="{BB962C8B-B14F-4D97-AF65-F5344CB8AC3E}">
        <p14:creationId xmlns:p14="http://schemas.microsoft.com/office/powerpoint/2010/main" val="407048408"/>
      </p:ext>
    </p:extLst>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7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4402" y="1005007"/>
            <a:ext cx="3240360" cy="3639129"/>
          </a:xfrm>
          <a:prstGeom prst="rect">
            <a:avLst/>
          </a:prstGeom>
          <a:solidFill>
            <a:schemeClr val="accent1">
              <a:lumMod val="20000"/>
              <a:lumOff val="80000"/>
            </a:schemeClr>
          </a:solidFill>
          <a:ln w="38100">
            <a:solidFill>
              <a:srgbClr val="00423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39750"/>
            <a:r>
              <a:rPr lang="vi-VN" sz="2000">
                <a:solidFill>
                  <a:srgbClr val="004236"/>
                </a:solidFill>
                <a:latin typeface="Calibri" panose="020F0502020204030204" pitchFamily="34" charset="0"/>
              </a:rPr>
              <a:t>   ĐIỀU 27 – HP 2013</a:t>
            </a:r>
          </a:p>
          <a:p>
            <a:pPr algn="just" defTabSz="539750"/>
            <a:r>
              <a:rPr lang="vi-VN" sz="2000">
                <a:solidFill>
                  <a:srgbClr val="004236"/>
                </a:solidFill>
                <a:latin typeface="Calibri" panose="020F0502020204030204" pitchFamily="34" charset="0"/>
              </a:rPr>
              <a:t>	Công dân đủ mười tám tuổi trở lên có quyền bầu cử và đủ hai mươi mốt tuổi trở lên có quyền ứng cử vào Quốc hội, Hội đồng nhân dân. Việc thực hiện các quyền này do luật định.</a:t>
            </a: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27216" t="5113" r="27425" b="5113"/>
          <a:stretch/>
        </p:blipFill>
        <p:spPr>
          <a:xfrm>
            <a:off x="5076850" y="772344"/>
            <a:ext cx="3240360" cy="4104456"/>
          </a:xfrm>
          <a:prstGeom prst="rect">
            <a:avLst/>
          </a:prstGeom>
        </p:spPr>
      </p:pic>
      <p:sp>
        <p:nvSpPr>
          <p:cNvPr id="5" name="矩形 34">
            <a:extLst>
              <a:ext uri="{FF2B5EF4-FFF2-40B4-BE49-F238E27FC236}">
                <a16:creationId xmlns:a16="http://schemas.microsoft.com/office/drawing/2014/main" id="{293E172D-6C2F-475F-9943-F4183A18BB63}"/>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sp>
        <p:nvSpPr>
          <p:cNvPr id="6" name="文本框 20">
            <a:extLst>
              <a:ext uri="{FF2B5EF4-FFF2-40B4-BE49-F238E27FC236}">
                <a16:creationId xmlns:a16="http://schemas.microsoft.com/office/drawing/2014/main" id="{F3996604-20C9-D24D-B5E1-61DAE6155FCB}"/>
              </a:ext>
            </a:extLst>
          </p:cNvPr>
          <p:cNvSpPr txBox="1"/>
          <p:nvPr/>
        </p:nvSpPr>
        <p:spPr>
          <a:xfrm>
            <a:off x="252314" y="498538"/>
            <a:ext cx="3333259" cy="496749"/>
          </a:xfrm>
          <a:prstGeom prst="rect">
            <a:avLst/>
          </a:prstGeom>
          <a:noFill/>
        </p:spPr>
        <p:txBody>
          <a:bodyPr wrap="square" lIns="0" tIns="34295" rIns="0" bIns="34295" rtlCol="0">
            <a:spAutoFit/>
          </a:bodyPr>
          <a:lstStyle/>
          <a:p>
            <a:pPr>
              <a:lnSpc>
                <a:spcPct val="125000"/>
              </a:lnSpc>
            </a:pPr>
            <a:r>
              <a:rPr lang="en-US" altLang="zh-CN" sz="2400" b="1">
                <a:solidFill>
                  <a:srgbClr val="004236"/>
                </a:solidFill>
                <a:latin typeface="+mj-lt"/>
                <a:ea typeface="微软雅黑" panose="020B0503020204020204" pitchFamily="34" charset="-122"/>
              </a:rPr>
              <a:t>b1.LĨNH VỰC CHÍNH TRỊ</a:t>
            </a:r>
            <a:endParaRPr lang="zh-CN" altLang="en-US" sz="2400" b="1" dirty="0">
              <a:solidFill>
                <a:srgbClr val="004236"/>
              </a:solidFill>
              <a:latin typeface="+mj-lt"/>
              <a:ea typeface="微软雅黑" panose="020B0503020204020204" pitchFamily="34" charset="-122"/>
            </a:endParaRPr>
          </a:p>
        </p:txBody>
      </p:sp>
      <p:sp>
        <p:nvSpPr>
          <p:cNvPr id="7" name="文本框 32">
            <a:extLst>
              <a:ext uri="{FF2B5EF4-FFF2-40B4-BE49-F238E27FC236}">
                <a16:creationId xmlns:a16="http://schemas.microsoft.com/office/drawing/2014/main" id="{797ED18D-042A-9944-B3FE-4D6809FC6E96}"/>
              </a:ext>
            </a:extLst>
          </p:cNvPr>
          <p:cNvSpPr txBox="1"/>
          <p:nvPr/>
        </p:nvSpPr>
        <p:spPr>
          <a:xfrm>
            <a:off x="160366" y="247298"/>
            <a:ext cx="6323859" cy="315475"/>
          </a:xfrm>
          <a:prstGeom prst="rect">
            <a:avLst/>
          </a:prstGeom>
          <a:noFill/>
        </p:spPr>
        <p:txBody>
          <a:bodyPr wrap="square" lIns="68584" tIns="34292" rIns="68584" bIns="34292">
            <a:spAutoFit/>
          </a:bodyPr>
          <a:lstStyle/>
          <a:p>
            <a:r>
              <a:rPr lang="en-US" altLang="zh-CN" sz="1600">
                <a:solidFill>
                  <a:srgbClr val="004236"/>
                </a:solidFill>
                <a:latin typeface="Arial" panose="020B0604020202020204" pitchFamily="34" charset="0"/>
                <a:ea typeface="微软雅黑" panose="020B0503020204020204" pitchFamily="34" charset="-122"/>
                <a:sym typeface="Arial" panose="020B0604020202020204" pitchFamily="34" charset="0"/>
              </a:rPr>
              <a:t>b. NỘI DUNG QUYỀN BÌNH ĐẲNG GIỮA CÁC DÂN TỘC</a:t>
            </a:r>
            <a:endParaRPr lang="en-US" altLang="zh-CN" sz="1600" dirty="0">
              <a:solidFill>
                <a:srgbClr val="004236"/>
              </a:solidFill>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669921521"/>
      </p:ext>
    </p:extLst>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2">
            <a:extLst>
              <a:ext uri="{FF2B5EF4-FFF2-40B4-BE49-F238E27FC236}">
                <a16:creationId xmlns:a16="http://schemas.microsoft.com/office/drawing/2014/main" id="{02BCFBA8-9716-4E10-BDF2-87AEDF74943F}"/>
              </a:ext>
            </a:extLst>
          </p:cNvPr>
          <p:cNvSpPr txBox="1"/>
          <p:nvPr/>
        </p:nvSpPr>
        <p:spPr>
          <a:xfrm>
            <a:off x="160366" y="247298"/>
            <a:ext cx="6323859" cy="315475"/>
          </a:xfrm>
          <a:prstGeom prst="rect">
            <a:avLst/>
          </a:prstGeom>
          <a:noFill/>
        </p:spPr>
        <p:txBody>
          <a:bodyPr wrap="square" lIns="68584" tIns="34292" rIns="68584" bIns="34292">
            <a:spAutoFit/>
          </a:bodyPr>
          <a:lstStyle/>
          <a:p>
            <a:r>
              <a:rPr lang="en-US" altLang="zh-CN" sz="1600">
                <a:solidFill>
                  <a:srgbClr val="004236"/>
                </a:solidFill>
                <a:latin typeface="Arial" panose="020B0604020202020204" pitchFamily="34" charset="0"/>
                <a:ea typeface="微软雅黑" panose="020B0503020204020204" pitchFamily="34" charset="-122"/>
                <a:sym typeface="Arial" panose="020B0604020202020204" pitchFamily="34" charset="0"/>
              </a:rPr>
              <a:t>b. NỘI DUNG QUYỀN BÌNH ĐẲNG GIỮA CÁC DÂN TỘC</a:t>
            </a:r>
            <a:endParaRPr lang="en-US" altLang="zh-CN" sz="1600" dirty="0">
              <a:solidFill>
                <a:srgbClr val="004236"/>
              </a:solidFill>
              <a:latin typeface="Arial" panose="020B0604020202020204" pitchFamily="34" charset="0"/>
              <a:ea typeface="微软雅黑" panose="020B0503020204020204" pitchFamily="34" charset="-122"/>
              <a:sym typeface="Arial" panose="020B0604020202020204" pitchFamily="34" charset="0"/>
            </a:endParaRPr>
          </a:p>
        </p:txBody>
      </p:sp>
      <p:sp>
        <p:nvSpPr>
          <p:cNvPr id="3" name="矩形 34">
            <a:extLst>
              <a:ext uri="{FF2B5EF4-FFF2-40B4-BE49-F238E27FC236}">
                <a16:creationId xmlns:a16="http://schemas.microsoft.com/office/drawing/2014/main" id="{293E172D-6C2F-475F-9943-F4183A18BB63}"/>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338" y="1060376"/>
            <a:ext cx="4286250" cy="2857500"/>
          </a:xfrm>
          <a:prstGeom prst="rect">
            <a:avLst/>
          </a:prstGeom>
        </p:spPr>
      </p:pic>
      <p:sp>
        <p:nvSpPr>
          <p:cNvPr id="5" name="TextBox 4"/>
          <p:cNvSpPr txBox="1"/>
          <p:nvPr/>
        </p:nvSpPr>
        <p:spPr>
          <a:xfrm>
            <a:off x="5148858" y="1780456"/>
            <a:ext cx="3096344" cy="1200329"/>
          </a:xfrm>
          <a:prstGeom prst="rect">
            <a:avLst/>
          </a:prstGeom>
          <a:solidFill>
            <a:schemeClr val="accent6">
              <a:lumMod val="20000"/>
              <a:lumOff val="80000"/>
            </a:schemeClr>
          </a:solidFill>
        </p:spPr>
        <p:txBody>
          <a:bodyPr wrap="square" rtlCol="0">
            <a:spAutoFit/>
          </a:bodyPr>
          <a:lstStyle/>
          <a:p>
            <a:r>
              <a:rPr lang="vi-VN"/>
              <a:t>Nguyên Tổng Bí thư Ban Chấp hành Trung ương Đảng CSVN. (2001)</a:t>
            </a:r>
          </a:p>
          <a:p>
            <a:r>
              <a:rPr lang="vi-VN"/>
              <a:t>Dân tộc: Tày</a:t>
            </a:r>
          </a:p>
        </p:txBody>
      </p:sp>
      <p:sp>
        <p:nvSpPr>
          <p:cNvPr id="6" name="文本框 20">
            <a:extLst>
              <a:ext uri="{FF2B5EF4-FFF2-40B4-BE49-F238E27FC236}">
                <a16:creationId xmlns:a16="http://schemas.microsoft.com/office/drawing/2014/main" id="{D07C4F29-B73F-EF48-8172-F1686793D373}"/>
              </a:ext>
            </a:extLst>
          </p:cNvPr>
          <p:cNvSpPr txBox="1"/>
          <p:nvPr/>
        </p:nvSpPr>
        <p:spPr>
          <a:xfrm>
            <a:off x="252314" y="498538"/>
            <a:ext cx="3333259" cy="496749"/>
          </a:xfrm>
          <a:prstGeom prst="rect">
            <a:avLst/>
          </a:prstGeom>
          <a:noFill/>
        </p:spPr>
        <p:txBody>
          <a:bodyPr wrap="square" lIns="0" tIns="34295" rIns="0" bIns="34295" rtlCol="0">
            <a:spAutoFit/>
          </a:bodyPr>
          <a:lstStyle/>
          <a:p>
            <a:pPr>
              <a:lnSpc>
                <a:spcPct val="125000"/>
              </a:lnSpc>
            </a:pPr>
            <a:r>
              <a:rPr lang="en-US" altLang="zh-CN" sz="2400" b="1">
                <a:solidFill>
                  <a:srgbClr val="004236"/>
                </a:solidFill>
                <a:latin typeface="+mj-lt"/>
                <a:ea typeface="微软雅黑" panose="020B0503020204020204" pitchFamily="34" charset="-122"/>
              </a:rPr>
              <a:t>b1.LĨNH VỰC CHÍNH TRỊ</a:t>
            </a:r>
            <a:endParaRPr lang="zh-CN" altLang="en-US" sz="2400" b="1" dirty="0">
              <a:solidFill>
                <a:srgbClr val="004236"/>
              </a:solidFill>
              <a:latin typeface="+mj-lt"/>
              <a:ea typeface="微软雅黑" panose="020B0503020204020204" pitchFamily="34" charset="-122"/>
            </a:endParaRPr>
          </a:p>
        </p:txBody>
      </p:sp>
    </p:spTree>
    <p:extLst>
      <p:ext uri="{BB962C8B-B14F-4D97-AF65-F5344CB8AC3E}">
        <p14:creationId xmlns:p14="http://schemas.microsoft.com/office/powerpoint/2010/main" val="2653337068"/>
      </p:ext>
    </p:extLst>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32">
            <a:extLst>
              <a:ext uri="{FF2B5EF4-FFF2-40B4-BE49-F238E27FC236}">
                <a16:creationId xmlns:a16="http://schemas.microsoft.com/office/drawing/2014/main" id="{02BCFBA8-9716-4E10-BDF2-87AEDF74943F}"/>
              </a:ext>
            </a:extLst>
          </p:cNvPr>
          <p:cNvSpPr txBox="1"/>
          <p:nvPr/>
        </p:nvSpPr>
        <p:spPr>
          <a:xfrm>
            <a:off x="160366" y="248593"/>
            <a:ext cx="6323859" cy="315475"/>
          </a:xfrm>
          <a:prstGeom prst="rect">
            <a:avLst/>
          </a:prstGeom>
          <a:noFill/>
        </p:spPr>
        <p:txBody>
          <a:bodyPr wrap="square" lIns="68584" tIns="34292" rIns="68584" bIns="34292">
            <a:spAutoFit/>
          </a:bodyPr>
          <a:lstStyle/>
          <a:p>
            <a:r>
              <a:rPr lang="en-US" altLang="zh-CN" sz="1600">
                <a:solidFill>
                  <a:srgbClr val="004236"/>
                </a:solidFill>
                <a:latin typeface="Arial" panose="020B0604020202020204" pitchFamily="34" charset="0"/>
                <a:ea typeface="微软雅黑" panose="020B0503020204020204" pitchFamily="34" charset="-122"/>
                <a:sym typeface="Arial" panose="020B0604020202020204" pitchFamily="34" charset="0"/>
              </a:rPr>
              <a:t>b. NỘI DUNG QUYỀN BÌNH ĐẲNG GIỮA CÁC DÂN TỘC</a:t>
            </a:r>
            <a:endParaRPr lang="en-US" altLang="zh-CN" sz="1600" dirty="0">
              <a:solidFill>
                <a:srgbClr val="004236"/>
              </a:solidFill>
              <a:latin typeface="Arial" panose="020B0604020202020204" pitchFamily="34" charset="0"/>
              <a:ea typeface="微软雅黑" panose="020B0503020204020204" pitchFamily="34" charset="-122"/>
              <a:sym typeface="Arial" panose="020B0604020202020204" pitchFamily="34" charset="0"/>
            </a:endParaRPr>
          </a:p>
        </p:txBody>
      </p:sp>
      <p:sp>
        <p:nvSpPr>
          <p:cNvPr id="3" name="矩形 34">
            <a:extLst>
              <a:ext uri="{FF2B5EF4-FFF2-40B4-BE49-F238E27FC236}">
                <a16:creationId xmlns:a16="http://schemas.microsoft.com/office/drawing/2014/main" id="{293E172D-6C2F-475F-9943-F4183A18BB63}"/>
              </a:ext>
            </a:extLst>
          </p:cNvPr>
          <p:cNvSpPr/>
          <p:nvPr/>
        </p:nvSpPr>
        <p:spPr>
          <a:xfrm>
            <a:off x="0" y="196280"/>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795">
              <a:defRPr/>
            </a:pPr>
            <a:endParaRPr lang="zh-CN" altLang="en-US" sz="1400" dirty="0">
              <a:solidFill>
                <a:srgbClr val="E7E6E6">
                  <a:lumMod val="50000"/>
                </a:srgbClr>
              </a:solidFill>
              <a:cs typeface="+mn-ea"/>
              <a:sym typeface="+mn-lt"/>
            </a:endParaRPr>
          </a:p>
        </p:txBody>
      </p:sp>
      <p:sp>
        <p:nvSpPr>
          <p:cNvPr id="10" name="Rounded Rectangle 9"/>
          <p:cNvSpPr/>
          <p:nvPr/>
        </p:nvSpPr>
        <p:spPr>
          <a:xfrm>
            <a:off x="3168638" y="1348408"/>
            <a:ext cx="4860540" cy="1008112"/>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4236"/>
                </a:solidFill>
              </a:rPr>
              <a:t>Chính sách phát triển không có sự phân biệt giữa dân tộc thiểu số hay đa số</a:t>
            </a:r>
            <a:endParaRPr lang="vi-VN" sz="2000">
              <a:solidFill>
                <a:srgbClr val="004236"/>
              </a:solidFill>
            </a:endParaRPr>
          </a:p>
        </p:txBody>
      </p:sp>
      <p:sp>
        <p:nvSpPr>
          <p:cNvPr id="11" name="Rounded Rectangle 10"/>
          <p:cNvSpPr/>
          <p:nvPr/>
        </p:nvSpPr>
        <p:spPr>
          <a:xfrm>
            <a:off x="3168638" y="2788568"/>
            <a:ext cx="4860540" cy="936104"/>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4236"/>
                </a:solidFill>
              </a:rPr>
              <a:t>Quan tâm, hỗ trợ, đầu tư để rút ngắn khoảng cách, tạo điều kiện cho các dân tộc thiểu số có điều kiện vươn lên.</a:t>
            </a:r>
            <a:endParaRPr lang="vi-VN" sz="2000">
              <a:solidFill>
                <a:srgbClr val="004236"/>
              </a:solidFill>
            </a:endParaRPr>
          </a:p>
        </p:txBody>
      </p:sp>
      <p:cxnSp>
        <p:nvCxnSpPr>
          <p:cNvPr id="14" name="Straight Arrow Connector 13"/>
          <p:cNvCxnSpPr>
            <a:endCxn id="10" idx="1"/>
          </p:cNvCxnSpPr>
          <p:nvPr/>
        </p:nvCxnSpPr>
        <p:spPr>
          <a:xfrm flipV="1">
            <a:off x="2448558" y="1996480"/>
            <a:ext cx="720080" cy="576064"/>
          </a:xfrm>
          <a:prstGeom prst="straightConnector1">
            <a:avLst/>
          </a:prstGeom>
          <a:ln w="19050">
            <a:solidFill>
              <a:srgbClr val="004236"/>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11" idx="1"/>
          </p:cNvCxnSpPr>
          <p:nvPr/>
        </p:nvCxnSpPr>
        <p:spPr>
          <a:xfrm>
            <a:off x="2448558" y="2572544"/>
            <a:ext cx="720080" cy="576064"/>
          </a:xfrm>
          <a:prstGeom prst="straightConnector1">
            <a:avLst/>
          </a:prstGeom>
          <a:ln w="19050">
            <a:solidFill>
              <a:srgbClr val="004236"/>
            </a:solidFill>
            <a:tailEnd type="triangle"/>
          </a:ln>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841223" y="2140496"/>
            <a:ext cx="1571331" cy="79208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a:solidFill>
                  <a:srgbClr val="004236"/>
                </a:solidFill>
                <a:ea typeface="微软雅黑" panose="020B0503020204020204" pitchFamily="34" charset="-122"/>
              </a:rPr>
              <a:t>LĨNH VỰC </a:t>
            </a:r>
          </a:p>
          <a:p>
            <a:pPr algn="ctr"/>
            <a:r>
              <a:rPr lang="en-US" altLang="zh-CN" b="1">
                <a:solidFill>
                  <a:srgbClr val="004236"/>
                </a:solidFill>
                <a:ea typeface="微软雅黑" panose="020B0503020204020204" pitchFamily="34" charset="-122"/>
              </a:rPr>
              <a:t>KINH TẾ</a:t>
            </a:r>
            <a:endParaRPr lang="zh-CN" altLang="en-US" b="1" dirty="0">
              <a:solidFill>
                <a:srgbClr val="004236"/>
              </a:solidFill>
              <a:ea typeface="微软雅黑" panose="020B0503020204020204" pitchFamily="34" charset="-122"/>
            </a:endParaRPr>
          </a:p>
        </p:txBody>
      </p:sp>
      <p:sp>
        <p:nvSpPr>
          <p:cNvPr id="9" name="文本框 18">
            <a:extLst>
              <a:ext uri="{FF2B5EF4-FFF2-40B4-BE49-F238E27FC236}">
                <a16:creationId xmlns:a16="http://schemas.microsoft.com/office/drawing/2014/main" id="{FE44F24A-98FB-E54B-953B-317EE1D14D7B}"/>
              </a:ext>
            </a:extLst>
          </p:cNvPr>
          <p:cNvSpPr txBox="1"/>
          <p:nvPr/>
        </p:nvSpPr>
        <p:spPr>
          <a:xfrm>
            <a:off x="160366" y="783524"/>
            <a:ext cx="2820165" cy="496749"/>
          </a:xfrm>
          <a:prstGeom prst="rect">
            <a:avLst/>
          </a:prstGeom>
          <a:noFill/>
        </p:spPr>
        <p:txBody>
          <a:bodyPr wrap="square" lIns="0" tIns="34295" rIns="0" bIns="34295" rtlCol="0">
            <a:spAutoFit/>
          </a:bodyPr>
          <a:lstStyle/>
          <a:p>
            <a:pPr algn="r">
              <a:lnSpc>
                <a:spcPct val="125000"/>
              </a:lnSpc>
            </a:pPr>
            <a:r>
              <a:rPr lang="en-US" altLang="zh-CN" sz="2400" b="1">
                <a:solidFill>
                  <a:srgbClr val="004236"/>
                </a:solidFill>
                <a:latin typeface="+mj-lt"/>
                <a:ea typeface="微软雅黑" panose="020B0503020204020204" pitchFamily="34" charset="-122"/>
              </a:rPr>
              <a:t>B2. LĨNH VỰC KINH TẾ</a:t>
            </a:r>
            <a:endParaRPr lang="zh-CN" altLang="en-US" sz="2400" b="1" dirty="0">
              <a:solidFill>
                <a:srgbClr val="004236"/>
              </a:solidFill>
              <a:latin typeface="+mj-lt"/>
              <a:ea typeface="微软雅黑" panose="020B0503020204020204" pitchFamily="34" charset="-122"/>
            </a:endParaRPr>
          </a:p>
        </p:txBody>
      </p:sp>
    </p:spTree>
    <p:extLst>
      <p:ext uri="{BB962C8B-B14F-4D97-AF65-F5344CB8AC3E}">
        <p14:creationId xmlns:p14="http://schemas.microsoft.com/office/powerpoint/2010/main" val="2454320090"/>
      </p:ext>
    </p:extLst>
  </p:cSld>
  <p:clrMapOvr>
    <a:masterClrMapping/>
  </p:clrMapOvr>
  <mc:AlternateContent xmlns:mc="http://schemas.openxmlformats.org/markup-compatibility/2006">
    <mc:Choice xmlns:p14="http://schemas.microsoft.com/office/powerpoint/2010/main" Requires="p14">
      <p:transition spd="slow" p14:dur="150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93FDE6F3-C2C1-497D-9AC0-D418F52504A2"/>
  <p:tag name="ISPRING_SCORM_ENDPOINT" val="&lt;endpoint&gt;&lt;enable&gt;0&lt;/enable&gt;&lt;lrs&gt;http://&lt;/lrs&gt;&lt;auth&gt;0&lt;/auth&gt;&lt;login&gt;&lt;/login&gt;&lt;password&gt;&lt;/password&gt;&lt;key&gt;&lt;/key&gt;&lt;name&gt;&lt;/name&gt;&lt;email&gt;&lt;/email&gt;&lt;/endpoint&gt;&#10;"/>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OUTPUT_FOLDER" val="C:\Users\Administrator\Desktop"/>
  <p:tag name="ISPRING_PRESENTATION_TITLE" val="多彩卡通幼儿园儿童小学生教育PPT课件"/>
</p:tagLst>
</file>

<file path=ppt/tags/tag2.xml><?xml version="1.0" encoding="utf-8"?>
<p:tagLst xmlns:a="http://schemas.openxmlformats.org/drawingml/2006/main" xmlns:r="http://schemas.openxmlformats.org/officeDocument/2006/relationships" xmlns:p="http://schemas.openxmlformats.org/presentationml/2006/main">
  <p:tag name="MH" val="20161022204303"/>
  <p:tag name="MH_LIBRARY" val="GRAPHIC"/>
</p:tagLst>
</file>

<file path=ppt/tags/tag3.xml><?xml version="1.0" encoding="utf-8"?>
<p:tagLst xmlns:a="http://schemas.openxmlformats.org/drawingml/2006/main" xmlns:r="http://schemas.openxmlformats.org/officeDocument/2006/relationships" xmlns:p="http://schemas.openxmlformats.org/presentationml/2006/main">
  <p:tag name="MH" val="20161022204343"/>
  <p:tag name="MH_LIBRARY" val="GRAPHIC"/>
  <p:tag name="MH_ORDER" val="标题 5"/>
</p:tagLst>
</file>

<file path=ppt/tags/tag4.xml><?xml version="1.0" encoding="utf-8"?>
<p:tagLst xmlns:a="http://schemas.openxmlformats.org/drawingml/2006/main" xmlns:r="http://schemas.openxmlformats.org/officeDocument/2006/relationships" xmlns:p="http://schemas.openxmlformats.org/presentationml/2006/main">
  <p:tag name="MH" val="20161022204303"/>
  <p:tag name="MH_LIBRARY" val="GRAPHIC"/>
</p:tagLst>
</file>

<file path=ppt/tags/tag5.xml><?xml version="1.0" encoding="utf-8"?>
<p:tagLst xmlns:a="http://schemas.openxmlformats.org/drawingml/2006/main" xmlns:r="http://schemas.openxmlformats.org/officeDocument/2006/relationships" xmlns:p="http://schemas.openxmlformats.org/presentationml/2006/main">
  <p:tag name="MH" val="20161022204343"/>
  <p:tag name="MH_LIBRARY" val="GRAPHIC"/>
  <p:tag name="MH_ORDER" val="标题 5"/>
</p:tagLst>
</file>

<file path=ppt/theme/theme1.xml><?xml version="1.0" encoding="utf-8"?>
<a:theme xmlns:a="http://schemas.openxmlformats.org/drawingml/2006/main" name="1_自定义设计方案">
  <a:themeElements>
    <a:clrScheme name="自定义 1093">
      <a:dk1>
        <a:sysClr val="windowText" lastClr="000000"/>
      </a:dk1>
      <a:lt1>
        <a:sysClr val="window" lastClr="FFFFFF"/>
      </a:lt1>
      <a:dk2>
        <a:srgbClr val="5A6378"/>
      </a:dk2>
      <a:lt2>
        <a:srgbClr val="D4D4D6"/>
      </a:lt2>
      <a:accent1>
        <a:srgbClr val="60B5CC"/>
      </a:accent1>
      <a:accent2>
        <a:srgbClr val="E66C7D"/>
      </a:accent2>
      <a:accent3>
        <a:srgbClr val="F0AD00"/>
      </a:accent3>
      <a:accent4>
        <a:srgbClr val="6BB76D"/>
      </a:accent4>
      <a:accent5>
        <a:srgbClr val="E88651"/>
      </a:accent5>
      <a:accent6>
        <a:srgbClr val="C64847"/>
      </a:accent6>
      <a:hlink>
        <a:srgbClr val="168BBA"/>
      </a:hlink>
      <a:folHlink>
        <a:srgbClr val="6800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1251</Words>
  <Application>Microsoft Macintosh PowerPoint</Application>
  <PresentationFormat>Custom</PresentationFormat>
  <Paragraphs>111</Paragraphs>
  <Slides>22</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微软雅黑</vt:lpstr>
      <vt:lpstr>Arial</vt:lpstr>
      <vt:lpstr>AvantGarde Md BT</vt:lpstr>
      <vt:lpstr>Calibri</vt:lpstr>
      <vt:lpstr>Calibri Light</vt:lpstr>
      <vt:lpstr>Times New Roman</vt:lpstr>
      <vt:lpstr>1_自定义设计方案</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http://www.ypppt.com/</dc:description>
  <cp:lastModifiedBy/>
  <cp:revision>1</cp:revision>
  <dcterms:created xsi:type="dcterms:W3CDTF">2016-10-17T14:00:15Z</dcterms:created>
  <dcterms:modified xsi:type="dcterms:W3CDTF">2021-08-13T08:16:08Z</dcterms:modified>
</cp:coreProperties>
</file>