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61" r:id="rId3"/>
    <p:sldId id="262" r:id="rId4"/>
    <p:sldId id="260" r:id="rId5"/>
    <p:sldId id="263" r:id="rId6"/>
    <p:sldId id="256" r:id="rId7"/>
    <p:sldId id="258" r:id="rId8"/>
    <p:sldId id="265" r:id="rId9"/>
    <p:sldId id="264" r:id="rId10"/>
    <p:sldId id="266" r:id="rId11"/>
    <p:sldId id="267" r:id="rId12"/>
    <p:sldId id="268" r:id="rId13"/>
    <p:sldId id="269" r:id="rId14"/>
    <p:sldId id="270" r:id="rId15"/>
    <p:sldId id="271" r:id="rId16"/>
    <p:sldId id="272" r:id="rId17"/>
    <p:sldId id="274" r:id="rId18"/>
    <p:sldId id="275" r:id="rId19"/>
    <p:sldId id="276" r:id="rId20"/>
    <p:sldId id="277" r:id="rId21"/>
    <p:sldId id="278" r:id="rId22"/>
    <p:sldId id="282" r:id="rId23"/>
    <p:sldId id="279" r:id="rId24"/>
    <p:sldId id="280" r:id="rId25"/>
    <p:sldId id="281" r:id="rId26"/>
    <p:sldId id="259"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8288000" cy="10287000"/>
  <p:notesSz cx="6858000" cy="9144000"/>
  <p:embeddedFontLs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a:srgbClr val="FEE2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3" d="100"/>
          <a:sy n="63" d="100"/>
        </p:scale>
        <p:origin x="22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3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7.svg"/><Relationship Id="rId7" Type="http://schemas.openxmlformats.org/officeDocument/2006/relationships/image" Target="../media/image62.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64.jpeg"/></Relationships>
</file>

<file path=ppt/slides/_rels/slide1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svg"/><Relationship Id="rId7" Type="http://schemas.openxmlformats.org/officeDocument/2006/relationships/image" Target="../media/image4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10" Type="http://schemas.openxmlformats.org/officeDocument/2006/relationships/image" Target="../media/image68.svg"/><Relationship Id="rId4" Type="http://schemas.openxmlformats.org/officeDocument/2006/relationships/image" Target="../media/image43.png"/><Relationship Id="rId9" Type="http://schemas.openxmlformats.org/officeDocument/2006/relationships/image" Target="../media/image67.png"/></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6.svg"/><Relationship Id="rId7" Type="http://schemas.openxmlformats.org/officeDocument/2006/relationships/image" Target="../media/image4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72.svg"/><Relationship Id="rId5" Type="http://schemas.openxmlformats.org/officeDocument/2006/relationships/image" Target="../media/image44.svg"/><Relationship Id="rId10" Type="http://schemas.openxmlformats.org/officeDocument/2006/relationships/image" Target="../media/image71.png"/><Relationship Id="rId4" Type="http://schemas.openxmlformats.org/officeDocument/2006/relationships/image" Target="../media/image43.png"/><Relationship Id="rId9" Type="http://schemas.openxmlformats.org/officeDocument/2006/relationships/image" Target="../media/image70.sv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57.svg"/><Relationship Id="rId7" Type="http://schemas.openxmlformats.org/officeDocument/2006/relationships/image" Target="../media/image73.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76.jpeg"/><Relationship Id="rId4" Type="http://schemas.openxmlformats.org/officeDocument/2006/relationships/image" Target="../media/image58.png"/><Relationship Id="rId9" Type="http://schemas.openxmlformats.org/officeDocument/2006/relationships/image" Target="../media/image75.jpe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7.svg"/><Relationship Id="rId7" Type="http://schemas.openxmlformats.org/officeDocument/2006/relationships/image" Target="../media/image77.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8.png"/><Relationship Id="rId9" Type="http://schemas.openxmlformats.org/officeDocument/2006/relationships/image" Target="../media/image78.jpe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57.svg"/><Relationship Id="rId7" Type="http://schemas.openxmlformats.org/officeDocument/2006/relationships/image" Target="../media/image79.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8.png"/><Relationship Id="rId9" Type="http://schemas.openxmlformats.org/officeDocument/2006/relationships/image" Target="../media/image80.jpe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82.svg"/><Relationship Id="rId7" Type="http://schemas.openxmlformats.org/officeDocument/2006/relationships/image" Target="../media/image43.png"/><Relationship Id="rId12" Type="http://schemas.openxmlformats.org/officeDocument/2006/relationships/image" Target="../media/image26.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25.png"/><Relationship Id="rId5" Type="http://schemas.openxmlformats.org/officeDocument/2006/relationships/image" Target="../media/image84.svg"/><Relationship Id="rId10" Type="http://schemas.openxmlformats.org/officeDocument/2006/relationships/image" Target="../media/image46.svg"/><Relationship Id="rId4" Type="http://schemas.openxmlformats.org/officeDocument/2006/relationships/image" Target="../media/image83.png"/><Relationship Id="rId9"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svg"/><Relationship Id="rId7" Type="http://schemas.openxmlformats.org/officeDocument/2006/relationships/image" Target="../media/image89.svg"/><Relationship Id="rId12" Type="http://schemas.openxmlformats.org/officeDocument/2006/relationships/image" Target="../media/image94.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6.svg"/><Relationship Id="rId3" Type="http://schemas.openxmlformats.org/officeDocument/2006/relationships/image" Target="../media/image96.svg"/><Relationship Id="rId7" Type="http://schemas.openxmlformats.org/officeDocument/2006/relationships/image" Target="../media/image100.svg"/><Relationship Id="rId12" Type="http://schemas.openxmlformats.org/officeDocument/2006/relationships/image" Target="../media/image45.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44.svg"/><Relationship Id="rId5" Type="http://schemas.openxmlformats.org/officeDocument/2006/relationships/image" Target="../media/image98.svg"/><Relationship Id="rId10" Type="http://schemas.openxmlformats.org/officeDocument/2006/relationships/image" Target="../media/image43.png"/><Relationship Id="rId4" Type="http://schemas.openxmlformats.org/officeDocument/2006/relationships/image" Target="../media/image97.png"/><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2.svg"/><Relationship Id="rId7" Type="http://schemas.openxmlformats.org/officeDocument/2006/relationships/image" Target="../media/image10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4.sv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2.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32.svg"/><Relationship Id="rId10"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52.svg"/></Relationships>
</file>

<file path=ppt/slides/_rels/slide2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4.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s>
</file>

<file path=ppt/slides/_rels/slide2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svg"/><Relationship Id="rId7" Type="http://schemas.openxmlformats.org/officeDocument/2006/relationships/image" Target="../media/image1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57.svg"/><Relationship Id="rId7" Type="http://schemas.openxmlformats.org/officeDocument/2006/relationships/image" Target="../media/image123.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22.png"/><Relationship Id="rId11" Type="http://schemas.openxmlformats.org/officeDocument/2006/relationships/image" Target="../media/image127.svg"/><Relationship Id="rId5" Type="http://schemas.openxmlformats.org/officeDocument/2006/relationships/image" Target="../media/image14.svg"/><Relationship Id="rId10" Type="http://schemas.openxmlformats.org/officeDocument/2006/relationships/image" Target="../media/image126.png"/><Relationship Id="rId4" Type="http://schemas.openxmlformats.org/officeDocument/2006/relationships/image" Target="../media/image13.png"/><Relationship Id="rId9" Type="http://schemas.openxmlformats.org/officeDocument/2006/relationships/image" Target="../media/image125.svg"/></Relationships>
</file>

<file path=ppt/slides/_rels/slide3.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svg"/><Relationship Id="rId7" Type="http://schemas.openxmlformats.org/officeDocument/2006/relationships/image" Target="../media/image6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29.svg"/></Relationships>
</file>

<file path=ppt/slides/_rels/slide32.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31.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57.svg"/><Relationship Id="rId7" Type="http://schemas.openxmlformats.org/officeDocument/2006/relationships/image" Target="../media/image133.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32.png"/></Relationships>
</file>

<file path=ppt/slides/_rels/slide34.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26.svg"/><Relationship Id="rId7" Type="http://schemas.openxmlformats.org/officeDocument/2006/relationships/image" Target="../media/image46.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38.svg"/><Relationship Id="rId5" Type="http://schemas.openxmlformats.org/officeDocument/2006/relationships/image" Target="../media/image44.svg"/><Relationship Id="rId10" Type="http://schemas.openxmlformats.org/officeDocument/2006/relationships/image" Target="../media/image137.png"/><Relationship Id="rId4" Type="http://schemas.openxmlformats.org/officeDocument/2006/relationships/image" Target="../media/image43.png"/><Relationship Id="rId9" Type="http://schemas.openxmlformats.org/officeDocument/2006/relationships/image" Target="../media/image136.svg"/></Relationships>
</file>

<file path=ppt/slides/_rels/slide35.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57.svg"/><Relationship Id="rId7" Type="http://schemas.openxmlformats.org/officeDocument/2006/relationships/image" Target="../media/image139.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41.jpeg"/></Relationships>
</file>

<file path=ppt/slides/_rels/slide36.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57.svg"/><Relationship Id="rId7" Type="http://schemas.openxmlformats.org/officeDocument/2006/relationships/image" Target="../media/image143.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112.svg"/><Relationship Id="rId7" Type="http://schemas.openxmlformats.org/officeDocument/2006/relationships/image" Target="../media/image145.sv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14.svg"/><Relationship Id="rId4" Type="http://schemas.openxmlformats.org/officeDocument/2006/relationships/image" Target="../media/image113.png"/></Relationships>
</file>

<file path=ppt/slides/_rels/slide3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svg"/><Relationship Id="rId7" Type="http://schemas.openxmlformats.org/officeDocument/2006/relationships/image" Target="../media/image44.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26.svg"/><Relationship Id="rId10" Type="http://schemas.openxmlformats.org/officeDocument/2006/relationships/image" Target="../media/image47.png"/><Relationship Id="rId4" Type="http://schemas.openxmlformats.org/officeDocument/2006/relationships/image" Target="../media/image25.pn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svg"/><Relationship Id="rId3" Type="http://schemas.openxmlformats.org/officeDocument/2006/relationships/image" Target="../media/image42.svg"/><Relationship Id="rId7" Type="http://schemas.openxmlformats.org/officeDocument/2006/relationships/image" Target="../media/image44.sv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50.svg"/><Relationship Id="rId5" Type="http://schemas.openxmlformats.org/officeDocument/2006/relationships/image" Target="../media/image26.svg"/><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image" Target="../media/image25.png"/><Relationship Id="rId9" Type="http://schemas.openxmlformats.org/officeDocument/2006/relationships/image" Target="../media/image46.svg"/><Relationship Id="rId14"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svg"/><Relationship Id="rId7" Type="http://schemas.openxmlformats.org/officeDocument/2006/relationships/image" Target="../media/image59.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6" name="Freeform 6"/>
          <p:cNvSpPr/>
          <p:nvPr/>
        </p:nvSpPr>
        <p:spPr>
          <a:xfrm>
            <a:off x="16079131" y="-19066"/>
            <a:ext cx="2056469" cy="2284966"/>
          </a:xfrm>
          <a:custGeom>
            <a:avLst/>
            <a:gdLst/>
            <a:ahLst/>
            <a:cxnLst/>
            <a:rect l="l" t="t" r="r" b="b"/>
            <a:pathLst>
              <a:path w="2056469" h="2284966">
                <a:moveTo>
                  <a:pt x="0" y="0"/>
                </a:moveTo>
                <a:lnTo>
                  <a:pt x="2056470" y="0"/>
                </a:lnTo>
                <a:lnTo>
                  <a:pt x="2056470" y="2284966"/>
                </a:lnTo>
                <a:lnTo>
                  <a:pt x="0" y="2284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flipH="1">
            <a:off x="-323022" y="7969075"/>
            <a:ext cx="2086133" cy="2317925"/>
          </a:xfrm>
          <a:custGeom>
            <a:avLst/>
            <a:gdLst/>
            <a:ahLst/>
            <a:cxnLst/>
            <a:rect l="l" t="t" r="r" b="b"/>
            <a:pathLst>
              <a:path w="2086133" h="2317925">
                <a:moveTo>
                  <a:pt x="2086133" y="0"/>
                </a:moveTo>
                <a:lnTo>
                  <a:pt x="0" y="0"/>
                </a:lnTo>
                <a:lnTo>
                  <a:pt x="0" y="2317926"/>
                </a:lnTo>
                <a:lnTo>
                  <a:pt x="2086133" y="2317926"/>
                </a:lnTo>
                <a:lnTo>
                  <a:pt x="208613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flipH="1">
            <a:off x="15621000" y="7380514"/>
            <a:ext cx="2514600" cy="2895600"/>
          </a:xfrm>
          <a:custGeom>
            <a:avLst/>
            <a:gdLst/>
            <a:ahLst/>
            <a:cxnLst/>
            <a:rect l="l" t="t" r="r" b="b"/>
            <a:pathLst>
              <a:path w="3484306" h="4114800">
                <a:moveTo>
                  <a:pt x="3484306" y="0"/>
                </a:moveTo>
                <a:lnTo>
                  <a:pt x="0" y="0"/>
                </a:lnTo>
                <a:lnTo>
                  <a:pt x="0" y="4114800"/>
                </a:lnTo>
                <a:lnTo>
                  <a:pt x="3484306" y="4114800"/>
                </a:lnTo>
                <a:lnTo>
                  <a:pt x="348430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52400" y="0"/>
            <a:ext cx="1610711" cy="1238234"/>
          </a:xfrm>
          <a:custGeom>
            <a:avLst/>
            <a:gdLst/>
            <a:ahLst/>
            <a:cxnLst/>
            <a:rect l="l" t="t" r="r" b="b"/>
            <a:pathLst>
              <a:path w="1610711" h="1238234">
                <a:moveTo>
                  <a:pt x="0" y="0"/>
                </a:moveTo>
                <a:lnTo>
                  <a:pt x="1610711" y="0"/>
                </a:lnTo>
                <a:lnTo>
                  <a:pt x="1610711" y="1238234"/>
                </a:lnTo>
                <a:lnTo>
                  <a:pt x="0" y="12382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7">
            <a:extLst>
              <a:ext uri="{FF2B5EF4-FFF2-40B4-BE49-F238E27FC236}">
                <a16:creationId xmlns:a16="http://schemas.microsoft.com/office/drawing/2014/main" id="{563390AB-5D5D-A401-16C7-8DF2A991187D}"/>
              </a:ext>
            </a:extLst>
          </p:cNvPr>
          <p:cNvSpPr txBox="1"/>
          <p:nvPr/>
        </p:nvSpPr>
        <p:spPr>
          <a:xfrm>
            <a:off x="1181100" y="3540849"/>
            <a:ext cx="15925800" cy="3205301"/>
          </a:xfrm>
          <a:prstGeom prst="rect">
            <a:avLst/>
          </a:prstGeom>
        </p:spPr>
        <p:txBody>
          <a:bodyPr wrap="square" lIns="0" tIns="0" rIns="0" bIns="0" rtlCol="0" anchor="t">
            <a:spAutoFit/>
          </a:bodyPr>
          <a:lstStyle/>
          <a:p>
            <a:pPr algn="ctr">
              <a:lnSpc>
                <a:spcPct val="150000"/>
              </a:lnSpc>
            </a:pPr>
            <a:r>
              <a:rPr lang="en-US" sz="7400" b="1">
                <a:solidFill>
                  <a:srgbClr val="C00000"/>
                </a:solidFill>
                <a:latin typeface="Arial" panose="020B0604020202020204" pitchFamily="34" charset="0"/>
                <a:cs typeface="Arial" panose="020B0604020202020204" pitchFamily="34" charset="0"/>
              </a:rPr>
              <a:t>NHIỆT LIỆT CHÀO </a:t>
            </a:r>
            <a:r>
              <a:rPr lang="en-US" sz="7400" b="1" dirty="0">
                <a:solidFill>
                  <a:srgbClr val="C00000"/>
                </a:solidFill>
                <a:latin typeface="Arial" panose="020B0604020202020204" pitchFamily="34" charset="0"/>
                <a:cs typeface="Arial" panose="020B0604020202020204" pitchFamily="34" charset="0"/>
              </a:rPr>
              <a:t>MỪNG CÁC EM ĐẾN </a:t>
            </a:r>
            <a:r>
              <a:rPr lang="en-US" sz="7400" b="1">
                <a:solidFill>
                  <a:srgbClr val="C00000"/>
                </a:solidFill>
                <a:latin typeface="Arial" panose="020B0604020202020204" pitchFamily="34" charset="0"/>
                <a:cs typeface="Arial" panose="020B0604020202020204" pitchFamily="34" charset="0"/>
              </a:rPr>
              <a:t>VỚI TIẾT HỌC </a:t>
            </a:r>
            <a:r>
              <a:rPr lang="en-US" sz="7400" b="1" dirty="0">
                <a:solidFill>
                  <a:srgbClr val="C00000"/>
                </a:solidFill>
                <a:latin typeface="Arial" panose="020B0604020202020204" pitchFamily="34" charset="0"/>
                <a:cs typeface="Arial" panose="020B0604020202020204" pitchFamily="34" charset="0"/>
              </a:rPr>
              <a:t>MỚI!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083925C-75EA-756F-B50A-AE5D247A87C4}"/>
              </a:ext>
            </a:extLst>
          </p:cNvPr>
          <p:cNvGrpSpPr/>
          <p:nvPr/>
        </p:nvGrpSpPr>
        <p:grpSpPr>
          <a:xfrm>
            <a:off x="375557" y="240372"/>
            <a:ext cx="14826343" cy="2757447"/>
            <a:chOff x="306977" y="20494"/>
            <a:chExt cx="14826343" cy="2757447"/>
          </a:xfrm>
        </p:grpSpPr>
        <p:sp>
          <p:nvSpPr>
            <p:cNvPr id="11" name="Line Callout 1 (Border and Accent Bar) 3">
              <a:extLst>
                <a:ext uri="{FF2B5EF4-FFF2-40B4-BE49-F238E27FC236}">
                  <a16:creationId xmlns:a16="http://schemas.microsoft.com/office/drawing/2014/main" id="{824573FC-D8D5-292B-616A-ACE9C0447196}"/>
                </a:ext>
              </a:extLst>
            </p:cNvPr>
            <p:cNvSpPr/>
            <p:nvPr/>
          </p:nvSpPr>
          <p:spPr>
            <a:xfrm>
              <a:off x="306977" y="571500"/>
              <a:ext cx="13950044" cy="22064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việc làm thể hiện sự quan tâm, chăm sóc người thân trong gia đình</a:t>
              </a:r>
              <a:endParaRPr lang="en-US" sz="4000" dirty="0">
                <a:solidFill>
                  <a:srgbClr val="C00000"/>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29611133-1EFF-0A4D-24BC-D3FADD2016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47420" y="20494"/>
              <a:ext cx="1485900" cy="1485900"/>
            </a:xfrm>
            <a:prstGeom prst="rect">
              <a:avLst/>
            </a:prstGeom>
          </p:spPr>
        </p:pic>
      </p:grpSp>
      <p:sp>
        <p:nvSpPr>
          <p:cNvPr id="13" name="Rectangle: Rounded Corners 12">
            <a:extLst>
              <a:ext uri="{FF2B5EF4-FFF2-40B4-BE49-F238E27FC236}">
                <a16:creationId xmlns:a16="http://schemas.microsoft.com/office/drawing/2014/main" id="{ABF286A4-D0DD-A646-1623-FAC336002953}"/>
              </a:ext>
            </a:extLst>
          </p:cNvPr>
          <p:cNvSpPr/>
          <p:nvPr/>
        </p:nvSpPr>
        <p:spPr>
          <a:xfrm>
            <a:off x="657282" y="3607419"/>
            <a:ext cx="5680706" cy="24384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Em</a:t>
            </a:r>
            <a:r>
              <a:rPr lang="vi-VN" sz="3600">
                <a:solidFill>
                  <a:schemeClr val="tx1"/>
                </a:solidFill>
                <a:latin typeface="Arial" panose="020B0604020202020204" pitchFamily="34" charset="0"/>
                <a:cs typeface="Arial" panose="020B0604020202020204" pitchFamily="34" charset="0"/>
              </a:rPr>
              <a:t> mang quần áo trong máy giặt đi phơi giúp mẹ</a:t>
            </a:r>
            <a:endParaRPr lang="en-US" sz="36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7E51DAE-094C-586A-CE6D-D8221B5338DF}"/>
              </a:ext>
            </a:extLst>
          </p:cNvPr>
          <p:cNvSpPr/>
          <p:nvPr/>
        </p:nvSpPr>
        <p:spPr>
          <a:xfrm>
            <a:off x="6735644" y="3607419"/>
            <a:ext cx="5035841" cy="24384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E</a:t>
            </a:r>
            <a:r>
              <a:rPr lang="en-US" sz="3600">
                <a:solidFill>
                  <a:schemeClr val="tx1"/>
                </a:solidFill>
                <a:latin typeface="Arial" panose="020B0604020202020204" pitchFamily="34" charset="0"/>
                <a:cs typeface="Arial" panose="020B0604020202020204" pitchFamily="34" charset="0"/>
              </a:rPr>
              <a:t>m</a:t>
            </a:r>
            <a:r>
              <a:rPr lang="vi-VN" sz="3600">
                <a:solidFill>
                  <a:schemeClr val="tx1"/>
                </a:solidFill>
                <a:latin typeface="Arial" panose="020B0604020202020204" pitchFamily="34" charset="0"/>
                <a:cs typeface="Arial" panose="020B0604020202020204" pitchFamily="34" charset="0"/>
              </a:rPr>
              <a:t> quét dọn nhà cửa phụ mẹ</a:t>
            </a:r>
            <a:endParaRPr lang="en-US" sz="36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A3C498DE-5FF7-C66B-BC7A-63B84CE1A141}"/>
              </a:ext>
            </a:extLst>
          </p:cNvPr>
          <p:cNvSpPr/>
          <p:nvPr/>
        </p:nvSpPr>
        <p:spPr>
          <a:xfrm>
            <a:off x="12169141" y="3607419"/>
            <a:ext cx="5356859" cy="24384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600">
                <a:solidFill>
                  <a:schemeClr val="tx1"/>
                </a:solidFill>
                <a:latin typeface="Arial" panose="020B0604020202020204" pitchFamily="34" charset="0"/>
                <a:cs typeface="Arial" panose="020B0604020202020204" pitchFamily="34" charset="0"/>
              </a:rPr>
              <a:t>Pha trà mời ông bà và nhổ tóc sâu giúp ông bà</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Rèn thói quen nhỏ này có thể giúp não bộ con phát triển hiệu quả">
            <a:extLst>
              <a:ext uri="{FF2B5EF4-FFF2-40B4-BE49-F238E27FC236}">
                <a16:creationId xmlns:a16="http://schemas.microsoft.com/office/drawing/2014/main" id="{64708A4E-078E-AA8A-7208-D154303E04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46374" y="6517103"/>
            <a:ext cx="4502522" cy="3002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Những vật dụng trong gia đình nên vệ sinh sạch sẽ trước Tết - Bếp từ Lorca  - an toàn tối đa">
            <a:extLst>
              <a:ext uri="{FF2B5EF4-FFF2-40B4-BE49-F238E27FC236}">
                <a16:creationId xmlns:a16="http://schemas.microsoft.com/office/drawing/2014/main" id="{AAE128F7-C970-D531-E2A5-BCBAC8A307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41992" y="6538874"/>
            <a:ext cx="4604016" cy="3002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BÀI TUYÊN TRUYỀN CỦA NHÀ TRƯỜNG TRONG NHỮNG NGÀY NGHỈ PHÒNG TRÁNH DỊCH BỆNH  COVID - 19">
            <a:extLst>
              <a:ext uri="{FF2B5EF4-FFF2-40B4-BE49-F238E27FC236}">
                <a16:creationId xmlns:a16="http://schemas.microsoft.com/office/drawing/2014/main" id="{71C9BCBB-4419-9B44-70E1-D9439C8DB0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2624" y="6538874"/>
            <a:ext cx="3889891" cy="3024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05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0-#ppt_w/2"/>
                                          </p:val>
                                        </p:tav>
                                        <p:tav tm="100000">
                                          <p:val>
                                            <p:strVal val="#ppt_x"/>
                                          </p:val>
                                        </p:tav>
                                      </p:tavLst>
                                    </p:anim>
                                    <p:anim calcmode="lin" valueType="num">
                                      <p:cBhvr additive="base">
                                        <p:cTn id="12" dur="500" fill="hold"/>
                                        <p:tgtEl>
                                          <p:spTgt spid="205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1+#ppt_w/2"/>
                                          </p:val>
                                        </p:tav>
                                        <p:tav tm="100000">
                                          <p:val>
                                            <p:strVal val="#ppt_x"/>
                                          </p:val>
                                        </p:tav>
                                      </p:tavLst>
                                    </p:anim>
                                    <p:anim calcmode="lin" valueType="num">
                                      <p:cBhvr additive="base">
                                        <p:cTn id="32"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Xu hướng “tề gia” của phụ nữ hiện đại">
            <a:extLst>
              <a:ext uri="{FF2B5EF4-FFF2-40B4-BE49-F238E27FC236}">
                <a16:creationId xmlns:a16="http://schemas.microsoft.com/office/drawing/2014/main" id="{EFF18784-C0EB-039A-A50E-334C85E64271}"/>
              </a:ext>
            </a:extLst>
          </p:cNvPr>
          <p:cNvPicPr>
            <a:picLocks noChangeAspect="1" noChangeArrowheads="1"/>
          </p:cNvPicPr>
          <p:nvPr/>
        </p:nvPicPr>
        <p:blipFill rotWithShape="1">
          <a:blip r:embed="rId2">
            <a:alphaModFix amt="83000"/>
            <a:extLst>
              <a:ext uri="{28A0092B-C50C-407E-A947-70E740481C1C}">
                <a14:useLocalDpi xmlns:a14="http://schemas.microsoft.com/office/drawing/2010/main" val="0"/>
              </a:ext>
            </a:extLst>
          </a:blip>
          <a:srcRect b="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9EFA4B7-BA59-B0EE-E9F9-02BDE5A835F1}"/>
              </a:ext>
            </a:extLst>
          </p:cNvPr>
          <p:cNvGrpSpPr/>
          <p:nvPr/>
        </p:nvGrpSpPr>
        <p:grpSpPr>
          <a:xfrm>
            <a:off x="0" y="2857500"/>
            <a:ext cx="11811000" cy="5562600"/>
            <a:chOff x="-1" y="3086103"/>
            <a:chExt cx="11811000" cy="5562600"/>
          </a:xfrm>
        </p:grpSpPr>
        <p:sp>
          <p:nvSpPr>
            <p:cNvPr id="3" name="Round Same Side Corner Rectangle 3">
              <a:extLst>
                <a:ext uri="{FF2B5EF4-FFF2-40B4-BE49-F238E27FC236}">
                  <a16:creationId xmlns:a16="http://schemas.microsoft.com/office/drawing/2014/main" id="{33D8EB30-A360-C6DD-23B8-A20F2C96F67E}"/>
                </a:ext>
              </a:extLst>
            </p:cNvPr>
            <p:cNvSpPr/>
            <p:nvPr/>
          </p:nvSpPr>
          <p:spPr>
            <a:xfrm rot="5400000">
              <a:off x="3124199" y="-38097"/>
              <a:ext cx="5562600" cy="118110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E9B900C-6D47-4CBA-1D86-4DEE7621809E}"/>
                </a:ext>
              </a:extLst>
            </p:cNvPr>
            <p:cNvSpPr txBox="1"/>
            <p:nvPr/>
          </p:nvSpPr>
          <p:spPr>
            <a:xfrm>
              <a:off x="628649" y="3477614"/>
              <a:ext cx="10553700" cy="4779578"/>
            </a:xfrm>
            <a:prstGeom prst="rect">
              <a:avLst/>
            </a:prstGeom>
            <a:noFill/>
          </p:spPr>
          <p:txBody>
            <a:bodyPr wrap="square" rtlCol="0">
              <a:spAutoFit/>
            </a:bodyPr>
            <a:lstStyle/>
            <a:p>
              <a:pPr algn="ctr">
                <a:lnSpc>
                  <a:spcPct val="150000"/>
                </a:lnSpc>
              </a:pPr>
              <a:r>
                <a:rPr lang="en-US" sz="5000" b="1">
                  <a:solidFill>
                    <a:srgbClr val="C00000"/>
                  </a:solidFill>
                  <a:latin typeface="Arial" panose="020B0604020202020204" pitchFamily="34" charset="0"/>
                  <a:cs typeface="Arial" panose="020B0604020202020204" pitchFamily="34" charset="0"/>
                </a:rPr>
                <a:t>KẾT LUẬN</a:t>
              </a:r>
              <a:endParaRPr lang="en-US" sz="5000" b="1" dirty="0">
                <a:solidFill>
                  <a:srgbClr val="C00000"/>
                </a:solidFill>
                <a:latin typeface="Arial" panose="020B0604020202020204" pitchFamily="34" charset="0"/>
                <a:cs typeface="Arial" panose="020B0604020202020204" pitchFamily="34" charset="0"/>
              </a:endParaRPr>
            </a:p>
            <a:p>
              <a:pPr algn="just">
                <a:lnSpc>
                  <a:spcPct val="150000"/>
                </a:lnSpc>
              </a:pPr>
              <a:r>
                <a:rPr lang="vi-VN" sz="4000">
                  <a:latin typeface="Arial" panose="020B0604020202020204" pitchFamily="34" charset="0"/>
                  <a:cs typeface="Arial" panose="020B0604020202020204" pitchFamily="34" charset="0"/>
                </a:rPr>
                <a:t>Mỗi </a:t>
              </a:r>
              <a:r>
                <a:rPr lang="en-US" sz="4000">
                  <a:latin typeface="Arial" panose="020B0604020202020204" pitchFamily="34" charset="0"/>
                  <a:cs typeface="Arial" panose="020B0604020202020204" pitchFamily="34" charset="0"/>
                </a:rPr>
                <a:t>học sinh</a:t>
              </a:r>
              <a:r>
                <a:rPr lang="vi-VN" sz="4000">
                  <a:latin typeface="Arial" panose="020B0604020202020204" pitchFamily="34" charset="0"/>
                  <a:cs typeface="Arial" panose="020B0604020202020204" pitchFamily="34" charset="0"/>
                </a:rPr>
                <a:t> nên thể hiện sự quan tâm, chăm sóc những thành viên trong gia đình của mình. Điều đó giúp cho mối quan hệ gia đình trở nên gắn bó, yêu thương và bền chặt hơn</a:t>
              </a:r>
              <a:r>
                <a:rPr lang="en-US" sz="400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508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7" name="Freeform 7"/>
          <p:cNvSpPr/>
          <p:nvPr/>
        </p:nvSpPr>
        <p:spPr>
          <a:xfrm>
            <a:off x="-441250" y="-68339"/>
            <a:ext cx="1279450" cy="982837"/>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1B757CF-6DC1-7FCF-E160-83E0357FF026}"/>
              </a:ext>
            </a:extLst>
          </p:cNvPr>
          <p:cNvGrpSpPr/>
          <p:nvPr/>
        </p:nvGrpSpPr>
        <p:grpSpPr>
          <a:xfrm>
            <a:off x="16045543" y="102420"/>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86E5336E-5A65-7864-66FB-7A20CDA2DDA6}"/>
              </a:ext>
            </a:extLst>
          </p:cNvPr>
          <p:cNvSpPr txBox="1"/>
          <p:nvPr/>
        </p:nvSpPr>
        <p:spPr>
          <a:xfrm>
            <a:off x="606038" y="817841"/>
            <a:ext cx="17075924" cy="1824923"/>
          </a:xfrm>
          <a:prstGeom prst="rect">
            <a:avLst/>
          </a:prstGeom>
          <a:noFill/>
        </p:spPr>
        <p:txBody>
          <a:bodyPr wrap="square">
            <a:spAutoFit/>
          </a:bodyPr>
          <a:lstStyle/>
          <a:p>
            <a:pPr algn="ctr">
              <a:lnSpc>
                <a:spcPct val="150000"/>
              </a:lnSpc>
              <a:spcAft>
                <a:spcPts val="1000"/>
              </a:spcAft>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để xác định những việc cần làm thể hiện qua sự quan tâm, chăm sóc thường xuyên đến người thân trong gia đình</a:t>
            </a:r>
            <a:endPar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7" name="Picture 26" descr="A picture containing toy, doll&#10;&#10;Description automatically generated">
            <a:extLst>
              <a:ext uri="{FF2B5EF4-FFF2-40B4-BE49-F238E27FC236}">
                <a16:creationId xmlns:a16="http://schemas.microsoft.com/office/drawing/2014/main" id="{090A7F13-5894-56C9-F32E-1E6BC9F7B3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73000" y="5981700"/>
            <a:ext cx="4203654" cy="4953000"/>
          </a:xfrm>
          <a:prstGeom prst="rect">
            <a:avLst/>
          </a:prstGeom>
        </p:spPr>
      </p:pic>
      <p:grpSp>
        <p:nvGrpSpPr>
          <p:cNvPr id="34" name="Group 33">
            <a:extLst>
              <a:ext uri="{FF2B5EF4-FFF2-40B4-BE49-F238E27FC236}">
                <a16:creationId xmlns:a16="http://schemas.microsoft.com/office/drawing/2014/main" id="{C0DAE9AE-324E-C26B-D06F-752622ED78DF}"/>
              </a:ext>
            </a:extLst>
          </p:cNvPr>
          <p:cNvGrpSpPr/>
          <p:nvPr/>
        </p:nvGrpSpPr>
        <p:grpSpPr>
          <a:xfrm>
            <a:off x="1905000" y="2884763"/>
            <a:ext cx="8915399" cy="5586451"/>
            <a:chOff x="1905000" y="2884763"/>
            <a:chExt cx="8915399" cy="5586451"/>
          </a:xfrm>
        </p:grpSpPr>
        <p:sp>
          <p:nvSpPr>
            <p:cNvPr id="20" name="Speech Bubble: Rectangle with Corners Rounded 19">
              <a:extLst>
                <a:ext uri="{FF2B5EF4-FFF2-40B4-BE49-F238E27FC236}">
                  <a16:creationId xmlns:a16="http://schemas.microsoft.com/office/drawing/2014/main" id="{1EE0799F-CA00-CCDB-E005-4D95099F3BA5}"/>
                </a:ext>
              </a:extLst>
            </p:cNvPr>
            <p:cNvSpPr/>
            <p:nvPr/>
          </p:nvSpPr>
          <p:spPr>
            <a:xfrm>
              <a:off x="1905000" y="3518214"/>
              <a:ext cx="8915399" cy="4953000"/>
            </a:xfrm>
            <a:prstGeom prst="wedgeRoundRectCallout">
              <a:avLst>
                <a:gd name="adj1" fmla="val 63859"/>
                <a:gd name="adj2" fmla="val 46668"/>
                <a:gd name="adj3" fmla="val 16667"/>
              </a:avLst>
            </a:prstGeom>
            <a:solidFill>
              <a:schemeClr val="bg1"/>
            </a:solidFill>
            <a:ln>
              <a:solidFill>
                <a:schemeClr val="accent6">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200" b="1">
                  <a:solidFill>
                    <a:schemeClr val="tx1"/>
                  </a:solidFill>
                  <a:latin typeface="Arial" panose="020B0604020202020204" pitchFamily="34" charset="0"/>
                  <a:cs typeface="Arial" panose="020B0604020202020204" pitchFamily="34" charset="0"/>
                </a:rPr>
                <a:t>Hoạt động nhóm </a:t>
              </a:r>
            </a:p>
            <a:p>
              <a:pPr algn="just">
                <a:lnSpc>
                  <a:spcPct val="150000"/>
                </a:lnSpc>
              </a:pPr>
              <a:r>
                <a:rPr lang="en-US" sz="4000">
                  <a:solidFill>
                    <a:schemeClr val="tx1"/>
                  </a:solidFill>
                  <a:latin typeface="Arial" panose="020B0604020202020204" pitchFamily="34" charset="0"/>
                  <a:cs typeface="Arial" panose="020B0604020202020204" pitchFamily="34" charset="0"/>
                </a:rPr>
                <a:t>Cả lớp chia thành 2 nhóm lớn, các nhóm dựa vào gợi ý </a:t>
              </a:r>
              <a:r>
                <a:rPr lang="en-US" sz="4000" i="1">
                  <a:solidFill>
                    <a:schemeClr val="tx1"/>
                  </a:solidFill>
                  <a:latin typeface="Arial" panose="020B0604020202020204" pitchFamily="34" charset="0"/>
                  <a:cs typeface="Arial" panose="020B0604020202020204" pitchFamily="34" charset="0"/>
                </a:rPr>
                <a:t>(SGK – tr.30) </a:t>
              </a:r>
              <a:r>
                <a:rPr lang="en-US" sz="4000">
                  <a:solidFill>
                    <a:schemeClr val="tx1"/>
                  </a:solidFill>
                  <a:latin typeface="Arial" panose="020B0604020202020204" pitchFamily="34" charset="0"/>
                  <a:cs typeface="Arial" panose="020B0604020202020204" pitchFamily="34" charset="0"/>
                </a:rPr>
                <a:t>và thực hiện nhiệm vụ được giao</a:t>
              </a:r>
              <a:endParaRPr lang="vi-VN" sz="4000">
                <a:solidFill>
                  <a:schemeClr val="tx1"/>
                </a:solidFill>
                <a:latin typeface="Arial" panose="020B0604020202020204" pitchFamily="34" charset="0"/>
                <a:cs typeface="Arial" panose="020B0604020202020204" pitchFamily="34" charset="0"/>
              </a:endParaRPr>
            </a:p>
          </p:txBody>
        </p:sp>
        <p:pic>
          <p:nvPicPr>
            <p:cNvPr id="33" name="Picture 2">
              <a:extLst>
                <a:ext uri="{FF2B5EF4-FFF2-40B4-BE49-F238E27FC236}">
                  <a16:creationId xmlns:a16="http://schemas.microsoft.com/office/drawing/2014/main" id="{A69A9C8F-E34A-324D-F842-4ECDD2EBEA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880907" y="2884763"/>
              <a:ext cx="963584" cy="990600"/>
            </a:xfrm>
            <a:prstGeom prst="rect">
              <a:avLst/>
            </a:prstGeom>
          </p:spPr>
        </p:pic>
      </p:grpSp>
    </p:spTree>
    <p:extLst>
      <p:ext uri="{BB962C8B-B14F-4D97-AF65-F5344CB8AC3E}">
        <p14:creationId xmlns:p14="http://schemas.microsoft.com/office/powerpoint/2010/main" val="402071115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7" name="Freeform 7"/>
          <p:cNvSpPr/>
          <p:nvPr/>
        </p:nvSpPr>
        <p:spPr>
          <a:xfrm>
            <a:off x="-441250" y="-68339"/>
            <a:ext cx="1279450" cy="982837"/>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1B757CF-6DC1-7FCF-E160-83E0357FF026}"/>
              </a:ext>
            </a:extLst>
          </p:cNvPr>
          <p:cNvGrpSpPr/>
          <p:nvPr/>
        </p:nvGrpSpPr>
        <p:grpSpPr>
          <a:xfrm>
            <a:off x="16045543" y="102420"/>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F76F54EC-2206-36B0-E0C0-A49549C3E27A}"/>
              </a:ext>
            </a:extLst>
          </p:cNvPr>
          <p:cNvGrpSpPr/>
          <p:nvPr/>
        </p:nvGrpSpPr>
        <p:grpSpPr>
          <a:xfrm>
            <a:off x="865414" y="2659093"/>
            <a:ext cx="7913672" cy="6481003"/>
            <a:chOff x="849329" y="3009383"/>
            <a:chExt cx="7913672" cy="6481003"/>
          </a:xfrm>
        </p:grpSpPr>
        <p:grpSp>
          <p:nvGrpSpPr>
            <p:cNvPr id="3" name="Group 2">
              <a:extLst>
                <a:ext uri="{FF2B5EF4-FFF2-40B4-BE49-F238E27FC236}">
                  <a16:creationId xmlns:a16="http://schemas.microsoft.com/office/drawing/2014/main" id="{55932DC9-53BE-481D-BDBF-2686E871700F}"/>
                </a:ext>
              </a:extLst>
            </p:cNvPr>
            <p:cNvGrpSpPr/>
            <p:nvPr/>
          </p:nvGrpSpPr>
          <p:grpSpPr>
            <a:xfrm>
              <a:off x="849329" y="3009383"/>
              <a:ext cx="7913672" cy="6481003"/>
              <a:chOff x="849329" y="3009383"/>
              <a:chExt cx="7913672" cy="6481003"/>
            </a:xfrm>
          </p:grpSpPr>
          <p:sp>
            <p:nvSpPr>
              <p:cNvPr id="8" name="Freeform 3">
                <a:extLst>
                  <a:ext uri="{FF2B5EF4-FFF2-40B4-BE49-F238E27FC236}">
                    <a16:creationId xmlns:a16="http://schemas.microsoft.com/office/drawing/2014/main" id="{E5A3DD22-B1A5-912D-61E3-2025E3FAEA78}"/>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835B0A5-CFEB-69F1-BF22-BD11FABC39B1}"/>
                  </a:ext>
                </a:extLst>
              </p:cNvPr>
              <p:cNvSpPr txBox="1"/>
              <p:nvPr/>
            </p:nvSpPr>
            <p:spPr>
              <a:xfrm>
                <a:off x="1305022" y="4773644"/>
                <a:ext cx="7088107" cy="4369786"/>
              </a:xfrm>
              <a:prstGeom prst="rect">
                <a:avLst/>
              </a:prstGeom>
              <a:noFill/>
            </p:spPr>
            <p:txBody>
              <a:bodyPr wrap="square">
                <a:spAutoFit/>
              </a:bodyPr>
              <a:lstStyle/>
              <a:p>
                <a:pPr marR="0" algn="just">
                  <a:lnSpc>
                    <a:spcPct val="150000"/>
                  </a:lnSpc>
                  <a:spcBef>
                    <a:spcPts val="0"/>
                  </a:spcBef>
                  <a:spcAft>
                    <a:spcPts val="0"/>
                  </a:spcAft>
                </a:pPr>
                <a:r>
                  <a:rPr lang="vi-VN" sz="3800">
                    <a:latin typeface="Arial" panose="020B0604020202020204" pitchFamily="34" charset="0"/>
                    <a:cs typeface="Arial" panose="020B0604020202020204" pitchFamily="34" charset="0"/>
                  </a:rPr>
                  <a:t>Em hãy thảo luận với các bạn và tìm thêm những việc cần làm để thể hiện sự quan tâm, chăm sóc đến </a:t>
                </a:r>
                <a:r>
                  <a:rPr lang="vi-VN" sz="3800" i="1">
                    <a:solidFill>
                      <a:srgbClr val="FF0000"/>
                    </a:solidFill>
                    <a:latin typeface="Arial" panose="020B0604020202020204" pitchFamily="34" charset="0"/>
                    <a:cs typeface="Arial" panose="020B0604020202020204" pitchFamily="34" charset="0"/>
                  </a:rPr>
                  <a:t>sức khỏe thể chất </a:t>
                </a:r>
                <a:r>
                  <a:rPr lang="vi-VN" sz="3800">
                    <a:latin typeface="Arial" panose="020B0604020202020204" pitchFamily="34" charset="0"/>
                    <a:cs typeface="Arial" panose="020B0604020202020204" pitchFamily="34" charset="0"/>
                  </a:rPr>
                  <a:t>của người thân trong gia đình</a:t>
                </a:r>
                <a:r>
                  <a:rPr lang="en-US" sz="380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F292A9A6-51C1-84CF-B637-F7EBA970437B}"/>
                  </a:ext>
                </a:extLst>
              </p:cNvPr>
              <p:cNvGrpSpPr/>
              <p:nvPr/>
            </p:nvGrpSpPr>
            <p:grpSpPr>
              <a:xfrm>
                <a:off x="3966830" y="3009383"/>
                <a:ext cx="1678671" cy="1360966"/>
                <a:chOff x="3602386" y="3121122"/>
                <a:chExt cx="2764139" cy="2261445"/>
              </a:xfrm>
            </p:grpSpPr>
            <p:sp>
              <p:nvSpPr>
                <p:cNvPr id="15" name="TextBox 7">
                  <a:extLst>
                    <a:ext uri="{FF2B5EF4-FFF2-40B4-BE49-F238E27FC236}">
                      <a16:creationId xmlns:a16="http://schemas.microsoft.com/office/drawing/2014/main" id="{45A0342F-18D7-A3DE-00DF-B3AD482D8C71}"/>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16" name="TextBox 10">
                  <a:extLst>
                    <a:ext uri="{FF2B5EF4-FFF2-40B4-BE49-F238E27FC236}">
                      <a16:creationId xmlns:a16="http://schemas.microsoft.com/office/drawing/2014/main" id="{CDDF885A-402C-D4C9-5037-518D814D99F0}"/>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4" name="Group 3">
              <a:extLst>
                <a:ext uri="{FF2B5EF4-FFF2-40B4-BE49-F238E27FC236}">
                  <a16:creationId xmlns:a16="http://schemas.microsoft.com/office/drawing/2014/main" id="{7F19C590-7FE1-83E8-DB36-E09046537241}"/>
                </a:ext>
              </a:extLst>
            </p:cNvPr>
            <p:cNvGrpSpPr/>
            <p:nvPr/>
          </p:nvGrpSpPr>
          <p:grpSpPr>
            <a:xfrm>
              <a:off x="1821278" y="3374792"/>
              <a:ext cx="5589574" cy="1206205"/>
              <a:chOff x="5876376" y="1304505"/>
              <a:chExt cx="5589574" cy="1206205"/>
            </a:xfrm>
          </p:grpSpPr>
          <p:pic>
            <p:nvPicPr>
              <p:cNvPr id="5" name="Picture 9">
                <a:extLst>
                  <a:ext uri="{FF2B5EF4-FFF2-40B4-BE49-F238E27FC236}">
                    <a16:creationId xmlns:a16="http://schemas.microsoft.com/office/drawing/2014/main" id="{9E988F76-D7C6-D46F-66DE-DD96AE7BA21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6376" y="1304505"/>
                <a:ext cx="5589574" cy="1206205"/>
              </a:xfrm>
              <a:prstGeom prst="rect">
                <a:avLst/>
              </a:prstGeom>
            </p:spPr>
          </p:pic>
          <p:sp>
            <p:nvSpPr>
              <p:cNvPr id="6" name="TextBox 5">
                <a:extLst>
                  <a:ext uri="{FF2B5EF4-FFF2-40B4-BE49-F238E27FC236}">
                    <a16:creationId xmlns:a16="http://schemas.microsoft.com/office/drawing/2014/main" id="{C083009F-50AC-78AE-4CE1-EEE5DE7874AC}"/>
                  </a:ext>
                </a:extLst>
              </p:cNvPr>
              <p:cNvSpPr txBox="1"/>
              <p:nvPr/>
            </p:nvSpPr>
            <p:spPr>
              <a:xfrm>
                <a:off x="6026648" y="1508038"/>
                <a:ext cx="5415315"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Nhóm 1</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grpSp>
        <p:nvGrpSpPr>
          <p:cNvPr id="17" name="Group 16">
            <a:extLst>
              <a:ext uri="{FF2B5EF4-FFF2-40B4-BE49-F238E27FC236}">
                <a16:creationId xmlns:a16="http://schemas.microsoft.com/office/drawing/2014/main" id="{2FC7CC17-6104-9343-6643-A04445645E7E}"/>
              </a:ext>
            </a:extLst>
          </p:cNvPr>
          <p:cNvGrpSpPr/>
          <p:nvPr/>
        </p:nvGrpSpPr>
        <p:grpSpPr>
          <a:xfrm>
            <a:off x="9320162" y="2659093"/>
            <a:ext cx="7913672" cy="6481003"/>
            <a:chOff x="849329" y="3009383"/>
            <a:chExt cx="7913672" cy="6481003"/>
          </a:xfrm>
        </p:grpSpPr>
        <p:grpSp>
          <p:nvGrpSpPr>
            <p:cNvPr id="18" name="Group 17">
              <a:extLst>
                <a:ext uri="{FF2B5EF4-FFF2-40B4-BE49-F238E27FC236}">
                  <a16:creationId xmlns:a16="http://schemas.microsoft.com/office/drawing/2014/main" id="{83B6BE35-EF52-2ABB-0AE5-52FCB625C0B0}"/>
                </a:ext>
              </a:extLst>
            </p:cNvPr>
            <p:cNvGrpSpPr/>
            <p:nvPr/>
          </p:nvGrpSpPr>
          <p:grpSpPr>
            <a:xfrm>
              <a:off x="849329" y="3009383"/>
              <a:ext cx="7913672" cy="6481003"/>
              <a:chOff x="849329" y="3009383"/>
              <a:chExt cx="7913672" cy="6481003"/>
            </a:xfrm>
          </p:grpSpPr>
          <p:sp>
            <p:nvSpPr>
              <p:cNvPr id="23" name="Freeform 3">
                <a:extLst>
                  <a:ext uri="{FF2B5EF4-FFF2-40B4-BE49-F238E27FC236}">
                    <a16:creationId xmlns:a16="http://schemas.microsoft.com/office/drawing/2014/main" id="{781C599B-C187-D20A-08C6-F707F54E7229}"/>
                  </a:ext>
                </a:extLst>
              </p:cNvPr>
              <p:cNvSpPr/>
              <p:nvPr/>
            </p:nvSpPr>
            <p:spPr>
              <a:xfrm>
                <a:off x="849329" y="3977895"/>
                <a:ext cx="7913672" cy="5512491"/>
              </a:xfrm>
              <a:custGeom>
                <a:avLst/>
                <a:gdLst/>
                <a:ahLst/>
                <a:cxnLst/>
                <a:rect l="l" t="t" r="r" b="b"/>
                <a:pathLst>
                  <a:path w="1866430" h="1298564">
                    <a:moveTo>
                      <a:pt x="55716" y="0"/>
                    </a:moveTo>
                    <a:lnTo>
                      <a:pt x="1810714" y="0"/>
                    </a:lnTo>
                    <a:cubicBezTo>
                      <a:pt x="1825490" y="0"/>
                      <a:pt x="1839662" y="5870"/>
                      <a:pt x="1850111" y="16319"/>
                    </a:cubicBezTo>
                    <a:cubicBezTo>
                      <a:pt x="1860560" y="26768"/>
                      <a:pt x="1866430" y="40939"/>
                      <a:pt x="1866430" y="55716"/>
                    </a:cubicBezTo>
                    <a:lnTo>
                      <a:pt x="1866430" y="1242848"/>
                    </a:lnTo>
                    <a:cubicBezTo>
                      <a:pt x="1866430" y="1257625"/>
                      <a:pt x="1860560" y="1271797"/>
                      <a:pt x="1850111" y="1282245"/>
                    </a:cubicBezTo>
                    <a:cubicBezTo>
                      <a:pt x="1839662" y="1292694"/>
                      <a:pt x="1825490" y="1298564"/>
                      <a:pt x="1810714" y="1298564"/>
                    </a:cubicBezTo>
                    <a:lnTo>
                      <a:pt x="55716" y="1298564"/>
                    </a:lnTo>
                    <a:cubicBezTo>
                      <a:pt x="40939" y="1298564"/>
                      <a:pt x="26768" y="1292694"/>
                      <a:pt x="16319" y="1282245"/>
                    </a:cubicBezTo>
                    <a:cubicBezTo>
                      <a:pt x="5870" y="1271797"/>
                      <a:pt x="0" y="1257625"/>
                      <a:pt x="0" y="1242848"/>
                    </a:cubicBezTo>
                    <a:lnTo>
                      <a:pt x="0" y="55716"/>
                    </a:lnTo>
                    <a:cubicBezTo>
                      <a:pt x="0" y="40939"/>
                      <a:pt x="5870" y="26768"/>
                      <a:pt x="16319" y="16319"/>
                    </a:cubicBezTo>
                    <a:cubicBezTo>
                      <a:pt x="26768" y="5870"/>
                      <a:pt x="40939" y="0"/>
                      <a:pt x="55716"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6295F62-1586-DC52-4FCB-FB683A1E7709}"/>
                  </a:ext>
                </a:extLst>
              </p:cNvPr>
              <p:cNvSpPr txBox="1"/>
              <p:nvPr/>
            </p:nvSpPr>
            <p:spPr>
              <a:xfrm>
                <a:off x="1244958" y="4777523"/>
                <a:ext cx="7122414" cy="4369786"/>
              </a:xfrm>
              <a:prstGeom prst="rect">
                <a:avLst/>
              </a:prstGeom>
              <a:noFill/>
            </p:spPr>
            <p:txBody>
              <a:bodyPr wrap="square">
                <a:spAutoFit/>
              </a:bodyPr>
              <a:lstStyle/>
              <a:p>
                <a:pPr marR="0" algn="just">
                  <a:lnSpc>
                    <a:spcPct val="150000"/>
                  </a:lnSpc>
                  <a:spcBef>
                    <a:spcPts val="0"/>
                  </a:spcBef>
                  <a:spcAft>
                    <a:spcPts val="0"/>
                  </a:spcAft>
                </a:pPr>
                <a:r>
                  <a:rPr lang="vi-VN" sz="3800">
                    <a:latin typeface="Arial" panose="020B0604020202020204" pitchFamily="34" charset="0"/>
                    <a:cs typeface="Arial" panose="020B0604020202020204" pitchFamily="34" charset="0"/>
                  </a:rPr>
                  <a:t>Em hãy thảo luận với các bạn và tìm thêm những việc cần làm để thể hiện sự quan tâm, chăm sóc đến </a:t>
                </a:r>
                <a:r>
                  <a:rPr lang="vi-VN" sz="3800" i="1">
                    <a:solidFill>
                      <a:srgbClr val="FF0000"/>
                    </a:solidFill>
                    <a:latin typeface="Arial" panose="020B0604020202020204" pitchFamily="34" charset="0"/>
                    <a:cs typeface="Arial" panose="020B0604020202020204" pitchFamily="34" charset="0"/>
                  </a:rPr>
                  <a:t>đời sống tinh thần </a:t>
                </a:r>
                <a:r>
                  <a:rPr lang="vi-VN" sz="3800">
                    <a:latin typeface="Arial" panose="020B0604020202020204" pitchFamily="34" charset="0"/>
                    <a:cs typeface="Arial" panose="020B0604020202020204" pitchFamily="34" charset="0"/>
                  </a:rPr>
                  <a:t>của người thân trong gia đình</a:t>
                </a:r>
                <a:r>
                  <a:rPr lang="en-US" sz="3800">
                    <a:latin typeface="Arial" panose="020B0604020202020204" pitchFamily="34" charset="0"/>
                    <a:cs typeface="Arial" panose="020B0604020202020204" pitchFamily="34" charset="0"/>
                  </a:rPr>
                  <a:t>.</a:t>
                </a:r>
                <a:endParaRPr lang="en-US" sz="3800"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F6956599-F1B3-75AE-B588-CE1F0C87D569}"/>
                  </a:ext>
                </a:extLst>
              </p:cNvPr>
              <p:cNvGrpSpPr/>
              <p:nvPr/>
            </p:nvGrpSpPr>
            <p:grpSpPr>
              <a:xfrm>
                <a:off x="3966830" y="3009383"/>
                <a:ext cx="1678671" cy="1360966"/>
                <a:chOff x="3602386" y="3121122"/>
                <a:chExt cx="2764139" cy="2261445"/>
              </a:xfrm>
            </p:grpSpPr>
            <p:sp>
              <p:nvSpPr>
                <p:cNvPr id="26" name="TextBox 7">
                  <a:extLst>
                    <a:ext uri="{FF2B5EF4-FFF2-40B4-BE49-F238E27FC236}">
                      <a16:creationId xmlns:a16="http://schemas.microsoft.com/office/drawing/2014/main" id="{BE6AA054-0AB0-F908-BEAE-2E58CE317598}"/>
                    </a:ext>
                  </a:extLst>
                </p:cNvPr>
                <p:cNvSpPr txBox="1"/>
                <p:nvPr/>
              </p:nvSpPr>
              <p:spPr>
                <a:xfrm>
                  <a:off x="4228432" y="3121122"/>
                  <a:ext cx="2138093" cy="2261445"/>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sp>
              <p:nvSpPr>
                <p:cNvPr id="28" name="TextBox 10">
                  <a:extLst>
                    <a:ext uri="{FF2B5EF4-FFF2-40B4-BE49-F238E27FC236}">
                      <a16:creationId xmlns:a16="http://schemas.microsoft.com/office/drawing/2014/main" id="{E4D8B9EB-45CC-3C23-DE39-F7DE4894C2BA}"/>
                    </a:ext>
                  </a:extLst>
                </p:cNvPr>
                <p:cNvSpPr txBox="1"/>
                <p:nvPr/>
              </p:nvSpPr>
              <p:spPr>
                <a:xfrm>
                  <a:off x="3602386" y="3121122"/>
                  <a:ext cx="2138093" cy="2261444"/>
                </a:xfrm>
                <a:prstGeom prst="rect">
                  <a:avLst/>
                </a:prstGeom>
              </p:spPr>
              <p:txBody>
                <a:bodyPr lIns="50800" tIns="50800" rIns="50800" bIns="50800" rtlCol="0" anchor="ctr"/>
                <a:lstStyle/>
                <a:p>
                  <a:pPr algn="ctr">
                    <a:lnSpc>
                      <a:spcPts val="2659"/>
                    </a:lnSpc>
                  </a:pPr>
                  <a:endParaRPr>
                    <a:latin typeface="Arial" panose="020B0604020202020204" pitchFamily="34" charset="0"/>
                    <a:cs typeface="Arial" panose="020B0604020202020204" pitchFamily="34" charset="0"/>
                  </a:endParaRPr>
                </a:p>
              </p:txBody>
            </p:sp>
          </p:grpSp>
        </p:grpSp>
        <p:grpSp>
          <p:nvGrpSpPr>
            <p:cNvPr id="19" name="Group 18">
              <a:extLst>
                <a:ext uri="{FF2B5EF4-FFF2-40B4-BE49-F238E27FC236}">
                  <a16:creationId xmlns:a16="http://schemas.microsoft.com/office/drawing/2014/main" id="{2D7B161A-BA3F-447B-D859-5B6CF77FE710}"/>
                </a:ext>
              </a:extLst>
            </p:cNvPr>
            <p:cNvGrpSpPr/>
            <p:nvPr/>
          </p:nvGrpSpPr>
          <p:grpSpPr>
            <a:xfrm>
              <a:off x="1821278" y="3374792"/>
              <a:ext cx="5589574" cy="1206205"/>
              <a:chOff x="5876376" y="1304505"/>
              <a:chExt cx="5589574" cy="1206205"/>
            </a:xfrm>
          </p:grpSpPr>
          <p:pic>
            <p:nvPicPr>
              <p:cNvPr id="21" name="Picture 9">
                <a:extLst>
                  <a:ext uri="{FF2B5EF4-FFF2-40B4-BE49-F238E27FC236}">
                    <a16:creationId xmlns:a16="http://schemas.microsoft.com/office/drawing/2014/main" id="{6F462531-3EEB-DE11-A5F1-7CD93209B2E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876376" y="1304505"/>
                <a:ext cx="5589574" cy="1206205"/>
              </a:xfrm>
              <a:prstGeom prst="rect">
                <a:avLst/>
              </a:prstGeom>
            </p:spPr>
          </p:pic>
          <p:sp>
            <p:nvSpPr>
              <p:cNvPr id="22" name="TextBox 21">
                <a:extLst>
                  <a:ext uri="{FF2B5EF4-FFF2-40B4-BE49-F238E27FC236}">
                    <a16:creationId xmlns:a16="http://schemas.microsoft.com/office/drawing/2014/main" id="{385481D9-397C-E00C-A218-1C24714EBE0B}"/>
                  </a:ext>
                </a:extLst>
              </p:cNvPr>
              <p:cNvSpPr txBox="1"/>
              <p:nvPr/>
            </p:nvSpPr>
            <p:spPr>
              <a:xfrm>
                <a:off x="6045927" y="1503016"/>
                <a:ext cx="5415315" cy="738664"/>
              </a:xfrm>
              <a:prstGeom prst="rect">
                <a:avLst/>
              </a:prstGeom>
              <a:noFill/>
            </p:spPr>
            <p:txBody>
              <a:bodyPr wrap="square" rtlCol="0">
                <a:spAutoFit/>
              </a:bodyPr>
              <a:lstStyle/>
              <a:p>
                <a:pPr algn="ctr"/>
                <a:r>
                  <a:rPr lang="en-US" sz="4200" b="1">
                    <a:solidFill>
                      <a:schemeClr val="tx2">
                        <a:lumMod val="50000"/>
                      </a:schemeClr>
                    </a:solidFill>
                    <a:latin typeface="Arial" panose="020B0604020202020204" pitchFamily="34" charset="0"/>
                    <a:cs typeface="Arial" panose="020B0604020202020204" pitchFamily="34" charset="0"/>
                  </a:rPr>
                  <a:t>Nhóm 2</a:t>
                </a:r>
                <a:endParaRPr lang="en-US" sz="42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9" name="Picture 2">
            <a:extLst>
              <a:ext uri="{FF2B5EF4-FFF2-40B4-BE49-F238E27FC236}">
                <a16:creationId xmlns:a16="http://schemas.microsoft.com/office/drawing/2014/main" id="{03AB410B-1173-0113-89F9-C3716D21F96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6605" y="8793140"/>
            <a:ext cx="1980500" cy="1505180"/>
          </a:xfrm>
          <a:prstGeom prst="rect">
            <a:avLst/>
          </a:prstGeom>
        </p:spPr>
      </p:pic>
      <p:sp>
        <p:nvSpPr>
          <p:cNvPr id="31" name="TextBox 30">
            <a:extLst>
              <a:ext uri="{FF2B5EF4-FFF2-40B4-BE49-F238E27FC236}">
                <a16:creationId xmlns:a16="http://schemas.microsoft.com/office/drawing/2014/main" id="{C90F9ECA-F481-2B1B-302D-2C1AB0274C97}"/>
              </a:ext>
            </a:extLst>
          </p:cNvPr>
          <p:cNvSpPr txBox="1"/>
          <p:nvPr/>
        </p:nvSpPr>
        <p:spPr>
          <a:xfrm>
            <a:off x="606038" y="817841"/>
            <a:ext cx="17075924" cy="1824923"/>
          </a:xfrm>
          <a:prstGeom prst="rect">
            <a:avLst/>
          </a:prstGeom>
          <a:noFill/>
        </p:spPr>
        <p:txBody>
          <a:bodyPr wrap="square">
            <a:spAutoFit/>
          </a:bodyPr>
          <a:lstStyle/>
          <a:p>
            <a:pPr algn="ctr">
              <a:lnSpc>
                <a:spcPct val="150000"/>
              </a:lnSpc>
              <a:spcAft>
                <a:spcPts val="1000"/>
              </a:spcAft>
            </a:pPr>
            <a:r>
              <a:rPr lang="vi-VN" sz="4000" b="1">
                <a:solidFill>
                  <a:srgbClr val="C00000"/>
                </a:solidFill>
                <a:latin typeface="Arial" panose="020B0604020202020204" pitchFamily="34" charset="0"/>
                <a:ea typeface="Calibri" panose="020F0502020204030204" pitchFamily="34" charset="0"/>
                <a:cs typeface="Arial" panose="020B0604020202020204" pitchFamily="34" charset="0"/>
              </a:rPr>
              <a:t>Nhiệm vụ 2: Thảo luận để xác định những việc cần làm thể hiện qua sự quan tâm, chăm sóc thường xuyên đến người thân trong gia đình</a:t>
            </a:r>
            <a:endParaRPr lang="en-US" sz="4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6351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outVertical)">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083925C-75EA-756F-B50A-AE5D247A87C4}"/>
              </a:ext>
            </a:extLst>
          </p:cNvPr>
          <p:cNvGrpSpPr/>
          <p:nvPr/>
        </p:nvGrpSpPr>
        <p:grpSpPr>
          <a:xfrm>
            <a:off x="457200" y="226042"/>
            <a:ext cx="15352380" cy="2647549"/>
            <a:chOff x="459377" y="130392"/>
            <a:chExt cx="15352380" cy="2647549"/>
          </a:xfrm>
        </p:grpSpPr>
        <p:sp>
          <p:nvSpPr>
            <p:cNvPr id="11" name="Line Callout 1 (Border and Accent Bar) 3">
              <a:extLst>
                <a:ext uri="{FF2B5EF4-FFF2-40B4-BE49-F238E27FC236}">
                  <a16:creationId xmlns:a16="http://schemas.microsoft.com/office/drawing/2014/main" id="{824573FC-D8D5-292B-616A-ACE9C0447196}"/>
                </a:ext>
              </a:extLst>
            </p:cNvPr>
            <p:cNvSpPr/>
            <p:nvPr/>
          </p:nvSpPr>
          <p:spPr>
            <a:xfrm>
              <a:off x="459377" y="571500"/>
              <a:ext cx="14554200" cy="2206441"/>
            </a:xfrm>
            <a:prstGeom prst="accentBorderCallout1">
              <a:avLst>
                <a:gd name="adj1" fmla="val 18750"/>
                <a:gd name="adj2" fmla="val -3127"/>
                <a:gd name="adj3" fmla="val 17954"/>
                <a:gd name="adj4" fmla="val -17509"/>
              </a:avLst>
            </a:prstGeom>
            <a:solidFill>
              <a:schemeClr val="bg1"/>
            </a:solidFill>
            <a:ln>
              <a:solidFill>
                <a:schemeClr val="tx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tx2">
                      <a:lumMod val="50000"/>
                    </a:schemeClr>
                  </a:solidFill>
                  <a:latin typeface="Arial" panose="020B0604020202020204" pitchFamily="34" charset="0"/>
                  <a:cs typeface="Arial" panose="020B0604020202020204" pitchFamily="34" charset="0"/>
                </a:rPr>
                <a:t>Gợi ý: </a:t>
              </a:r>
              <a:r>
                <a:rPr lang="en-US" sz="3800">
                  <a:solidFill>
                    <a:schemeClr val="tx2">
                      <a:lumMod val="50000"/>
                    </a:schemeClr>
                  </a:solidFill>
                  <a:latin typeface="Arial" panose="020B0604020202020204" pitchFamily="34" charset="0"/>
                  <a:cs typeface="Arial" panose="020B0604020202020204" pitchFamily="34" charset="0"/>
                </a:rPr>
                <a:t>Một số </a:t>
              </a:r>
              <a:r>
                <a:rPr lang="vi-VN" sz="3800">
                  <a:solidFill>
                    <a:schemeClr val="tx2">
                      <a:lumMod val="50000"/>
                    </a:schemeClr>
                  </a:solidFill>
                  <a:latin typeface="Arial" panose="020B0604020202020204" pitchFamily="34" charset="0"/>
                  <a:cs typeface="Arial" panose="020B0604020202020204" pitchFamily="34" charset="0"/>
                </a:rPr>
                <a:t>việc cần làm để thể hiện sự quan tâm, chăm sóc đến sức khỏe thể chất của người thân trong gia đình</a:t>
              </a:r>
              <a:endParaRPr lang="en-US" sz="3800" dirty="0">
                <a:solidFill>
                  <a:schemeClr val="tx2">
                    <a:lumMod val="50000"/>
                  </a:schemeClr>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29611133-1EFF-0A4D-24BC-D3FADD201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2477" y="130392"/>
              <a:ext cx="1379280" cy="1379280"/>
            </a:xfrm>
            <a:prstGeom prst="rect">
              <a:avLst/>
            </a:prstGeom>
          </p:spPr>
        </p:pic>
      </p:grpSp>
      <p:sp>
        <p:nvSpPr>
          <p:cNvPr id="2" name="Freeform 6">
            <a:extLst>
              <a:ext uri="{FF2B5EF4-FFF2-40B4-BE49-F238E27FC236}">
                <a16:creationId xmlns:a16="http://schemas.microsoft.com/office/drawing/2014/main" id="{70C30F1D-A5AD-38E5-8E2B-F74C3F8515A7}"/>
              </a:ext>
            </a:extLst>
          </p:cNvPr>
          <p:cNvSpPr/>
          <p:nvPr/>
        </p:nvSpPr>
        <p:spPr>
          <a:xfrm>
            <a:off x="557184" y="3314699"/>
            <a:ext cx="17173632" cy="6496175"/>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224117C-6BFF-7BDA-2745-8C60345E9BBE}"/>
              </a:ext>
            </a:extLst>
          </p:cNvPr>
          <p:cNvSpPr txBox="1"/>
          <p:nvPr/>
        </p:nvSpPr>
        <p:spPr>
          <a:xfrm>
            <a:off x="1002329" y="3659459"/>
            <a:ext cx="8675071" cy="5806654"/>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Chủ động hỏi han khi thấy người thân có biểu hiện ốm, mệt.</a:t>
            </a: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Pha nước hoa quả hoặc sữa cho người thân bị ốm.</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Nấu những món ăn ngon để người thân dễ ăn hơn.</a:t>
            </a:r>
          </a:p>
          <a:p>
            <a:pPr marL="571500" marR="0" indent="-571500" algn="just">
              <a:lnSpc>
                <a:spcPct val="150000"/>
              </a:lnSpc>
              <a:spcBef>
                <a:spcPts val="0"/>
              </a:spcBef>
              <a:spcAft>
                <a:spcPts val="0"/>
              </a:spcAft>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Nhắc người thân uống thuốc đúng giờ.</a:t>
            </a:r>
          </a:p>
        </p:txBody>
      </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6" name="Picture 6" descr="Phân tích bài thơ mẹ ốm">
            <a:extLst>
              <a:ext uri="{FF2B5EF4-FFF2-40B4-BE49-F238E27FC236}">
                <a16:creationId xmlns:a16="http://schemas.microsoft.com/office/drawing/2014/main" id="{4C56E317-1DE4-6CEF-E31E-7EC54363A18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46388" y="4152900"/>
            <a:ext cx="3436408" cy="2307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Ngày bà bị ốm | Bài thơ Ngày bà bị ốm">
            <a:extLst>
              <a:ext uri="{FF2B5EF4-FFF2-40B4-BE49-F238E27FC236}">
                <a16:creationId xmlns:a16="http://schemas.microsoft.com/office/drawing/2014/main" id="{0770AB15-58CA-75B7-BC37-850D154F2CF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895"/>
          <a:stretch/>
        </p:blipFill>
        <p:spPr bwMode="auto">
          <a:xfrm>
            <a:off x="10119670" y="4152900"/>
            <a:ext cx="3427991" cy="2307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Cha mẹ và con cái cần hiểu đúng về bữa sáng lành mạnh">
            <a:extLst>
              <a:ext uri="{FF2B5EF4-FFF2-40B4-BE49-F238E27FC236}">
                <a16:creationId xmlns:a16="http://schemas.microsoft.com/office/drawing/2014/main" id="{B52FA13B-9A0C-C4C6-59C6-1A1196A415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13921" y="6725836"/>
            <a:ext cx="3427991" cy="22853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Quên uống thuốc thì cho qua hay sao? - Báo Người lao động">
            <a:extLst>
              <a:ext uri="{FF2B5EF4-FFF2-40B4-BE49-F238E27FC236}">
                <a16:creationId xmlns:a16="http://schemas.microsoft.com/office/drawing/2014/main" id="{43E0DBB4-188E-46B1-2E48-9311328F42F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6809"/>
          <a:stretch/>
        </p:blipFill>
        <p:spPr bwMode="auto">
          <a:xfrm>
            <a:off x="13846388" y="6698856"/>
            <a:ext cx="3436408" cy="23073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119897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randombar(horizontal)">
                                      <p:cBhvr>
                                        <p:cTn id="18" dur="500"/>
                                        <p:tgtEl>
                                          <p:spTgt spid="409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randombar(horizont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1" dur="500"/>
                                        <p:tgtEl>
                                          <p:spTgt spid="3">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4100"/>
                                        </p:tgtEl>
                                        <p:attrNameLst>
                                          <p:attrName>style.visibility</p:attrName>
                                        </p:attrNameLst>
                                      </p:cBhvr>
                                      <p:to>
                                        <p:strVal val="visible"/>
                                      </p:to>
                                    </p:set>
                                    <p:animEffect transition="in" filter="randombar(horizontal)">
                                      <p:cBhvr>
                                        <p:cTn id="34" dur="500"/>
                                        <p:tgtEl>
                                          <p:spTgt spid="410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9" dur="500"/>
                                        <p:tgtEl>
                                          <p:spTgt spid="3">
                                            <p:txEl>
                                              <p:pRg st="3" end="3"/>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102"/>
                                        </p:tgtEl>
                                        <p:attrNameLst>
                                          <p:attrName>style.visibility</p:attrName>
                                        </p:attrNameLst>
                                      </p:cBhvr>
                                      <p:to>
                                        <p:strVal val="visible"/>
                                      </p:to>
                                    </p:set>
                                    <p:animEffect transition="in" filter="randombar(horizontal)">
                                      <p:cBhvr>
                                        <p:cTn id="4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083925C-75EA-756F-B50A-AE5D247A87C4}"/>
              </a:ext>
            </a:extLst>
          </p:cNvPr>
          <p:cNvGrpSpPr/>
          <p:nvPr/>
        </p:nvGrpSpPr>
        <p:grpSpPr>
          <a:xfrm>
            <a:off x="457200" y="236928"/>
            <a:ext cx="15352380" cy="2647549"/>
            <a:chOff x="459377" y="130392"/>
            <a:chExt cx="15352380" cy="2647549"/>
          </a:xfrm>
        </p:grpSpPr>
        <p:sp>
          <p:nvSpPr>
            <p:cNvPr id="11" name="Line Callout 1 (Border and Accent Bar) 3">
              <a:extLst>
                <a:ext uri="{FF2B5EF4-FFF2-40B4-BE49-F238E27FC236}">
                  <a16:creationId xmlns:a16="http://schemas.microsoft.com/office/drawing/2014/main" id="{824573FC-D8D5-292B-616A-ACE9C0447196}"/>
                </a:ext>
              </a:extLst>
            </p:cNvPr>
            <p:cNvSpPr/>
            <p:nvPr/>
          </p:nvSpPr>
          <p:spPr>
            <a:xfrm>
              <a:off x="459377" y="571500"/>
              <a:ext cx="14554200" cy="2206441"/>
            </a:xfrm>
            <a:prstGeom prst="accentBorderCallout1">
              <a:avLst>
                <a:gd name="adj1" fmla="val 18750"/>
                <a:gd name="adj2" fmla="val -3127"/>
                <a:gd name="adj3" fmla="val 17954"/>
                <a:gd name="adj4" fmla="val -17509"/>
              </a:avLst>
            </a:prstGeom>
            <a:solidFill>
              <a:schemeClr val="bg1"/>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3">
                      <a:lumMod val="50000"/>
                    </a:schemeClr>
                  </a:solidFill>
                  <a:latin typeface="Arial" panose="020B0604020202020204" pitchFamily="34" charset="0"/>
                  <a:cs typeface="Arial" panose="020B0604020202020204" pitchFamily="34" charset="0"/>
                </a:rPr>
                <a:t>Gợi ý: </a:t>
              </a:r>
              <a:r>
                <a:rPr lang="en-US" sz="3800">
                  <a:solidFill>
                    <a:schemeClr val="accent3">
                      <a:lumMod val="50000"/>
                    </a:schemeClr>
                  </a:solidFill>
                  <a:latin typeface="Arial" panose="020B0604020202020204" pitchFamily="34" charset="0"/>
                  <a:cs typeface="Arial" panose="020B0604020202020204" pitchFamily="34" charset="0"/>
                </a:rPr>
                <a:t>Một số </a:t>
              </a:r>
              <a:r>
                <a:rPr lang="vi-VN" sz="3800">
                  <a:solidFill>
                    <a:schemeClr val="accent3">
                      <a:lumMod val="50000"/>
                    </a:schemeClr>
                  </a:solidFill>
                  <a:latin typeface="Arial" panose="020B0604020202020204" pitchFamily="34" charset="0"/>
                  <a:cs typeface="Arial" panose="020B0604020202020204" pitchFamily="34" charset="0"/>
                </a:rPr>
                <a:t>việc cần làm để thể hiện sự quan tâm, chăm sóc đến </a:t>
              </a:r>
              <a:r>
                <a:rPr lang="en-US" sz="3800">
                  <a:solidFill>
                    <a:schemeClr val="accent3">
                      <a:lumMod val="50000"/>
                    </a:schemeClr>
                  </a:solidFill>
                  <a:latin typeface="Arial" panose="020B0604020202020204" pitchFamily="34" charset="0"/>
                  <a:cs typeface="Arial" panose="020B0604020202020204" pitchFamily="34" charset="0"/>
                </a:rPr>
                <a:t>đời sống tinh thần </a:t>
              </a:r>
              <a:r>
                <a:rPr lang="vi-VN" sz="3800">
                  <a:solidFill>
                    <a:schemeClr val="accent3">
                      <a:lumMod val="50000"/>
                    </a:schemeClr>
                  </a:solidFill>
                  <a:latin typeface="Arial" panose="020B0604020202020204" pitchFamily="34" charset="0"/>
                  <a:cs typeface="Arial" panose="020B0604020202020204" pitchFamily="34" charset="0"/>
                </a:rPr>
                <a:t>của người thân trong gia đình</a:t>
              </a:r>
              <a:endParaRPr lang="en-US" sz="3800" dirty="0">
                <a:solidFill>
                  <a:schemeClr val="accent3">
                    <a:lumMod val="50000"/>
                  </a:schemeClr>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29611133-1EFF-0A4D-24BC-D3FADD201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2477" y="130392"/>
              <a:ext cx="1379280" cy="1379280"/>
            </a:xfrm>
            <a:prstGeom prst="rect">
              <a:avLst/>
            </a:prstGeom>
          </p:spPr>
        </p:pic>
      </p:gr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829FF42E-E74D-6524-F926-5AE5ACCC0F3B}"/>
              </a:ext>
            </a:extLst>
          </p:cNvPr>
          <p:cNvSpPr/>
          <p:nvPr/>
        </p:nvSpPr>
        <p:spPr>
          <a:xfrm>
            <a:off x="1600200" y="3695700"/>
            <a:ext cx="8243678" cy="2491997"/>
          </a:xfrm>
          <a:prstGeom prst="wedgeRoundRectCallout">
            <a:avLst>
              <a:gd name="adj1" fmla="val 56686"/>
              <a:gd name="adj2" fmla="val 45473"/>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Chúc mừng, tặng quà người thân dịp sinh nhật</a:t>
            </a:r>
            <a:endParaRPr lang="en-US" sz="3600">
              <a:solidFill>
                <a:schemeClr val="tx1"/>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BB6E1A83-BB8E-4FDA-DAF1-F67030F7DA30}"/>
              </a:ext>
            </a:extLst>
          </p:cNvPr>
          <p:cNvSpPr/>
          <p:nvPr/>
        </p:nvSpPr>
        <p:spPr>
          <a:xfrm>
            <a:off x="1600200" y="6947510"/>
            <a:ext cx="8243678" cy="2491997"/>
          </a:xfrm>
          <a:prstGeom prst="wedgeRoundRectCallout">
            <a:avLst>
              <a:gd name="adj1" fmla="val 57754"/>
              <a:gd name="adj2" fmla="val -44069"/>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Chủ động gọi hỏi khi thấy người thân có biểu hiện buồn, chán,... để chia sẻ</a:t>
            </a:r>
            <a:endParaRPr lang="en-US" sz="3600">
              <a:solidFill>
                <a:schemeClr val="tx1"/>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C8FCEA50-CE14-9554-2441-2A5457163735}"/>
              </a:ext>
            </a:extLst>
          </p:cNvPr>
          <p:cNvGrpSpPr/>
          <p:nvPr/>
        </p:nvGrpSpPr>
        <p:grpSpPr>
          <a:xfrm>
            <a:off x="10902907" y="3143535"/>
            <a:ext cx="4572251" cy="3503812"/>
            <a:chOff x="10902907" y="3143535"/>
            <a:chExt cx="4572251" cy="3503812"/>
          </a:xfrm>
        </p:grpSpPr>
        <p:pic>
          <p:nvPicPr>
            <p:cNvPr id="5122" name="Picture 2" descr="Cách tặng quà sinh nhật cho người lớn tuổi thiết thực nhất">
              <a:extLst>
                <a:ext uri="{FF2B5EF4-FFF2-40B4-BE49-F238E27FC236}">
                  <a16:creationId xmlns:a16="http://schemas.microsoft.com/office/drawing/2014/main" id="{265F3ED9-B0B3-A7C4-2995-B91B3BCAAF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01400" y="3442029"/>
              <a:ext cx="4273758" cy="32053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Push pin ">
              <a:extLst>
                <a:ext uri="{FF2B5EF4-FFF2-40B4-BE49-F238E27FC236}">
                  <a16:creationId xmlns:a16="http://schemas.microsoft.com/office/drawing/2014/main" id="{666A1644-4508-50AA-0221-B04FD1573D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558054">
              <a:off x="10902907" y="3143535"/>
              <a:ext cx="596987" cy="5969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BC739B71-1413-EE8B-1384-C80E3F4F8930}"/>
              </a:ext>
            </a:extLst>
          </p:cNvPr>
          <p:cNvGrpSpPr/>
          <p:nvPr/>
        </p:nvGrpSpPr>
        <p:grpSpPr>
          <a:xfrm>
            <a:off x="12573000" y="6715572"/>
            <a:ext cx="4572251" cy="3081110"/>
            <a:chOff x="12573000" y="6715572"/>
            <a:chExt cx="4572251" cy="3081110"/>
          </a:xfrm>
        </p:grpSpPr>
        <p:pic>
          <p:nvPicPr>
            <p:cNvPr id="5124" name="Picture 4" descr="Tuổi mới lớn và những điều teen không bao giờ chia sẻ với bố mẹ">
              <a:extLst>
                <a:ext uri="{FF2B5EF4-FFF2-40B4-BE49-F238E27FC236}">
                  <a16:creationId xmlns:a16="http://schemas.microsoft.com/office/drawing/2014/main" id="{88195107-E7B0-2268-BAE1-000F0BCC49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573000" y="6947510"/>
              <a:ext cx="4273758" cy="2849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descr="Push pin ">
              <a:extLst>
                <a:ext uri="{FF2B5EF4-FFF2-40B4-BE49-F238E27FC236}">
                  <a16:creationId xmlns:a16="http://schemas.microsoft.com/office/drawing/2014/main" id="{1DA08C40-6F2F-9DD4-3A03-DF96B4A5D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61203">
              <a:off x="16548264" y="6715572"/>
              <a:ext cx="596987" cy="596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841582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083925C-75EA-756F-B50A-AE5D247A87C4}"/>
              </a:ext>
            </a:extLst>
          </p:cNvPr>
          <p:cNvGrpSpPr/>
          <p:nvPr/>
        </p:nvGrpSpPr>
        <p:grpSpPr>
          <a:xfrm>
            <a:off x="457200" y="236928"/>
            <a:ext cx="15352380" cy="2647549"/>
            <a:chOff x="459377" y="130392"/>
            <a:chExt cx="15352380" cy="2647549"/>
          </a:xfrm>
        </p:grpSpPr>
        <p:sp>
          <p:nvSpPr>
            <p:cNvPr id="11" name="Line Callout 1 (Border and Accent Bar) 3">
              <a:extLst>
                <a:ext uri="{FF2B5EF4-FFF2-40B4-BE49-F238E27FC236}">
                  <a16:creationId xmlns:a16="http://schemas.microsoft.com/office/drawing/2014/main" id="{824573FC-D8D5-292B-616A-ACE9C0447196}"/>
                </a:ext>
              </a:extLst>
            </p:cNvPr>
            <p:cNvSpPr/>
            <p:nvPr/>
          </p:nvSpPr>
          <p:spPr>
            <a:xfrm>
              <a:off x="459377" y="571500"/>
              <a:ext cx="14554200" cy="2206441"/>
            </a:xfrm>
            <a:prstGeom prst="accentBorderCallout1">
              <a:avLst>
                <a:gd name="adj1" fmla="val 18750"/>
                <a:gd name="adj2" fmla="val -3127"/>
                <a:gd name="adj3" fmla="val 17954"/>
                <a:gd name="adj4" fmla="val -17509"/>
              </a:avLst>
            </a:prstGeom>
            <a:solidFill>
              <a:schemeClr val="bg1"/>
            </a:solidFill>
            <a:ln>
              <a:solidFill>
                <a:schemeClr val="accent4">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chemeClr val="accent4">
                      <a:lumMod val="50000"/>
                    </a:schemeClr>
                  </a:solidFill>
                  <a:latin typeface="Arial" panose="020B0604020202020204" pitchFamily="34" charset="0"/>
                  <a:cs typeface="Arial" panose="020B0604020202020204" pitchFamily="34" charset="0"/>
                </a:rPr>
                <a:t>Gợi ý: </a:t>
              </a:r>
              <a:r>
                <a:rPr lang="en-US" sz="3800">
                  <a:solidFill>
                    <a:schemeClr val="accent4">
                      <a:lumMod val="50000"/>
                    </a:schemeClr>
                  </a:solidFill>
                  <a:latin typeface="Arial" panose="020B0604020202020204" pitchFamily="34" charset="0"/>
                  <a:cs typeface="Arial" panose="020B0604020202020204" pitchFamily="34" charset="0"/>
                </a:rPr>
                <a:t>Một số </a:t>
              </a:r>
              <a:r>
                <a:rPr lang="vi-VN" sz="3800">
                  <a:solidFill>
                    <a:schemeClr val="accent4">
                      <a:lumMod val="50000"/>
                    </a:schemeClr>
                  </a:solidFill>
                  <a:latin typeface="Arial" panose="020B0604020202020204" pitchFamily="34" charset="0"/>
                  <a:cs typeface="Arial" panose="020B0604020202020204" pitchFamily="34" charset="0"/>
                </a:rPr>
                <a:t>việc cần làm để thể hiện sự quan tâm, chăm sóc đến </a:t>
              </a:r>
              <a:r>
                <a:rPr lang="en-US" sz="3800">
                  <a:solidFill>
                    <a:schemeClr val="accent4">
                      <a:lumMod val="50000"/>
                    </a:schemeClr>
                  </a:solidFill>
                  <a:latin typeface="Arial" panose="020B0604020202020204" pitchFamily="34" charset="0"/>
                  <a:cs typeface="Arial" panose="020B0604020202020204" pitchFamily="34" charset="0"/>
                </a:rPr>
                <a:t>đời sống tinh thần </a:t>
              </a:r>
              <a:r>
                <a:rPr lang="vi-VN" sz="3800">
                  <a:solidFill>
                    <a:schemeClr val="accent4">
                      <a:lumMod val="50000"/>
                    </a:schemeClr>
                  </a:solidFill>
                  <a:latin typeface="Arial" panose="020B0604020202020204" pitchFamily="34" charset="0"/>
                  <a:cs typeface="Arial" panose="020B0604020202020204" pitchFamily="34" charset="0"/>
                </a:rPr>
                <a:t>của người thân trong gia đình</a:t>
              </a:r>
              <a:endParaRPr lang="en-US" sz="3800" dirty="0">
                <a:solidFill>
                  <a:schemeClr val="accent4">
                    <a:lumMod val="50000"/>
                  </a:schemeClr>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29611133-1EFF-0A4D-24BC-D3FADD2016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32477" y="130392"/>
              <a:ext cx="1379280" cy="1379280"/>
            </a:xfrm>
            <a:prstGeom prst="rect">
              <a:avLst/>
            </a:prstGeom>
          </p:spPr>
        </p:pic>
      </p:gr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Speech Bubble: Rectangle with Corners Rounded 3">
            <a:extLst>
              <a:ext uri="{FF2B5EF4-FFF2-40B4-BE49-F238E27FC236}">
                <a16:creationId xmlns:a16="http://schemas.microsoft.com/office/drawing/2014/main" id="{829FF42E-E74D-6524-F926-5AE5ACCC0F3B}"/>
              </a:ext>
            </a:extLst>
          </p:cNvPr>
          <p:cNvSpPr/>
          <p:nvPr/>
        </p:nvSpPr>
        <p:spPr>
          <a:xfrm>
            <a:off x="1002329" y="3518770"/>
            <a:ext cx="8841549" cy="2920130"/>
          </a:xfrm>
          <a:prstGeom prst="wedgeRoundRectCallout">
            <a:avLst>
              <a:gd name="adj1" fmla="val 56686"/>
              <a:gd name="adj2" fmla="val 45473"/>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Làm những việc giúp người thân giải tỏa sự buồn, chán để có thêm năng lượng tích cực</a:t>
            </a:r>
            <a:endParaRPr lang="en-US" sz="3600">
              <a:solidFill>
                <a:schemeClr val="tx1"/>
              </a:solidFill>
              <a:latin typeface="Arial" panose="020B0604020202020204" pitchFamily="34" charset="0"/>
              <a:cs typeface="Arial" panose="020B0604020202020204" pitchFamily="34" charset="0"/>
            </a:endParaRPr>
          </a:p>
        </p:txBody>
      </p:sp>
      <p:sp>
        <p:nvSpPr>
          <p:cNvPr id="7" name="Speech Bubble: Rectangle with Corners Rounded 6">
            <a:extLst>
              <a:ext uri="{FF2B5EF4-FFF2-40B4-BE49-F238E27FC236}">
                <a16:creationId xmlns:a16="http://schemas.microsoft.com/office/drawing/2014/main" id="{BB6E1A83-BB8E-4FDA-DAF1-F67030F7DA30}"/>
              </a:ext>
            </a:extLst>
          </p:cNvPr>
          <p:cNvSpPr/>
          <p:nvPr/>
        </p:nvSpPr>
        <p:spPr>
          <a:xfrm>
            <a:off x="1002329" y="6832973"/>
            <a:ext cx="8841549" cy="2653928"/>
          </a:xfrm>
          <a:prstGeom prst="wedgeRoundRectCallout">
            <a:avLst>
              <a:gd name="adj1" fmla="val 57754"/>
              <a:gd name="adj2" fmla="val -44069"/>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Có ý thức mang lại niềm vui cho các thành viên trong gia đình</a:t>
            </a:r>
            <a:endParaRPr lang="en-US" sz="3600">
              <a:solidFill>
                <a:schemeClr val="tx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4638F372-2AF9-AC43-67D3-B608FFB30FAD}"/>
              </a:ext>
            </a:extLst>
          </p:cNvPr>
          <p:cNvGrpSpPr/>
          <p:nvPr/>
        </p:nvGrpSpPr>
        <p:grpSpPr>
          <a:xfrm>
            <a:off x="12471478" y="6619124"/>
            <a:ext cx="5085473" cy="2989840"/>
            <a:chOff x="12471478" y="6619124"/>
            <a:chExt cx="5085473" cy="2989840"/>
          </a:xfrm>
        </p:grpSpPr>
        <p:pic>
          <p:nvPicPr>
            <p:cNvPr id="6148" name="Picture 4" descr="Điều gì làm nên con người hạnh phúc | Prudential Việt Nam">
              <a:extLst>
                <a:ext uri="{FF2B5EF4-FFF2-40B4-BE49-F238E27FC236}">
                  <a16:creationId xmlns:a16="http://schemas.microsoft.com/office/drawing/2014/main" id="{ED36CB59-243B-B0E8-D809-087D86CE16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71478" y="6917618"/>
              <a:ext cx="4786979" cy="2691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2" descr="Push pin ">
              <a:extLst>
                <a:ext uri="{FF2B5EF4-FFF2-40B4-BE49-F238E27FC236}">
                  <a16:creationId xmlns:a16="http://schemas.microsoft.com/office/drawing/2014/main" id="{DDBA085B-91F4-C89C-7143-B83024B0E0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161203">
              <a:off x="16959964" y="6619124"/>
              <a:ext cx="596987" cy="59698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3AFAF212-B9CE-F1AB-3536-D904B0CF4F20}"/>
              </a:ext>
            </a:extLst>
          </p:cNvPr>
          <p:cNvGrpSpPr/>
          <p:nvPr/>
        </p:nvGrpSpPr>
        <p:grpSpPr>
          <a:xfrm>
            <a:off x="10506622" y="3347356"/>
            <a:ext cx="4613318" cy="3215889"/>
            <a:chOff x="10512065" y="3365886"/>
            <a:chExt cx="4613318" cy="3215889"/>
          </a:xfrm>
        </p:grpSpPr>
        <p:pic>
          <p:nvPicPr>
            <p:cNvPr id="6146" name="Picture 2" descr="Bí quyết tạo năng lượng tích cực và hạnh phúc trong gia đình">
              <a:extLst>
                <a:ext uri="{FF2B5EF4-FFF2-40B4-BE49-F238E27FC236}">
                  <a16:creationId xmlns:a16="http://schemas.microsoft.com/office/drawing/2014/main" id="{08C76C68-1CE4-F485-DC02-8DB78D11E9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10558" y="3705225"/>
              <a:ext cx="4314825" cy="287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Push pin ">
              <a:extLst>
                <a:ext uri="{FF2B5EF4-FFF2-40B4-BE49-F238E27FC236}">
                  <a16:creationId xmlns:a16="http://schemas.microsoft.com/office/drawing/2014/main" id="{FA8ABAB8-A854-5493-27E9-E40DEA3527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558054">
              <a:off x="10512065" y="3365886"/>
              <a:ext cx="596987" cy="59698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99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E594225B-DA67-A417-0F96-B7B4DF144BF2}"/>
              </a:ext>
            </a:extLst>
          </p:cNvPr>
          <p:cNvSpPr/>
          <p:nvPr/>
        </p:nvSpPr>
        <p:spPr>
          <a:xfrm>
            <a:off x="1291938" y="1795165"/>
            <a:ext cx="12900551" cy="7071241"/>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467CB32-5164-1C6D-C106-BB25EF323283}"/>
              </a:ext>
            </a:extLst>
          </p:cNvPr>
          <p:cNvGrpSpPr/>
          <p:nvPr/>
        </p:nvGrpSpPr>
        <p:grpSpPr>
          <a:xfrm>
            <a:off x="2870890" y="1041350"/>
            <a:ext cx="9742645" cy="1442979"/>
            <a:chOff x="3619170" y="659644"/>
            <a:chExt cx="9742645" cy="1442979"/>
          </a:xfrm>
        </p:grpSpPr>
        <p:pic>
          <p:nvPicPr>
            <p:cNvPr id="10" name="Picture 9">
              <a:extLst>
                <a:ext uri="{FF2B5EF4-FFF2-40B4-BE49-F238E27FC236}">
                  <a16:creationId xmlns:a16="http://schemas.microsoft.com/office/drawing/2014/main" id="{29F2A5BE-C8CA-FBFC-D241-64DDD5EBDA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154633" y="659644"/>
              <a:ext cx="8663264" cy="1442979"/>
            </a:xfrm>
            <a:prstGeom prst="rect">
              <a:avLst/>
            </a:prstGeom>
          </p:spPr>
        </p:pic>
        <p:sp>
          <p:nvSpPr>
            <p:cNvPr id="13" name="TextBox 12">
              <a:extLst>
                <a:ext uri="{FF2B5EF4-FFF2-40B4-BE49-F238E27FC236}">
                  <a16:creationId xmlns:a16="http://schemas.microsoft.com/office/drawing/2014/main" id="{F8AE16C9-D76A-C470-0014-2DB0288561FF}"/>
                </a:ext>
              </a:extLst>
            </p:cNvPr>
            <p:cNvSpPr txBox="1"/>
            <p:nvPr/>
          </p:nvSpPr>
          <p:spPr>
            <a:xfrm>
              <a:off x="3619170" y="909026"/>
              <a:ext cx="974264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KẾT LUẬN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CAEA7ACE-F281-55B0-23C2-038C4E3F64DF}"/>
              </a:ext>
            </a:extLst>
          </p:cNvPr>
          <p:cNvSpPr txBox="1"/>
          <p:nvPr/>
        </p:nvSpPr>
        <p:spPr>
          <a:xfrm>
            <a:off x="2171321" y="2733711"/>
            <a:ext cx="10608129"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Mỗi người sẽ có một cách thể hiện riêng sự quan tâm, chăm sóc tới người thân trong gia đình mình. </a:t>
            </a: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Dù là bằng hành động, việc làm nào, chúng ta cũng cần thường xuyên quan tâm, yêu thương mọi người trong gia đình.</a:t>
            </a:r>
          </a:p>
        </p:txBody>
      </p:sp>
      <p:pic>
        <p:nvPicPr>
          <p:cNvPr id="15" name="Picture 14">
            <a:extLst>
              <a:ext uri="{FF2B5EF4-FFF2-40B4-BE49-F238E27FC236}">
                <a16:creationId xmlns:a16="http://schemas.microsoft.com/office/drawing/2014/main" id="{E9FCF6ED-2F82-CE37-970E-80918621AC6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135641" y="1514354"/>
            <a:ext cx="1280559" cy="756694"/>
          </a:xfrm>
          <a:prstGeom prst="rect">
            <a:avLst/>
          </a:prstGeom>
        </p:spPr>
      </p:pic>
      <p:pic>
        <p:nvPicPr>
          <p:cNvPr id="2" name="Picture 1" descr="A family photo of a person person and children&#10;&#10;Description automatically generated">
            <a:extLst>
              <a:ext uri="{FF2B5EF4-FFF2-40B4-BE49-F238E27FC236}">
                <a16:creationId xmlns:a16="http://schemas.microsoft.com/office/drawing/2014/main" id="{72084686-C3BA-AD22-7736-FFD4E82865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52616" y="7036862"/>
            <a:ext cx="4525718" cy="3471567"/>
          </a:xfrm>
          <a:prstGeom prst="rect">
            <a:avLst/>
          </a:prstGeom>
        </p:spPr>
      </p:pic>
      <p:grpSp>
        <p:nvGrpSpPr>
          <p:cNvPr id="12" name="Group 11">
            <a:extLst>
              <a:ext uri="{FF2B5EF4-FFF2-40B4-BE49-F238E27FC236}">
                <a16:creationId xmlns:a16="http://schemas.microsoft.com/office/drawing/2014/main" id="{41B757CF-6DC1-7FCF-E160-83E0357FF026}"/>
              </a:ext>
            </a:extLst>
          </p:cNvPr>
          <p:cNvGrpSpPr/>
          <p:nvPr/>
        </p:nvGrpSpPr>
        <p:grpSpPr>
          <a:xfrm>
            <a:off x="248626" y="8288966"/>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7" name="Freeform 7"/>
          <p:cNvSpPr/>
          <p:nvPr/>
        </p:nvSpPr>
        <p:spPr>
          <a:xfrm>
            <a:off x="748018" y="1303746"/>
            <a:ext cx="1279450" cy="982837"/>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26420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barn(inVertical)">
                                      <p:cBhvr>
                                        <p:cTn id="11"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2" name="Freeform 2"/>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0" y="8001094"/>
            <a:ext cx="2590800" cy="2285906"/>
          </a:xfrm>
          <a:custGeom>
            <a:avLst/>
            <a:gdLst/>
            <a:ahLst/>
            <a:cxnLst/>
            <a:rect l="l" t="t" r="r" b="b"/>
            <a:pathLst>
              <a:path w="3558830" h="3151182">
                <a:moveTo>
                  <a:pt x="3558830" y="0"/>
                </a:moveTo>
                <a:lnTo>
                  <a:pt x="0" y="0"/>
                </a:lnTo>
                <a:lnTo>
                  <a:pt x="0" y="3151182"/>
                </a:lnTo>
                <a:lnTo>
                  <a:pt x="3558830" y="3151182"/>
                </a:lnTo>
                <a:lnTo>
                  <a:pt x="35588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6382433" y="0"/>
            <a:ext cx="1905567" cy="2285905"/>
          </a:xfrm>
          <a:custGeom>
            <a:avLst/>
            <a:gdLst/>
            <a:ahLst/>
            <a:cxnLst/>
            <a:rect l="l" t="t" r="r" b="b"/>
            <a:pathLst>
              <a:path w="1905567" h="2285905">
                <a:moveTo>
                  <a:pt x="0" y="0"/>
                </a:moveTo>
                <a:lnTo>
                  <a:pt x="1905567" y="0"/>
                </a:lnTo>
                <a:lnTo>
                  <a:pt x="1905567" y="2285905"/>
                </a:lnTo>
                <a:lnTo>
                  <a:pt x="0" y="228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26152" y="0"/>
            <a:ext cx="1905567" cy="2285905"/>
          </a:xfrm>
          <a:custGeom>
            <a:avLst/>
            <a:gdLst/>
            <a:ahLst/>
            <a:cxnLst/>
            <a:rect l="l" t="t" r="r" b="b"/>
            <a:pathLst>
              <a:path w="1905567" h="2285905">
                <a:moveTo>
                  <a:pt x="0" y="0"/>
                </a:moveTo>
                <a:lnTo>
                  <a:pt x="1905567" y="0"/>
                </a:lnTo>
                <a:lnTo>
                  <a:pt x="1905567" y="2285905"/>
                </a:lnTo>
                <a:lnTo>
                  <a:pt x="0" y="228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5216B8FE-B5FF-326B-7ECC-3A3823C08E88}"/>
              </a:ext>
            </a:extLst>
          </p:cNvPr>
          <p:cNvSpPr txBox="1"/>
          <p:nvPr/>
        </p:nvSpPr>
        <p:spPr>
          <a:xfrm>
            <a:off x="2133599" y="3018748"/>
            <a:ext cx="14020800" cy="4249497"/>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Hoạt động </a:t>
            </a:r>
            <a:r>
              <a:rPr kumimoji="0" lang="en-US" sz="6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r>
              <a:rPr kumimoji="0" lang="vi-VN" sz="6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6400" b="1" i="0" u="none" strike="noStrike" kern="1200" cap="none" spc="0" normalizeH="0" baseline="0" noProof="0">
              <a:ln>
                <a:noFill/>
              </a:ln>
              <a:solidFill>
                <a:prstClr val="black"/>
              </a:solidFill>
              <a:effectLst/>
              <a:uLnTx/>
              <a:uFillTx/>
              <a:latin typeface="Calibri"/>
              <a:cs typeface="Arial" panose="020B0604020202020204" pitchFamily="34" charset="0"/>
            </a:endParaRPr>
          </a:p>
          <a:p>
            <a:pPr lvl="0" algn="ctr">
              <a:lnSpc>
                <a:spcPct val="150000"/>
              </a:lnSpc>
              <a:spcBef>
                <a:spcPct val="0"/>
              </a:spcBef>
            </a:pPr>
            <a:r>
              <a:rPr lang="vi-VN" sz="6400" b="1">
                <a:solidFill>
                  <a:prstClr val="black"/>
                </a:solidFill>
                <a:cs typeface="Arial" panose="020B0604020202020204" pitchFamily="34" charset="0"/>
              </a:rPr>
              <a:t>Tìm hiểu cách hóa giải mâu thuẫn, xung đột trong gia đình</a:t>
            </a:r>
            <a:endParaRPr kumimoji="0" lang="vi-VN" sz="6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1285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13" name="Freeform 13"/>
          <p:cNvSpPr/>
          <p:nvPr/>
        </p:nvSpPr>
        <p:spPr>
          <a:xfrm flipH="1">
            <a:off x="-32657" y="8115300"/>
            <a:ext cx="2242457" cy="2171700"/>
          </a:xfrm>
          <a:custGeom>
            <a:avLst/>
            <a:gdLst/>
            <a:ahLst/>
            <a:cxnLst/>
            <a:rect l="l" t="t" r="r" b="b"/>
            <a:pathLst>
              <a:path w="3484306" h="4114800">
                <a:moveTo>
                  <a:pt x="3484306" y="0"/>
                </a:moveTo>
                <a:lnTo>
                  <a:pt x="0" y="0"/>
                </a:lnTo>
                <a:lnTo>
                  <a:pt x="0" y="4114800"/>
                </a:lnTo>
                <a:lnTo>
                  <a:pt x="3484306" y="4114800"/>
                </a:lnTo>
                <a:lnTo>
                  <a:pt x="34843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11">
            <a:extLst>
              <a:ext uri="{FF2B5EF4-FFF2-40B4-BE49-F238E27FC236}">
                <a16:creationId xmlns:a16="http://schemas.microsoft.com/office/drawing/2014/main" id="{F939623C-CA63-31B9-A8C8-2D5916B891F5}"/>
              </a:ext>
            </a:extLst>
          </p:cNvPr>
          <p:cNvSpPr/>
          <p:nvPr/>
        </p:nvSpPr>
        <p:spPr>
          <a:xfrm rot="-7694192">
            <a:off x="17375063" y="673640"/>
            <a:ext cx="719569" cy="546873"/>
          </a:xfrm>
          <a:custGeom>
            <a:avLst/>
            <a:gdLst/>
            <a:ahLst/>
            <a:cxnLst/>
            <a:rect l="l" t="t" r="r" b="b"/>
            <a:pathLst>
              <a:path w="719569" h="546873">
                <a:moveTo>
                  <a:pt x="0" y="0"/>
                </a:moveTo>
                <a:lnTo>
                  <a:pt x="719569" y="0"/>
                </a:lnTo>
                <a:lnTo>
                  <a:pt x="719569" y="546873"/>
                </a:lnTo>
                <a:lnTo>
                  <a:pt x="0" y="5468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4" name="Picture 4">
            <a:extLst>
              <a:ext uri="{FF2B5EF4-FFF2-40B4-BE49-F238E27FC236}">
                <a16:creationId xmlns:a16="http://schemas.microsoft.com/office/drawing/2014/main" id="{F72CD274-0C5F-46E5-86E0-7FDDFE7B60B1}"/>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b="26406"/>
          <a:stretch>
            <a:fillRect/>
          </a:stretch>
        </p:blipFill>
        <p:spPr>
          <a:xfrm>
            <a:off x="4083661" y="-571500"/>
            <a:ext cx="10302513" cy="8458200"/>
          </a:xfrm>
          <a:prstGeom prst="rect">
            <a:avLst/>
          </a:prstGeom>
        </p:spPr>
      </p:pic>
      <p:sp>
        <p:nvSpPr>
          <p:cNvPr id="5" name="TextBox 4">
            <a:extLst>
              <a:ext uri="{FF2B5EF4-FFF2-40B4-BE49-F238E27FC236}">
                <a16:creationId xmlns:a16="http://schemas.microsoft.com/office/drawing/2014/main" id="{FF9714CA-8189-8079-0216-265AC1399895}"/>
              </a:ext>
            </a:extLst>
          </p:cNvPr>
          <p:cNvSpPr txBox="1"/>
          <p:nvPr/>
        </p:nvSpPr>
        <p:spPr>
          <a:xfrm>
            <a:off x="4723681" y="3657600"/>
            <a:ext cx="9022472" cy="3717749"/>
          </a:xfrm>
          <a:prstGeom prst="rect">
            <a:avLst/>
          </a:prstGeom>
          <a:noFill/>
        </p:spPr>
        <p:txBody>
          <a:bodyPr wrap="square">
            <a:spAutoFit/>
          </a:bodyPr>
          <a:lstStyle/>
          <a:p>
            <a:pPr algn="ctr">
              <a:lnSpc>
                <a:spcPct val="150000"/>
              </a:lnSpc>
            </a:pPr>
            <a:r>
              <a:rPr lang="vi-VN"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THẢO LUẬN NHÓM</a:t>
            </a:r>
            <a:endParaRPr lang="en-US" sz="42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với nhau</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những tình huống các em đã tham gia hóa giải mâu thuẫn, xung đột trong gia đình</a:t>
            </a:r>
            <a:endParaRPr lang="en-US" sz="4000" dirty="0">
              <a:latin typeface="Arial" panose="020B0604020202020204" pitchFamily="34" charset="0"/>
              <a:cs typeface="Arial" panose="020B0604020202020204" pitchFamily="34" charset="0"/>
            </a:endParaRPr>
          </a:p>
        </p:txBody>
      </p:sp>
      <p:sp>
        <p:nvSpPr>
          <p:cNvPr id="7" name="AutoShape 24">
            <a:extLst>
              <a:ext uri="{FF2B5EF4-FFF2-40B4-BE49-F238E27FC236}">
                <a16:creationId xmlns:a16="http://schemas.microsoft.com/office/drawing/2014/main" id="{0272B2F9-B145-C4D0-ABB6-1E52AC679864}"/>
              </a:ext>
            </a:extLst>
          </p:cNvPr>
          <p:cNvSpPr/>
          <p:nvPr/>
        </p:nvSpPr>
        <p:spPr>
          <a:xfrm>
            <a:off x="-1981200" y="697141"/>
            <a:ext cx="22250400" cy="1499851"/>
          </a:xfrm>
          <a:prstGeom prst="rect">
            <a:avLst/>
          </a:prstGeom>
          <a:solidFill>
            <a:schemeClr val="bg1"/>
          </a:solidFill>
        </p:spPr>
        <p:txBody>
          <a:bodyPr/>
          <a:lstStyle/>
          <a:p>
            <a:endParaRPr lang="en-US"/>
          </a:p>
        </p:txBody>
      </p:sp>
      <p:sp>
        <p:nvSpPr>
          <p:cNvPr id="9" name="TextBox 8">
            <a:extLst>
              <a:ext uri="{FF2B5EF4-FFF2-40B4-BE49-F238E27FC236}">
                <a16:creationId xmlns:a16="http://schemas.microsoft.com/office/drawing/2014/main" id="{AE80D0A6-E330-2150-FC93-77F5AF8A634E}"/>
              </a:ext>
            </a:extLst>
          </p:cNvPr>
          <p:cNvSpPr txBox="1"/>
          <p:nvPr/>
        </p:nvSpPr>
        <p:spPr>
          <a:xfrm>
            <a:off x="3305315" y="1012205"/>
            <a:ext cx="11677370" cy="830997"/>
          </a:xfrm>
          <a:prstGeom prst="rect">
            <a:avLst/>
          </a:prstGeom>
          <a:noFill/>
        </p:spPr>
        <p:txBody>
          <a:bodyPr wrap="square">
            <a:spAutoFit/>
          </a:bodyPr>
          <a:lstStyle/>
          <a:p>
            <a:pPr algn="ctr">
              <a:spcAft>
                <a:spcPts val="1000"/>
              </a:spcAft>
            </a:pPr>
            <a:r>
              <a:rPr lang="it-IT" sz="48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7DA6AD7-F871-4A4B-5737-AF2AE6B77E57}"/>
              </a:ext>
            </a:extLst>
          </p:cNvPr>
          <p:cNvGrpSpPr/>
          <p:nvPr/>
        </p:nvGrpSpPr>
        <p:grpSpPr>
          <a:xfrm rot="702940">
            <a:off x="15917540" y="690933"/>
            <a:ext cx="2499012" cy="1705583"/>
            <a:chOff x="15794001" y="8493661"/>
            <a:chExt cx="2246574" cy="1599902"/>
          </a:xfrm>
        </p:grpSpPr>
        <p:sp>
          <p:nvSpPr>
            <p:cNvPr id="11" name="Freeform 9">
              <a:extLst>
                <a:ext uri="{FF2B5EF4-FFF2-40B4-BE49-F238E27FC236}">
                  <a16:creationId xmlns:a16="http://schemas.microsoft.com/office/drawing/2014/main" id="{0E31B242-DB10-7218-4D31-517A1EDA9F81}"/>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C9556CDF-90C1-D715-9B52-55B18F434872}"/>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5" name="Group 14">
            <a:extLst>
              <a:ext uri="{FF2B5EF4-FFF2-40B4-BE49-F238E27FC236}">
                <a16:creationId xmlns:a16="http://schemas.microsoft.com/office/drawing/2014/main" id="{AA511FCF-172C-555A-44D4-511E88206704}"/>
              </a:ext>
            </a:extLst>
          </p:cNvPr>
          <p:cNvGrpSpPr/>
          <p:nvPr/>
        </p:nvGrpSpPr>
        <p:grpSpPr>
          <a:xfrm rot="6949130">
            <a:off x="351203" y="554173"/>
            <a:ext cx="2506785" cy="1782556"/>
            <a:chOff x="15794001" y="8493661"/>
            <a:chExt cx="2246574" cy="1599902"/>
          </a:xfrm>
        </p:grpSpPr>
        <p:sp>
          <p:nvSpPr>
            <p:cNvPr id="16" name="Freeform 9">
              <a:extLst>
                <a:ext uri="{FF2B5EF4-FFF2-40B4-BE49-F238E27FC236}">
                  <a16:creationId xmlns:a16="http://schemas.microsoft.com/office/drawing/2014/main" id="{00EF0395-8F73-1E3A-750A-1D1DD317F616}"/>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262CD8BE-F3CD-E717-031C-A1A057D0763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pic>
        <p:nvPicPr>
          <p:cNvPr id="19" name="Picture 18" descr="A group of people using laptops&#10;&#10;Description automatically generated with medium confidence">
            <a:extLst>
              <a:ext uri="{FF2B5EF4-FFF2-40B4-BE49-F238E27FC236}">
                <a16:creationId xmlns:a16="http://schemas.microsoft.com/office/drawing/2014/main" id="{F5E48018-9006-D09C-92E1-F5BF2C72456D}"/>
              </a:ext>
            </a:extLst>
          </p:cNvPr>
          <p:cNvPicPr>
            <a:picLocks noChangeAspect="1"/>
          </p:cNvPicPr>
          <p:nvPr/>
        </p:nvPicPr>
        <p:blipFill rotWithShape="1">
          <a:blip r:embed="rId12">
            <a:extLst>
              <a:ext uri="{28A0092B-C50C-407E-A947-70E740481C1C}">
                <a14:useLocalDpi xmlns:a14="http://schemas.microsoft.com/office/drawing/2010/main" val="0"/>
              </a:ext>
            </a:extLst>
          </a:blip>
          <a:srcRect t="13421" b="21109"/>
          <a:stretch/>
        </p:blipFill>
        <p:spPr>
          <a:xfrm>
            <a:off x="12186881" y="6663064"/>
            <a:ext cx="5678625" cy="3717749"/>
          </a:xfrm>
          <a:prstGeom prst="rect">
            <a:avLst/>
          </a:prstGeom>
        </p:spPr>
      </p:pic>
    </p:spTree>
    <p:extLst>
      <p:ext uri="{BB962C8B-B14F-4D97-AF65-F5344CB8AC3E}">
        <p14:creationId xmlns:p14="http://schemas.microsoft.com/office/powerpoint/2010/main" val="264039320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8" name="Freeform 8"/>
          <p:cNvSpPr/>
          <p:nvPr/>
        </p:nvSpPr>
        <p:spPr>
          <a:xfrm rot="11877263">
            <a:off x="183594" y="8508294"/>
            <a:ext cx="1646772" cy="1345378"/>
          </a:xfrm>
          <a:custGeom>
            <a:avLst/>
            <a:gdLst/>
            <a:ahLst/>
            <a:cxnLst/>
            <a:rect l="l" t="t" r="r" b="b"/>
            <a:pathLst>
              <a:path w="1925379" h="1504203">
                <a:moveTo>
                  <a:pt x="0" y="0"/>
                </a:moveTo>
                <a:lnTo>
                  <a:pt x="1925379" y="0"/>
                </a:lnTo>
                <a:lnTo>
                  <a:pt x="1925379" y="1504202"/>
                </a:lnTo>
                <a:lnTo>
                  <a:pt x="0" y="15042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a:off x="0" y="190499"/>
            <a:ext cx="1250072" cy="1197796"/>
          </a:xfrm>
          <a:custGeom>
            <a:avLst/>
            <a:gdLst/>
            <a:ahLst/>
            <a:cxnLst/>
            <a:rect l="l" t="t" r="r" b="b"/>
            <a:pathLst>
              <a:path w="1250072" h="1197796">
                <a:moveTo>
                  <a:pt x="0" y="0"/>
                </a:moveTo>
                <a:lnTo>
                  <a:pt x="1250072" y="0"/>
                </a:lnTo>
                <a:lnTo>
                  <a:pt x="1250072" y="1197797"/>
                </a:lnTo>
                <a:lnTo>
                  <a:pt x="0" y="11977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1412487">
            <a:off x="17120846" y="15526"/>
            <a:ext cx="1051576" cy="1206618"/>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id="{85A65FF8-E578-8192-4405-4D760445D706}"/>
              </a:ext>
            </a:extLst>
          </p:cNvPr>
          <p:cNvGrpSpPr/>
          <p:nvPr/>
        </p:nvGrpSpPr>
        <p:grpSpPr>
          <a:xfrm>
            <a:off x="6147487" y="-54050"/>
            <a:ext cx="6324600" cy="1563773"/>
            <a:chOff x="5715000" y="-1"/>
            <a:chExt cx="6324600" cy="1563773"/>
          </a:xfrm>
        </p:grpSpPr>
        <p:sp>
          <p:nvSpPr>
            <p:cNvPr id="19" name="Round Same Side Corner Rectangle 11">
              <a:extLst>
                <a:ext uri="{FF2B5EF4-FFF2-40B4-BE49-F238E27FC236}">
                  <a16:creationId xmlns:a16="http://schemas.microsoft.com/office/drawing/2014/main" id="{B37F9C3D-C6CB-446B-EAB1-D6D9E98F6A02}"/>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C486D79-EB82-C83A-D6D5-04A6D75B3309}"/>
                </a:ext>
              </a:extLst>
            </p:cNvPr>
            <p:cNvSpPr txBox="1"/>
            <p:nvPr/>
          </p:nvSpPr>
          <p:spPr>
            <a:xfrm>
              <a:off x="6515100" y="297440"/>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grpSp>
        <p:nvGrpSpPr>
          <p:cNvPr id="30" name="Group 29">
            <a:extLst>
              <a:ext uri="{FF2B5EF4-FFF2-40B4-BE49-F238E27FC236}">
                <a16:creationId xmlns:a16="http://schemas.microsoft.com/office/drawing/2014/main" id="{AF7ECFA0-CB32-7189-736E-1EE1DA7C3DE4}"/>
              </a:ext>
            </a:extLst>
          </p:cNvPr>
          <p:cNvGrpSpPr/>
          <p:nvPr/>
        </p:nvGrpSpPr>
        <p:grpSpPr>
          <a:xfrm>
            <a:off x="838200" y="1921793"/>
            <a:ext cx="9067800" cy="7391401"/>
            <a:chOff x="8229601" y="2188150"/>
            <a:chExt cx="9067800" cy="7391401"/>
          </a:xfrm>
        </p:grpSpPr>
        <p:sp>
          <p:nvSpPr>
            <p:cNvPr id="22" name="Freeform 4">
              <a:extLst>
                <a:ext uri="{FF2B5EF4-FFF2-40B4-BE49-F238E27FC236}">
                  <a16:creationId xmlns:a16="http://schemas.microsoft.com/office/drawing/2014/main" id="{F3EB3525-CE89-4199-EF14-39D745D4134D}"/>
                </a:ext>
              </a:extLst>
            </p:cNvPr>
            <p:cNvSpPr/>
            <p:nvPr/>
          </p:nvSpPr>
          <p:spPr>
            <a:xfrm>
              <a:off x="8229601" y="2759621"/>
              <a:ext cx="9067800" cy="6819930"/>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p>
          </p:txBody>
        </p:sp>
        <p:grpSp>
          <p:nvGrpSpPr>
            <p:cNvPr id="23" name="Group 22">
              <a:extLst>
                <a:ext uri="{FF2B5EF4-FFF2-40B4-BE49-F238E27FC236}">
                  <a16:creationId xmlns:a16="http://schemas.microsoft.com/office/drawing/2014/main" id="{8D04108B-8F6E-8EB1-B4B6-94F13201ABD9}"/>
                </a:ext>
              </a:extLst>
            </p:cNvPr>
            <p:cNvGrpSpPr/>
            <p:nvPr/>
          </p:nvGrpSpPr>
          <p:grpSpPr>
            <a:xfrm>
              <a:off x="9604034" y="2188150"/>
              <a:ext cx="6149874" cy="1142938"/>
              <a:chOff x="2007023" y="2902746"/>
              <a:chExt cx="6149874" cy="1142938"/>
            </a:xfrm>
          </p:grpSpPr>
          <p:pic>
            <p:nvPicPr>
              <p:cNvPr id="25" name="Picture 9">
                <a:extLst>
                  <a:ext uri="{FF2B5EF4-FFF2-40B4-BE49-F238E27FC236}">
                    <a16:creationId xmlns:a16="http://schemas.microsoft.com/office/drawing/2014/main" id="{E403DBC0-A20E-3B9A-9506-954BA73D8C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007023" y="2902746"/>
                <a:ext cx="6149874" cy="1142938"/>
              </a:xfrm>
              <a:prstGeom prst="rect">
                <a:avLst/>
              </a:prstGeom>
            </p:spPr>
          </p:pic>
          <p:sp>
            <p:nvSpPr>
              <p:cNvPr id="26" name="TextBox 25">
                <a:extLst>
                  <a:ext uri="{FF2B5EF4-FFF2-40B4-BE49-F238E27FC236}">
                    <a16:creationId xmlns:a16="http://schemas.microsoft.com/office/drawing/2014/main" id="{8BD87AD3-6755-A0DE-7A6A-020DC72C9BBD}"/>
                  </a:ext>
                </a:extLst>
              </p:cNvPr>
              <p:cNvSpPr txBox="1"/>
              <p:nvPr/>
            </p:nvSpPr>
            <p:spPr>
              <a:xfrm>
                <a:off x="2402024" y="3037994"/>
                <a:ext cx="5359871"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Hoạt động nhóm</a:t>
                </a:r>
                <a:endParaRPr lang="en-US" sz="4400" b="1" dirty="0">
                  <a:solidFill>
                    <a:schemeClr val="bg1"/>
                  </a:solidFill>
                  <a:latin typeface="Arial" panose="020B0604020202020204" pitchFamily="34" charset="0"/>
                  <a:cs typeface="Arial" panose="020B0604020202020204" pitchFamily="34" charset="0"/>
                </a:endParaRPr>
              </a:p>
            </p:txBody>
          </p:sp>
        </p:grpSp>
        <p:sp>
          <p:nvSpPr>
            <p:cNvPr id="24" name="TextBox 9">
              <a:extLst>
                <a:ext uri="{FF2B5EF4-FFF2-40B4-BE49-F238E27FC236}">
                  <a16:creationId xmlns:a16="http://schemas.microsoft.com/office/drawing/2014/main" id="{708C0A06-A962-1BD1-39AB-A62F39B6E1CE}"/>
                </a:ext>
              </a:extLst>
            </p:cNvPr>
            <p:cNvSpPr txBox="1"/>
            <p:nvPr/>
          </p:nvSpPr>
          <p:spPr>
            <a:xfrm>
              <a:off x="9039245" y="3584756"/>
              <a:ext cx="7448512" cy="5425909"/>
            </a:xfrm>
            <a:prstGeom prst="rect">
              <a:avLst/>
            </a:prstGeom>
          </p:spPr>
          <p:txBody>
            <a:bodyPr wrap="square" lIns="0" tIns="0" rIns="0" bIns="0" rtlCol="0" anchor="t">
              <a:spAutoFit/>
            </a:bodyPr>
            <a:lstStyle/>
            <a:p>
              <a:pPr algn="just">
                <a:lnSpc>
                  <a:spcPct val="150000"/>
                </a:lnSpc>
              </a:pPr>
              <a:r>
                <a:rPr lang="en-US" sz="4000">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thảo luận </a:t>
              </a:r>
              <a:r>
                <a:rPr lang="en-US" sz="4000">
                  <a:latin typeface="Arial" panose="020B0604020202020204" pitchFamily="34" charset="0"/>
                  <a:cs typeface="Arial" panose="020B0604020202020204" pitchFamily="34" charset="0"/>
                </a:rPr>
                <a:t>với bạn trong nhóm, </a:t>
              </a:r>
              <a:r>
                <a:rPr lang="vi-VN" sz="4000">
                  <a:latin typeface="Arial" panose="020B0604020202020204" pitchFamily="34" charset="0"/>
                  <a:cs typeface="Arial" panose="020B0604020202020204" pitchFamily="34" charset="0"/>
                </a:rPr>
                <a:t>đọc phần </a:t>
              </a:r>
              <a:r>
                <a:rPr lang="vi-VN" sz="4000" b="1" i="1">
                  <a:latin typeface="Arial" panose="020B0604020202020204" pitchFamily="34" charset="0"/>
                  <a:cs typeface="Arial" panose="020B0604020202020204" pitchFamily="34" charset="0"/>
                </a:rPr>
                <a:t>Định hướng nội dung </a:t>
              </a:r>
              <a:r>
                <a:rPr lang="en-US" sz="4000" i="1">
                  <a:latin typeface="Arial" panose="020B0604020202020204" pitchFamily="34" charset="0"/>
                  <a:cs typeface="Arial" panose="020B0604020202020204" pitchFamily="34" charset="0"/>
                </a:rPr>
                <a:t>(SGK – tr.29) </a:t>
              </a:r>
              <a:r>
                <a:rPr lang="vi-VN" sz="4000">
                  <a:latin typeface="Arial" panose="020B0604020202020204" pitchFamily="34" charset="0"/>
                  <a:cs typeface="Arial" panose="020B0604020202020204" pitchFamily="34" charset="0"/>
                </a:rPr>
                <a:t>và quan sát tranh chủ đề </a:t>
              </a:r>
              <a:r>
                <a:rPr lang="en-US" sz="4000" i="1">
                  <a:latin typeface="Arial" panose="020B0604020202020204" pitchFamily="34" charset="0"/>
                  <a:cs typeface="Arial" panose="020B0604020202020204" pitchFamily="34" charset="0"/>
                </a:rPr>
                <a:t>(SGK – tr.28) </a:t>
              </a:r>
              <a:r>
                <a:rPr lang="en-US" sz="4000">
                  <a:latin typeface="Arial" panose="020B0604020202020204" pitchFamily="34" charset="0"/>
                  <a:cs typeface="Arial" panose="020B0604020202020204" pitchFamily="34" charset="0"/>
                </a:rPr>
                <a:t>để trả lời câu hỏi: </a:t>
              </a:r>
              <a:r>
                <a:rPr lang="en-US" sz="4000" i="1">
                  <a:solidFill>
                    <a:srgbClr val="FF0000"/>
                  </a:solidFill>
                  <a:latin typeface="Arial" panose="020B0604020202020204" pitchFamily="34" charset="0"/>
                  <a:cs typeface="Arial" panose="020B0604020202020204" pitchFamily="34" charset="0"/>
                </a:rPr>
                <a:t>Em hãy mô tả bức tranh chủ đề.</a:t>
              </a:r>
              <a:endParaRPr lang="vi-VN" sz="4000" b="1" i="1" dirty="0">
                <a:solidFill>
                  <a:srgbClr val="FF0000"/>
                </a:solidFill>
                <a:latin typeface="Arial" panose="020B0604020202020204" pitchFamily="34" charset="0"/>
                <a:cs typeface="Arial" panose="020B0604020202020204" pitchFamily="34" charset="0"/>
              </a:endParaRPr>
            </a:p>
          </p:txBody>
        </p:sp>
      </p:grpSp>
      <p:sp>
        <p:nvSpPr>
          <p:cNvPr id="10" name="Freeform 10"/>
          <p:cNvSpPr/>
          <p:nvPr/>
        </p:nvSpPr>
        <p:spPr>
          <a:xfrm>
            <a:off x="17021599" y="9056547"/>
            <a:ext cx="1250072" cy="1197796"/>
          </a:xfrm>
          <a:custGeom>
            <a:avLst/>
            <a:gdLst/>
            <a:ahLst/>
            <a:cxnLst/>
            <a:rect l="l" t="t" r="r" b="b"/>
            <a:pathLst>
              <a:path w="1250072" h="1197796">
                <a:moveTo>
                  <a:pt x="0" y="0"/>
                </a:moveTo>
                <a:lnTo>
                  <a:pt x="1250072" y="0"/>
                </a:lnTo>
                <a:lnTo>
                  <a:pt x="1250072" y="1197796"/>
                </a:lnTo>
                <a:lnTo>
                  <a:pt x="0" y="11977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33" name="Group 32">
            <a:extLst>
              <a:ext uri="{FF2B5EF4-FFF2-40B4-BE49-F238E27FC236}">
                <a16:creationId xmlns:a16="http://schemas.microsoft.com/office/drawing/2014/main" id="{5CE075B7-3C0B-6303-11CA-40B9E04BF695}"/>
              </a:ext>
            </a:extLst>
          </p:cNvPr>
          <p:cNvGrpSpPr/>
          <p:nvPr/>
        </p:nvGrpSpPr>
        <p:grpSpPr>
          <a:xfrm>
            <a:off x="10749643" y="2415419"/>
            <a:ext cx="7109354" cy="6684831"/>
            <a:chOff x="10749643" y="2415419"/>
            <a:chExt cx="7109354" cy="6684831"/>
          </a:xfrm>
        </p:grpSpPr>
        <p:pic>
          <p:nvPicPr>
            <p:cNvPr id="32" name="Picture 31" descr="A cartoon of two people sitting at a table&#10;&#10;Description automatically generated">
              <a:extLst>
                <a:ext uri="{FF2B5EF4-FFF2-40B4-BE49-F238E27FC236}">
                  <a16:creationId xmlns:a16="http://schemas.microsoft.com/office/drawing/2014/main" id="{95B11117-21D8-730F-DE0F-FE91294D06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49643" y="2654406"/>
              <a:ext cx="6779873" cy="64458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 descr="Push pin ">
              <a:extLst>
                <a:ext uri="{FF2B5EF4-FFF2-40B4-BE49-F238E27FC236}">
                  <a16:creationId xmlns:a16="http://schemas.microsoft.com/office/drawing/2014/main" id="{25C50384-0E83-44F3-4795-5EE59C6D81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203">
              <a:off x="17160834" y="2415419"/>
              <a:ext cx="698163" cy="698163"/>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randombar(horizontal)">
                                      <p:cBhvr>
                                        <p:cTn id="1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735C3EBF-B4A6-D1DC-35B4-35D187A9D125}"/>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3">
            <a:extLst>
              <a:ext uri="{FF2B5EF4-FFF2-40B4-BE49-F238E27FC236}">
                <a16:creationId xmlns:a16="http://schemas.microsoft.com/office/drawing/2014/main" id="{3EE8ED21-BBF4-22BB-EA88-74263714C59F}"/>
              </a:ext>
            </a:extLst>
          </p:cNvPr>
          <p:cNvSpPr/>
          <p:nvPr/>
        </p:nvSpPr>
        <p:spPr>
          <a:xfrm>
            <a:off x="933560" y="2003994"/>
            <a:ext cx="16420880" cy="7190601"/>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2" name="Group 31">
            <a:extLst>
              <a:ext uri="{FF2B5EF4-FFF2-40B4-BE49-F238E27FC236}">
                <a16:creationId xmlns:a16="http://schemas.microsoft.com/office/drawing/2014/main" id="{DE9F01B0-D83A-79E1-47BF-E45522E662EC}"/>
              </a:ext>
            </a:extLst>
          </p:cNvPr>
          <p:cNvGrpSpPr/>
          <p:nvPr/>
        </p:nvGrpSpPr>
        <p:grpSpPr>
          <a:xfrm>
            <a:off x="5959707" y="1349194"/>
            <a:ext cx="7276528" cy="1244189"/>
            <a:chOff x="5844711" y="1270945"/>
            <a:chExt cx="7276528" cy="1244189"/>
          </a:xfrm>
        </p:grpSpPr>
        <p:pic>
          <p:nvPicPr>
            <p:cNvPr id="33" name="Picture 9">
              <a:extLst>
                <a:ext uri="{FF2B5EF4-FFF2-40B4-BE49-F238E27FC236}">
                  <a16:creationId xmlns:a16="http://schemas.microsoft.com/office/drawing/2014/main" id="{0EB044A6-0D70-25FD-47FE-4F9DF9E646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883946" y="1270945"/>
              <a:ext cx="6951410" cy="1244189"/>
            </a:xfrm>
            <a:prstGeom prst="rect">
              <a:avLst/>
            </a:prstGeom>
          </p:spPr>
        </p:pic>
        <p:sp>
          <p:nvSpPr>
            <p:cNvPr id="34" name="TextBox 33">
              <a:extLst>
                <a:ext uri="{FF2B5EF4-FFF2-40B4-BE49-F238E27FC236}">
                  <a16:creationId xmlns:a16="http://schemas.microsoft.com/office/drawing/2014/main" id="{11F37A31-8227-5F64-68E2-D5B06E68DEFC}"/>
                </a:ext>
              </a:extLst>
            </p:cNvPr>
            <p:cNvSpPr txBox="1"/>
            <p:nvPr/>
          </p:nvSpPr>
          <p:spPr>
            <a:xfrm>
              <a:off x="5844711" y="1385207"/>
              <a:ext cx="727652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grpSp>
      <p:sp>
        <p:nvSpPr>
          <p:cNvPr id="35" name="TextBox 34">
            <a:extLst>
              <a:ext uri="{FF2B5EF4-FFF2-40B4-BE49-F238E27FC236}">
                <a16:creationId xmlns:a16="http://schemas.microsoft.com/office/drawing/2014/main" id="{EB247584-502C-0F72-6D14-AFF80FB43BF2}"/>
              </a:ext>
            </a:extLst>
          </p:cNvPr>
          <p:cNvSpPr txBox="1"/>
          <p:nvPr/>
        </p:nvSpPr>
        <p:spPr>
          <a:xfrm>
            <a:off x="6527551" y="2919060"/>
            <a:ext cx="10388849" cy="551824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ea typeface="Calibri" panose="020F0502020204030204" pitchFamily="34" charset="0"/>
                <a:cs typeface="Arial" panose="020B0604020202020204" pitchFamily="34" charset="0"/>
              </a:rPr>
              <a:t>Mối quan hệ nào cũng khó tránh khỏi những xung đột, mâu thuẫn, trong gia đình cũng vậy. </a:t>
            </a:r>
            <a:endParaRPr lang="en-US" sz="4000">
              <a:solidFill>
                <a:srgbClr val="000000"/>
              </a:solidFill>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ea typeface="Calibri" panose="020F0502020204030204" pitchFamily="34" charset="0"/>
                <a:cs typeface="Arial" panose="020B0604020202020204" pitchFamily="34" charset="0"/>
              </a:rPr>
              <a:t>Vì thế mỗi thành viên cần biết cách kiềm chế bản thân, điều chỉnh cảm xúc để không để quan hệ gia đình trở nên xấu đi.</a:t>
            </a:r>
            <a:endParaRPr lang="vi-VN"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8EB7D1C8-8BB8-A4F4-D54E-E86442D026A5}"/>
              </a:ext>
            </a:extLst>
          </p:cNvPr>
          <p:cNvGrpSpPr/>
          <p:nvPr/>
        </p:nvGrpSpPr>
        <p:grpSpPr>
          <a:xfrm>
            <a:off x="1463709" y="3732081"/>
            <a:ext cx="4658507" cy="3853963"/>
            <a:chOff x="1793423" y="3764645"/>
            <a:chExt cx="4658507" cy="3853963"/>
          </a:xfrm>
        </p:grpSpPr>
        <p:grpSp>
          <p:nvGrpSpPr>
            <p:cNvPr id="38" name="Group 8">
              <a:extLst>
                <a:ext uri="{FF2B5EF4-FFF2-40B4-BE49-F238E27FC236}">
                  <a16:creationId xmlns:a16="http://schemas.microsoft.com/office/drawing/2014/main" id="{3E413A3A-8BCE-A367-D758-FA83672E9824}"/>
                </a:ext>
              </a:extLst>
            </p:cNvPr>
            <p:cNvGrpSpPr/>
            <p:nvPr/>
          </p:nvGrpSpPr>
          <p:grpSpPr>
            <a:xfrm>
              <a:off x="1793423" y="3764645"/>
              <a:ext cx="4658507" cy="3853963"/>
              <a:chOff x="0" y="0"/>
              <a:chExt cx="1100661" cy="893945"/>
            </a:xfrm>
          </p:grpSpPr>
          <p:sp>
            <p:nvSpPr>
              <p:cNvPr id="40" name="Freeform 9">
                <a:extLst>
                  <a:ext uri="{FF2B5EF4-FFF2-40B4-BE49-F238E27FC236}">
                    <a16:creationId xmlns:a16="http://schemas.microsoft.com/office/drawing/2014/main" id="{0F4FE1C1-FAC4-4BB3-E94E-7C79F7F50C6D}"/>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TextBox 10">
                <a:extLst>
                  <a:ext uri="{FF2B5EF4-FFF2-40B4-BE49-F238E27FC236}">
                    <a16:creationId xmlns:a16="http://schemas.microsoft.com/office/drawing/2014/main" id="{A9AC73F8-670E-FCAC-DBA0-4ADD7B88DD73}"/>
                  </a:ext>
                </a:extLst>
              </p:cNvPr>
              <p:cNvSpPr txBox="1"/>
              <p:nvPr/>
            </p:nvSpPr>
            <p:spPr>
              <a:xfrm>
                <a:off x="0" y="0"/>
                <a:ext cx="812800" cy="812800"/>
              </a:xfrm>
              <a:prstGeom prst="rect">
                <a:avLst/>
              </a:prstGeom>
            </p:spPr>
            <p:txBody>
              <a:bodyPr lIns="50800" tIns="50800" rIns="50800" bIns="50800" rtlCol="0" anchor="ctr"/>
              <a:lstStyle/>
              <a:p>
                <a:pPr marL="0" marR="0" lvl="0" indent="0" algn="ctr" defTabSz="914400" rtl="0" eaLnBrk="1" fontAlgn="auto" latinLnBrk="0" hangingPunct="1">
                  <a:lnSpc>
                    <a:spcPts val="30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9" name="Picture 14">
              <a:extLst>
                <a:ext uri="{FF2B5EF4-FFF2-40B4-BE49-F238E27FC236}">
                  <a16:creationId xmlns:a16="http://schemas.microsoft.com/office/drawing/2014/main" id="{EA8240E1-28D4-4344-470D-FDC00A6728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770230" y="4123857"/>
              <a:ext cx="3064810" cy="3337912"/>
            </a:xfrm>
            <a:prstGeom prst="rect">
              <a:avLst/>
            </a:prstGeom>
          </p:spPr>
        </p:pic>
      </p:grpSp>
      <p:sp>
        <p:nvSpPr>
          <p:cNvPr id="30" name="Freeform 4">
            <a:extLst>
              <a:ext uri="{FF2B5EF4-FFF2-40B4-BE49-F238E27FC236}">
                <a16:creationId xmlns:a16="http://schemas.microsoft.com/office/drawing/2014/main" id="{369309E7-8715-3337-D641-934AFA130825}"/>
              </a:ext>
            </a:extLst>
          </p:cNvPr>
          <p:cNvSpPr/>
          <p:nvPr/>
        </p:nvSpPr>
        <p:spPr>
          <a:xfrm>
            <a:off x="343554" y="8109518"/>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59519" y="1206667"/>
            <a:ext cx="1279450" cy="982837"/>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1B757CF-6DC1-7FCF-E160-83E0357FF026}"/>
              </a:ext>
            </a:extLst>
          </p:cNvPr>
          <p:cNvGrpSpPr/>
          <p:nvPr/>
        </p:nvGrpSpPr>
        <p:grpSpPr>
          <a:xfrm>
            <a:off x="15812066" y="1049434"/>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6449800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22" presetClass="entr" presetSubtype="4"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5">
                                            <p:txEl>
                                              <p:pRg st="0" end="0"/>
                                            </p:txEl>
                                          </p:spTgt>
                                        </p:tgtEl>
                                        <p:attrNameLst>
                                          <p:attrName>style.visibility</p:attrName>
                                        </p:attrNameLst>
                                      </p:cBhvr>
                                      <p:to>
                                        <p:strVal val="visible"/>
                                      </p:to>
                                    </p:set>
                                    <p:animEffect transition="in" filter="wipe(left)">
                                      <p:cBhvr>
                                        <p:cTn id="18" dur="500"/>
                                        <p:tgtEl>
                                          <p:spTgt spid="35">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5">
                                            <p:txEl>
                                              <p:pRg st="1" end="1"/>
                                            </p:txEl>
                                          </p:spTgt>
                                        </p:tgtEl>
                                        <p:attrNameLst>
                                          <p:attrName>style.visibility</p:attrName>
                                        </p:attrNameLst>
                                      </p:cBhvr>
                                      <p:to>
                                        <p:strVal val="visible"/>
                                      </p:to>
                                    </p:set>
                                    <p:animEffect transition="in" filter="wipe(left)">
                                      <p:cBhvr>
                                        <p:cTn id="22"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8" name="Freeform 28"/>
          <p:cNvSpPr/>
          <p:nvPr/>
        </p:nvSpPr>
        <p:spPr>
          <a:xfrm>
            <a:off x="78698" y="9302435"/>
            <a:ext cx="1016544" cy="962220"/>
          </a:xfrm>
          <a:custGeom>
            <a:avLst/>
            <a:gdLst/>
            <a:ahLst/>
            <a:cxnLst/>
            <a:rect l="l" t="t" r="r" b="b"/>
            <a:pathLst>
              <a:path w="1792226" h="1717278">
                <a:moveTo>
                  <a:pt x="0" y="0"/>
                </a:moveTo>
                <a:lnTo>
                  <a:pt x="1792226" y="0"/>
                </a:lnTo>
                <a:lnTo>
                  <a:pt x="1792226" y="1717279"/>
                </a:lnTo>
                <a:lnTo>
                  <a:pt x="0" y="171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600"/>
          </a:p>
        </p:txBody>
      </p:sp>
      <p:sp>
        <p:nvSpPr>
          <p:cNvPr id="29" name="Freeform 29"/>
          <p:cNvSpPr/>
          <p:nvPr/>
        </p:nvSpPr>
        <p:spPr>
          <a:xfrm flipV="1">
            <a:off x="16840200" y="-1"/>
            <a:ext cx="1447800" cy="1998175"/>
          </a:xfrm>
          <a:custGeom>
            <a:avLst/>
            <a:gdLst/>
            <a:ahLst/>
            <a:cxnLst/>
            <a:rect l="l" t="t" r="r" b="b"/>
            <a:pathLst>
              <a:path w="2877260" h="2547683">
                <a:moveTo>
                  <a:pt x="0" y="2547683"/>
                </a:moveTo>
                <a:lnTo>
                  <a:pt x="2877260" y="2547683"/>
                </a:lnTo>
                <a:lnTo>
                  <a:pt x="2877260" y="0"/>
                </a:lnTo>
                <a:lnTo>
                  <a:pt x="0" y="0"/>
                </a:lnTo>
                <a:lnTo>
                  <a:pt x="0" y="25476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16C1D1C-2262-5144-E951-FD0D596EF38F}"/>
              </a:ext>
            </a:extLst>
          </p:cNvPr>
          <p:cNvSpPr txBox="1"/>
          <p:nvPr/>
        </p:nvSpPr>
        <p:spPr>
          <a:xfrm>
            <a:off x="2395111" y="492763"/>
            <a:ext cx="13497777"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Khám phá kinh nghiệm của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học sinh</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qua xử lí tình huống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A34E15C6-FA18-C7AD-BA60-C9567A7E17F7}"/>
              </a:ext>
            </a:extLst>
          </p:cNvPr>
          <p:cNvGrpSpPr/>
          <p:nvPr/>
        </p:nvGrpSpPr>
        <p:grpSpPr>
          <a:xfrm>
            <a:off x="537378" y="2309583"/>
            <a:ext cx="17155367" cy="2710467"/>
            <a:chOff x="216206" y="2014043"/>
            <a:chExt cx="17155367" cy="2710467"/>
          </a:xfrm>
        </p:grpSpPr>
        <p:sp>
          <p:nvSpPr>
            <p:cNvPr id="6" name="Speech Bubble: Rectangle with Corners Rounded 5">
              <a:extLst>
                <a:ext uri="{FF2B5EF4-FFF2-40B4-BE49-F238E27FC236}">
                  <a16:creationId xmlns:a16="http://schemas.microsoft.com/office/drawing/2014/main" id="{4FE3467A-B432-0FBE-B58B-E0C216EA7AAF}"/>
                </a:ext>
              </a:extLst>
            </p:cNvPr>
            <p:cNvSpPr/>
            <p:nvPr/>
          </p:nvSpPr>
          <p:spPr>
            <a:xfrm>
              <a:off x="700610" y="2485759"/>
              <a:ext cx="16670963" cy="2238751"/>
            </a:xfrm>
            <a:prstGeom prst="wedgeRoundRectCallout">
              <a:avLst>
                <a:gd name="adj1" fmla="val -26405"/>
                <a:gd name="adj2" fmla="val 46900"/>
                <a:gd name="adj3" fmla="val 16667"/>
              </a:avLst>
            </a:prstGeom>
            <a:solidFill>
              <a:schemeClr val="bg1"/>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nhóm: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Cả lớp chia thành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2 nhóm lớn,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mỗi nhóm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các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tình huống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trang 30)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 thực hiện nhiệm vụ</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dưới đây</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dirty="0"/>
            </a:p>
          </p:txBody>
        </p:sp>
        <p:pic>
          <p:nvPicPr>
            <p:cNvPr id="7" name="Picture 4">
              <a:extLst>
                <a:ext uri="{FF2B5EF4-FFF2-40B4-BE49-F238E27FC236}">
                  <a16:creationId xmlns:a16="http://schemas.microsoft.com/office/drawing/2014/main" id="{2D41BEA9-26AB-0AC5-4AB2-297CE227DAF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555803">
              <a:off x="216206" y="2014043"/>
              <a:ext cx="1668438" cy="943427"/>
            </a:xfrm>
            <a:prstGeom prst="rect">
              <a:avLst/>
            </a:prstGeom>
          </p:spPr>
        </p:pic>
      </p:grpSp>
      <p:grpSp>
        <p:nvGrpSpPr>
          <p:cNvPr id="8" name="Group 7">
            <a:extLst>
              <a:ext uri="{FF2B5EF4-FFF2-40B4-BE49-F238E27FC236}">
                <a16:creationId xmlns:a16="http://schemas.microsoft.com/office/drawing/2014/main" id="{FEE50F4A-7ABB-6A82-A3C9-C471A86091BD}"/>
              </a:ext>
            </a:extLst>
          </p:cNvPr>
          <p:cNvGrpSpPr/>
          <p:nvPr/>
        </p:nvGrpSpPr>
        <p:grpSpPr>
          <a:xfrm>
            <a:off x="4724400" y="5020051"/>
            <a:ext cx="8762999" cy="967737"/>
            <a:chOff x="3029863" y="1823688"/>
            <a:chExt cx="12362538" cy="1262412"/>
          </a:xfrm>
        </p:grpSpPr>
        <p:cxnSp>
          <p:nvCxnSpPr>
            <p:cNvPr id="9" name="Straight Connector 8">
              <a:extLst>
                <a:ext uri="{FF2B5EF4-FFF2-40B4-BE49-F238E27FC236}">
                  <a16:creationId xmlns:a16="http://schemas.microsoft.com/office/drawing/2014/main" id="{2197C3E7-6015-C553-239B-00E8F8B3C9C5}"/>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7B3F22-EB63-0E8C-24D4-AF6EC19B5EB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79B0DE-D709-BDBA-B3CF-2E49F9104F19}"/>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E4CCE10-4332-7D22-4C6E-E69EC2C202FA}"/>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63C401E1-7D8A-1062-254D-F53DF962F816}"/>
              </a:ext>
            </a:extLst>
          </p:cNvPr>
          <p:cNvSpPr/>
          <p:nvPr/>
        </p:nvSpPr>
        <p:spPr>
          <a:xfrm>
            <a:off x="1095242" y="5987787"/>
            <a:ext cx="7743958" cy="3314645"/>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b="1">
                <a:solidFill>
                  <a:schemeClr val="tx1"/>
                </a:solidFill>
                <a:cs typeface="Arial" panose="020B0604020202020204" pitchFamily="34" charset="0"/>
              </a:rPr>
              <a:t>Nhóm 1: </a:t>
            </a:r>
            <a:endParaRPr lang="en-US" sz="3600" b="1">
              <a:solidFill>
                <a:schemeClr val="tx1"/>
              </a:solidFill>
              <a:cs typeface="Arial" panose="020B0604020202020204" pitchFamily="34" charset="0"/>
            </a:endParaRPr>
          </a:p>
          <a:p>
            <a:pPr algn="ctr">
              <a:lnSpc>
                <a:spcPct val="150000"/>
              </a:lnSpc>
            </a:pPr>
            <a:r>
              <a:rPr lang="vi-VN" sz="3600">
                <a:solidFill>
                  <a:schemeClr val="tx1"/>
                </a:solidFill>
                <a:cs typeface="Arial" panose="020B0604020202020204" pitchFamily="34" charset="0"/>
              </a:rPr>
              <a:t>Đọc tình huống 1 và trả lời câu hỏi: </a:t>
            </a:r>
            <a:r>
              <a:rPr lang="vi-VN" sz="3600" i="1">
                <a:solidFill>
                  <a:srgbClr val="FF0000"/>
                </a:solidFill>
                <a:cs typeface="Arial" panose="020B0604020202020204" pitchFamily="34" charset="0"/>
              </a:rPr>
              <a:t>Nếu là Hương, em sẽ làm gì?</a:t>
            </a:r>
            <a:endParaRPr lang="en-US" sz="3600" i="1" dirty="0">
              <a:solidFill>
                <a:srgbClr val="FF000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1A9037F-1C47-3B6A-EF3A-8A11836079F5}"/>
              </a:ext>
            </a:extLst>
          </p:cNvPr>
          <p:cNvSpPr/>
          <p:nvPr/>
        </p:nvSpPr>
        <p:spPr>
          <a:xfrm>
            <a:off x="9448803" y="5987783"/>
            <a:ext cx="7743956" cy="3314643"/>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a:solidFill>
                  <a:schemeClr val="tx1"/>
                </a:solidFill>
                <a:latin typeface="Arial" panose="020B0604020202020204" pitchFamily="34" charset="0"/>
                <a:cs typeface="Arial" panose="020B0604020202020204" pitchFamily="34" charset="0"/>
              </a:rPr>
              <a:t>Nhóm 2: </a:t>
            </a:r>
          </a:p>
          <a:p>
            <a:pPr algn="ctr">
              <a:lnSpc>
                <a:spcPct val="150000"/>
              </a:lnSpc>
            </a:pPr>
            <a:r>
              <a:rPr lang="en-US" sz="3600">
                <a:solidFill>
                  <a:schemeClr val="tx1"/>
                </a:solidFill>
                <a:latin typeface="Arial" panose="020B0604020202020204" pitchFamily="34" charset="0"/>
                <a:cs typeface="Arial" panose="020B0604020202020204" pitchFamily="34" charset="0"/>
              </a:rPr>
              <a:t>Đọc tình huống 2 và trả lời câu hỏi: </a:t>
            </a:r>
            <a:r>
              <a:rPr lang="en-US" sz="3600" i="1">
                <a:solidFill>
                  <a:srgbClr val="FF0000"/>
                </a:solidFill>
                <a:latin typeface="Arial" panose="020B0604020202020204" pitchFamily="34" charset="0"/>
                <a:cs typeface="Arial" panose="020B0604020202020204" pitchFamily="34" charset="0"/>
              </a:rPr>
              <a:t>Nếu là Khánh, em sẽ làm gì?</a:t>
            </a:r>
            <a:endParaRPr lang="en-US" sz="3600" i="1" dirty="0">
              <a:solidFill>
                <a:srgbClr val="FF0000"/>
              </a:solidFill>
              <a:latin typeface="Arial" panose="020B0604020202020204" pitchFamily="34" charset="0"/>
              <a:cs typeface="Arial" panose="020B0604020202020204" pitchFamily="34" charset="0"/>
            </a:endParaRPr>
          </a:p>
        </p:txBody>
      </p:sp>
      <p:pic>
        <p:nvPicPr>
          <p:cNvPr id="15" name="Picture 5">
            <a:extLst>
              <a:ext uri="{FF2B5EF4-FFF2-40B4-BE49-F238E27FC236}">
                <a16:creationId xmlns:a16="http://schemas.microsoft.com/office/drawing/2014/main" id="{CD29F440-4B01-3FBD-E8E5-B95E737F35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34200" y="9026060"/>
            <a:ext cx="5172097" cy="1409396"/>
          </a:xfrm>
          <a:prstGeom prst="rect">
            <a:avLst/>
          </a:prstGeom>
        </p:spPr>
      </p:pic>
    </p:spTree>
    <p:extLst>
      <p:ext uri="{BB962C8B-B14F-4D97-AF65-F5344CB8AC3E}">
        <p14:creationId xmlns:p14="http://schemas.microsoft.com/office/powerpoint/2010/main" val="38429593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1+#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8" name="Freeform 28"/>
          <p:cNvSpPr/>
          <p:nvPr/>
        </p:nvSpPr>
        <p:spPr>
          <a:xfrm>
            <a:off x="78698" y="9302435"/>
            <a:ext cx="1016544" cy="962220"/>
          </a:xfrm>
          <a:custGeom>
            <a:avLst/>
            <a:gdLst/>
            <a:ahLst/>
            <a:cxnLst/>
            <a:rect l="l" t="t" r="r" b="b"/>
            <a:pathLst>
              <a:path w="1792226" h="1717278">
                <a:moveTo>
                  <a:pt x="0" y="0"/>
                </a:moveTo>
                <a:lnTo>
                  <a:pt x="1792226" y="0"/>
                </a:lnTo>
                <a:lnTo>
                  <a:pt x="1792226" y="1717279"/>
                </a:lnTo>
                <a:lnTo>
                  <a:pt x="0" y="171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600"/>
          </a:p>
        </p:txBody>
      </p:sp>
      <p:sp>
        <p:nvSpPr>
          <p:cNvPr id="29" name="Freeform 29"/>
          <p:cNvSpPr/>
          <p:nvPr/>
        </p:nvSpPr>
        <p:spPr>
          <a:xfrm flipV="1">
            <a:off x="16840200" y="-1"/>
            <a:ext cx="1447800" cy="1998175"/>
          </a:xfrm>
          <a:custGeom>
            <a:avLst/>
            <a:gdLst/>
            <a:ahLst/>
            <a:cxnLst/>
            <a:rect l="l" t="t" r="r" b="b"/>
            <a:pathLst>
              <a:path w="2877260" h="2547683">
                <a:moveTo>
                  <a:pt x="0" y="2547683"/>
                </a:moveTo>
                <a:lnTo>
                  <a:pt x="2877260" y="2547683"/>
                </a:lnTo>
                <a:lnTo>
                  <a:pt x="2877260" y="0"/>
                </a:lnTo>
                <a:lnTo>
                  <a:pt x="0" y="0"/>
                </a:lnTo>
                <a:lnTo>
                  <a:pt x="0" y="25476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F16C1D1C-2262-5144-E951-FD0D596EF38F}"/>
              </a:ext>
            </a:extLst>
          </p:cNvPr>
          <p:cNvSpPr txBox="1"/>
          <p:nvPr/>
        </p:nvSpPr>
        <p:spPr>
          <a:xfrm>
            <a:off x="2395111" y="492763"/>
            <a:ext cx="13497777" cy="1998176"/>
          </a:xfrm>
          <a:prstGeom prst="rect">
            <a:avLst/>
          </a:prstGeom>
          <a:noFill/>
        </p:spPr>
        <p:txBody>
          <a:bodyPr wrap="square">
            <a:spAutoFit/>
          </a:bodyPr>
          <a:lstStyle/>
          <a:p>
            <a:pPr algn="ctr">
              <a:lnSpc>
                <a:spcPct val="150000"/>
              </a:lnSpc>
              <a:spcAft>
                <a:spcPts val="1000"/>
              </a:spcAft>
            </a:pP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Nhiệm vụ 2: Khám phá kinh nghiệm của </a:t>
            </a:r>
            <a:r>
              <a:rPr lang="en-US" sz="4400" b="1">
                <a:solidFill>
                  <a:srgbClr val="C00000"/>
                </a:solidFill>
                <a:latin typeface="Arial" panose="020B0604020202020204" pitchFamily="34" charset="0"/>
                <a:ea typeface="Calibri" panose="020F0502020204030204" pitchFamily="34" charset="0"/>
                <a:cs typeface="Arial" panose="020B0604020202020204" pitchFamily="34" charset="0"/>
              </a:rPr>
              <a:t>học sinh</a:t>
            </a:r>
            <a:r>
              <a:rPr lang="vi-VN" sz="4400" b="1">
                <a:solidFill>
                  <a:srgbClr val="C00000"/>
                </a:solidFill>
                <a:latin typeface="Arial" panose="020B0604020202020204" pitchFamily="34" charset="0"/>
                <a:ea typeface="Calibri" panose="020F0502020204030204" pitchFamily="34" charset="0"/>
                <a:cs typeface="Arial" panose="020B0604020202020204" pitchFamily="34" charset="0"/>
              </a:rPr>
              <a:t> qua xử lí tình huống</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E8FA29E-82C2-0691-FF75-DE25EC4AE959}"/>
              </a:ext>
            </a:extLst>
          </p:cNvPr>
          <p:cNvGrpSpPr/>
          <p:nvPr/>
        </p:nvGrpSpPr>
        <p:grpSpPr>
          <a:xfrm>
            <a:off x="8458199" y="2857500"/>
            <a:ext cx="8305801" cy="6447047"/>
            <a:chOff x="7921643" y="3050727"/>
            <a:chExt cx="8305801" cy="6447047"/>
          </a:xfrm>
        </p:grpSpPr>
        <p:sp>
          <p:nvSpPr>
            <p:cNvPr id="4" name="Freeform 4">
              <a:extLst>
                <a:ext uri="{FF2B5EF4-FFF2-40B4-BE49-F238E27FC236}">
                  <a16:creationId xmlns:a16="http://schemas.microsoft.com/office/drawing/2014/main" id="{86FF8A87-013F-3829-A76B-F0328E0FCDDD}"/>
                </a:ext>
              </a:extLst>
            </p:cNvPr>
            <p:cNvSpPr/>
            <p:nvPr/>
          </p:nvSpPr>
          <p:spPr>
            <a:xfrm>
              <a:off x="7921643" y="3622196"/>
              <a:ext cx="830580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D98CAEF0-4391-EF26-FB8E-C3AD993DA447}"/>
                </a:ext>
              </a:extLst>
            </p:cNvPr>
            <p:cNvGrpSpPr/>
            <p:nvPr/>
          </p:nvGrpSpPr>
          <p:grpSpPr>
            <a:xfrm>
              <a:off x="9482515" y="3050727"/>
              <a:ext cx="5405131" cy="1142938"/>
              <a:chOff x="1805556" y="2902746"/>
              <a:chExt cx="5405131" cy="1142938"/>
            </a:xfrm>
          </p:grpSpPr>
          <p:pic>
            <p:nvPicPr>
              <p:cNvPr id="18" name="Picture 9">
                <a:extLst>
                  <a:ext uri="{FF2B5EF4-FFF2-40B4-BE49-F238E27FC236}">
                    <a16:creationId xmlns:a16="http://schemas.microsoft.com/office/drawing/2014/main" id="{A0953543-DCE6-D60B-2722-55313A73AD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05556" y="2902746"/>
                <a:ext cx="5405131" cy="1142938"/>
              </a:xfrm>
              <a:prstGeom prst="rect">
                <a:avLst/>
              </a:prstGeom>
            </p:spPr>
          </p:pic>
          <p:sp>
            <p:nvSpPr>
              <p:cNvPr id="19" name="TextBox 18">
                <a:extLst>
                  <a:ext uri="{FF2B5EF4-FFF2-40B4-BE49-F238E27FC236}">
                    <a16:creationId xmlns:a16="http://schemas.microsoft.com/office/drawing/2014/main" id="{49ED31FD-4500-2EDE-BAFA-E289E3AF136C}"/>
                  </a:ext>
                </a:extLst>
              </p:cNvPr>
              <p:cNvSpPr txBox="1"/>
              <p:nvPr/>
            </p:nvSpPr>
            <p:spPr>
              <a:xfrm>
                <a:off x="1835800" y="2996603"/>
                <a:ext cx="525119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Lưu ý</a:t>
                </a:r>
                <a:endParaRPr lang="en-US" sz="4800" b="1" dirty="0">
                  <a:solidFill>
                    <a:schemeClr val="bg1"/>
                  </a:solidFill>
                  <a:latin typeface="Arial" panose="020B0604020202020204" pitchFamily="34" charset="0"/>
                  <a:cs typeface="Arial" panose="020B0604020202020204" pitchFamily="34" charset="0"/>
                </a:endParaRPr>
              </a:p>
            </p:txBody>
          </p:sp>
        </p:grpSp>
        <p:sp>
          <p:nvSpPr>
            <p:cNvPr id="17" name="TextBox 9">
              <a:extLst>
                <a:ext uri="{FF2B5EF4-FFF2-40B4-BE49-F238E27FC236}">
                  <a16:creationId xmlns:a16="http://schemas.microsoft.com/office/drawing/2014/main" id="{FE8A9380-0C60-23B6-9203-68F99ACA9C48}"/>
                </a:ext>
              </a:extLst>
            </p:cNvPr>
            <p:cNvSpPr txBox="1"/>
            <p:nvPr/>
          </p:nvSpPr>
          <p:spPr>
            <a:xfrm>
              <a:off x="8726863" y="5336727"/>
              <a:ext cx="6695360" cy="2788712"/>
            </a:xfrm>
            <a:prstGeom prst="rect">
              <a:avLst/>
            </a:prstGeom>
          </p:spPr>
          <p:txBody>
            <a:bodyPr wrap="square" lIns="0" tIns="0" rIns="0" bIns="0" rtlCol="0" anchor="t">
              <a:spAutoFit/>
            </a:bodyPr>
            <a:lstStyle/>
            <a:p>
              <a:pPr algn="just">
                <a:lnSpc>
                  <a:spcPct val="150000"/>
                </a:lnSpc>
              </a:pPr>
              <a:r>
                <a:rPr lang="en-US" sz="4200">
                  <a:latin typeface="Arial" panose="020B0604020202020204" pitchFamily="34" charset="0"/>
                  <a:cs typeface="Arial" panose="020B0604020202020204" pitchFamily="34" charset="0"/>
                </a:rPr>
                <a:t>Các em</a:t>
              </a:r>
              <a:r>
                <a:rPr lang="vi-VN" sz="4200">
                  <a:latin typeface="Arial" panose="020B0604020202020204" pitchFamily="34" charset="0"/>
                  <a:cs typeface="Arial" panose="020B0604020202020204" pitchFamily="34" charset="0"/>
                </a:rPr>
                <a:t> không đưa ra ý kiến trùng lặp với những </a:t>
              </a:r>
              <a:r>
                <a:rPr lang="en-US" sz="4200">
                  <a:latin typeface="Arial" panose="020B0604020202020204" pitchFamily="34" charset="0"/>
                  <a:cs typeface="Arial" panose="020B0604020202020204" pitchFamily="34" charset="0"/>
                </a:rPr>
                <a:t>bạn</a:t>
              </a:r>
              <a:r>
                <a:rPr lang="vi-VN" sz="4200">
                  <a:latin typeface="Arial" panose="020B0604020202020204" pitchFamily="34" charset="0"/>
                  <a:cs typeface="Arial" panose="020B0604020202020204" pitchFamily="34" charset="0"/>
                </a:rPr>
                <a:t> đã phát biểu trước.</a:t>
              </a:r>
              <a:endParaRPr lang="vi-VN" sz="4200" i="1" dirty="0">
                <a:solidFill>
                  <a:srgbClr val="FF0000"/>
                </a:solidFill>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8B7CE067-AFFB-A3BF-ED7A-2092CF58F67F}"/>
              </a:ext>
            </a:extLst>
          </p:cNvPr>
          <p:cNvGrpSpPr/>
          <p:nvPr/>
        </p:nvGrpSpPr>
        <p:grpSpPr>
          <a:xfrm>
            <a:off x="1779486" y="2942356"/>
            <a:ext cx="5703018" cy="6597013"/>
            <a:chOff x="2069466" y="2794472"/>
            <a:chExt cx="5703018" cy="6597013"/>
          </a:xfrm>
        </p:grpSpPr>
        <p:sp>
          <p:nvSpPr>
            <p:cNvPr id="21" name="Freeform 5">
              <a:extLst>
                <a:ext uri="{FF2B5EF4-FFF2-40B4-BE49-F238E27FC236}">
                  <a16:creationId xmlns:a16="http://schemas.microsoft.com/office/drawing/2014/main" id="{1F44BB1B-E48E-49B8-BEEF-EF36216EB78D}"/>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12">
              <a:extLst>
                <a:ext uri="{FF2B5EF4-FFF2-40B4-BE49-F238E27FC236}">
                  <a16:creationId xmlns:a16="http://schemas.microsoft.com/office/drawing/2014/main" id="{57DAA183-3A6B-263E-0152-AAD06026B594}"/>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3" name="Picture 22" descr="A red and white circle with a exclamation mark&#10;&#10;Description automatically generated">
            <a:extLst>
              <a:ext uri="{FF2B5EF4-FFF2-40B4-BE49-F238E27FC236}">
                <a16:creationId xmlns:a16="http://schemas.microsoft.com/office/drawing/2014/main" id="{E316744C-788A-2371-9732-1F6A08DCAD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51648">
            <a:off x="2235074" y="4217619"/>
            <a:ext cx="3735194" cy="3735194"/>
          </a:xfrm>
          <a:prstGeom prst="rect">
            <a:avLst/>
          </a:prstGeom>
        </p:spPr>
      </p:pic>
    </p:spTree>
    <p:extLst>
      <p:ext uri="{BB962C8B-B14F-4D97-AF65-F5344CB8AC3E}">
        <p14:creationId xmlns:p14="http://schemas.microsoft.com/office/powerpoint/2010/main" val="238700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3FC94E9-DFA5-5925-31C3-80C6F83AD94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1A739368-8F35-7E78-4B20-CE3E4CBB78BD}"/>
              </a:ext>
            </a:extLst>
          </p:cNvPr>
          <p:cNvSpPr/>
          <p:nvPr/>
        </p:nvSpPr>
        <p:spPr>
          <a:xfrm>
            <a:off x="609600" y="2019300"/>
            <a:ext cx="10287000" cy="746760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BC9F2D1-10C8-5C63-77F6-16A9390C947F}"/>
              </a:ext>
            </a:extLst>
          </p:cNvPr>
          <p:cNvSpPr txBox="1"/>
          <p:nvPr/>
        </p:nvSpPr>
        <p:spPr>
          <a:xfrm>
            <a:off x="1148313" y="2532313"/>
            <a:ext cx="9209574" cy="644157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Hương mắng em trai vì mải chơi điện tử nên quên nhiệm vụ tưới cây. Bà nội đã bênh em và mắng Hương. Mẹ chứng kiến sự việc và giải thích với bà rằng Hương không sai, nhưng bà lại cho là mẹ cãi bà nên rất giận mẹ.</a:t>
            </a:r>
          </a:p>
          <a:p>
            <a:pPr marL="571500" indent="-571500" algn="just">
              <a:lnSpc>
                <a:spcPct val="150000"/>
              </a:lnSpc>
              <a:buFont typeface="Wingdings" panose="05000000000000000000" pitchFamily="2" charset="2"/>
              <a:buChar char="Ø"/>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Nếu là Hương, em sẽ làm gì?</a:t>
            </a:r>
            <a:endParaRPr lang="vi-VN"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412487">
            <a:off x="16956" y="8858699"/>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0EAFB44F-5FCD-F949-BA46-BA6088CFE2E4}"/>
              </a:ext>
            </a:extLst>
          </p:cNvPr>
          <p:cNvGrpSpPr/>
          <p:nvPr/>
        </p:nvGrpSpPr>
        <p:grpSpPr>
          <a:xfrm>
            <a:off x="11353800" y="2362199"/>
            <a:ext cx="6324600" cy="6781800"/>
            <a:chOff x="11353800" y="2362199"/>
            <a:chExt cx="6324600" cy="6781800"/>
          </a:xfrm>
        </p:grpSpPr>
        <p:grpSp>
          <p:nvGrpSpPr>
            <p:cNvPr id="19" name="Group 18">
              <a:extLst>
                <a:ext uri="{FF2B5EF4-FFF2-40B4-BE49-F238E27FC236}">
                  <a16:creationId xmlns:a16="http://schemas.microsoft.com/office/drawing/2014/main" id="{AD688C24-49B2-2055-7F0D-A9A0A277E669}"/>
                </a:ext>
              </a:extLst>
            </p:cNvPr>
            <p:cNvGrpSpPr/>
            <p:nvPr/>
          </p:nvGrpSpPr>
          <p:grpSpPr>
            <a:xfrm>
              <a:off x="11353800" y="2362199"/>
              <a:ext cx="6324600" cy="6781800"/>
              <a:chOff x="11384387" y="2019300"/>
              <a:chExt cx="6324600" cy="6781800"/>
            </a:xfrm>
          </p:grpSpPr>
          <p:sp>
            <p:nvSpPr>
              <p:cNvPr id="21" name="Freeform 7">
                <a:extLst>
                  <a:ext uri="{FF2B5EF4-FFF2-40B4-BE49-F238E27FC236}">
                    <a16:creationId xmlns:a16="http://schemas.microsoft.com/office/drawing/2014/main" id="{2A45E05F-532A-2B4E-CB9A-AD5BFD6D8455}"/>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5">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4756841-6D47-A9DD-E96D-DBCAA6D8D0BA}"/>
                  </a:ext>
                </a:extLst>
              </p:cNvPr>
              <p:cNvGrpSpPr/>
              <p:nvPr/>
            </p:nvGrpSpPr>
            <p:grpSpPr>
              <a:xfrm>
                <a:off x="11633317" y="2478674"/>
                <a:ext cx="5833431" cy="1521825"/>
                <a:chOff x="1420007" y="3199063"/>
                <a:chExt cx="5833431" cy="1492403"/>
              </a:xfrm>
            </p:grpSpPr>
            <p:sp>
              <p:nvSpPr>
                <p:cNvPr id="23" name="Freeform 10">
                  <a:extLst>
                    <a:ext uri="{FF2B5EF4-FFF2-40B4-BE49-F238E27FC236}">
                      <a16:creationId xmlns:a16="http://schemas.microsoft.com/office/drawing/2014/main" id="{AF3615EA-B03B-3EB0-9104-FB7875D5704B}"/>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D5F078D-4C7E-CB72-4373-61F9803D002D}"/>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1</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26" name="Picture 25" descr="A person and two children&#10;&#10;Description automatically generated">
              <a:extLst>
                <a:ext uri="{FF2B5EF4-FFF2-40B4-BE49-F238E27FC236}">
                  <a16:creationId xmlns:a16="http://schemas.microsoft.com/office/drawing/2014/main" id="{6DA3C413-2CD3-3C9C-DA70-74B78B5C163C}"/>
                </a:ext>
              </a:extLst>
            </p:cNvPr>
            <p:cNvPicPr>
              <a:picLocks noChangeAspect="1"/>
            </p:cNvPicPr>
            <p:nvPr/>
          </p:nvPicPr>
          <p:blipFill rotWithShape="1">
            <a:blip r:embed="rId6">
              <a:extLst>
                <a:ext uri="{28A0092B-C50C-407E-A947-70E740481C1C}">
                  <a14:useLocalDpi xmlns:a14="http://schemas.microsoft.com/office/drawing/2010/main" val="0"/>
                </a:ext>
              </a:extLst>
            </a:blip>
            <a:srcRect b="11127"/>
            <a:stretch/>
          </p:blipFill>
          <p:spPr>
            <a:xfrm>
              <a:off x="11887200" y="4230625"/>
              <a:ext cx="4919851" cy="4726931"/>
            </a:xfrm>
            <a:prstGeom prst="rect">
              <a:avLst/>
            </a:prstGeom>
          </p:spPr>
        </p:pic>
      </p:grpSp>
    </p:spTree>
    <p:extLst>
      <p:ext uri="{BB962C8B-B14F-4D97-AF65-F5344CB8AC3E}">
        <p14:creationId xmlns:p14="http://schemas.microsoft.com/office/powerpoint/2010/main" val="18213199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xEl>
                                              <p:pRg st="0" end="0"/>
                                            </p:txEl>
                                          </p:spTgt>
                                        </p:tgtEl>
                                        <p:attrNameLst>
                                          <p:attrName>style.visibility</p:attrName>
                                        </p:attrNameLst>
                                      </p:cBhvr>
                                      <p:to>
                                        <p:strVal val="visible"/>
                                      </p:to>
                                    </p:set>
                                    <p:animEffect transition="in" filter="barn(inVertical)">
                                      <p:cBhvr>
                                        <p:cTn id="20" dur="500"/>
                                        <p:tgtEl>
                                          <p:spTgt spid="16">
                                            <p:txEl>
                                              <p:pRg st="0" end="0"/>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barn(inVertical)">
                                      <p:cBhvr>
                                        <p:cTn id="24"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P spid="1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3FC94E9-DFA5-5925-31C3-80C6F83AD947}"/>
              </a:ext>
            </a:extLst>
          </p:cNvPr>
          <p:cNvSpPr txBox="1"/>
          <p:nvPr/>
        </p:nvSpPr>
        <p:spPr>
          <a:xfrm>
            <a:off x="5334000" y="794729"/>
            <a:ext cx="7917353"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TÌNH HUỐNG ĐƯA RA</a:t>
            </a:r>
            <a:endParaRPr lang="en-US" sz="4800" b="1" dirty="0">
              <a:solidFill>
                <a:srgbClr val="C00000"/>
              </a:solidFill>
              <a:latin typeface="Arial" panose="020B0604020202020204" pitchFamily="34" charset="0"/>
              <a:cs typeface="Arial" panose="020B0604020202020204" pitchFamily="34" charset="0"/>
            </a:endParaRPr>
          </a:p>
        </p:txBody>
      </p:sp>
      <p:sp>
        <p:nvSpPr>
          <p:cNvPr id="15" name="Freeform 4">
            <a:extLst>
              <a:ext uri="{FF2B5EF4-FFF2-40B4-BE49-F238E27FC236}">
                <a16:creationId xmlns:a16="http://schemas.microsoft.com/office/drawing/2014/main" id="{1A739368-8F35-7E78-4B20-CE3E4CBB78BD}"/>
              </a:ext>
            </a:extLst>
          </p:cNvPr>
          <p:cNvSpPr/>
          <p:nvPr/>
        </p:nvSpPr>
        <p:spPr>
          <a:xfrm>
            <a:off x="609600" y="1916371"/>
            <a:ext cx="10287000" cy="767055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FFF0C1"/>
          </a:solidFill>
        </p:spPr>
        <p:txBody>
          <a:bodyPr/>
          <a:lstStyle/>
          <a:p>
            <a:endParaRPr lang="en-US">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BC9F2D1-10C8-5C63-77F6-16A9390C947F}"/>
              </a:ext>
            </a:extLst>
          </p:cNvPr>
          <p:cNvSpPr txBox="1"/>
          <p:nvPr/>
        </p:nvSpPr>
        <p:spPr>
          <a:xfrm>
            <a:off x="1145656" y="2017322"/>
            <a:ext cx="9214888" cy="7468648"/>
          </a:xfrm>
          <a:prstGeom prst="rect">
            <a:avLst/>
          </a:prstGeom>
          <a:noFill/>
        </p:spPr>
        <p:txBody>
          <a:bodyPr wrap="square">
            <a:spAutoFit/>
          </a:bodyPr>
          <a:lstStyle/>
          <a:p>
            <a:pPr algn="just">
              <a:lnSpc>
                <a:spcPct val="150000"/>
              </a:lnSpc>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Em của Khánh đang ở tuổi dậy thì nên rất muốn khẳng định mình, em muốn được tự quyết định mọi việc từ học tập đến kết giao bạn bè,... khiến bố mẹ rất lo lắng. Bố nhắc em bớt giao du với bạn, dành thời gian cho học tập nhưng em cãi lại: “Bố đừng can thiệp vào việc của con, con tự biết sắp xếp”. Bố Khánh rất tức giận.</a:t>
            </a:r>
          </a:p>
          <a:p>
            <a:pPr marL="571500" indent="-571500" algn="just">
              <a:lnSpc>
                <a:spcPct val="150000"/>
              </a:lnSpc>
              <a:buFont typeface="Wingdings" panose="05000000000000000000" pitchFamily="2" charset="2"/>
              <a:buChar char="Ø"/>
            </a:pPr>
            <a:r>
              <a:rPr lang="en-US" sz="3600" b="1" i="1">
                <a:solidFill>
                  <a:srgbClr val="FF0000"/>
                </a:solidFill>
                <a:latin typeface="Arial" panose="020B0604020202020204" pitchFamily="34" charset="0"/>
                <a:ea typeface="Calibri" panose="020F0502020204030204" pitchFamily="34" charset="0"/>
                <a:cs typeface="Arial" panose="020B0604020202020204" pitchFamily="34" charset="0"/>
              </a:rPr>
              <a:t>Nếu là Khánh, em sẽ làm gì?</a:t>
            </a:r>
            <a:endParaRPr lang="vi-VN" sz="36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6" name="Freeform 6"/>
          <p:cNvSpPr/>
          <p:nvPr/>
        </p:nvSpPr>
        <p:spPr>
          <a:xfrm rot="-1412487">
            <a:off x="16956" y="8858699"/>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3341771-5A6F-1ECF-EA82-4B1C98139EB1}"/>
              </a:ext>
            </a:extLst>
          </p:cNvPr>
          <p:cNvGrpSpPr/>
          <p:nvPr/>
        </p:nvGrpSpPr>
        <p:grpSpPr>
          <a:xfrm>
            <a:off x="11353800" y="2362199"/>
            <a:ext cx="6324600" cy="6781800"/>
            <a:chOff x="11353800" y="2362199"/>
            <a:chExt cx="6324600" cy="6781800"/>
          </a:xfrm>
        </p:grpSpPr>
        <p:grpSp>
          <p:nvGrpSpPr>
            <p:cNvPr id="19" name="Group 18">
              <a:extLst>
                <a:ext uri="{FF2B5EF4-FFF2-40B4-BE49-F238E27FC236}">
                  <a16:creationId xmlns:a16="http://schemas.microsoft.com/office/drawing/2014/main" id="{AD688C24-49B2-2055-7F0D-A9A0A277E669}"/>
                </a:ext>
              </a:extLst>
            </p:cNvPr>
            <p:cNvGrpSpPr/>
            <p:nvPr/>
          </p:nvGrpSpPr>
          <p:grpSpPr>
            <a:xfrm>
              <a:off x="11353800" y="2362199"/>
              <a:ext cx="6324600" cy="6781800"/>
              <a:chOff x="11384387" y="2019300"/>
              <a:chExt cx="6324600" cy="6781800"/>
            </a:xfrm>
          </p:grpSpPr>
          <p:sp>
            <p:nvSpPr>
              <p:cNvPr id="21" name="Freeform 7">
                <a:extLst>
                  <a:ext uri="{FF2B5EF4-FFF2-40B4-BE49-F238E27FC236}">
                    <a16:creationId xmlns:a16="http://schemas.microsoft.com/office/drawing/2014/main" id="{2A45E05F-532A-2B4E-CB9A-AD5BFD6D8455}"/>
                  </a:ext>
                </a:extLst>
              </p:cNvPr>
              <p:cNvSpPr/>
              <p:nvPr/>
            </p:nvSpPr>
            <p:spPr>
              <a:xfrm>
                <a:off x="11384387" y="2019300"/>
                <a:ext cx="6324600" cy="6781800"/>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2">
                  <a:lumMod val="40000"/>
                  <a:lumOff val="60000"/>
                </a:schemeClr>
              </a:solid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F4756841-6D47-A9DD-E96D-DBCAA6D8D0BA}"/>
                  </a:ext>
                </a:extLst>
              </p:cNvPr>
              <p:cNvGrpSpPr/>
              <p:nvPr/>
            </p:nvGrpSpPr>
            <p:grpSpPr>
              <a:xfrm>
                <a:off x="11633317" y="2478674"/>
                <a:ext cx="5833431" cy="1521825"/>
                <a:chOff x="1420007" y="3199063"/>
                <a:chExt cx="5833431" cy="1492403"/>
              </a:xfrm>
            </p:grpSpPr>
            <p:sp>
              <p:nvSpPr>
                <p:cNvPr id="23" name="Freeform 10">
                  <a:extLst>
                    <a:ext uri="{FF2B5EF4-FFF2-40B4-BE49-F238E27FC236}">
                      <a16:creationId xmlns:a16="http://schemas.microsoft.com/office/drawing/2014/main" id="{AF3615EA-B03B-3EB0-9104-FB7875D5704B}"/>
                    </a:ext>
                  </a:extLst>
                </p:cNvPr>
                <p:cNvSpPr/>
                <p:nvPr/>
              </p:nvSpPr>
              <p:spPr>
                <a:xfrm>
                  <a:off x="1426698" y="3199063"/>
                  <a:ext cx="5826740" cy="1492403"/>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D5F078D-4C7E-CB72-4373-61F9803D002D}"/>
                    </a:ext>
                  </a:extLst>
                </p:cNvPr>
                <p:cNvSpPr txBox="1"/>
                <p:nvPr/>
              </p:nvSpPr>
              <p:spPr>
                <a:xfrm>
                  <a:off x="1420007" y="3571938"/>
                  <a:ext cx="5826740" cy="754565"/>
                </a:xfrm>
                <a:prstGeom prst="rect">
                  <a:avLst/>
                </a:prstGeom>
                <a:noFill/>
              </p:spPr>
              <p:txBody>
                <a:bodyPr wrap="square" rtlCol="0">
                  <a:spAutoFit/>
                </a:bodyPr>
                <a:lstStyle/>
                <a:p>
                  <a:pPr algn="ctr"/>
                  <a:r>
                    <a:rPr lang="en-US" sz="4400" b="1">
                      <a:solidFill>
                        <a:schemeClr val="tx2">
                          <a:lumMod val="50000"/>
                        </a:schemeClr>
                      </a:solidFill>
                      <a:latin typeface="Arial" panose="020B0604020202020204" pitchFamily="34" charset="0"/>
                      <a:cs typeface="Arial" panose="020B0604020202020204" pitchFamily="34" charset="0"/>
                    </a:rPr>
                    <a:t>Tình huống 2</a:t>
                  </a:r>
                  <a:endParaRPr lang="en-US" sz="4400" b="1" dirty="0">
                    <a:solidFill>
                      <a:schemeClr val="tx2">
                        <a:lumMod val="50000"/>
                      </a:schemeClr>
                    </a:solidFill>
                    <a:latin typeface="Arial" panose="020B0604020202020204" pitchFamily="34" charset="0"/>
                    <a:cs typeface="Arial" panose="020B0604020202020204" pitchFamily="34" charset="0"/>
                  </a:endParaRPr>
                </a:p>
              </p:txBody>
            </p:sp>
          </p:grpSp>
        </p:grpSp>
        <p:pic>
          <p:nvPicPr>
            <p:cNvPr id="3" name="Picture 2" descr="A person and a child&#10;&#10;Description automatically generated">
              <a:extLst>
                <a:ext uri="{FF2B5EF4-FFF2-40B4-BE49-F238E27FC236}">
                  <a16:creationId xmlns:a16="http://schemas.microsoft.com/office/drawing/2014/main" id="{E5B22824-2B13-32BC-A2E3-49F6010DFED1}"/>
                </a:ext>
              </a:extLst>
            </p:cNvPr>
            <p:cNvPicPr>
              <a:picLocks noChangeAspect="1"/>
            </p:cNvPicPr>
            <p:nvPr/>
          </p:nvPicPr>
          <p:blipFill rotWithShape="1">
            <a:blip r:embed="rId6">
              <a:extLst>
                <a:ext uri="{28A0092B-C50C-407E-A947-70E740481C1C}">
                  <a14:useLocalDpi xmlns:a14="http://schemas.microsoft.com/office/drawing/2010/main" val="0"/>
                </a:ext>
              </a:extLst>
            </a:blip>
            <a:srcRect t="8522" b="12475"/>
            <a:stretch/>
          </p:blipFill>
          <p:spPr>
            <a:xfrm>
              <a:off x="12496800" y="4649503"/>
              <a:ext cx="3952261" cy="4023617"/>
            </a:xfrm>
            <a:prstGeom prst="rect">
              <a:avLst/>
            </a:prstGeom>
          </p:spPr>
        </p:pic>
      </p:grpSp>
    </p:spTree>
    <p:extLst>
      <p:ext uri="{BB962C8B-B14F-4D97-AF65-F5344CB8AC3E}">
        <p14:creationId xmlns:p14="http://schemas.microsoft.com/office/powerpoint/2010/main" val="2420257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xEl>
                                              <p:pRg st="0" end="0"/>
                                            </p:txEl>
                                          </p:spTgt>
                                        </p:tgtEl>
                                        <p:attrNameLst>
                                          <p:attrName>style.visibility</p:attrName>
                                        </p:attrNameLst>
                                      </p:cBhvr>
                                      <p:to>
                                        <p:strVal val="visible"/>
                                      </p:to>
                                    </p:set>
                                    <p:animEffect transition="in" filter="barn(inVertical)">
                                      <p:cBhvr>
                                        <p:cTn id="15" dur="500"/>
                                        <p:tgtEl>
                                          <p:spTgt spid="16">
                                            <p:txEl>
                                              <p:pRg st="0" end="0"/>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barn(inVertical)">
                                      <p:cBhvr>
                                        <p:cTn id="1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4" name="Freeform 4"/>
          <p:cNvSpPr/>
          <p:nvPr/>
        </p:nvSpPr>
        <p:spPr>
          <a:xfrm flipH="1">
            <a:off x="16099971" y="-177124"/>
            <a:ext cx="2171700" cy="1905000"/>
          </a:xfrm>
          <a:custGeom>
            <a:avLst/>
            <a:gdLst/>
            <a:ahLst/>
            <a:cxnLst/>
            <a:rect l="l" t="t" r="r" b="b"/>
            <a:pathLst>
              <a:path w="4568499" h="3729037">
                <a:moveTo>
                  <a:pt x="4568499" y="0"/>
                </a:moveTo>
                <a:lnTo>
                  <a:pt x="0" y="0"/>
                </a:lnTo>
                <a:lnTo>
                  <a:pt x="0" y="3729037"/>
                </a:lnTo>
                <a:lnTo>
                  <a:pt x="4568499" y="3729037"/>
                </a:lnTo>
                <a:lnTo>
                  <a:pt x="45684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304800" y="23966"/>
            <a:ext cx="1172720" cy="1187564"/>
          </a:xfrm>
          <a:custGeom>
            <a:avLst/>
            <a:gdLst/>
            <a:ahLst/>
            <a:cxnLst/>
            <a:rect l="l" t="t" r="r" b="b"/>
            <a:pathLst>
              <a:path w="1172720" h="1187564">
                <a:moveTo>
                  <a:pt x="0" y="0"/>
                </a:moveTo>
                <a:lnTo>
                  <a:pt x="1172720" y="0"/>
                </a:lnTo>
                <a:lnTo>
                  <a:pt x="1172720" y="1187564"/>
                </a:lnTo>
                <a:lnTo>
                  <a:pt x="0" y="1187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CB71F5-B00E-CC83-E88A-17781615B907}"/>
              </a:ext>
            </a:extLst>
          </p:cNvPr>
          <p:cNvSpPr txBox="1"/>
          <p:nvPr/>
        </p:nvSpPr>
        <p:spPr>
          <a:xfrm>
            <a:off x="5107261" y="796031"/>
            <a:ext cx="8073478" cy="830997"/>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GỢI Ý XỬ LÍ TÌNH HUỐNG</a:t>
            </a:r>
            <a:endParaRPr lang="en-US" sz="4800" b="1" dirty="0">
              <a:solidFill>
                <a:srgbClr val="C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5DDF2E5-528F-D26E-B6A7-30F653A45979}"/>
              </a:ext>
            </a:extLst>
          </p:cNvPr>
          <p:cNvSpPr/>
          <p:nvPr/>
        </p:nvSpPr>
        <p:spPr>
          <a:xfrm>
            <a:off x="851591" y="2009531"/>
            <a:ext cx="16561007" cy="3445943"/>
          </a:xfrm>
          <a:prstGeom prst="roundRect">
            <a:avLst/>
          </a:prstGeom>
          <a:solidFill>
            <a:schemeClr val="bg1"/>
          </a:solidFill>
          <a:ln w="38100">
            <a:solidFill>
              <a:schemeClr val="tx2">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tx2">
                    <a:lumMod val="50000"/>
                  </a:schemeClr>
                </a:solidFill>
                <a:latin typeface="Arial" panose="020B0604020202020204" pitchFamily="34" charset="0"/>
                <a:cs typeface="Arial" panose="020B0604020202020204" pitchFamily="34" charset="0"/>
              </a:rPr>
              <a:t>Tình huống </a:t>
            </a:r>
            <a:r>
              <a:rPr lang="en-US" sz="4000" b="1">
                <a:solidFill>
                  <a:schemeClr val="tx2">
                    <a:lumMod val="50000"/>
                  </a:schemeClr>
                </a:solidFill>
                <a:latin typeface="Arial" panose="020B0604020202020204" pitchFamily="34" charset="0"/>
                <a:cs typeface="Arial" panose="020B0604020202020204" pitchFamily="34" charset="0"/>
              </a:rPr>
              <a:t>1</a:t>
            </a:r>
            <a:r>
              <a:rPr lang="vi-VN" sz="4000" b="1">
                <a:solidFill>
                  <a:schemeClr val="tx2">
                    <a:lumMod val="75000"/>
                  </a:schemeClr>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Nếu là Hương, em sẽ nói với bà rằng chơi điện thoại nhiều không tốt cho sức khỏe, ảnh hướng tới mắt</a:t>
            </a:r>
            <a:r>
              <a:rPr lang="en-US" sz="4000">
                <a:solidFill>
                  <a:schemeClr val="tx1"/>
                </a:solidFill>
                <a:latin typeface="Arial" panose="020B0604020202020204" pitchFamily="34" charset="0"/>
                <a:cs typeface="Arial" panose="020B0604020202020204" pitchFamily="34" charset="0"/>
              </a:rPr>
              <a:t>,</a:t>
            </a:r>
            <a:r>
              <a:rPr lang="vi-VN" sz="4000">
                <a:solidFill>
                  <a:schemeClr val="tx1"/>
                </a:solidFill>
                <a:latin typeface="Arial" panose="020B0604020202020204" pitchFamily="34" charset="0"/>
                <a:cs typeface="Arial" panose="020B0604020202020204" pitchFamily="34" charset="0"/>
              </a:rPr>
              <a:t> do đó mình đã mắng để em không chơi nữa và bà không nên bênh em như vậy.</a:t>
            </a:r>
            <a:endParaRPr lang="en-US" sz="400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740980B0-EE9F-3A3E-EF21-55DE44C185B8}"/>
              </a:ext>
            </a:extLst>
          </p:cNvPr>
          <p:cNvSpPr/>
          <p:nvPr/>
        </p:nvSpPr>
        <p:spPr>
          <a:xfrm>
            <a:off x="915298" y="6050469"/>
            <a:ext cx="16561007" cy="3445943"/>
          </a:xfrm>
          <a:prstGeom prst="roundRect">
            <a:avLst/>
          </a:prstGeom>
          <a:solidFill>
            <a:schemeClr val="bg1"/>
          </a:solidFill>
          <a:ln w="38100">
            <a:solidFill>
              <a:schemeClr val="accent3">
                <a:lumMod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b="1">
                <a:solidFill>
                  <a:schemeClr val="accent3">
                    <a:lumMod val="50000"/>
                  </a:schemeClr>
                </a:solidFill>
                <a:latin typeface="Arial" panose="020B0604020202020204" pitchFamily="34" charset="0"/>
                <a:cs typeface="Arial" panose="020B0604020202020204" pitchFamily="34" charset="0"/>
              </a:rPr>
              <a:t>Tình huống </a:t>
            </a:r>
            <a:r>
              <a:rPr lang="en-US" sz="4000" b="1">
                <a:solidFill>
                  <a:schemeClr val="accent3">
                    <a:lumMod val="50000"/>
                  </a:schemeClr>
                </a:solidFill>
                <a:latin typeface="Arial" panose="020B0604020202020204" pitchFamily="34" charset="0"/>
                <a:cs typeface="Arial" panose="020B0604020202020204" pitchFamily="34" charset="0"/>
              </a:rPr>
              <a:t>2</a:t>
            </a:r>
            <a:r>
              <a:rPr lang="vi-VN" sz="4000" b="1">
                <a:solidFill>
                  <a:schemeClr val="accent3">
                    <a:lumMod val="50000"/>
                  </a:schemeClr>
                </a:solidFill>
                <a:latin typeface="Arial" panose="020B0604020202020204" pitchFamily="34" charset="0"/>
                <a:cs typeface="Arial" panose="020B0604020202020204" pitchFamily="34" charset="0"/>
              </a:rPr>
              <a:t>: </a:t>
            </a:r>
            <a:r>
              <a:rPr lang="vi-VN" sz="4000">
                <a:solidFill>
                  <a:schemeClr val="tx1"/>
                </a:solidFill>
                <a:latin typeface="Arial" panose="020B0604020202020204" pitchFamily="34" charset="0"/>
                <a:cs typeface="Arial" panose="020B0604020202020204" pitchFamily="34" charset="0"/>
              </a:rPr>
              <a:t>Nếu là Khánh, em sẽ </a:t>
            </a:r>
            <a:r>
              <a:rPr lang="en-US" sz="4000">
                <a:solidFill>
                  <a:schemeClr val="tx1"/>
                </a:solidFill>
                <a:latin typeface="Arial" panose="020B0604020202020204" pitchFamily="34" charset="0"/>
                <a:cs typeface="Arial" panose="020B0604020202020204" pitchFamily="34" charset="0"/>
              </a:rPr>
              <a:t>khuyên em trai nên đi </a:t>
            </a:r>
            <a:r>
              <a:rPr lang="vi-VN" sz="4000">
                <a:solidFill>
                  <a:schemeClr val="tx1"/>
                </a:solidFill>
                <a:latin typeface="Arial" panose="020B0604020202020204" pitchFamily="34" charset="0"/>
                <a:cs typeface="Arial" panose="020B0604020202020204" pitchFamily="34" charset="0"/>
              </a:rPr>
              <a:t>xin lỗi bố vì đã nói chuyện như vậy với bố </a:t>
            </a:r>
            <a:r>
              <a:rPr lang="en-US" sz="4000">
                <a:solidFill>
                  <a:schemeClr val="tx1"/>
                </a:solidFill>
                <a:latin typeface="Arial" panose="020B0604020202020204" pitchFamily="34" charset="0"/>
                <a:cs typeface="Arial" panose="020B0604020202020204" pitchFamily="34" charset="0"/>
              </a:rPr>
              <a:t>cũng như </a:t>
            </a:r>
            <a:r>
              <a:rPr lang="vi-VN" sz="4000">
                <a:solidFill>
                  <a:schemeClr val="tx1"/>
                </a:solidFill>
                <a:latin typeface="Arial" panose="020B0604020202020204" pitchFamily="34" charset="0"/>
                <a:cs typeface="Arial" panose="020B0604020202020204" pitchFamily="34" charset="0"/>
              </a:rPr>
              <a:t>hứa sẽ tự biết lo cho mình và không làm bố lo lắng</a:t>
            </a:r>
            <a:r>
              <a:rPr lang="en-US" sz="400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2619100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E2BA"/>
        </a:solid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269E148-9CF3-8EF7-D013-9171AB77A106}"/>
              </a:ext>
            </a:extLst>
          </p:cNvPr>
          <p:cNvGrpSpPr/>
          <p:nvPr/>
        </p:nvGrpSpPr>
        <p:grpSpPr>
          <a:xfrm>
            <a:off x="1714499" y="823162"/>
            <a:ext cx="14859000" cy="8839200"/>
            <a:chOff x="2668301" y="835264"/>
            <a:chExt cx="12957205" cy="8206597"/>
          </a:xfrm>
        </p:grpSpPr>
        <p:sp>
          <p:nvSpPr>
            <p:cNvPr id="3" name="Freeform 3"/>
            <p:cNvSpPr/>
            <p:nvPr/>
          </p:nvSpPr>
          <p:spPr>
            <a:xfrm>
              <a:off x="2668301" y="835264"/>
              <a:ext cx="12957205" cy="8206597"/>
            </a:xfrm>
            <a:custGeom>
              <a:avLst/>
              <a:gdLst/>
              <a:ahLst/>
              <a:cxnLst/>
              <a:rect l="l" t="t" r="r" b="b"/>
              <a:pathLst>
                <a:path w="12957205" h="8206597">
                  <a:moveTo>
                    <a:pt x="0" y="0"/>
                  </a:moveTo>
                  <a:lnTo>
                    <a:pt x="12957205" y="0"/>
                  </a:lnTo>
                  <a:lnTo>
                    <a:pt x="12957205" y="8206597"/>
                  </a:lnTo>
                  <a:lnTo>
                    <a:pt x="0" y="8206597"/>
                  </a:lnTo>
                  <a:lnTo>
                    <a:pt x="0" y="0"/>
                  </a:lnTo>
                  <a:close/>
                </a:path>
              </a:pathLst>
            </a:custGeom>
            <a:blipFill>
              <a:blip r:embed="rId2">
                <a:extLst>
                  <a:ext uri="{96DAC541-7B7A-43D3-8B79-37D633B846F1}">
                    <asvg:svgBlip xmlns:asvg="http://schemas.microsoft.com/office/drawing/2016/SVG/main" r:embed="rId3"/>
                  </a:ext>
                </a:extLst>
              </a:blip>
              <a:stretch>
                <a:fillRect l="-1872" r="-1209" b="-35"/>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p:cNvSpPr/>
            <p:nvPr/>
          </p:nvSpPr>
          <p:spPr>
            <a:xfrm>
              <a:off x="3114989" y="1118179"/>
              <a:ext cx="12063828" cy="7640767"/>
            </a:xfrm>
            <a:custGeom>
              <a:avLst/>
              <a:gdLst/>
              <a:ahLst/>
              <a:cxnLst/>
              <a:rect l="l" t="t" r="r" b="b"/>
              <a:pathLst>
                <a:path w="12063828" h="7640767">
                  <a:moveTo>
                    <a:pt x="0" y="0"/>
                  </a:moveTo>
                  <a:lnTo>
                    <a:pt x="12063828" y="0"/>
                  </a:lnTo>
                  <a:lnTo>
                    <a:pt x="12063828" y="7640767"/>
                  </a:lnTo>
                  <a:lnTo>
                    <a:pt x="0" y="7640767"/>
                  </a:lnTo>
                  <a:lnTo>
                    <a:pt x="0" y="0"/>
                  </a:lnTo>
                  <a:close/>
                </a:path>
              </a:pathLst>
            </a:custGeom>
            <a:blipFill>
              <a:blip r:embed="rId4">
                <a:extLst>
                  <a:ext uri="{96DAC541-7B7A-43D3-8B79-37D633B846F1}">
                    <asvg:svgBlip xmlns:asvg="http://schemas.microsoft.com/office/drawing/2016/SVG/main" r:embed="rId5"/>
                  </a:ext>
                </a:extLst>
              </a:blip>
              <a:stretch>
                <a:fillRect l="-1872" r="-1209" b="-35"/>
              </a:stretch>
            </a:blipFill>
          </p:spPr>
          <p:txBody>
            <a:bodyPr/>
            <a:lstStyle/>
            <a:p>
              <a:endParaRPr lang="en-US">
                <a:latin typeface="Arial" panose="020B0604020202020204" pitchFamily="34" charset="0"/>
                <a:cs typeface="Arial" panose="020B0604020202020204" pitchFamily="34" charset="0"/>
              </a:endParaRPr>
            </a:p>
          </p:txBody>
        </p:sp>
      </p:grpSp>
      <p:sp>
        <p:nvSpPr>
          <p:cNvPr id="8" name="Freeform 8"/>
          <p:cNvSpPr/>
          <p:nvPr/>
        </p:nvSpPr>
        <p:spPr>
          <a:xfrm flipH="1">
            <a:off x="15392400" y="7077420"/>
            <a:ext cx="2739432" cy="3152575"/>
          </a:xfrm>
          <a:custGeom>
            <a:avLst/>
            <a:gdLst/>
            <a:ahLst/>
            <a:cxnLst/>
            <a:rect l="l" t="t" r="r" b="b"/>
            <a:pathLst>
              <a:path w="3484306" h="4114800">
                <a:moveTo>
                  <a:pt x="3484306" y="0"/>
                </a:moveTo>
                <a:lnTo>
                  <a:pt x="0" y="0"/>
                </a:lnTo>
                <a:lnTo>
                  <a:pt x="0" y="4114800"/>
                </a:lnTo>
                <a:lnTo>
                  <a:pt x="3484306" y="4114800"/>
                </a:lnTo>
                <a:lnTo>
                  <a:pt x="348430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889173">
            <a:off x="1274332" y="1302058"/>
            <a:ext cx="1925379" cy="1504203"/>
          </a:xfrm>
          <a:custGeom>
            <a:avLst/>
            <a:gdLst/>
            <a:ahLst/>
            <a:cxnLst/>
            <a:rect l="l" t="t" r="r" b="b"/>
            <a:pathLst>
              <a:path w="1925379" h="1504203">
                <a:moveTo>
                  <a:pt x="0" y="0"/>
                </a:moveTo>
                <a:lnTo>
                  <a:pt x="1925379" y="0"/>
                </a:lnTo>
                <a:lnTo>
                  <a:pt x="1925379" y="1504202"/>
                </a:lnTo>
                <a:lnTo>
                  <a:pt x="0" y="15042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173669">
            <a:off x="15069738" y="1258811"/>
            <a:ext cx="1925379" cy="1504203"/>
          </a:xfrm>
          <a:custGeom>
            <a:avLst/>
            <a:gdLst/>
            <a:ahLst/>
            <a:cxnLst/>
            <a:rect l="l" t="t" r="r" b="b"/>
            <a:pathLst>
              <a:path w="1925379" h="1504203">
                <a:moveTo>
                  <a:pt x="0" y="0"/>
                </a:moveTo>
                <a:lnTo>
                  <a:pt x="1925380" y="0"/>
                </a:lnTo>
                <a:lnTo>
                  <a:pt x="1925380" y="1504202"/>
                </a:lnTo>
                <a:lnTo>
                  <a:pt x="0" y="1504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TextBox 11">
            <a:extLst>
              <a:ext uri="{FF2B5EF4-FFF2-40B4-BE49-F238E27FC236}">
                <a16:creationId xmlns:a16="http://schemas.microsoft.com/office/drawing/2014/main" id="{751C2FFD-71BA-1101-D186-227B64D7455A}"/>
              </a:ext>
            </a:extLst>
          </p:cNvPr>
          <p:cNvSpPr txBox="1"/>
          <p:nvPr/>
        </p:nvSpPr>
        <p:spPr>
          <a:xfrm>
            <a:off x="3925336" y="2414390"/>
            <a:ext cx="10629899" cy="5656741"/>
          </a:xfrm>
          <a:prstGeom prst="rect">
            <a:avLst/>
          </a:prstGeom>
        </p:spPr>
        <p:txBody>
          <a:bodyPr wrap="square" lIns="0" tIns="0" rIns="0" bIns="0" rtlCol="0" anchor="t">
            <a:spAutoFit/>
          </a:bodyPr>
          <a:lstStyle/>
          <a:p>
            <a:pPr algn="ctr">
              <a:lnSpc>
                <a:spcPct val="150000"/>
              </a:lnSpc>
              <a:spcBef>
                <a:spcPct val="0"/>
              </a:spcBef>
            </a:pPr>
            <a:r>
              <a:rPr lang="en-US" sz="5000" b="1">
                <a:solidFill>
                  <a:srgbClr val="C00000"/>
                </a:solidFill>
                <a:latin typeface="Arial" panose="020B0604020202020204" pitchFamily="34" charset="0"/>
                <a:cs typeface="Arial" panose="020B0604020202020204" pitchFamily="34" charset="0"/>
              </a:rPr>
              <a:t>KẾT LUẬN</a:t>
            </a:r>
          </a:p>
          <a:p>
            <a:pPr algn="ctr">
              <a:lnSpc>
                <a:spcPct val="150000"/>
              </a:lnSpc>
              <a:spcBef>
                <a:spcPct val="0"/>
              </a:spcBef>
            </a:pPr>
            <a:r>
              <a:rPr lang="vi-VN" sz="4000">
                <a:latin typeface="Arial" panose="020B0604020202020204" pitchFamily="34" charset="0"/>
                <a:cs typeface="Arial" panose="020B0604020202020204" pitchFamily="34" charset="0"/>
              </a:rPr>
              <a:t>Mỗi gia đình sẽ xảy ra những trường hợp, tình huống mâu thuẫn, tranh cãi riêng. Vì thế, tất cả mọi người cần lắng nghe, thấu hiểu nhau để vượt qua và hóa giải được những khó khăn trong mối quan hệ.</a:t>
            </a:r>
            <a:endParaRPr lang="vi-VN" sz="4000" b="1" i="1" dirty="0">
              <a:latin typeface="Arial" panose="020B0604020202020204" pitchFamily="34" charset="0"/>
              <a:cs typeface="Arial" panose="020B0604020202020204" pitchFamily="34" charset="0"/>
            </a:endParaRPr>
          </a:p>
        </p:txBody>
      </p:sp>
      <p:pic>
        <p:nvPicPr>
          <p:cNvPr id="15" name="Picture 14" descr="A cartoon of a person helping children to tie a ribbon&#10;&#10;Description automatically generated">
            <a:extLst>
              <a:ext uri="{FF2B5EF4-FFF2-40B4-BE49-F238E27FC236}">
                <a16:creationId xmlns:a16="http://schemas.microsoft.com/office/drawing/2014/main" id="{6721D27F-6E3C-A61D-B14C-352EE352307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8" y="7231901"/>
            <a:ext cx="5112937" cy="305509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8" name="Freeform 28"/>
          <p:cNvSpPr/>
          <p:nvPr/>
        </p:nvSpPr>
        <p:spPr>
          <a:xfrm>
            <a:off x="169715" y="9124123"/>
            <a:ext cx="1016544" cy="962220"/>
          </a:xfrm>
          <a:custGeom>
            <a:avLst/>
            <a:gdLst/>
            <a:ahLst/>
            <a:cxnLst/>
            <a:rect l="l" t="t" r="r" b="b"/>
            <a:pathLst>
              <a:path w="1792226" h="1717278">
                <a:moveTo>
                  <a:pt x="0" y="0"/>
                </a:moveTo>
                <a:lnTo>
                  <a:pt x="1792226" y="0"/>
                </a:lnTo>
                <a:lnTo>
                  <a:pt x="1792226" y="1717279"/>
                </a:lnTo>
                <a:lnTo>
                  <a:pt x="0" y="171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600"/>
          </a:p>
        </p:txBody>
      </p:sp>
      <p:sp>
        <p:nvSpPr>
          <p:cNvPr id="29" name="Freeform 29"/>
          <p:cNvSpPr/>
          <p:nvPr/>
        </p:nvSpPr>
        <p:spPr>
          <a:xfrm flipV="1">
            <a:off x="16840200" y="-1"/>
            <a:ext cx="1447800" cy="1998175"/>
          </a:xfrm>
          <a:custGeom>
            <a:avLst/>
            <a:gdLst/>
            <a:ahLst/>
            <a:cxnLst/>
            <a:rect l="l" t="t" r="r" b="b"/>
            <a:pathLst>
              <a:path w="2877260" h="2547683">
                <a:moveTo>
                  <a:pt x="0" y="2547683"/>
                </a:moveTo>
                <a:lnTo>
                  <a:pt x="2877260" y="2547683"/>
                </a:lnTo>
                <a:lnTo>
                  <a:pt x="2877260" y="0"/>
                </a:lnTo>
                <a:lnTo>
                  <a:pt x="0" y="0"/>
                </a:lnTo>
                <a:lnTo>
                  <a:pt x="0" y="25476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5">
            <a:extLst>
              <a:ext uri="{FF2B5EF4-FFF2-40B4-BE49-F238E27FC236}">
                <a16:creationId xmlns:a16="http://schemas.microsoft.com/office/drawing/2014/main" id="{72496240-0511-4D09-6934-970EC0C0A6F7}"/>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Freeform 5">
            <a:extLst>
              <a:ext uri="{FF2B5EF4-FFF2-40B4-BE49-F238E27FC236}">
                <a16:creationId xmlns:a16="http://schemas.microsoft.com/office/drawing/2014/main" id="{134CDF85-E680-1CD7-FB4D-75E5033A1A3D}"/>
              </a:ext>
            </a:extLst>
          </p:cNvPr>
          <p:cNvSpPr/>
          <p:nvPr/>
        </p:nvSpPr>
        <p:spPr>
          <a:xfrm flipH="1" flipV="1">
            <a:off x="11676555" y="8629104"/>
            <a:ext cx="820851" cy="1479010"/>
          </a:xfrm>
          <a:custGeom>
            <a:avLst/>
            <a:gdLst/>
            <a:ahLst/>
            <a:cxnLst/>
            <a:rect l="l" t="t" r="r" b="b"/>
            <a:pathLst>
              <a:path w="820851" h="1479010">
                <a:moveTo>
                  <a:pt x="820850" y="1479010"/>
                </a:moveTo>
                <a:lnTo>
                  <a:pt x="0" y="1479010"/>
                </a:lnTo>
                <a:lnTo>
                  <a:pt x="0" y="0"/>
                </a:lnTo>
                <a:lnTo>
                  <a:pt x="820850" y="0"/>
                </a:lnTo>
                <a:lnTo>
                  <a:pt x="820850" y="147901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3D10ACBD-E52A-2A1E-3F09-C174BEA763EC}"/>
              </a:ext>
            </a:extLst>
          </p:cNvPr>
          <p:cNvSpPr txBox="1"/>
          <p:nvPr/>
        </p:nvSpPr>
        <p:spPr>
          <a:xfrm>
            <a:off x="2185323" y="501243"/>
            <a:ext cx="14195423" cy="1998176"/>
          </a:xfrm>
          <a:prstGeom prst="rect">
            <a:avLst/>
          </a:prstGeom>
          <a:noFill/>
        </p:spPr>
        <p:txBody>
          <a:bodyPr wrap="square">
            <a:spAutoFit/>
          </a:bodyPr>
          <a:lstStyle/>
          <a:p>
            <a:pPr algn="ctr">
              <a:lnSpc>
                <a:spcPct val="150000"/>
              </a:lnSpc>
              <a:spcAft>
                <a:spcPts val="1000"/>
              </a:spcAft>
            </a:pPr>
            <a:r>
              <a:rPr lang="vi-VN" sz="4400" b="1">
                <a:solidFill>
                  <a:srgbClr val="C00000"/>
                </a:solidFill>
                <a:ea typeface="Calibri" panose="020F0502020204030204" pitchFamily="34" charset="0"/>
                <a:cs typeface="Arial" panose="020B0604020202020204" pitchFamily="34" charset="0"/>
              </a:rPr>
              <a:t>Nhiệm vụ 3: Thảo luận để xác định cách hóa giải mâu thuẫn trong gia đình</a:t>
            </a:r>
            <a:endParaRPr lang="en-US" sz="44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60A9B01B-7739-94DF-EB2E-7922BCE3E9F6}"/>
              </a:ext>
            </a:extLst>
          </p:cNvPr>
          <p:cNvGrpSpPr/>
          <p:nvPr/>
        </p:nvGrpSpPr>
        <p:grpSpPr>
          <a:xfrm>
            <a:off x="893959" y="2235700"/>
            <a:ext cx="9697841" cy="5970540"/>
            <a:chOff x="555725" y="2160147"/>
            <a:chExt cx="9697841" cy="5970540"/>
          </a:xfrm>
        </p:grpSpPr>
        <p:grpSp>
          <p:nvGrpSpPr>
            <p:cNvPr id="21" name="Group 20">
              <a:extLst>
                <a:ext uri="{FF2B5EF4-FFF2-40B4-BE49-F238E27FC236}">
                  <a16:creationId xmlns:a16="http://schemas.microsoft.com/office/drawing/2014/main" id="{8BE6AF27-22FB-B65D-F5A9-F90CCB8972EA}"/>
                </a:ext>
              </a:extLst>
            </p:cNvPr>
            <p:cNvGrpSpPr/>
            <p:nvPr/>
          </p:nvGrpSpPr>
          <p:grpSpPr>
            <a:xfrm>
              <a:off x="1201204" y="3010547"/>
              <a:ext cx="9052362" cy="5120140"/>
              <a:chOff x="1201204" y="3010547"/>
              <a:chExt cx="9052362" cy="5120140"/>
            </a:xfrm>
          </p:grpSpPr>
          <p:sp>
            <p:nvSpPr>
              <p:cNvPr id="23" name="Freeform 3">
                <a:extLst>
                  <a:ext uri="{FF2B5EF4-FFF2-40B4-BE49-F238E27FC236}">
                    <a16:creationId xmlns:a16="http://schemas.microsoft.com/office/drawing/2014/main" id="{30985498-5B09-B6D8-F02D-1CDF61B1D167}"/>
                  </a:ext>
                </a:extLst>
              </p:cNvPr>
              <p:cNvSpPr/>
              <p:nvPr/>
            </p:nvSpPr>
            <p:spPr>
              <a:xfrm>
                <a:off x="1201204" y="3010547"/>
                <a:ext cx="9052362" cy="5120140"/>
              </a:xfrm>
              <a:prstGeom prst="wedgeRectCallout">
                <a:avLst>
                  <a:gd name="adj1" fmla="val 62793"/>
                  <a:gd name="adj2" fmla="val 41325"/>
                </a:avLst>
              </a:prstGeom>
              <a:solidFill>
                <a:srgbClr val="FFF6D9"/>
              </a:solidFill>
              <a:ln>
                <a:solidFill>
                  <a:srgbClr val="FFC000"/>
                </a:solidFill>
              </a:ln>
            </p:spPr>
            <p:txBody>
              <a:bodyPr/>
              <a:lstStyle/>
              <a:p>
                <a:endParaRPr lang="en-US"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2886B52-407F-2F04-1702-3FB4847CD580}"/>
                  </a:ext>
                </a:extLst>
              </p:cNvPr>
              <p:cNvSpPr txBox="1"/>
              <p:nvPr/>
            </p:nvSpPr>
            <p:spPr>
              <a:xfrm>
                <a:off x="1733217" y="3250077"/>
                <a:ext cx="7988336" cy="4641079"/>
              </a:xfrm>
              <a:prstGeom prst="rect">
                <a:avLst/>
              </a:prstGeom>
              <a:noFill/>
            </p:spPr>
            <p:txBody>
              <a:bodyPr wrap="square">
                <a:spAutoFit/>
              </a:bodyPr>
              <a:lstStyle/>
              <a:p>
                <a:pPr algn="ctr">
                  <a:lnSpc>
                    <a:spcPct val="150000"/>
                  </a:lnSpc>
                </a:pPr>
                <a:r>
                  <a:rPr lang="en-US" sz="4200" b="1">
                    <a:solidFill>
                      <a:srgbClr val="FF0000"/>
                    </a:solidFill>
                    <a:latin typeface="Arial" panose="020B0604020202020204" pitchFamily="34" charset="0"/>
                    <a:ea typeface="Calibri" panose="020F0502020204030204" pitchFamily="34" charset="0"/>
                    <a:cs typeface="Arial" panose="020B0604020202020204" pitchFamily="34" charset="0"/>
                  </a:rPr>
                  <a:t>LÀM VIỆC NHÓM</a:t>
                </a:r>
              </a:p>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Em hãy thảo luận cùng các bạn để xác định những cách hóa giải mâu thuẫn, xung đột trong gia đình dựa vào gợi ý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tr.31)</a:t>
                </a:r>
                <a:endParaRPr lang="en-US" sz="4000" i="1" dirty="0">
                  <a:latin typeface="Arial" panose="020B0604020202020204" pitchFamily="34" charset="0"/>
                  <a:cs typeface="Arial" panose="020B0604020202020204" pitchFamily="34" charset="0"/>
                </a:endParaRPr>
              </a:p>
            </p:txBody>
          </p:sp>
        </p:grpSp>
        <p:pic>
          <p:nvPicPr>
            <p:cNvPr id="22" name="Picture 21">
              <a:extLst>
                <a:ext uri="{FF2B5EF4-FFF2-40B4-BE49-F238E27FC236}">
                  <a16:creationId xmlns:a16="http://schemas.microsoft.com/office/drawing/2014/main" id="{5DD44BB8-EB28-7481-FD9E-8BA07B8418AF}"/>
                </a:ext>
              </a:extLst>
            </p:cNvPr>
            <p:cNvPicPr>
              <a:picLocks noChangeAspect="1"/>
            </p:cNvPicPr>
            <p:nvPr/>
          </p:nvPicPr>
          <p:blipFill rotWithShape="1">
            <a:blip r:embed="rId8">
              <a:extLst>
                <a:ext uri="{28A0092B-C50C-407E-A947-70E740481C1C}">
                  <a14:useLocalDpi xmlns:a14="http://schemas.microsoft.com/office/drawing/2010/main" val="0"/>
                </a:ext>
              </a:extLst>
            </a:blip>
            <a:srcRect t="5850" r="65971" b="41170"/>
            <a:stretch/>
          </p:blipFill>
          <p:spPr>
            <a:xfrm rot="20608254">
              <a:off x="555725" y="2160147"/>
              <a:ext cx="1337957" cy="1712585"/>
            </a:xfrm>
            <a:prstGeom prst="rect">
              <a:avLst/>
            </a:prstGeom>
          </p:spPr>
        </p:pic>
      </p:grpSp>
      <p:pic>
        <p:nvPicPr>
          <p:cNvPr id="25" name="Picture 24" descr="A group of kids sitting around a table&#10;&#10;Description automatically generated with low confidence">
            <a:extLst>
              <a:ext uri="{FF2B5EF4-FFF2-40B4-BE49-F238E27FC236}">
                <a16:creationId xmlns:a16="http://schemas.microsoft.com/office/drawing/2014/main" id="{0D99E200-4DE8-0D18-DE58-B99E73296C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70330" y="6504817"/>
            <a:ext cx="7147883" cy="3750049"/>
          </a:xfrm>
          <a:prstGeom prst="rect">
            <a:avLst/>
          </a:prstGeom>
        </p:spPr>
      </p:pic>
    </p:spTree>
    <p:extLst>
      <p:ext uri="{BB962C8B-B14F-4D97-AF65-F5344CB8AC3E}">
        <p14:creationId xmlns:p14="http://schemas.microsoft.com/office/powerpoint/2010/main" val="278185802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311D0E-6DAA-6A0D-7078-51D6C7CB9885}"/>
              </a:ext>
            </a:extLst>
          </p:cNvPr>
          <p:cNvSpPr txBox="1"/>
          <p:nvPr/>
        </p:nvSpPr>
        <p:spPr>
          <a:xfrm>
            <a:off x="2266950" y="495300"/>
            <a:ext cx="13754100" cy="1391728"/>
          </a:xfrm>
          <a:prstGeom prst="rect">
            <a:avLst/>
          </a:prstGeom>
          <a:noFill/>
        </p:spPr>
        <p:txBody>
          <a:bodyPr wrap="square">
            <a:spAutoFit/>
          </a:bodyPr>
          <a:lstStyle/>
          <a:p>
            <a:pPr algn="ctr">
              <a:lnSpc>
                <a:spcPct val="150000"/>
              </a:lnSpc>
              <a:spcAft>
                <a:spcPts val="1000"/>
              </a:spcAft>
            </a:pPr>
            <a:r>
              <a:rPr lang="en-US" sz="3000" b="1" u="sng">
                <a:solidFill>
                  <a:srgbClr val="C00000"/>
                </a:solidFill>
                <a:latin typeface="Arial" panose="020B0604020202020204" pitchFamily="34" charset="0"/>
                <a:ea typeface="Calibri" panose="020F0502020204030204" pitchFamily="34" charset="0"/>
                <a:cs typeface="Arial" panose="020B0604020202020204" pitchFamily="34" charset="0"/>
              </a:rPr>
              <a:t>GỢI Ý TRẢ LỜI</a:t>
            </a:r>
            <a:r>
              <a:rPr lang="en-US" sz="3000" b="1">
                <a:solidFill>
                  <a:srgbClr val="C00000"/>
                </a:solidFill>
                <a:latin typeface="Arial" panose="020B0604020202020204" pitchFamily="34" charset="0"/>
                <a:ea typeface="Calibri" panose="020F0502020204030204" pitchFamily="34" charset="0"/>
                <a:cs typeface="Arial" panose="020B0604020202020204" pitchFamily="34" charset="0"/>
              </a:rPr>
              <a:t>: </a:t>
            </a:r>
            <a:r>
              <a:rPr lang="en-US" sz="3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BẢNG XÁC ĐỊNH CÁC CÁCH HÓA GIẢI MÂU THUẪN, XUNG ĐỘT TRONG GIA ĐÌNH</a:t>
            </a:r>
            <a:endParaRPr lang="en-US" sz="3000" dirty="0">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7" name="Table 6">
            <a:extLst>
              <a:ext uri="{FF2B5EF4-FFF2-40B4-BE49-F238E27FC236}">
                <a16:creationId xmlns:a16="http://schemas.microsoft.com/office/drawing/2014/main" id="{8A894BD0-AE07-98D1-D715-A6DE849DE456}"/>
              </a:ext>
            </a:extLst>
          </p:cNvPr>
          <p:cNvGraphicFramePr>
            <a:graphicFrameLocks noGrp="1"/>
          </p:cNvGraphicFramePr>
          <p:nvPr>
            <p:extLst>
              <p:ext uri="{D42A27DB-BD31-4B8C-83A1-F6EECF244321}">
                <p14:modId xmlns:p14="http://schemas.microsoft.com/office/powerpoint/2010/main" val="3523960736"/>
              </p:ext>
            </p:extLst>
          </p:nvPr>
        </p:nvGraphicFramePr>
        <p:xfrm>
          <a:off x="1371600" y="2055007"/>
          <a:ext cx="15544800" cy="7842834"/>
        </p:xfrm>
        <a:graphic>
          <a:graphicData uri="http://schemas.openxmlformats.org/drawingml/2006/table">
            <a:tbl>
              <a:tblPr bandRow="1">
                <a:tableStyleId>{5C22544A-7EE6-4342-B048-85BDC9FD1C3A}</a:tableStyleId>
              </a:tblPr>
              <a:tblGrid>
                <a:gridCol w="7467600">
                  <a:extLst>
                    <a:ext uri="{9D8B030D-6E8A-4147-A177-3AD203B41FA5}">
                      <a16:colId xmlns:a16="http://schemas.microsoft.com/office/drawing/2014/main" val="1520046434"/>
                    </a:ext>
                  </a:extLst>
                </a:gridCol>
                <a:gridCol w="8077200">
                  <a:extLst>
                    <a:ext uri="{9D8B030D-6E8A-4147-A177-3AD203B41FA5}">
                      <a16:colId xmlns:a16="http://schemas.microsoft.com/office/drawing/2014/main" val="2742907581"/>
                    </a:ext>
                  </a:extLst>
                </a:gridCol>
              </a:tblGrid>
              <a:tr h="1251280">
                <a:tc>
                  <a:txBody>
                    <a:bodyPr/>
                    <a:lstStyle/>
                    <a:p>
                      <a:pPr marL="0" marR="0" algn="ctr">
                        <a:lnSpc>
                          <a:spcPct val="150000"/>
                        </a:lnSpc>
                        <a:spcBef>
                          <a:spcPts val="100"/>
                        </a:spcBef>
                        <a:spcAft>
                          <a:spcPts val="100"/>
                        </a:spcAft>
                      </a:pPr>
                      <a:r>
                        <a:rPr lang="en-US" sz="2600" b="1">
                          <a:effectLst/>
                          <a:latin typeface="Arial" panose="020B0604020202020204" pitchFamily="34" charset="0"/>
                          <a:cs typeface="Arial" panose="020B0604020202020204" pitchFamily="34" charset="0"/>
                        </a:rPr>
                        <a:t>Khi bản thân có mâu thuẫn, xung đột với người thân</a:t>
                      </a:r>
                      <a:endParaRPr lang="en-US" sz="2600" b="1">
                        <a:effectLst/>
                        <a:latin typeface="Arial" panose="020B0604020202020204" pitchFamily="34" charset="0"/>
                        <a:ea typeface="Calibri" panose="020F0502020204030204" pitchFamily="34" charset="0"/>
                        <a:cs typeface="Arial" panose="020B0604020202020204" pitchFamily="34" charset="0"/>
                      </a:endParaRPr>
                    </a:p>
                  </a:txBody>
                  <a:tcPr marL="45478" marR="45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00"/>
                        </a:spcBef>
                        <a:spcAft>
                          <a:spcPts val="100"/>
                        </a:spcAft>
                      </a:pPr>
                      <a:r>
                        <a:rPr lang="en-US" sz="2600" b="1">
                          <a:effectLst/>
                          <a:latin typeface="Arial" panose="020B0604020202020204" pitchFamily="34" charset="0"/>
                          <a:cs typeface="Arial" panose="020B0604020202020204" pitchFamily="34" charset="0"/>
                        </a:rPr>
                        <a:t>Khi các thành viên trong gia đình có mâu thuẫn, xung đột với nhau</a:t>
                      </a:r>
                      <a:endParaRPr lang="en-US" sz="2600" b="1">
                        <a:effectLst/>
                        <a:latin typeface="Arial" panose="020B0604020202020204" pitchFamily="34" charset="0"/>
                        <a:ea typeface="Calibri" panose="020F0502020204030204" pitchFamily="34" charset="0"/>
                        <a:cs typeface="Arial" panose="020B0604020202020204" pitchFamily="34" charset="0"/>
                      </a:endParaRPr>
                    </a:p>
                  </a:txBody>
                  <a:tcPr marL="45478" marR="45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6045791"/>
                  </a:ext>
                </a:extLst>
              </a:tr>
              <a:tr h="6080947">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Chủ động nói chuyện với người thân để hóa giải mâu thuẫn, xung đột.</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Nói về sự nuối tiếc đã xảy ra mâu thuẫn và bày tỏ thiện chí muốn giải quyết mâu thuẫn này.</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Lắng nghe và đặt mình vào vị trí của người thân để hiểu cảm xúc của họ.</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Nói về cảm xúc của mình để người thân hiểu, cảm thông,...</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Thừa nhận lỗi của mình và mạnh dạn chỉ ra điều mà người thân cần rút kinh nghiệm.</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5478" marR="45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Chủ động đề nghị người thân trong gia đình cùng nói chuyện với nhau để hóa giải mâu thuẫn, xung đột.</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Tham gia xác định nguyên nhân dẫn đến mâu thuẫn, xung đột.</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Nói chuyện riêng với từng người để hiểu rõ hơn về cảm xúc, suy nghĩ của họ về mâu thuẫn, xung đột đó.</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Tham gia hòa giải mâu thuẫn dựa trên việc cùng phân tích sự việc và rút ra kinh nghiệm của người thân có mâu thuẫn.</a:t>
                      </a:r>
                    </a:p>
                    <a:p>
                      <a:pPr marL="0" marR="0" algn="just">
                        <a:lnSpc>
                          <a:spcPct val="150000"/>
                        </a:lnSpc>
                        <a:spcBef>
                          <a:spcPts val="100"/>
                        </a:spcBef>
                        <a:spcAft>
                          <a:spcPts val="100"/>
                        </a:spcAft>
                      </a:pPr>
                      <a:r>
                        <a:rPr lang="en-US" sz="2600">
                          <a:effectLst/>
                          <a:latin typeface="Arial" panose="020B0604020202020204" pitchFamily="34" charset="0"/>
                          <a:cs typeface="Arial" panose="020B0604020202020204" pitchFamily="34" charset="0"/>
                        </a:rPr>
                        <a:t>- ....</a:t>
                      </a:r>
                      <a:endParaRPr lang="en-US" sz="2600">
                        <a:effectLst/>
                        <a:latin typeface="Arial" panose="020B0604020202020204" pitchFamily="34" charset="0"/>
                        <a:ea typeface="Calibri" panose="020F0502020204030204" pitchFamily="34" charset="0"/>
                        <a:cs typeface="Arial" panose="020B0604020202020204" pitchFamily="34" charset="0"/>
                      </a:endParaRPr>
                    </a:p>
                  </a:txBody>
                  <a:tcPr marL="45478" marR="4547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168197"/>
                  </a:ext>
                </a:extLst>
              </a:tr>
            </a:tbl>
          </a:graphicData>
        </a:graphic>
      </p:graphicFrame>
    </p:spTree>
    <p:extLst>
      <p:ext uri="{BB962C8B-B14F-4D97-AF65-F5344CB8AC3E}">
        <p14:creationId xmlns:p14="http://schemas.microsoft.com/office/powerpoint/2010/main" val="3444007890"/>
      </p:ext>
    </p:extLst>
  </p:cSld>
  <p:clrMapOvr>
    <a:masterClrMapping/>
  </p:clrMapOvr>
  <p:transition spd="med">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7016657" y="8600162"/>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412487">
            <a:off x="-1240" y="45147"/>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Rounded Rectangular Callout 13">
            <a:extLst>
              <a:ext uri="{FF2B5EF4-FFF2-40B4-BE49-F238E27FC236}">
                <a16:creationId xmlns:a16="http://schemas.microsoft.com/office/drawing/2014/main" id="{5EE5FA56-EDC0-CD1E-7F9F-D37BC9E573FB}"/>
              </a:ext>
            </a:extLst>
          </p:cNvPr>
          <p:cNvSpPr/>
          <p:nvPr/>
        </p:nvSpPr>
        <p:spPr>
          <a:xfrm>
            <a:off x="857670" y="1317463"/>
            <a:ext cx="6100742" cy="2209800"/>
          </a:xfrm>
          <a:prstGeom prst="wedgeRoundRectCallout">
            <a:avLst>
              <a:gd name="adj1" fmla="val -6801"/>
              <a:gd name="adj2" fmla="val 104252"/>
              <a:gd name="adj3" fmla="val 16667"/>
            </a:avLst>
          </a:prstGeom>
          <a:solidFill>
            <a:srgbClr val="E8F4F8"/>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000" b="1">
                <a:solidFill>
                  <a:schemeClr val="tx2">
                    <a:lumMod val="50000"/>
                  </a:schemeClr>
                </a:solidFill>
                <a:latin typeface="Arial" panose="020B0604020202020204" pitchFamily="34" charset="0"/>
                <a:cs typeface="Arial" panose="020B0604020202020204" pitchFamily="34" charset="0"/>
              </a:rPr>
              <a:t>KẾT LUẬN</a:t>
            </a:r>
            <a:endParaRPr lang="en-US" sz="5000" b="1" dirty="0">
              <a:solidFill>
                <a:schemeClr val="tx2">
                  <a:lumMod val="50000"/>
                </a:schemeClr>
              </a:solidFill>
              <a:latin typeface="Arial" panose="020B0604020202020204" pitchFamily="34" charset="0"/>
              <a:cs typeface="Arial" panose="020B0604020202020204" pitchFamily="34" charset="0"/>
            </a:endParaRPr>
          </a:p>
        </p:txBody>
      </p:sp>
      <p:pic>
        <p:nvPicPr>
          <p:cNvPr id="16" name="Picture 4">
            <a:extLst>
              <a:ext uri="{FF2B5EF4-FFF2-40B4-BE49-F238E27FC236}">
                <a16:creationId xmlns:a16="http://schemas.microsoft.com/office/drawing/2014/main" id="{59F820CE-E139-8C6F-FA58-1FF49575C5B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241306" y="9211360"/>
            <a:ext cx="1678934" cy="600219"/>
          </a:xfrm>
          <a:prstGeom prst="rect">
            <a:avLst/>
          </a:prstGeom>
        </p:spPr>
      </p:pic>
      <p:grpSp>
        <p:nvGrpSpPr>
          <p:cNvPr id="17" name="Group 16">
            <a:extLst>
              <a:ext uri="{FF2B5EF4-FFF2-40B4-BE49-F238E27FC236}">
                <a16:creationId xmlns:a16="http://schemas.microsoft.com/office/drawing/2014/main" id="{3BD3D242-B0F2-B326-0027-9E9A132856C1}"/>
              </a:ext>
            </a:extLst>
          </p:cNvPr>
          <p:cNvGrpSpPr/>
          <p:nvPr/>
        </p:nvGrpSpPr>
        <p:grpSpPr>
          <a:xfrm>
            <a:off x="7920240" y="674890"/>
            <a:ext cx="9829800" cy="8330370"/>
            <a:chOff x="8305800" y="959823"/>
            <a:chExt cx="9372600" cy="7688878"/>
          </a:xfrm>
        </p:grpSpPr>
        <p:grpSp>
          <p:nvGrpSpPr>
            <p:cNvPr id="18" name="Group 17">
              <a:extLst>
                <a:ext uri="{FF2B5EF4-FFF2-40B4-BE49-F238E27FC236}">
                  <a16:creationId xmlns:a16="http://schemas.microsoft.com/office/drawing/2014/main" id="{447A13D2-39CD-3266-F368-D776AC277814}"/>
                </a:ext>
              </a:extLst>
            </p:cNvPr>
            <p:cNvGrpSpPr/>
            <p:nvPr/>
          </p:nvGrpSpPr>
          <p:grpSpPr>
            <a:xfrm>
              <a:off x="8305800" y="2035551"/>
              <a:ext cx="9372600" cy="6613150"/>
              <a:chOff x="702894" y="3376974"/>
              <a:chExt cx="16350489" cy="5252191"/>
            </a:xfrm>
          </p:grpSpPr>
          <p:sp>
            <p:nvSpPr>
              <p:cNvPr id="20" name="Rectangle: Rounded Corners 19">
                <a:extLst>
                  <a:ext uri="{FF2B5EF4-FFF2-40B4-BE49-F238E27FC236}">
                    <a16:creationId xmlns:a16="http://schemas.microsoft.com/office/drawing/2014/main" id="{619AEB0E-1804-97C3-4680-676582044AF5}"/>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076ABE6-04B1-8E0F-57EA-970E9383D182}"/>
                  </a:ext>
                </a:extLst>
              </p:cNvPr>
              <p:cNvSpPr/>
              <p:nvPr/>
            </p:nvSpPr>
            <p:spPr>
              <a:xfrm>
                <a:off x="1516458" y="3803603"/>
                <a:ext cx="14723361" cy="4488094"/>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Mỗi trường hợp, mỗi môi trường gia đình sẽ có những cách hóa giải mâu thuẫn khác nhau. Chúng ta cần chủ động học hỏi, lắng nghe và có những cách xử lí mâu thuẫn phù hợp trong gia đình.</a:t>
                </a:r>
                <a:endParaRPr lang="en-US" sz="4000" b="1" dirty="0">
                  <a:solidFill>
                    <a:schemeClr val="tx1"/>
                  </a:solidFill>
                  <a:latin typeface="Arial" panose="020B0604020202020204" pitchFamily="34" charset="0"/>
                  <a:cs typeface="Arial" panose="020B0604020202020204" pitchFamily="34" charset="0"/>
                </a:endParaRPr>
              </a:p>
            </p:txBody>
          </p:sp>
        </p:grpSp>
        <p:pic>
          <p:nvPicPr>
            <p:cNvPr id="19" name="Picture 16">
              <a:extLst>
                <a:ext uri="{FF2B5EF4-FFF2-40B4-BE49-F238E27FC236}">
                  <a16:creationId xmlns:a16="http://schemas.microsoft.com/office/drawing/2014/main" id="{A7311B91-87FB-1281-C242-EBFB5CE71AAE}"/>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288602" y="959823"/>
              <a:ext cx="1406996" cy="1337106"/>
            </a:xfrm>
            <a:prstGeom prst="rect">
              <a:avLst/>
            </a:prstGeom>
          </p:spPr>
        </p:pic>
      </p:grpSp>
      <p:sp>
        <p:nvSpPr>
          <p:cNvPr id="25" name="Freeform 5">
            <a:extLst>
              <a:ext uri="{FF2B5EF4-FFF2-40B4-BE49-F238E27FC236}">
                <a16:creationId xmlns:a16="http://schemas.microsoft.com/office/drawing/2014/main" id="{407ECDFC-5A78-DCC2-EEAA-BA246BC3C93F}"/>
              </a:ext>
            </a:extLst>
          </p:cNvPr>
          <p:cNvSpPr/>
          <p:nvPr/>
        </p:nvSpPr>
        <p:spPr>
          <a:xfrm flipH="1">
            <a:off x="2877508" y="5143500"/>
            <a:ext cx="2819399" cy="520604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314536707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9CED1E57-B80F-3A54-15D5-944DFD7C1A89}"/>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49" name="Freeform 3">
            <a:extLst>
              <a:ext uri="{FF2B5EF4-FFF2-40B4-BE49-F238E27FC236}">
                <a16:creationId xmlns:a16="http://schemas.microsoft.com/office/drawing/2014/main" id="{1479F4D9-66C7-AAD5-70B8-AE7A05C6C9BC}"/>
              </a:ext>
            </a:extLst>
          </p:cNvPr>
          <p:cNvSpPr/>
          <p:nvPr/>
        </p:nvSpPr>
        <p:spPr>
          <a:xfrm>
            <a:off x="964692" y="1776384"/>
            <a:ext cx="16561308" cy="7786716"/>
          </a:xfrm>
          <a:custGeom>
            <a:avLst/>
            <a:gdLst/>
            <a:ahLst/>
            <a:cxnLst/>
            <a:rect l="l" t="t" r="r" b="b"/>
            <a:pathLst>
              <a:path w="4137329" h="2167467">
                <a:moveTo>
                  <a:pt x="0" y="0"/>
                </a:moveTo>
                <a:lnTo>
                  <a:pt x="4137329" y="0"/>
                </a:lnTo>
                <a:lnTo>
                  <a:pt x="4137329" y="2167467"/>
                </a:lnTo>
                <a:lnTo>
                  <a:pt x="0" y="2167467"/>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37938768-A9C2-814F-8FF6-777F886CAE6F}"/>
              </a:ext>
            </a:extLst>
          </p:cNvPr>
          <p:cNvSpPr txBox="1"/>
          <p:nvPr/>
        </p:nvSpPr>
        <p:spPr>
          <a:xfrm>
            <a:off x="1285792" y="2706935"/>
            <a:ext cx="9822815" cy="6467220"/>
          </a:xfrm>
          <a:prstGeom prst="rect">
            <a:avLst/>
          </a:prstGeom>
          <a:noFill/>
        </p:spPr>
        <p:txBody>
          <a:bodyPr wrap="square">
            <a:spAutoFit/>
          </a:bodyPr>
          <a:lstStyle/>
          <a:p>
            <a:pPr marL="571500" marR="0" lvl="0" indent="-571500" algn="just">
              <a:lnSpc>
                <a:spcPct val="150000"/>
              </a:lnSpc>
              <a:spcBef>
                <a:spcPts val="100"/>
              </a:spcBef>
              <a:spcAft>
                <a:spcPts val="1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Hình ảnh cô gái đang lập kế hoạch chi tiêu hợp lí cho thấy trách nhiệm đối với cuộc sống của bản thân.</a:t>
            </a:r>
          </a:p>
          <a:p>
            <a:pPr marL="571500" marR="0" lvl="0" indent="-571500" algn="just">
              <a:lnSpc>
                <a:spcPct val="150000"/>
              </a:lnSpc>
              <a:spcBef>
                <a:spcPts val="100"/>
              </a:spcBef>
              <a:spcAft>
                <a:spcPts val="1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Hình ảnh gia đình </a:t>
            </a:r>
            <a:r>
              <a:rPr lang="en-US" sz="4000">
                <a:latin typeface="Arial" panose="020B0604020202020204" pitchFamily="34" charset="0"/>
                <a:ea typeface="Calibri" panose="020F0502020204030204" pitchFamily="34" charset="0"/>
                <a:cs typeface="Arial" panose="020B0604020202020204" pitchFamily="34" charset="0"/>
              </a:rPr>
              <a:t>3</a:t>
            </a:r>
            <a:r>
              <a:rPr lang="vi-VN" sz="4000">
                <a:latin typeface="Arial" panose="020B0604020202020204" pitchFamily="34" charset="0"/>
                <a:ea typeface="Calibri" panose="020F0502020204030204" pitchFamily="34" charset="0"/>
                <a:cs typeface="Arial" panose="020B0604020202020204" pitchFamily="34" charset="0"/>
              </a:rPr>
              <a:t> thành viên đang tâm sự, trò chuyện với nhau: Người con mong muốn bố mẹ luôn quan tâm, lo lắng cho nhau, và gia đình hòa thuận.</a:t>
            </a:r>
          </a:p>
        </p:txBody>
      </p:sp>
      <p:sp>
        <p:nvSpPr>
          <p:cNvPr id="51" name="Line Callout 1 (Border and Accent Bar) 3">
            <a:extLst>
              <a:ext uri="{FF2B5EF4-FFF2-40B4-BE49-F238E27FC236}">
                <a16:creationId xmlns:a16="http://schemas.microsoft.com/office/drawing/2014/main" id="{BB522CB7-A884-C672-6864-D32C653355ED}"/>
              </a:ext>
            </a:extLst>
          </p:cNvPr>
          <p:cNvSpPr/>
          <p:nvPr/>
        </p:nvSpPr>
        <p:spPr>
          <a:xfrm>
            <a:off x="381000" y="723900"/>
            <a:ext cx="13592739" cy="1669875"/>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en-US" sz="4000" b="1">
                <a:solidFill>
                  <a:srgbClr val="C00000"/>
                </a:solidFill>
                <a:latin typeface="Arial" panose="020B0604020202020204" pitchFamily="34" charset="0"/>
                <a:ea typeface="Calibri" panose="020F0502020204030204" pitchFamily="34" charset="0"/>
                <a:cs typeface="Arial" panose="020B0604020202020204" pitchFamily="34" charset="0"/>
              </a:rPr>
              <a:t>Mô tả bức tranh chủ đề: </a:t>
            </a:r>
            <a:r>
              <a:rPr lang="en-US" sz="4000">
                <a:solidFill>
                  <a:srgbClr val="C00000"/>
                </a:solidFill>
                <a:latin typeface="Arial" panose="020B0604020202020204" pitchFamily="34" charset="0"/>
                <a:ea typeface="Calibri" panose="020F0502020204030204" pitchFamily="34" charset="0"/>
                <a:cs typeface="Arial" panose="020B0604020202020204" pitchFamily="34" charset="0"/>
              </a:rPr>
              <a:t>Bức tranh có 2 nội dung</a:t>
            </a:r>
            <a:endParaRPr lang="vi-VN" sz="4000">
              <a:solidFill>
                <a:schemeClr val="accent2">
                  <a:lumMod val="50000"/>
                </a:schemeClr>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13"/>
          <p:cNvSpPr/>
          <p:nvPr/>
        </p:nvSpPr>
        <p:spPr>
          <a:xfrm rot="4330328">
            <a:off x="16950283" y="997000"/>
            <a:ext cx="986602" cy="1419677"/>
          </a:xfrm>
          <a:custGeom>
            <a:avLst/>
            <a:gdLst/>
            <a:ahLst/>
            <a:cxnLst/>
            <a:rect l="l" t="t" r="r" b="b"/>
            <a:pathLst>
              <a:path w="2985100" h="4114800">
                <a:moveTo>
                  <a:pt x="0" y="0"/>
                </a:moveTo>
                <a:lnTo>
                  <a:pt x="2985100" y="0"/>
                </a:lnTo>
                <a:lnTo>
                  <a:pt x="29851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9" name="Freeform 16">
            <a:extLst>
              <a:ext uri="{FF2B5EF4-FFF2-40B4-BE49-F238E27FC236}">
                <a16:creationId xmlns:a16="http://schemas.microsoft.com/office/drawing/2014/main" id="{1252C4BD-FAFA-1D72-7434-4C2711984906}"/>
              </a:ext>
            </a:extLst>
          </p:cNvPr>
          <p:cNvSpPr/>
          <p:nvPr/>
        </p:nvSpPr>
        <p:spPr>
          <a:xfrm flipH="1">
            <a:off x="173027" y="8988783"/>
            <a:ext cx="1177946" cy="1148634"/>
          </a:xfrm>
          <a:custGeom>
            <a:avLst/>
            <a:gdLst/>
            <a:ahLst/>
            <a:cxnLst/>
            <a:rect l="l" t="t" r="r" b="b"/>
            <a:pathLst>
              <a:path w="1438513" h="1598347">
                <a:moveTo>
                  <a:pt x="1438513" y="0"/>
                </a:moveTo>
                <a:lnTo>
                  <a:pt x="0" y="0"/>
                </a:lnTo>
                <a:lnTo>
                  <a:pt x="0" y="1598347"/>
                </a:lnTo>
                <a:lnTo>
                  <a:pt x="1438513" y="1598347"/>
                </a:lnTo>
                <a:lnTo>
                  <a:pt x="143851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7" name="Group 56">
            <a:extLst>
              <a:ext uri="{FF2B5EF4-FFF2-40B4-BE49-F238E27FC236}">
                <a16:creationId xmlns:a16="http://schemas.microsoft.com/office/drawing/2014/main" id="{7E948F13-BD00-BE0F-FC12-F62B32B01033}"/>
              </a:ext>
            </a:extLst>
          </p:cNvPr>
          <p:cNvGrpSpPr/>
          <p:nvPr/>
        </p:nvGrpSpPr>
        <p:grpSpPr>
          <a:xfrm>
            <a:off x="11705271" y="2939133"/>
            <a:ext cx="5287940" cy="5571483"/>
            <a:chOff x="11688085" y="2958530"/>
            <a:chExt cx="5287940" cy="5571483"/>
          </a:xfrm>
        </p:grpSpPr>
        <p:pic>
          <p:nvPicPr>
            <p:cNvPr id="56" name="Picture 55" descr="A cartoon of two people sitting at a table&#10;&#10;Description automatically generated">
              <a:extLst>
                <a:ext uri="{FF2B5EF4-FFF2-40B4-BE49-F238E27FC236}">
                  <a16:creationId xmlns:a16="http://schemas.microsoft.com/office/drawing/2014/main" id="{0B49C33D-F7A3-79B1-EFB8-A671A68D33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88085" y="3588221"/>
              <a:ext cx="5197880" cy="49417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4" name="Picture 2" descr="Pin ">
              <a:extLst>
                <a:ext uri="{FF2B5EF4-FFF2-40B4-BE49-F238E27FC236}">
                  <a16:creationId xmlns:a16="http://schemas.microsoft.com/office/drawing/2014/main" id="{4ED27231-BB13-483F-2207-0F6C1A1104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3053">
              <a:off x="16320846" y="2958530"/>
              <a:ext cx="655179" cy="655179"/>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right)">
                                      <p:cBhvr>
                                        <p:cTn id="7" dur="500"/>
                                        <p:tgtEl>
                                          <p:spTgt spid="4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wipe(left)">
                                      <p:cBhvr>
                                        <p:cTn id="10" dur="500"/>
                                        <p:tgtEl>
                                          <p:spTgt spid="51"/>
                                        </p:tgtEl>
                                      </p:cBhvr>
                                    </p:animEffect>
                                  </p:childTnLst>
                                </p:cTn>
                              </p:par>
                              <p:par>
                                <p:cTn id="11" presetID="22" presetClass="entr" presetSubtype="2"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right)">
                                      <p:cBhvr>
                                        <p:cTn id="13" dur="500"/>
                                        <p:tgtEl>
                                          <p:spTgt spid="5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0">
                                            <p:txEl>
                                              <p:pRg st="0" end="0"/>
                                            </p:txEl>
                                          </p:spTgt>
                                        </p:tgtEl>
                                        <p:attrNameLst>
                                          <p:attrName>style.visibility</p:attrName>
                                        </p:attrNameLst>
                                      </p:cBhvr>
                                      <p:to>
                                        <p:strVal val="visible"/>
                                      </p:to>
                                    </p:set>
                                    <p:animEffect transition="in" filter="randombar(horizontal)">
                                      <p:cBhvr>
                                        <p:cTn id="18" dur="500"/>
                                        <p:tgtEl>
                                          <p:spTgt spid="50">
                                            <p:txEl>
                                              <p:pRg st="0" end="0"/>
                                            </p:txEl>
                                          </p:spTgt>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50">
                                            <p:txEl>
                                              <p:pRg st="1" end="1"/>
                                            </p:txEl>
                                          </p:spTgt>
                                        </p:tgtEl>
                                        <p:attrNameLst>
                                          <p:attrName>style.visibility</p:attrName>
                                        </p:attrNameLst>
                                      </p:cBhvr>
                                      <p:to>
                                        <p:strVal val="visible"/>
                                      </p:to>
                                    </p:set>
                                    <p:animEffect transition="in" filter="randombar(horizontal)">
                                      <p:cBhvr>
                                        <p:cTn id="22"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build="p"/>
      <p:bldP spid="5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2" name="Freeform 2"/>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4"/>
          <p:cNvSpPr/>
          <p:nvPr/>
        </p:nvSpPr>
        <p:spPr>
          <a:xfrm flipH="1">
            <a:off x="0" y="8001094"/>
            <a:ext cx="2590800" cy="2285906"/>
          </a:xfrm>
          <a:custGeom>
            <a:avLst/>
            <a:gdLst/>
            <a:ahLst/>
            <a:cxnLst/>
            <a:rect l="l" t="t" r="r" b="b"/>
            <a:pathLst>
              <a:path w="3558830" h="3151182">
                <a:moveTo>
                  <a:pt x="3558830" y="0"/>
                </a:moveTo>
                <a:lnTo>
                  <a:pt x="0" y="0"/>
                </a:lnTo>
                <a:lnTo>
                  <a:pt x="0" y="3151182"/>
                </a:lnTo>
                <a:lnTo>
                  <a:pt x="3558830" y="3151182"/>
                </a:lnTo>
                <a:lnTo>
                  <a:pt x="35588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a:off x="16382433" y="0"/>
            <a:ext cx="1905567" cy="2285905"/>
          </a:xfrm>
          <a:custGeom>
            <a:avLst/>
            <a:gdLst/>
            <a:ahLst/>
            <a:cxnLst/>
            <a:rect l="l" t="t" r="r" b="b"/>
            <a:pathLst>
              <a:path w="1905567" h="2285905">
                <a:moveTo>
                  <a:pt x="0" y="0"/>
                </a:moveTo>
                <a:lnTo>
                  <a:pt x="1905567" y="0"/>
                </a:lnTo>
                <a:lnTo>
                  <a:pt x="1905567" y="2285905"/>
                </a:lnTo>
                <a:lnTo>
                  <a:pt x="0" y="228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7" name="Freeform 7"/>
          <p:cNvSpPr/>
          <p:nvPr/>
        </p:nvSpPr>
        <p:spPr>
          <a:xfrm>
            <a:off x="-126152" y="0"/>
            <a:ext cx="1905567" cy="2285905"/>
          </a:xfrm>
          <a:custGeom>
            <a:avLst/>
            <a:gdLst/>
            <a:ahLst/>
            <a:cxnLst/>
            <a:rect l="l" t="t" r="r" b="b"/>
            <a:pathLst>
              <a:path w="1905567" h="2285905">
                <a:moveTo>
                  <a:pt x="0" y="0"/>
                </a:moveTo>
                <a:lnTo>
                  <a:pt x="1905567" y="0"/>
                </a:lnTo>
                <a:lnTo>
                  <a:pt x="1905567" y="2285905"/>
                </a:lnTo>
                <a:lnTo>
                  <a:pt x="0" y="228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2">
            <a:extLst>
              <a:ext uri="{FF2B5EF4-FFF2-40B4-BE49-F238E27FC236}">
                <a16:creationId xmlns:a16="http://schemas.microsoft.com/office/drawing/2014/main" id="{5216B8FE-B5FF-326B-7ECC-3A3823C08E88}"/>
              </a:ext>
            </a:extLst>
          </p:cNvPr>
          <p:cNvSpPr txBox="1"/>
          <p:nvPr/>
        </p:nvSpPr>
        <p:spPr>
          <a:xfrm>
            <a:off x="2133599" y="2385801"/>
            <a:ext cx="14020800" cy="5547865"/>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Hoạt động </a:t>
            </a:r>
            <a:r>
              <a:rPr kumimoji="0" lang="en-US" sz="6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3</a:t>
            </a:r>
            <a:r>
              <a:rPr kumimoji="0" lang="vi-VN" sz="6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60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000" b="1">
                <a:solidFill>
                  <a:prstClr val="black"/>
                </a:solidFill>
                <a:latin typeface="Arial" panose="020B0604020202020204" pitchFamily="34" charset="0"/>
                <a:cs typeface="Arial" panose="020B0604020202020204" pitchFamily="34" charset="0"/>
              </a:rPr>
              <a:t>Tìm hiểu về sự tự tin tổ chức, sắp xếp hợp lí công việc và tự giác tham gia lao động trong gia đình</a:t>
            </a:r>
            <a:endParaRPr kumimoji="0" lang="vi-VN" sz="6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793832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8" name="Freeform 28"/>
          <p:cNvSpPr/>
          <p:nvPr/>
        </p:nvSpPr>
        <p:spPr>
          <a:xfrm>
            <a:off x="67540" y="-32657"/>
            <a:ext cx="1016544" cy="962220"/>
          </a:xfrm>
          <a:custGeom>
            <a:avLst/>
            <a:gdLst/>
            <a:ahLst/>
            <a:cxnLst/>
            <a:rect l="l" t="t" r="r" b="b"/>
            <a:pathLst>
              <a:path w="1792226" h="1717278">
                <a:moveTo>
                  <a:pt x="0" y="0"/>
                </a:moveTo>
                <a:lnTo>
                  <a:pt x="1792226" y="0"/>
                </a:lnTo>
                <a:lnTo>
                  <a:pt x="1792226" y="1717279"/>
                </a:lnTo>
                <a:lnTo>
                  <a:pt x="0" y="171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600"/>
          </a:p>
        </p:txBody>
      </p:sp>
      <p:sp>
        <p:nvSpPr>
          <p:cNvPr id="29" name="Freeform 29"/>
          <p:cNvSpPr/>
          <p:nvPr/>
        </p:nvSpPr>
        <p:spPr>
          <a:xfrm flipV="1">
            <a:off x="16798739" y="-32657"/>
            <a:ext cx="1447800" cy="1998175"/>
          </a:xfrm>
          <a:custGeom>
            <a:avLst/>
            <a:gdLst/>
            <a:ahLst/>
            <a:cxnLst/>
            <a:rect l="l" t="t" r="r" b="b"/>
            <a:pathLst>
              <a:path w="2877260" h="2547683">
                <a:moveTo>
                  <a:pt x="0" y="2547683"/>
                </a:moveTo>
                <a:lnTo>
                  <a:pt x="2877260" y="2547683"/>
                </a:lnTo>
                <a:lnTo>
                  <a:pt x="2877260" y="0"/>
                </a:lnTo>
                <a:lnTo>
                  <a:pt x="0" y="0"/>
                </a:lnTo>
                <a:lnTo>
                  <a:pt x="0" y="25476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5CF0249D-0495-F80E-B4F8-7ECB8F133B5D}"/>
              </a:ext>
            </a:extLst>
          </p:cNvPr>
          <p:cNvGrpSpPr/>
          <p:nvPr/>
        </p:nvGrpSpPr>
        <p:grpSpPr>
          <a:xfrm>
            <a:off x="856846" y="1960684"/>
            <a:ext cx="6936283" cy="4689318"/>
            <a:chOff x="-483777" y="2521177"/>
            <a:chExt cx="6936283" cy="4689318"/>
          </a:xfrm>
        </p:grpSpPr>
        <p:sp>
          <p:nvSpPr>
            <p:cNvPr id="8" name="Line Callout 1 (Border and Accent Bar) 3">
              <a:extLst>
                <a:ext uri="{FF2B5EF4-FFF2-40B4-BE49-F238E27FC236}">
                  <a16:creationId xmlns:a16="http://schemas.microsoft.com/office/drawing/2014/main" id="{930CD0E0-A7A4-254D-4CE4-83C5547326B9}"/>
                </a:ext>
              </a:extLst>
            </p:cNvPr>
            <p:cNvSpPr/>
            <p:nvPr/>
          </p:nvSpPr>
          <p:spPr>
            <a:xfrm>
              <a:off x="-483777" y="3057536"/>
              <a:ext cx="6936283" cy="4152959"/>
            </a:xfrm>
            <a:prstGeom prst="roundRect">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FF0000"/>
                  </a:solidFill>
                  <a:latin typeface="Arial" panose="020B0604020202020204" pitchFamily="34" charset="0"/>
                  <a:cs typeface="Arial" panose="020B0604020202020204" pitchFamily="34" charset="0"/>
                </a:rPr>
                <a:t>THẢO LUẬN NHÓM ĐÔI</a:t>
              </a:r>
              <a:endParaRPr lang="en-US" sz="4000" b="1">
                <a:solidFill>
                  <a:srgbClr val="FF0000"/>
                </a:solidFill>
                <a:latin typeface="Arial" panose="020B0604020202020204" pitchFamily="34" charset="0"/>
                <a:cs typeface="Arial" panose="020B0604020202020204" pitchFamily="34" charset="0"/>
              </a:endParaRPr>
            </a:p>
            <a:p>
              <a:pPr algn="ctr">
                <a:lnSpc>
                  <a:spcPct val="150000"/>
                </a:lnSpc>
              </a:pPr>
              <a:r>
                <a:rPr lang="en-US" sz="4000">
                  <a:solidFill>
                    <a:schemeClr val="tx1"/>
                  </a:solidFill>
                  <a:latin typeface="Arial" panose="020B0604020202020204" pitchFamily="34" charset="0"/>
                  <a:cs typeface="Arial" panose="020B0604020202020204" pitchFamily="34" charset="0"/>
                </a:rPr>
                <a:t>Các em </a:t>
              </a:r>
              <a:r>
                <a:rPr lang="vi-VN" sz="4000">
                  <a:solidFill>
                    <a:schemeClr val="tx1"/>
                  </a:solidFill>
                  <a:latin typeface="Arial" panose="020B0604020202020204" pitchFamily="34" charset="0"/>
                  <a:cs typeface="Arial" panose="020B0604020202020204" pitchFamily="34" charset="0"/>
                </a:rPr>
                <a:t>đọc trường hợp </a:t>
              </a:r>
              <a:r>
                <a:rPr lang="en-US" sz="4000">
                  <a:solidFill>
                    <a:schemeClr val="tx1"/>
                  </a:solidFill>
                  <a:latin typeface="Arial" panose="020B0604020202020204" pitchFamily="34" charset="0"/>
                  <a:cs typeface="Arial" panose="020B0604020202020204" pitchFamily="34" charset="0"/>
                </a:rPr>
                <a:t>trong SGK </a:t>
              </a:r>
              <a:r>
                <a:rPr lang="en-US" sz="4000" i="1">
                  <a:solidFill>
                    <a:schemeClr val="tx1"/>
                  </a:solidFill>
                  <a:latin typeface="Arial" panose="020B0604020202020204" pitchFamily="34" charset="0"/>
                  <a:cs typeface="Arial" panose="020B0604020202020204" pitchFamily="34" charset="0"/>
                </a:rPr>
                <a:t>(trang 31) </a:t>
              </a:r>
              <a:r>
                <a:rPr lang="vi-VN" sz="4000">
                  <a:solidFill>
                    <a:schemeClr val="tx1"/>
                  </a:solidFill>
                  <a:latin typeface="Arial" panose="020B0604020202020204" pitchFamily="34" charset="0"/>
                  <a:cs typeface="Arial" panose="020B0604020202020204" pitchFamily="34" charset="0"/>
                </a:rPr>
                <a:t>và thực hiện nhiệm v</a:t>
              </a:r>
              <a:r>
                <a:rPr lang="en-US" sz="4000">
                  <a:solidFill>
                    <a:schemeClr val="tx1"/>
                  </a:solidFill>
                  <a:latin typeface="Arial" panose="020B0604020202020204" pitchFamily="34" charset="0"/>
                  <a:cs typeface="Arial" panose="020B0604020202020204" pitchFamily="34" charset="0"/>
                </a:rPr>
                <a:t>ụ:</a:t>
              </a:r>
              <a:endParaRPr lang="en-US" sz="4000" dirty="0">
                <a:solidFill>
                  <a:schemeClr val="tx1"/>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4FAF4A4C-201D-37DA-D63A-240D2D8D6F1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06109" y="2521177"/>
              <a:ext cx="756511" cy="777721"/>
            </a:xfrm>
            <a:prstGeom prst="rect">
              <a:avLst/>
            </a:prstGeom>
          </p:spPr>
        </p:pic>
      </p:grpSp>
      <p:sp>
        <p:nvSpPr>
          <p:cNvPr id="10" name="Speech Bubble: Rectangle with Corners Rounded 9">
            <a:extLst>
              <a:ext uri="{FF2B5EF4-FFF2-40B4-BE49-F238E27FC236}">
                <a16:creationId xmlns:a16="http://schemas.microsoft.com/office/drawing/2014/main" id="{16C01C03-DE78-2E21-048A-1403BA1DFAC3}"/>
              </a:ext>
            </a:extLst>
          </p:cNvPr>
          <p:cNvSpPr/>
          <p:nvPr/>
        </p:nvSpPr>
        <p:spPr>
          <a:xfrm>
            <a:off x="8901153" y="2646964"/>
            <a:ext cx="8777245" cy="3238500"/>
          </a:xfrm>
          <a:prstGeom prst="wedgeRoundRectCallout">
            <a:avLst>
              <a:gd name="adj1" fmla="val -57063"/>
              <a:gd name="adj2" fmla="val 47957"/>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Nhận xét về ý thức tự giác tham gia lao động trong gia đình qua thời gian biểu của Phong</a:t>
            </a:r>
            <a:endParaRPr lang="vi-VN" sz="4000">
              <a:solidFill>
                <a:schemeClr val="tx1"/>
              </a:solidFill>
              <a:latin typeface="Arial" panose="020B0604020202020204" pitchFamily="34" charset="0"/>
              <a:cs typeface="Arial" panose="020B0604020202020204" pitchFamily="34" charset="0"/>
            </a:endParaRPr>
          </a:p>
        </p:txBody>
      </p:sp>
      <p:sp>
        <p:nvSpPr>
          <p:cNvPr id="11" name="Speech Bubble: Rectangle with Corners Rounded 10">
            <a:extLst>
              <a:ext uri="{FF2B5EF4-FFF2-40B4-BE49-F238E27FC236}">
                <a16:creationId xmlns:a16="http://schemas.microsoft.com/office/drawing/2014/main" id="{7554173D-52D4-8980-B1EA-B4246143BEC5}"/>
              </a:ext>
            </a:extLst>
          </p:cNvPr>
          <p:cNvSpPr/>
          <p:nvPr/>
        </p:nvSpPr>
        <p:spPr>
          <a:xfrm>
            <a:off x="8901152" y="6286501"/>
            <a:ext cx="8777245" cy="3238500"/>
          </a:xfrm>
          <a:prstGeom prst="wedgeRoundRectCallout">
            <a:avLst>
              <a:gd name="adj1" fmla="val -56081"/>
              <a:gd name="adj2" fmla="val -43313"/>
              <a:gd name="adj3" fmla="val 16667"/>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Xác định những căn cứ để Phong tự tin về việc tổ chức, sắp xếp hợp lí công việc của mình</a:t>
            </a:r>
            <a:endParaRPr lang="en-US" sz="4000">
              <a:solidFill>
                <a:schemeClr val="tx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B6802E-5E4D-1989-49B6-D671B6DC3662}"/>
              </a:ext>
            </a:extLst>
          </p:cNvPr>
          <p:cNvSpPr txBox="1"/>
          <p:nvPr/>
        </p:nvSpPr>
        <p:spPr>
          <a:xfrm>
            <a:off x="1695450" y="924820"/>
            <a:ext cx="14897100" cy="830997"/>
          </a:xfrm>
          <a:prstGeom prst="rect">
            <a:avLst/>
          </a:prstGeom>
          <a:noFill/>
        </p:spPr>
        <p:txBody>
          <a:bodyPr wrap="square">
            <a:spAutoFit/>
          </a:bodyPr>
          <a:lstStyle/>
          <a:p>
            <a:pPr algn="ctr">
              <a:spcAft>
                <a:spcPts val="1000"/>
              </a:spcAft>
            </a:pPr>
            <a:r>
              <a:rPr lang="vi-VN" sz="4800" b="1">
                <a:solidFill>
                  <a:srgbClr val="C00000"/>
                </a:solidFill>
                <a:ea typeface="Calibri" panose="020F0502020204030204" pitchFamily="34" charset="0"/>
                <a:cs typeface="Arial" panose="020B0604020202020204" pitchFamily="34" charset="0"/>
              </a:rPr>
              <a:t>Nhiệm vụ </a:t>
            </a: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1</a:t>
            </a:r>
            <a:r>
              <a:rPr lang="vi-VN" sz="4800" b="1">
                <a:solidFill>
                  <a:srgbClr val="C00000"/>
                </a:solidFill>
                <a:ea typeface="Calibri" panose="020F0502020204030204" pitchFamily="34" charset="0"/>
                <a:cs typeface="Arial" panose="020B0604020202020204" pitchFamily="34" charset="0"/>
              </a:rPr>
              <a:t>: Nghiên cứu trường hợp</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0">
            <a:extLst>
              <a:ext uri="{FF2B5EF4-FFF2-40B4-BE49-F238E27FC236}">
                <a16:creationId xmlns:a16="http://schemas.microsoft.com/office/drawing/2014/main" id="{17B1B711-93D3-8E59-3D54-AFB1A90B3D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12673" y="7048500"/>
            <a:ext cx="4022979" cy="3238500"/>
          </a:xfrm>
          <a:prstGeom prst="rect">
            <a:avLst/>
          </a:prstGeom>
        </p:spPr>
      </p:pic>
    </p:spTree>
    <p:extLst>
      <p:ext uri="{BB962C8B-B14F-4D97-AF65-F5344CB8AC3E}">
        <p14:creationId xmlns:p14="http://schemas.microsoft.com/office/powerpoint/2010/main" val="356256689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4" name="Freeform 4"/>
          <p:cNvSpPr/>
          <p:nvPr/>
        </p:nvSpPr>
        <p:spPr>
          <a:xfrm flipH="1">
            <a:off x="15961435" y="476065"/>
            <a:ext cx="1927321" cy="1688312"/>
          </a:xfrm>
          <a:custGeom>
            <a:avLst/>
            <a:gdLst/>
            <a:ahLst/>
            <a:cxnLst/>
            <a:rect l="l" t="t" r="r" b="b"/>
            <a:pathLst>
              <a:path w="4568499" h="3729037">
                <a:moveTo>
                  <a:pt x="4568499" y="0"/>
                </a:moveTo>
                <a:lnTo>
                  <a:pt x="0" y="0"/>
                </a:lnTo>
                <a:lnTo>
                  <a:pt x="0" y="3729037"/>
                </a:lnTo>
                <a:lnTo>
                  <a:pt x="4568499" y="3729037"/>
                </a:lnTo>
                <a:lnTo>
                  <a:pt x="456849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 name="Freeform 3">
            <a:extLst>
              <a:ext uri="{FF2B5EF4-FFF2-40B4-BE49-F238E27FC236}">
                <a16:creationId xmlns:a16="http://schemas.microsoft.com/office/drawing/2014/main" id="{E9D19D9A-61F0-0A29-98DD-652700B4D1A2}"/>
              </a:ext>
            </a:extLst>
          </p:cNvPr>
          <p:cNvSpPr/>
          <p:nvPr/>
        </p:nvSpPr>
        <p:spPr>
          <a:xfrm>
            <a:off x="980777" y="2846251"/>
            <a:ext cx="16487056" cy="6183449"/>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CF11B41-0276-34E6-BD53-A400C2E7305B}"/>
              </a:ext>
            </a:extLst>
          </p:cNvPr>
          <p:cNvSpPr txBox="1"/>
          <p:nvPr/>
        </p:nvSpPr>
        <p:spPr>
          <a:xfrm>
            <a:off x="6442270" y="3251346"/>
            <a:ext cx="10482826" cy="5246949"/>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Phong luôn có ý thức trong việc sắp xếp công việc của mình.</a:t>
            </a:r>
          </a:p>
          <a:p>
            <a:pPr marL="571500" indent="-571500" algn="just">
              <a:lnSpc>
                <a:spcPct val="150000"/>
              </a:lnSpc>
              <a:buFont typeface="Courier New" panose="02070309020205020404" pitchFamily="49" charset="0"/>
              <a:buChar char="o"/>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Phong xác định được các nhiệm vụ cần hoàn thành trong ngày và xác định được những việc quan trọng theo thứ tự ưu tiên để phân chia công việc một cách hợp lí và điều chỉnh</a:t>
            </a:r>
            <a:r>
              <a:rPr lang="en-US" sz="38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75BD209-65C5-B52D-99EA-4B5EC699C516}"/>
              </a:ext>
            </a:extLst>
          </p:cNvPr>
          <p:cNvGrpSpPr/>
          <p:nvPr/>
        </p:nvGrpSpPr>
        <p:grpSpPr>
          <a:xfrm>
            <a:off x="-1981202" y="800667"/>
            <a:ext cx="11582400" cy="1363710"/>
            <a:chOff x="3467284" y="414578"/>
            <a:chExt cx="11582400" cy="1363710"/>
          </a:xfrm>
        </p:grpSpPr>
        <p:grpSp>
          <p:nvGrpSpPr>
            <p:cNvPr id="8" name="Group 18">
              <a:extLst>
                <a:ext uri="{FF2B5EF4-FFF2-40B4-BE49-F238E27FC236}">
                  <a16:creationId xmlns:a16="http://schemas.microsoft.com/office/drawing/2014/main" id="{3712B2B4-C62F-1622-2DA5-CBFE28E5AF06}"/>
                </a:ext>
              </a:extLst>
            </p:cNvPr>
            <p:cNvGrpSpPr/>
            <p:nvPr/>
          </p:nvGrpSpPr>
          <p:grpSpPr>
            <a:xfrm>
              <a:off x="3467284" y="414578"/>
              <a:ext cx="11582400" cy="1363710"/>
              <a:chOff x="0" y="0"/>
              <a:chExt cx="3160916" cy="406400"/>
            </a:xfrm>
          </p:grpSpPr>
          <p:sp>
            <p:nvSpPr>
              <p:cNvPr id="12" name="Freeform 19">
                <a:extLst>
                  <a:ext uri="{FF2B5EF4-FFF2-40B4-BE49-F238E27FC236}">
                    <a16:creationId xmlns:a16="http://schemas.microsoft.com/office/drawing/2014/main" id="{9106D673-4BFD-6CD3-A251-01A6B9788D56}"/>
                  </a:ext>
                </a:extLst>
              </p:cNvPr>
              <p:cNvSpPr/>
              <p:nvPr/>
            </p:nvSpPr>
            <p:spPr>
              <a:xfrm>
                <a:off x="203200" y="-326"/>
                <a:ext cx="2754516"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3002E31-B0FB-068B-08B0-2E4A72D8684B}"/>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53587E3D-0B36-BA48-7254-D1026FC13C61}"/>
                </a:ext>
              </a:extLst>
            </p:cNvPr>
            <p:cNvSpPr txBox="1"/>
            <p:nvPr/>
          </p:nvSpPr>
          <p:spPr>
            <a:xfrm>
              <a:off x="5628500" y="680932"/>
              <a:ext cx="7148064"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GỢI Ý CÂU TRẢ LỜI</a:t>
              </a:r>
              <a:endParaRPr lang="en-US" sz="4800" b="1" dirty="0">
                <a:solidFill>
                  <a:schemeClr val="bg1"/>
                </a:solidFill>
                <a:latin typeface="Arial" panose="020B0604020202020204" pitchFamily="34" charset="0"/>
                <a:cs typeface="Arial" panose="020B0604020202020204" pitchFamily="34" charset="0"/>
              </a:endParaRPr>
            </a:p>
          </p:txBody>
        </p:sp>
      </p:grpSp>
      <p:pic>
        <p:nvPicPr>
          <p:cNvPr id="14" name="Picture 13" descr="Icon&#10;&#10;Description automatically generated">
            <a:extLst>
              <a:ext uri="{FF2B5EF4-FFF2-40B4-BE49-F238E27FC236}">
                <a16:creationId xmlns:a16="http://schemas.microsoft.com/office/drawing/2014/main" id="{80F037A8-3FB7-10FE-E764-C1CFCDB5AF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63067" y="8129638"/>
            <a:ext cx="1547504" cy="1547504"/>
          </a:xfrm>
          <a:prstGeom prst="rect">
            <a:avLst/>
          </a:prstGeom>
        </p:spPr>
      </p:pic>
      <p:sp>
        <p:nvSpPr>
          <p:cNvPr id="9" name="Freeform 9"/>
          <p:cNvSpPr/>
          <p:nvPr/>
        </p:nvSpPr>
        <p:spPr>
          <a:xfrm>
            <a:off x="373487" y="8374620"/>
            <a:ext cx="1172720" cy="1187564"/>
          </a:xfrm>
          <a:custGeom>
            <a:avLst/>
            <a:gdLst/>
            <a:ahLst/>
            <a:cxnLst/>
            <a:rect l="l" t="t" r="r" b="b"/>
            <a:pathLst>
              <a:path w="1172720" h="1187564">
                <a:moveTo>
                  <a:pt x="0" y="0"/>
                </a:moveTo>
                <a:lnTo>
                  <a:pt x="1172720" y="0"/>
                </a:lnTo>
                <a:lnTo>
                  <a:pt x="1172720" y="1187564"/>
                </a:lnTo>
                <a:lnTo>
                  <a:pt x="0" y="1187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1E79DE3-D433-F376-09DF-385AF3B51724}"/>
              </a:ext>
            </a:extLst>
          </p:cNvPr>
          <p:cNvGrpSpPr/>
          <p:nvPr/>
        </p:nvGrpSpPr>
        <p:grpSpPr>
          <a:xfrm>
            <a:off x="1720461" y="4039253"/>
            <a:ext cx="4179071" cy="3671134"/>
            <a:chOff x="1720461" y="4039253"/>
            <a:chExt cx="4179071" cy="3671134"/>
          </a:xfrm>
        </p:grpSpPr>
        <p:grpSp>
          <p:nvGrpSpPr>
            <p:cNvPr id="17" name="Group 8">
              <a:extLst>
                <a:ext uri="{FF2B5EF4-FFF2-40B4-BE49-F238E27FC236}">
                  <a16:creationId xmlns:a16="http://schemas.microsoft.com/office/drawing/2014/main" id="{DCF7B3E2-78BE-81F1-1628-8B4944C1E569}"/>
                </a:ext>
              </a:extLst>
            </p:cNvPr>
            <p:cNvGrpSpPr/>
            <p:nvPr/>
          </p:nvGrpSpPr>
          <p:grpSpPr>
            <a:xfrm>
              <a:off x="1720461" y="4039253"/>
              <a:ext cx="4179071" cy="3671134"/>
              <a:chOff x="0" y="0"/>
              <a:chExt cx="1100661" cy="893945"/>
            </a:xfrm>
          </p:grpSpPr>
          <p:sp>
            <p:nvSpPr>
              <p:cNvPr id="19" name="Freeform 9">
                <a:extLst>
                  <a:ext uri="{FF2B5EF4-FFF2-40B4-BE49-F238E27FC236}">
                    <a16:creationId xmlns:a16="http://schemas.microsoft.com/office/drawing/2014/main" id="{0E79CB0A-A4EE-6DC3-C760-D447C15DA1C6}"/>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20" name="TextBox 10">
                <a:extLst>
                  <a:ext uri="{FF2B5EF4-FFF2-40B4-BE49-F238E27FC236}">
                    <a16:creationId xmlns:a16="http://schemas.microsoft.com/office/drawing/2014/main" id="{CFC2C3DD-5F1D-551B-57E9-8A379F0F407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21" name="Picture 20" descr="A child with glasses and a pen on a stack of books&#10;&#10;Description automatically generated">
              <a:extLst>
                <a:ext uri="{FF2B5EF4-FFF2-40B4-BE49-F238E27FC236}">
                  <a16:creationId xmlns:a16="http://schemas.microsoft.com/office/drawing/2014/main" id="{575E225D-7681-B644-EA7D-42205256DF95}"/>
                </a:ext>
              </a:extLst>
            </p:cNvPr>
            <p:cNvPicPr>
              <a:picLocks noChangeAspect="1"/>
            </p:cNvPicPr>
            <p:nvPr/>
          </p:nvPicPr>
          <p:blipFill rotWithShape="1">
            <a:blip r:embed="rId7">
              <a:extLst>
                <a:ext uri="{28A0092B-C50C-407E-A947-70E740481C1C}">
                  <a14:useLocalDpi xmlns:a14="http://schemas.microsoft.com/office/drawing/2010/main" val="0"/>
                </a:ext>
              </a:extLst>
            </a:blip>
            <a:srcRect l="7280" t="2915" r="9520" b="4059"/>
            <a:stretch/>
          </p:blipFill>
          <p:spPr>
            <a:xfrm>
              <a:off x="2266946" y="4122031"/>
              <a:ext cx="3086100" cy="3450611"/>
            </a:xfrm>
            <a:prstGeom prst="rect">
              <a:avLst/>
            </a:prstGeom>
          </p:spPr>
        </p:pic>
      </p:grpSp>
    </p:spTree>
    <p:extLst>
      <p:ext uri="{BB962C8B-B14F-4D97-AF65-F5344CB8AC3E}">
        <p14:creationId xmlns:p14="http://schemas.microsoft.com/office/powerpoint/2010/main" val="35098677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1AAFA46-3EDA-8C7E-FEDA-80E0F9737A14}"/>
              </a:ext>
            </a:extLst>
          </p:cNvPr>
          <p:cNvPicPr>
            <a:picLocks noChangeAspect="1"/>
          </p:cNvPicPr>
          <p:nvPr/>
        </p:nvPicPr>
        <p:blipFill>
          <a:blip r:embed="rId4"/>
          <a:srcRect t="7037" b="7037"/>
          <a:stretch>
            <a:fillRect/>
          </a:stretch>
        </p:blipFill>
        <p:spPr>
          <a:xfrm>
            <a:off x="958363" y="1409700"/>
            <a:ext cx="16371254" cy="8877300"/>
          </a:xfrm>
          <a:prstGeom prst="rect">
            <a:avLst/>
          </a:prstGeom>
        </p:spPr>
      </p:pic>
      <p:sp>
        <p:nvSpPr>
          <p:cNvPr id="8" name="Rectangle 7">
            <a:extLst>
              <a:ext uri="{FF2B5EF4-FFF2-40B4-BE49-F238E27FC236}">
                <a16:creationId xmlns:a16="http://schemas.microsoft.com/office/drawing/2014/main" id="{5DA13439-3481-7E7E-1062-EA8BAB194AE9}"/>
              </a:ext>
            </a:extLst>
          </p:cNvPr>
          <p:cNvSpPr/>
          <p:nvPr/>
        </p:nvSpPr>
        <p:spPr>
          <a:xfrm>
            <a:off x="1828782" y="2358442"/>
            <a:ext cx="14630412" cy="5570115"/>
          </a:xfrm>
          <a:prstGeom prst="rect">
            <a:avLst/>
          </a:prstGeom>
        </p:spPr>
        <p:txBody>
          <a:bodyPr wrap="square">
            <a:spAutoFit/>
          </a:bodyPr>
          <a:lstStyle/>
          <a:p>
            <a:pPr marL="571500" indent="-571500" algn="just">
              <a:lnSpc>
                <a:spcPct val="150000"/>
              </a:lnSpc>
              <a:spcBef>
                <a:spcPts val="300"/>
              </a:spcBef>
              <a:spcAft>
                <a:spcPts val="300"/>
              </a:spcAft>
              <a:buFont typeface="Wingdings" panose="05000000000000000000" pitchFamily="2" charset="2"/>
              <a:buChar char="Ø"/>
            </a:pPr>
            <a:r>
              <a:rPr lang="vi-VN" sz="4000">
                <a:latin typeface="Arial" panose="020B0604020202020204" pitchFamily="34" charset="0"/>
                <a:ea typeface="Calibri" panose="020F0502020204030204" pitchFamily="34" charset="0"/>
                <a:cs typeface="Arial" panose="020B0604020202020204" pitchFamily="34" charset="0"/>
              </a:rPr>
              <a:t>Để xác định được cách tự tin sắp xếp công việc và tự giác tham gia lao động trong gia đình, mỗi HS cần:</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Kết hợp hài hòa giữa nhiệm vụ học tập và giúp đỡ gia đình.</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Lựa chọn những việc quan trọng, cần thiết, xếp thứ tự ưu tiên làm trước.</a:t>
            </a:r>
          </a:p>
          <a:p>
            <a:pPr marL="1028700" lvl="1" indent="-571500" algn="just">
              <a:lnSpc>
                <a:spcPct val="150000"/>
              </a:lnSpc>
              <a:spcBef>
                <a:spcPts val="300"/>
              </a:spcBef>
              <a:spcAft>
                <a:spcPts val="300"/>
              </a:spcAft>
              <a:buFont typeface="Wingdings" panose="05000000000000000000" pitchFamily="2" charset="2"/>
              <a:buChar char="§"/>
            </a:pPr>
            <a:r>
              <a:rPr lang="vi-VN" sz="3800">
                <a:latin typeface="Arial" panose="020B0604020202020204" pitchFamily="34" charset="0"/>
                <a:ea typeface="Calibri" panose="020F0502020204030204" pitchFamily="34" charset="0"/>
                <a:cs typeface="Arial" panose="020B0604020202020204" pitchFamily="34" charset="0"/>
              </a:rPr>
              <a:t>Sử dụng thời gian hợp lí, hiệu quả</a:t>
            </a:r>
            <a:r>
              <a:rPr lang="en-US" sz="3800">
                <a:latin typeface="Arial" panose="020B0604020202020204" pitchFamily="34" charset="0"/>
                <a:ea typeface="Calibri" panose="020F0502020204030204" pitchFamily="34" charset="0"/>
                <a:cs typeface="Arial" panose="020B0604020202020204" pitchFamily="34" charset="0"/>
              </a:rPr>
              <a:t>.</a:t>
            </a:r>
            <a:endParaRPr lang="vi-VN" sz="3800">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442D7932-D38E-F6BA-75B9-F7F9C4E8F85A}"/>
              </a:ext>
            </a:extLst>
          </p:cNvPr>
          <p:cNvGrpSpPr/>
          <p:nvPr/>
        </p:nvGrpSpPr>
        <p:grpSpPr>
          <a:xfrm>
            <a:off x="5904417" y="687756"/>
            <a:ext cx="6479144" cy="1360323"/>
            <a:chOff x="2078673" y="1010321"/>
            <a:chExt cx="6479144" cy="1360323"/>
          </a:xfrm>
        </p:grpSpPr>
        <p:sp>
          <p:nvSpPr>
            <p:cNvPr id="10" name="Freeform 6">
              <a:extLst>
                <a:ext uri="{FF2B5EF4-FFF2-40B4-BE49-F238E27FC236}">
                  <a16:creationId xmlns:a16="http://schemas.microsoft.com/office/drawing/2014/main" id="{516EE59F-15A9-BAB3-6EC5-63641F09772C}"/>
                </a:ext>
              </a:extLst>
            </p:cNvPr>
            <p:cNvSpPr/>
            <p:nvPr/>
          </p:nvSpPr>
          <p:spPr>
            <a:xfrm>
              <a:off x="2078673" y="1010321"/>
              <a:ext cx="6479144" cy="1360323"/>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chemeClr val="bg1"/>
            </a:solidFill>
            <a:ln>
              <a:solidFill>
                <a:schemeClr val="accent5">
                  <a:lumMod val="50000"/>
                </a:schemeClr>
              </a:solidFill>
            </a:ln>
          </p:spPr>
          <p:txBody>
            <a:bodyPr/>
            <a:lstStyle/>
            <a:p>
              <a:endParaRPr lang="en-US">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C08F9EC-8164-0F87-34F6-1D8B52F1A136}"/>
                </a:ext>
              </a:extLst>
            </p:cNvPr>
            <p:cNvSpPr txBox="1"/>
            <p:nvPr/>
          </p:nvSpPr>
          <p:spPr>
            <a:xfrm>
              <a:off x="2452270" y="1269952"/>
              <a:ext cx="5731949" cy="1015663"/>
            </a:xfrm>
            <a:prstGeom prst="rect">
              <a:avLst/>
            </a:prstGeom>
            <a:noFill/>
          </p:spPr>
          <p:txBody>
            <a:bodyPr wrap="square">
              <a:spAutoFit/>
            </a:bodyPr>
            <a:lstStyle/>
            <a:p>
              <a:pPr marL="0" marR="0" algn="ctr">
                <a:spcBef>
                  <a:spcPts val="0"/>
                </a:spcBef>
                <a:spcAft>
                  <a:spcPts val="0"/>
                </a:spcAft>
              </a:pPr>
              <a:r>
                <a:rPr lang="en-US" sz="6000" b="1">
                  <a:solidFill>
                    <a:srgbClr val="C00000"/>
                  </a:solidFill>
                  <a:latin typeface="Arial" panose="020B0604020202020204" pitchFamily="34" charset="0"/>
                  <a:ea typeface="Calibri" panose="020F0502020204030204" pitchFamily="34" charset="0"/>
                  <a:cs typeface="Arial" panose="020B0604020202020204" pitchFamily="34" charset="0"/>
                </a:rPr>
                <a:t>KẾT LUẬN</a:t>
              </a:r>
              <a:endParaRPr lang="en-US" sz="6000" b="1"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grpSp>
      <p:sp>
        <p:nvSpPr>
          <p:cNvPr id="6" name="Freeform 6"/>
          <p:cNvSpPr/>
          <p:nvPr/>
        </p:nvSpPr>
        <p:spPr>
          <a:xfrm rot="-1412487">
            <a:off x="16956" y="8858698"/>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8" name="Picture 9">
            <a:extLst>
              <a:ext uri="{FF2B5EF4-FFF2-40B4-BE49-F238E27FC236}">
                <a16:creationId xmlns:a16="http://schemas.microsoft.com/office/drawing/2014/main" id="{371B0BA7-CED6-6BBF-4496-6F55FF7F54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020800" y="6656537"/>
            <a:ext cx="3470381" cy="3656531"/>
          </a:xfrm>
          <a:prstGeom prst="rect">
            <a:avLst/>
          </a:prstGeom>
        </p:spPr>
      </p:pic>
    </p:spTree>
    <p:extLst>
      <p:ext uri="{BB962C8B-B14F-4D97-AF65-F5344CB8AC3E}">
        <p14:creationId xmlns:p14="http://schemas.microsoft.com/office/powerpoint/2010/main" val="321136825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left)">
                                      <p:cBhvr>
                                        <p:cTn id="16" dur="500"/>
                                        <p:tgtEl>
                                          <p:spTgt spid="8">
                                            <p:txEl>
                                              <p:pRg st="2" end="2"/>
                                            </p:txEl>
                                          </p:spTgt>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wipe(left)">
                                      <p:cBhvr>
                                        <p:cTn id="20"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7" name="Freeform 7"/>
          <p:cNvSpPr/>
          <p:nvPr/>
        </p:nvSpPr>
        <p:spPr>
          <a:xfrm>
            <a:off x="-92305" y="144839"/>
            <a:ext cx="1279450" cy="982837"/>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1B757CF-6DC1-7FCF-E160-83E0357FF026}"/>
              </a:ext>
            </a:extLst>
          </p:cNvPr>
          <p:cNvGrpSpPr/>
          <p:nvPr/>
        </p:nvGrpSpPr>
        <p:grpSpPr>
          <a:xfrm>
            <a:off x="16045543" y="102420"/>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30" name="TextBox 29">
            <a:extLst>
              <a:ext uri="{FF2B5EF4-FFF2-40B4-BE49-F238E27FC236}">
                <a16:creationId xmlns:a16="http://schemas.microsoft.com/office/drawing/2014/main" id="{44008802-0501-2EE8-89D7-7705B609E63A}"/>
              </a:ext>
            </a:extLst>
          </p:cNvPr>
          <p:cNvSpPr txBox="1"/>
          <p:nvPr/>
        </p:nvSpPr>
        <p:spPr>
          <a:xfrm>
            <a:off x="1028700" y="884039"/>
            <a:ext cx="3086100" cy="323076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0DB0B90-5D34-FFF2-EFC8-7451509131A1}"/>
              </a:ext>
            </a:extLst>
          </p:cNvPr>
          <p:cNvSpPr txBox="1"/>
          <p:nvPr/>
        </p:nvSpPr>
        <p:spPr>
          <a:xfrm>
            <a:off x="1028700" y="884039"/>
            <a:ext cx="3086100" cy="323076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TextBox 32">
            <a:extLst>
              <a:ext uri="{FF2B5EF4-FFF2-40B4-BE49-F238E27FC236}">
                <a16:creationId xmlns:a16="http://schemas.microsoft.com/office/drawing/2014/main" id="{578B4F5D-D5D7-435E-7291-D3674A6097CC}"/>
              </a:ext>
            </a:extLst>
          </p:cNvPr>
          <p:cNvSpPr txBox="1"/>
          <p:nvPr/>
        </p:nvSpPr>
        <p:spPr>
          <a:xfrm>
            <a:off x="1140564" y="716039"/>
            <a:ext cx="16006872" cy="1824923"/>
          </a:xfrm>
          <a:prstGeom prst="rect">
            <a:avLst/>
          </a:prstGeom>
          <a:noFill/>
        </p:spPr>
        <p:txBody>
          <a:bodyPr wrap="square">
            <a:spAutoFit/>
          </a:bodyPr>
          <a:lstStyle/>
          <a:p>
            <a:pPr lvl="0" algn="ctr">
              <a:lnSpc>
                <a:spcPct val="150000"/>
              </a:lnSpc>
              <a:spcAft>
                <a:spcPts val="1000"/>
              </a:spcAft>
              <a:defRPr/>
            </a:pPr>
            <a:r>
              <a:rPr lang="vi-VN" sz="4000" b="1">
                <a:solidFill>
                  <a:srgbClr val="C00000"/>
                </a:solidFill>
                <a:ea typeface="Calibri" panose="020F0502020204030204" pitchFamily="34" charset="0"/>
                <a:cs typeface="Arial" panose="020B0604020202020204" pitchFamily="34" charset="0"/>
              </a:rPr>
              <a:t>Nhiệm vụ 2: Thảo luận về cách tổ chức, sắp xếp hợp lí công việc để tự tin và tự giác, trách nhiệm tham gia lao động gia đình</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B316C7FB-E49C-EF44-6CC6-8E7B18634C28}"/>
              </a:ext>
            </a:extLst>
          </p:cNvPr>
          <p:cNvGrpSpPr/>
          <p:nvPr/>
        </p:nvGrpSpPr>
        <p:grpSpPr>
          <a:xfrm>
            <a:off x="1676400" y="2952600"/>
            <a:ext cx="9067800" cy="6492667"/>
            <a:chOff x="1143001" y="2183246"/>
            <a:chExt cx="9067800" cy="6492667"/>
          </a:xfrm>
        </p:grpSpPr>
        <p:sp>
          <p:nvSpPr>
            <p:cNvPr id="35" name="Freeform 5">
              <a:extLst>
                <a:ext uri="{FF2B5EF4-FFF2-40B4-BE49-F238E27FC236}">
                  <a16:creationId xmlns:a16="http://schemas.microsoft.com/office/drawing/2014/main" id="{DAC77D5B-8DD5-CD74-3FB8-6261415531E4}"/>
                </a:ext>
              </a:extLst>
            </p:cNvPr>
            <p:cNvSpPr/>
            <p:nvPr/>
          </p:nvSpPr>
          <p:spPr>
            <a:xfrm>
              <a:off x="1143001" y="2748462"/>
              <a:ext cx="9067800" cy="592745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6" name="Group 35">
              <a:extLst>
                <a:ext uri="{FF2B5EF4-FFF2-40B4-BE49-F238E27FC236}">
                  <a16:creationId xmlns:a16="http://schemas.microsoft.com/office/drawing/2014/main" id="{F3A60EAF-4456-D5A4-07D5-053D68418055}"/>
                </a:ext>
              </a:extLst>
            </p:cNvPr>
            <p:cNvGrpSpPr/>
            <p:nvPr/>
          </p:nvGrpSpPr>
          <p:grpSpPr>
            <a:xfrm>
              <a:off x="2034533" y="2183246"/>
              <a:ext cx="7276528" cy="1130432"/>
              <a:chOff x="5488010" y="684673"/>
              <a:chExt cx="7276528" cy="1130432"/>
            </a:xfrm>
          </p:grpSpPr>
          <p:pic>
            <p:nvPicPr>
              <p:cNvPr id="38" name="Picture 9">
                <a:extLst>
                  <a:ext uri="{FF2B5EF4-FFF2-40B4-BE49-F238E27FC236}">
                    <a16:creationId xmlns:a16="http://schemas.microsoft.com/office/drawing/2014/main" id="{8353E114-E49C-6DE9-F650-FE41306902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5871" y="684673"/>
                <a:ext cx="6816052" cy="1130432"/>
              </a:xfrm>
              <a:prstGeom prst="rect">
                <a:avLst/>
              </a:prstGeom>
            </p:spPr>
          </p:pic>
          <p:sp>
            <p:nvSpPr>
              <p:cNvPr id="39" name="TextBox 38">
                <a:extLst>
                  <a:ext uri="{FF2B5EF4-FFF2-40B4-BE49-F238E27FC236}">
                    <a16:creationId xmlns:a16="http://schemas.microsoft.com/office/drawing/2014/main" id="{2E53F3D5-884E-7A9A-E29C-0E7343BD575B}"/>
                  </a:ext>
                </a:extLst>
              </p:cNvPr>
              <p:cNvSpPr txBox="1"/>
              <p:nvPr/>
            </p:nvSpPr>
            <p:spPr>
              <a:xfrm>
                <a:off x="5488010" y="839701"/>
                <a:ext cx="7276528"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Hoạt</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4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nhóm</a:t>
                </a:r>
                <a:endParaRPr kumimoji="0" lang="en-US" sz="4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7" name="TextBox 36">
              <a:extLst>
                <a:ext uri="{FF2B5EF4-FFF2-40B4-BE49-F238E27FC236}">
                  <a16:creationId xmlns:a16="http://schemas.microsoft.com/office/drawing/2014/main" id="{1585BD32-AE00-E940-A883-8C51C232CBB0}"/>
                </a:ext>
              </a:extLst>
            </p:cNvPr>
            <p:cNvSpPr txBox="1"/>
            <p:nvPr/>
          </p:nvSpPr>
          <p:spPr>
            <a:xfrm>
              <a:off x="1876835" y="3578969"/>
              <a:ext cx="743422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Em hãy thảo luận và chia sẻ với các bạn trong nhóm về cách tự tin tổ chức, sắp xếp hợp lí công việc và tự giác, trách nhiệm tham gia lao động gia đình.</a:t>
              </a:r>
              <a:endParaRPr kumimoji="0" lang="en-US" sz="40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40" name="Picture 11">
            <a:extLst>
              <a:ext uri="{FF2B5EF4-FFF2-40B4-BE49-F238E27FC236}">
                <a16:creationId xmlns:a16="http://schemas.microsoft.com/office/drawing/2014/main" id="{D7752385-80EA-ABB5-3799-F4622EA6590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34600" y="5981700"/>
            <a:ext cx="5251924" cy="4667648"/>
          </a:xfrm>
          <a:prstGeom prst="rect">
            <a:avLst/>
          </a:prstGeom>
        </p:spPr>
      </p:pic>
    </p:spTree>
    <p:extLst>
      <p:ext uri="{BB962C8B-B14F-4D97-AF65-F5344CB8AC3E}">
        <p14:creationId xmlns:p14="http://schemas.microsoft.com/office/powerpoint/2010/main" val="5176718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randombar(horizontal)">
                                      <p:cBhvr>
                                        <p:cTn id="12" dur="500"/>
                                        <p:tgtEl>
                                          <p:spTgt spid="34"/>
                                        </p:tgtEl>
                                      </p:cBhvr>
                                    </p:animEffect>
                                  </p:childTnLst>
                                </p:cTn>
                              </p:par>
                              <p:par>
                                <p:cTn id="13" presetID="14" presetClass="entr" presetSubtype="1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randombar(horizontal)">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083925C-75EA-756F-B50A-AE5D247A87C4}"/>
              </a:ext>
            </a:extLst>
          </p:cNvPr>
          <p:cNvGrpSpPr/>
          <p:nvPr/>
        </p:nvGrpSpPr>
        <p:grpSpPr>
          <a:xfrm>
            <a:off x="381001" y="34089"/>
            <a:ext cx="15364313" cy="2886226"/>
            <a:chOff x="306977" y="-108285"/>
            <a:chExt cx="15364313" cy="2886226"/>
          </a:xfrm>
        </p:grpSpPr>
        <p:sp>
          <p:nvSpPr>
            <p:cNvPr id="11" name="Line Callout 1 (Border and Accent Bar) 3">
              <a:extLst>
                <a:ext uri="{FF2B5EF4-FFF2-40B4-BE49-F238E27FC236}">
                  <a16:creationId xmlns:a16="http://schemas.microsoft.com/office/drawing/2014/main" id="{824573FC-D8D5-292B-616A-ACE9C0447196}"/>
                </a:ext>
              </a:extLst>
            </p:cNvPr>
            <p:cNvSpPr/>
            <p:nvPr/>
          </p:nvSpPr>
          <p:spPr>
            <a:xfrm>
              <a:off x="306977" y="571500"/>
              <a:ext cx="14478000" cy="2206441"/>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1">
                      <a:lumMod val="50000"/>
                    </a:schemeClr>
                  </a:solidFill>
                  <a:latin typeface="Arial" panose="020B0604020202020204" pitchFamily="34" charset="0"/>
                  <a:cs typeface="Arial" panose="020B0604020202020204" pitchFamily="34" charset="0"/>
                </a:rPr>
                <a:t>KẾT LUẬN: </a:t>
              </a:r>
              <a:r>
                <a:rPr lang="en-US" sz="4000">
                  <a:solidFill>
                    <a:schemeClr val="accent1">
                      <a:lumMod val="50000"/>
                    </a:schemeClr>
                  </a:solidFill>
                  <a:latin typeface="Arial" panose="020B0604020202020204" pitchFamily="34" charset="0"/>
                  <a:cs typeface="Arial" panose="020B0604020202020204" pitchFamily="34" charset="0"/>
                </a:rPr>
                <a:t>Cách </a:t>
              </a:r>
              <a:r>
                <a:rPr lang="vi-VN" sz="4000">
                  <a:solidFill>
                    <a:schemeClr val="accent1">
                      <a:lumMod val="50000"/>
                    </a:schemeClr>
                  </a:solidFill>
                  <a:latin typeface="Arial" panose="020B0604020202020204" pitchFamily="34" charset="0"/>
                  <a:cs typeface="Arial" panose="020B0604020202020204" pitchFamily="34" charset="0"/>
                </a:rPr>
                <a:t>tổ chức, sắp xếp hợp lí công việc để tự tin và tự giác, trách nhiệm tham gia lao động gia đình</a:t>
              </a:r>
              <a:r>
                <a:rPr lang="en-US" sz="4000">
                  <a:solidFill>
                    <a:schemeClr val="accent1">
                      <a:lumMod val="50000"/>
                    </a:schemeClr>
                  </a:solidFill>
                  <a:latin typeface="Arial" panose="020B0604020202020204" pitchFamily="34" charset="0"/>
                  <a:cs typeface="Arial" panose="020B0604020202020204" pitchFamily="34" charset="0"/>
                </a:rPr>
                <a:t> là</a:t>
              </a:r>
              <a:endParaRPr lang="en-US" sz="4000" dirty="0">
                <a:solidFill>
                  <a:schemeClr val="accent1">
                    <a:lumMod val="50000"/>
                  </a:schemeClr>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29611133-1EFF-0A4D-24BC-D3FADD2016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85390" y="-108285"/>
              <a:ext cx="1485900" cy="1485900"/>
            </a:xfrm>
            <a:prstGeom prst="rect">
              <a:avLst/>
            </a:prstGeom>
          </p:spPr>
        </p:pic>
      </p:grpSp>
      <p:sp>
        <p:nvSpPr>
          <p:cNvPr id="13" name="Rectangle: Rounded Corners 12">
            <a:extLst>
              <a:ext uri="{FF2B5EF4-FFF2-40B4-BE49-F238E27FC236}">
                <a16:creationId xmlns:a16="http://schemas.microsoft.com/office/drawing/2014/main" id="{ABF286A4-D0DD-A646-1623-FAC336002953}"/>
              </a:ext>
            </a:extLst>
          </p:cNvPr>
          <p:cNvSpPr/>
          <p:nvPr/>
        </p:nvSpPr>
        <p:spPr>
          <a:xfrm>
            <a:off x="603940" y="3390900"/>
            <a:ext cx="5486400" cy="2666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Kết hợp hài hòa giữa nhiệm vụ học tập và giúp đỡ gia đình</a:t>
            </a:r>
            <a:endParaRPr lang="en-US" sz="36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7E51DAE-094C-586A-CE6D-D8221B5338DF}"/>
              </a:ext>
            </a:extLst>
          </p:cNvPr>
          <p:cNvSpPr/>
          <p:nvPr/>
        </p:nvSpPr>
        <p:spPr>
          <a:xfrm>
            <a:off x="6626079" y="3390900"/>
            <a:ext cx="5035841" cy="2666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Lập danh sách các công việc cần làm</a:t>
            </a:r>
            <a:endParaRPr lang="en-US" sz="36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A3C498DE-5FF7-C66B-BC7A-63B84CE1A141}"/>
              </a:ext>
            </a:extLst>
          </p:cNvPr>
          <p:cNvSpPr/>
          <p:nvPr/>
        </p:nvSpPr>
        <p:spPr>
          <a:xfrm>
            <a:off x="12323935" y="3390899"/>
            <a:ext cx="5356859" cy="2666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Ưu tiên những việc quan trọng và cấp bách làm trước</a:t>
            </a:r>
            <a:endParaRPr lang="en-US" sz="3600" dirty="0">
              <a:solidFill>
                <a:schemeClr val="tx1"/>
              </a:solidFill>
              <a:latin typeface="Arial" panose="020B0604020202020204" pitchFamily="34" charset="0"/>
              <a:cs typeface="Arial" panose="020B0604020202020204" pitchFamily="34" charset="0"/>
            </a:endParaRPr>
          </a:p>
        </p:txBody>
      </p:sp>
      <p:pic>
        <p:nvPicPr>
          <p:cNvPr id="1026" name="Picture 2" descr="Em làm việc nhà, trắc nghiệm - Hoc24">
            <a:extLst>
              <a:ext uri="{FF2B5EF4-FFF2-40B4-BE49-F238E27FC236}">
                <a16:creationId xmlns:a16="http://schemas.microsoft.com/office/drawing/2014/main" id="{53A5A658-15EC-AD37-EBC0-8B41C7251C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19" b="3319"/>
          <a:stretch/>
        </p:blipFill>
        <p:spPr bwMode="auto">
          <a:xfrm>
            <a:off x="1113714" y="6528484"/>
            <a:ext cx="4466852" cy="333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ách tạo danh sách công việc (To-do list) bằng Notion dễ dàng -  Thegioididong.com">
            <a:extLst>
              <a:ext uri="{FF2B5EF4-FFF2-40B4-BE49-F238E27FC236}">
                <a16:creationId xmlns:a16="http://schemas.microsoft.com/office/drawing/2014/main" id="{A6386BDC-3E42-DFCF-7DEA-C7620864C7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740" r="1418"/>
          <a:stretch/>
        </p:blipFill>
        <p:spPr bwMode="auto">
          <a:xfrm>
            <a:off x="6114668" y="6528484"/>
            <a:ext cx="6058661" cy="333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Bật mí cách sắp xếp công việc hiệu quả - chìa khóa vàng của thành công">
            <a:extLst>
              <a:ext uri="{FF2B5EF4-FFF2-40B4-BE49-F238E27FC236}">
                <a16:creationId xmlns:a16="http://schemas.microsoft.com/office/drawing/2014/main" id="{474A8069-7EDB-13D5-E591-5BCABA8258A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375" r="10625"/>
          <a:stretch/>
        </p:blipFill>
        <p:spPr bwMode="auto">
          <a:xfrm>
            <a:off x="12633689" y="6528484"/>
            <a:ext cx="4737350" cy="3330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92706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wipe(up)">
                                      <p:cBhvr>
                                        <p:cTn id="23" dur="500"/>
                                        <p:tgtEl>
                                          <p:spTgt spid="102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032"/>
                                        </p:tgtEl>
                                        <p:attrNameLst>
                                          <p:attrName>style.visibility</p:attrName>
                                        </p:attrNameLst>
                                      </p:cBhvr>
                                      <p:to>
                                        <p:strVal val="visible"/>
                                      </p:to>
                                    </p:set>
                                    <p:animEffect transition="in" filter="wipe(down)">
                                      <p:cBhvr>
                                        <p:cTn id="31"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ABF286A4-D0DD-A646-1623-FAC336002953}"/>
              </a:ext>
            </a:extLst>
          </p:cNvPr>
          <p:cNvSpPr/>
          <p:nvPr/>
        </p:nvSpPr>
        <p:spPr>
          <a:xfrm>
            <a:off x="685800" y="3390900"/>
            <a:ext cx="5486400" cy="2666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Phân bổ thời gian cho học tập và lao động giúp gia đình hợp lí</a:t>
            </a:r>
            <a:endParaRPr lang="en-US" sz="36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7E51DAE-094C-586A-CE6D-D8221B5338DF}"/>
              </a:ext>
            </a:extLst>
          </p:cNvPr>
          <p:cNvSpPr/>
          <p:nvPr/>
        </p:nvSpPr>
        <p:spPr>
          <a:xfrm>
            <a:off x="6626079" y="3390900"/>
            <a:ext cx="5035841" cy="2666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Sử dụng thời gian hiệu quả</a:t>
            </a:r>
            <a:endParaRPr lang="en-US" sz="36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A3C498DE-5FF7-C66B-BC7A-63B84CE1A141}"/>
              </a:ext>
            </a:extLst>
          </p:cNvPr>
          <p:cNvSpPr/>
          <p:nvPr/>
        </p:nvSpPr>
        <p:spPr>
          <a:xfrm>
            <a:off x="12197659" y="3390900"/>
            <a:ext cx="5356859" cy="2666999"/>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Tập trung và đảm bảo chất lượng công việ</a:t>
            </a:r>
            <a:r>
              <a:rPr lang="en-US" sz="3600">
                <a:solidFill>
                  <a:schemeClr val="tx1"/>
                </a:solidFill>
                <a:latin typeface="Arial" panose="020B0604020202020204" pitchFamily="34" charset="0"/>
                <a:cs typeface="Arial" panose="020B0604020202020204" pitchFamily="34" charset="0"/>
              </a:rPr>
              <a:t>c</a:t>
            </a:r>
            <a:endParaRPr lang="en-US" sz="3600" dirty="0">
              <a:solidFill>
                <a:schemeClr val="tx1"/>
              </a:solidFill>
              <a:latin typeface="Arial" panose="020B0604020202020204" pitchFamily="34" charset="0"/>
              <a:cs typeface="Arial" panose="020B0604020202020204" pitchFamily="34" charset="0"/>
            </a:endParaRPr>
          </a:p>
        </p:txBody>
      </p:sp>
      <p:pic>
        <p:nvPicPr>
          <p:cNvPr id="2050" name="Picture 2" descr="Tầm quan trọng của việc quản lý thời gian - Volunteer for Education">
            <a:extLst>
              <a:ext uri="{FF2B5EF4-FFF2-40B4-BE49-F238E27FC236}">
                <a16:creationId xmlns:a16="http://schemas.microsoft.com/office/drawing/2014/main" id="{6C29D645-4E4F-97A8-6A3A-AD11E30F1D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0" r="6250"/>
          <a:stretch/>
        </p:blipFill>
        <p:spPr bwMode="auto">
          <a:xfrm>
            <a:off x="1103918" y="6528484"/>
            <a:ext cx="4650164" cy="3188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5 kỹ năng quản lý thời gian hiệu quả giúp bạn thành công trong công việc -  Digital Learning">
            <a:extLst>
              <a:ext uri="{FF2B5EF4-FFF2-40B4-BE49-F238E27FC236}">
                <a16:creationId xmlns:a16="http://schemas.microsoft.com/office/drawing/2014/main" id="{B32E612F-0D8C-6CC4-5404-DCF86CC377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353"/>
          <a:stretch/>
        </p:blipFill>
        <p:spPr bwMode="auto">
          <a:xfrm>
            <a:off x="6718601" y="6522468"/>
            <a:ext cx="4850795" cy="3188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Các kỹ năng học tập cần thiết cho học sinh">
            <a:extLst>
              <a:ext uri="{FF2B5EF4-FFF2-40B4-BE49-F238E27FC236}">
                <a16:creationId xmlns:a16="http://schemas.microsoft.com/office/drawing/2014/main" id="{F6F51DF4-0C52-BC8D-0A21-11E5F4ED3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50298" y="6522468"/>
            <a:ext cx="4251579" cy="31886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EBC0F45-D314-72EC-C66E-A0DC78568F6E}"/>
              </a:ext>
            </a:extLst>
          </p:cNvPr>
          <p:cNvGrpSpPr/>
          <p:nvPr/>
        </p:nvGrpSpPr>
        <p:grpSpPr>
          <a:xfrm>
            <a:off x="381001" y="34089"/>
            <a:ext cx="15364313" cy="2886226"/>
            <a:chOff x="306977" y="-108285"/>
            <a:chExt cx="15364313" cy="2886226"/>
          </a:xfrm>
        </p:grpSpPr>
        <p:sp>
          <p:nvSpPr>
            <p:cNvPr id="3" name="Line Callout 1 (Border and Accent Bar) 3">
              <a:extLst>
                <a:ext uri="{FF2B5EF4-FFF2-40B4-BE49-F238E27FC236}">
                  <a16:creationId xmlns:a16="http://schemas.microsoft.com/office/drawing/2014/main" id="{F7773B23-1C85-297A-B9DD-EF2E50730CEA}"/>
                </a:ext>
              </a:extLst>
            </p:cNvPr>
            <p:cNvSpPr/>
            <p:nvPr/>
          </p:nvSpPr>
          <p:spPr>
            <a:xfrm>
              <a:off x="306977" y="571500"/>
              <a:ext cx="14478000" cy="2206441"/>
            </a:xfrm>
            <a:prstGeom prst="accentBorderCallout1">
              <a:avLst>
                <a:gd name="adj1" fmla="val 18750"/>
                <a:gd name="adj2" fmla="val -3127"/>
                <a:gd name="adj3" fmla="val 17954"/>
                <a:gd name="adj4" fmla="val -17509"/>
              </a:avLst>
            </a:prstGeom>
            <a:solidFill>
              <a:schemeClr val="bg1"/>
            </a:solidFill>
            <a:ln>
              <a:solidFill>
                <a:schemeClr val="accent1">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accent1">
                      <a:lumMod val="50000"/>
                    </a:schemeClr>
                  </a:solidFill>
                  <a:latin typeface="Arial" panose="020B0604020202020204" pitchFamily="34" charset="0"/>
                  <a:cs typeface="Arial" panose="020B0604020202020204" pitchFamily="34" charset="0"/>
                </a:rPr>
                <a:t>KẾT LUẬN: </a:t>
              </a:r>
              <a:r>
                <a:rPr lang="en-US" sz="4000">
                  <a:solidFill>
                    <a:schemeClr val="accent1">
                      <a:lumMod val="50000"/>
                    </a:schemeClr>
                  </a:solidFill>
                  <a:latin typeface="Arial" panose="020B0604020202020204" pitchFamily="34" charset="0"/>
                  <a:cs typeface="Arial" panose="020B0604020202020204" pitchFamily="34" charset="0"/>
                </a:rPr>
                <a:t>Cách </a:t>
              </a:r>
              <a:r>
                <a:rPr lang="vi-VN" sz="4000">
                  <a:solidFill>
                    <a:schemeClr val="accent1">
                      <a:lumMod val="50000"/>
                    </a:schemeClr>
                  </a:solidFill>
                  <a:latin typeface="Arial" panose="020B0604020202020204" pitchFamily="34" charset="0"/>
                  <a:cs typeface="Arial" panose="020B0604020202020204" pitchFamily="34" charset="0"/>
                </a:rPr>
                <a:t>tổ chức, sắp xếp hợp lí công việc để tự tin và tự giác, trách nhiệm tham gia lao động gia đình</a:t>
              </a:r>
              <a:r>
                <a:rPr lang="en-US" sz="4000">
                  <a:solidFill>
                    <a:schemeClr val="accent1">
                      <a:lumMod val="50000"/>
                    </a:schemeClr>
                  </a:solidFill>
                  <a:latin typeface="Arial" panose="020B0604020202020204" pitchFamily="34" charset="0"/>
                  <a:cs typeface="Arial" panose="020B0604020202020204" pitchFamily="34" charset="0"/>
                </a:rPr>
                <a:t> là</a:t>
              </a:r>
              <a:endParaRPr lang="en-US" sz="4000" dirty="0">
                <a:solidFill>
                  <a:schemeClr val="accent1">
                    <a:lumMod val="50000"/>
                  </a:schemeClr>
                </a:solidFill>
                <a:latin typeface="Arial" panose="020B0604020202020204" pitchFamily="34" charset="0"/>
                <a:cs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1F8021D1-8147-52F2-F40E-504FB4A47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85390" y="-108285"/>
              <a:ext cx="1485900" cy="1485900"/>
            </a:xfrm>
            <a:prstGeom prst="rect">
              <a:avLst/>
            </a:prstGeom>
          </p:spPr>
        </p:pic>
      </p:grpSp>
    </p:spTree>
    <p:extLst>
      <p:ext uri="{BB962C8B-B14F-4D97-AF65-F5344CB8AC3E}">
        <p14:creationId xmlns:p14="http://schemas.microsoft.com/office/powerpoint/2010/main" val="269629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up)">
                                      <p:cBhvr>
                                        <p:cTn id="18" dur="500"/>
                                        <p:tgtEl>
                                          <p:spTgt spid="205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2" presetClass="entr" presetSubtype="4" fill="hold" nodeType="with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wipe(down)">
                                      <p:cBhvr>
                                        <p:cTn id="26"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E2BA"/>
        </a:solidFill>
        <a:effectLst/>
      </p:bgPr>
    </p:bg>
    <p:spTree>
      <p:nvGrpSpPr>
        <p:cNvPr id="1" name=""/>
        <p:cNvGrpSpPr/>
        <p:nvPr/>
      </p:nvGrpSpPr>
      <p:grpSpPr>
        <a:xfrm>
          <a:off x="0" y="0"/>
          <a:ext cx="0" cy="0"/>
          <a:chOff x="0" y="0"/>
          <a:chExt cx="0" cy="0"/>
        </a:xfrm>
      </p:grpSpPr>
      <p:sp>
        <p:nvSpPr>
          <p:cNvPr id="8" name="Freeform 8"/>
          <p:cNvSpPr/>
          <p:nvPr/>
        </p:nvSpPr>
        <p:spPr>
          <a:xfrm flipH="1">
            <a:off x="16715507" y="8563320"/>
            <a:ext cx="1730395" cy="1723680"/>
          </a:xfrm>
          <a:custGeom>
            <a:avLst/>
            <a:gdLst/>
            <a:ahLst/>
            <a:cxnLst/>
            <a:rect l="l" t="t" r="r" b="b"/>
            <a:pathLst>
              <a:path w="3484306" h="4114800">
                <a:moveTo>
                  <a:pt x="3484306" y="0"/>
                </a:moveTo>
                <a:lnTo>
                  <a:pt x="0" y="0"/>
                </a:lnTo>
                <a:lnTo>
                  <a:pt x="0" y="4114800"/>
                </a:lnTo>
                <a:lnTo>
                  <a:pt x="3484306" y="4114800"/>
                </a:lnTo>
                <a:lnTo>
                  <a:pt x="34843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684218">
            <a:off x="16954529" y="62311"/>
            <a:ext cx="1252353" cy="1086480"/>
          </a:xfrm>
          <a:custGeom>
            <a:avLst/>
            <a:gdLst/>
            <a:ahLst/>
            <a:cxnLst/>
            <a:rect l="l" t="t" r="r" b="b"/>
            <a:pathLst>
              <a:path w="1925379" h="1504203">
                <a:moveTo>
                  <a:pt x="0" y="0"/>
                </a:moveTo>
                <a:lnTo>
                  <a:pt x="1925379" y="0"/>
                </a:lnTo>
                <a:lnTo>
                  <a:pt x="1925379" y="1504202"/>
                </a:lnTo>
                <a:lnTo>
                  <a:pt x="0" y="15042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5">
            <a:extLst>
              <a:ext uri="{FF2B5EF4-FFF2-40B4-BE49-F238E27FC236}">
                <a16:creationId xmlns:a16="http://schemas.microsoft.com/office/drawing/2014/main" id="{E3F544CE-0584-749C-7CAC-638EA05A344E}"/>
              </a:ext>
            </a:extLst>
          </p:cNvPr>
          <p:cNvSpPr/>
          <p:nvPr/>
        </p:nvSpPr>
        <p:spPr>
          <a:xfrm flipH="1">
            <a:off x="12599399" y="1285660"/>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Group 6">
            <a:extLst>
              <a:ext uri="{FF2B5EF4-FFF2-40B4-BE49-F238E27FC236}">
                <a16:creationId xmlns:a16="http://schemas.microsoft.com/office/drawing/2014/main" id="{E9BDBA6A-7ECD-6F43-EDB1-4891A79845E3}"/>
              </a:ext>
            </a:extLst>
          </p:cNvPr>
          <p:cNvGrpSpPr/>
          <p:nvPr/>
        </p:nvGrpSpPr>
        <p:grpSpPr>
          <a:xfrm>
            <a:off x="-2327175" y="407330"/>
            <a:ext cx="13039483" cy="1988616"/>
            <a:chOff x="3467284" y="-113866"/>
            <a:chExt cx="13039483" cy="1988616"/>
          </a:xfrm>
        </p:grpSpPr>
        <p:grpSp>
          <p:nvGrpSpPr>
            <p:cNvPr id="11" name="Group 10">
              <a:extLst>
                <a:ext uri="{FF2B5EF4-FFF2-40B4-BE49-F238E27FC236}">
                  <a16:creationId xmlns:a16="http://schemas.microsoft.com/office/drawing/2014/main" id="{446494BF-4076-150B-9FC4-DDA9543C9F4F}"/>
                </a:ext>
              </a:extLst>
            </p:cNvPr>
            <p:cNvGrpSpPr/>
            <p:nvPr/>
          </p:nvGrpSpPr>
          <p:grpSpPr>
            <a:xfrm>
              <a:off x="3467284" y="-113866"/>
              <a:ext cx="13039483" cy="1988616"/>
              <a:chOff x="0" y="-157482"/>
              <a:chExt cx="3558564" cy="592629"/>
            </a:xfrm>
          </p:grpSpPr>
          <p:sp>
            <p:nvSpPr>
              <p:cNvPr id="16" name="Freeform 19">
                <a:extLst>
                  <a:ext uri="{FF2B5EF4-FFF2-40B4-BE49-F238E27FC236}">
                    <a16:creationId xmlns:a16="http://schemas.microsoft.com/office/drawing/2014/main" id="{FD9C0337-1C8A-5966-3FAF-324E4067E4CC}"/>
                  </a:ext>
                </a:extLst>
              </p:cNvPr>
              <p:cNvSpPr/>
              <p:nvPr/>
            </p:nvSpPr>
            <p:spPr>
              <a:xfrm>
                <a:off x="203200" y="-157482"/>
                <a:ext cx="3355364" cy="59262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p>
            </p:txBody>
          </p:sp>
          <p:sp>
            <p:nvSpPr>
              <p:cNvPr id="17" name="TextBox 20">
                <a:extLst>
                  <a:ext uri="{FF2B5EF4-FFF2-40B4-BE49-F238E27FC236}">
                    <a16:creationId xmlns:a16="http://schemas.microsoft.com/office/drawing/2014/main" id="{5F21E9EA-B9C5-7379-CA2F-C3F33C461F2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p>
            </p:txBody>
          </p:sp>
        </p:grpSp>
        <p:sp>
          <p:nvSpPr>
            <p:cNvPr id="12" name="TextBox 11">
              <a:extLst>
                <a:ext uri="{FF2B5EF4-FFF2-40B4-BE49-F238E27FC236}">
                  <a16:creationId xmlns:a16="http://schemas.microsoft.com/office/drawing/2014/main" id="{F6C3063C-817A-6F7D-8AF8-459162415982}"/>
                </a:ext>
              </a:extLst>
            </p:cNvPr>
            <p:cNvSpPr txBox="1"/>
            <p:nvPr/>
          </p:nvSpPr>
          <p:spPr>
            <a:xfrm>
              <a:off x="6104946" y="417545"/>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2F658829-46EC-17E0-92D1-1A184ABB9CCC}"/>
              </a:ext>
            </a:extLst>
          </p:cNvPr>
          <p:cNvGrpSpPr/>
          <p:nvPr/>
        </p:nvGrpSpPr>
        <p:grpSpPr>
          <a:xfrm>
            <a:off x="570978" y="2681437"/>
            <a:ext cx="11447913" cy="2251441"/>
            <a:chOff x="434472" y="2892059"/>
            <a:chExt cx="11447913" cy="2251441"/>
          </a:xfrm>
        </p:grpSpPr>
        <p:grpSp>
          <p:nvGrpSpPr>
            <p:cNvPr id="19" name="Group 9">
              <a:extLst>
                <a:ext uri="{FF2B5EF4-FFF2-40B4-BE49-F238E27FC236}">
                  <a16:creationId xmlns:a16="http://schemas.microsoft.com/office/drawing/2014/main" id="{B73D7E02-BF14-4AB6-AD89-D67E5DF6735D}"/>
                </a:ext>
              </a:extLst>
            </p:cNvPr>
            <p:cNvGrpSpPr/>
            <p:nvPr/>
          </p:nvGrpSpPr>
          <p:grpSpPr>
            <a:xfrm>
              <a:off x="1028700" y="2892059"/>
              <a:ext cx="10853685" cy="2251441"/>
              <a:chOff x="0" y="0"/>
              <a:chExt cx="10039229" cy="1754384"/>
            </a:xfrm>
          </p:grpSpPr>
          <p:sp>
            <p:nvSpPr>
              <p:cNvPr id="24" name="Freeform 10">
                <a:extLst>
                  <a:ext uri="{FF2B5EF4-FFF2-40B4-BE49-F238E27FC236}">
                    <a16:creationId xmlns:a16="http://schemas.microsoft.com/office/drawing/2014/main" id="{A4F934A2-C006-AF6C-3460-D2BADB48B0B9}"/>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5">
                  <a:lumMod val="20000"/>
                  <a:lumOff val="80000"/>
                </a:schemeClr>
              </a:solidFill>
            </p:spPr>
            <p:txBody>
              <a:bodyPr/>
              <a:lstStyle/>
              <a:p>
                <a:endParaRPr lang="en-US"/>
              </a:p>
            </p:txBody>
          </p:sp>
        </p:grpSp>
        <p:sp>
          <p:nvSpPr>
            <p:cNvPr id="20" name="TextBox 19">
              <a:extLst>
                <a:ext uri="{FF2B5EF4-FFF2-40B4-BE49-F238E27FC236}">
                  <a16:creationId xmlns:a16="http://schemas.microsoft.com/office/drawing/2014/main" id="{C18449E3-2B12-E62F-2ACF-86E6BFF48E95}"/>
                </a:ext>
              </a:extLst>
            </p:cNvPr>
            <p:cNvSpPr txBox="1"/>
            <p:nvPr/>
          </p:nvSpPr>
          <p:spPr>
            <a:xfrm>
              <a:off x="3432840" y="3077199"/>
              <a:ext cx="6786403"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ngày hôm nay</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130AFDC-930F-5436-2755-55A6C2D4D670}"/>
                </a:ext>
              </a:extLst>
            </p:cNvPr>
            <p:cNvGrpSpPr/>
            <p:nvPr/>
          </p:nvGrpSpPr>
          <p:grpSpPr>
            <a:xfrm>
              <a:off x="434472" y="3236706"/>
              <a:ext cx="1748791" cy="1562146"/>
              <a:chOff x="4131599" y="3341322"/>
              <a:chExt cx="1748791" cy="1562146"/>
            </a:xfrm>
          </p:grpSpPr>
          <p:sp>
            <p:nvSpPr>
              <p:cNvPr id="22" name="Freeform 12">
                <a:extLst>
                  <a:ext uri="{FF2B5EF4-FFF2-40B4-BE49-F238E27FC236}">
                    <a16:creationId xmlns:a16="http://schemas.microsoft.com/office/drawing/2014/main" id="{384C6874-A857-03E0-19F9-64F4EB503F84}"/>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23" name="TextBox 25">
                <a:extLst>
                  <a:ext uri="{FF2B5EF4-FFF2-40B4-BE49-F238E27FC236}">
                    <a16:creationId xmlns:a16="http://schemas.microsoft.com/office/drawing/2014/main" id="{0BA5E3BB-B3D1-5397-4A90-025DB48A8D60}"/>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25" name="Group 24">
            <a:extLst>
              <a:ext uri="{FF2B5EF4-FFF2-40B4-BE49-F238E27FC236}">
                <a16:creationId xmlns:a16="http://schemas.microsoft.com/office/drawing/2014/main" id="{D08C3621-4DE0-C823-789D-F25D0C514214}"/>
              </a:ext>
            </a:extLst>
          </p:cNvPr>
          <p:cNvGrpSpPr/>
          <p:nvPr/>
        </p:nvGrpSpPr>
        <p:grpSpPr>
          <a:xfrm>
            <a:off x="570977" y="5130593"/>
            <a:ext cx="11447913" cy="2251441"/>
            <a:chOff x="434472" y="2892059"/>
            <a:chExt cx="11447913" cy="2251441"/>
          </a:xfrm>
        </p:grpSpPr>
        <p:grpSp>
          <p:nvGrpSpPr>
            <p:cNvPr id="26" name="Group 9">
              <a:extLst>
                <a:ext uri="{FF2B5EF4-FFF2-40B4-BE49-F238E27FC236}">
                  <a16:creationId xmlns:a16="http://schemas.microsoft.com/office/drawing/2014/main" id="{BA7460DF-5E6A-E8B8-3001-C4C335F99CAF}"/>
                </a:ext>
              </a:extLst>
            </p:cNvPr>
            <p:cNvGrpSpPr/>
            <p:nvPr/>
          </p:nvGrpSpPr>
          <p:grpSpPr>
            <a:xfrm>
              <a:off x="1028700" y="2892059"/>
              <a:ext cx="10853685" cy="2251441"/>
              <a:chOff x="0" y="0"/>
              <a:chExt cx="10039229" cy="1754384"/>
            </a:xfrm>
          </p:grpSpPr>
          <p:sp>
            <p:nvSpPr>
              <p:cNvPr id="31" name="Freeform 10">
                <a:extLst>
                  <a:ext uri="{FF2B5EF4-FFF2-40B4-BE49-F238E27FC236}">
                    <a16:creationId xmlns:a16="http://schemas.microsoft.com/office/drawing/2014/main" id="{F020A33D-E941-77A5-F6C3-2C905A60F62E}"/>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5">
                  <a:lumMod val="20000"/>
                  <a:lumOff val="80000"/>
                </a:schemeClr>
              </a:solidFill>
            </p:spPr>
            <p:txBody>
              <a:bodyPr/>
              <a:lstStyle/>
              <a:p>
                <a:endParaRPr lang="en-US"/>
              </a:p>
            </p:txBody>
          </p:sp>
        </p:grpSp>
        <p:sp>
          <p:nvSpPr>
            <p:cNvPr id="27" name="TextBox 26">
              <a:extLst>
                <a:ext uri="{FF2B5EF4-FFF2-40B4-BE49-F238E27FC236}">
                  <a16:creationId xmlns:a16="http://schemas.microsoft.com/office/drawing/2014/main" id="{C6C7A40C-E356-F217-6668-A11A1032CAEA}"/>
                </a:ext>
              </a:extLst>
            </p:cNvPr>
            <p:cNvSpPr txBox="1"/>
            <p:nvPr/>
          </p:nvSpPr>
          <p:spPr>
            <a:xfrm>
              <a:off x="2569986" y="3105317"/>
              <a:ext cx="8307497"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Làm bài tập trong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SBT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Hoạt động trải nghiệm 11</a:t>
              </a:r>
            </a:p>
          </p:txBody>
        </p:sp>
        <p:grpSp>
          <p:nvGrpSpPr>
            <p:cNvPr id="28" name="Group 27">
              <a:extLst>
                <a:ext uri="{FF2B5EF4-FFF2-40B4-BE49-F238E27FC236}">
                  <a16:creationId xmlns:a16="http://schemas.microsoft.com/office/drawing/2014/main" id="{4D6FF7A5-FB57-CF6D-6952-B16D4D4F5B6D}"/>
                </a:ext>
              </a:extLst>
            </p:cNvPr>
            <p:cNvGrpSpPr/>
            <p:nvPr/>
          </p:nvGrpSpPr>
          <p:grpSpPr>
            <a:xfrm>
              <a:off x="434472" y="3236706"/>
              <a:ext cx="1748791" cy="1562146"/>
              <a:chOff x="4131599" y="3341322"/>
              <a:chExt cx="1748791" cy="1562146"/>
            </a:xfrm>
          </p:grpSpPr>
          <p:sp>
            <p:nvSpPr>
              <p:cNvPr id="29" name="Freeform 12">
                <a:extLst>
                  <a:ext uri="{FF2B5EF4-FFF2-40B4-BE49-F238E27FC236}">
                    <a16:creationId xmlns:a16="http://schemas.microsoft.com/office/drawing/2014/main" id="{80B57145-EC94-774C-5453-1736EC5A6807}"/>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30" name="TextBox 25">
                <a:extLst>
                  <a:ext uri="{FF2B5EF4-FFF2-40B4-BE49-F238E27FC236}">
                    <a16:creationId xmlns:a16="http://schemas.microsoft.com/office/drawing/2014/main" id="{6D586A73-6FEB-1A26-CFDD-AA9680A2F767}"/>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32" name="Group 31">
            <a:extLst>
              <a:ext uri="{FF2B5EF4-FFF2-40B4-BE49-F238E27FC236}">
                <a16:creationId xmlns:a16="http://schemas.microsoft.com/office/drawing/2014/main" id="{2BB0591D-64EF-6F58-41E3-97650AEBA7CE}"/>
              </a:ext>
            </a:extLst>
          </p:cNvPr>
          <p:cNvGrpSpPr/>
          <p:nvPr/>
        </p:nvGrpSpPr>
        <p:grpSpPr>
          <a:xfrm>
            <a:off x="570976" y="7595292"/>
            <a:ext cx="11447913" cy="2251441"/>
            <a:chOff x="434472" y="2892059"/>
            <a:chExt cx="11447913" cy="2251441"/>
          </a:xfrm>
        </p:grpSpPr>
        <p:grpSp>
          <p:nvGrpSpPr>
            <p:cNvPr id="33" name="Group 9">
              <a:extLst>
                <a:ext uri="{FF2B5EF4-FFF2-40B4-BE49-F238E27FC236}">
                  <a16:creationId xmlns:a16="http://schemas.microsoft.com/office/drawing/2014/main" id="{2B6D02DA-D85B-B9BD-AC28-0E28E1D1FB24}"/>
                </a:ext>
              </a:extLst>
            </p:cNvPr>
            <p:cNvGrpSpPr/>
            <p:nvPr/>
          </p:nvGrpSpPr>
          <p:grpSpPr>
            <a:xfrm>
              <a:off x="1028700" y="2892059"/>
              <a:ext cx="10853685" cy="2251441"/>
              <a:chOff x="0" y="0"/>
              <a:chExt cx="10039229" cy="1754384"/>
            </a:xfrm>
          </p:grpSpPr>
          <p:sp>
            <p:nvSpPr>
              <p:cNvPr id="38" name="Freeform 10">
                <a:extLst>
                  <a:ext uri="{FF2B5EF4-FFF2-40B4-BE49-F238E27FC236}">
                    <a16:creationId xmlns:a16="http://schemas.microsoft.com/office/drawing/2014/main" id="{731B9C31-AEB0-F149-7A27-0AFBD5C65672}"/>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5">
                  <a:lumMod val="20000"/>
                  <a:lumOff val="80000"/>
                </a:schemeClr>
              </a:solidFill>
            </p:spPr>
            <p:txBody>
              <a:bodyPr/>
              <a:lstStyle/>
              <a:p>
                <a:endParaRPr lang="en-US"/>
              </a:p>
            </p:txBody>
          </p:sp>
        </p:grpSp>
        <p:sp>
          <p:nvSpPr>
            <p:cNvPr id="34" name="TextBox 33">
              <a:extLst>
                <a:ext uri="{FF2B5EF4-FFF2-40B4-BE49-F238E27FC236}">
                  <a16:creationId xmlns:a16="http://schemas.microsoft.com/office/drawing/2014/main" id="{FCCDE8E0-3816-7165-D2FD-FD2069B20D10}"/>
                </a:ext>
              </a:extLst>
            </p:cNvPr>
            <p:cNvSpPr txBox="1"/>
            <p:nvPr/>
          </p:nvSpPr>
          <p:spPr>
            <a:xfrm>
              <a:off x="2763772" y="3105317"/>
              <a:ext cx="8216928"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và tìm hiểu trước nội dung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Chủ đề </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4</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 – Hoạt động 4,5</a:t>
              </a:r>
              <a:r>
                <a:rPr lang="en-US" sz="4000" b="1" i="1">
                  <a:solidFill>
                    <a:srgbClr val="000000"/>
                  </a:solidFill>
                  <a:latin typeface="Arial" panose="020B0604020202020204" pitchFamily="34" charset="0"/>
                  <a:ea typeface="Calibri" panose="020F0502020204030204" pitchFamily="34" charset="0"/>
                  <a:cs typeface="Arial" panose="020B0604020202020204" pitchFamily="34" charset="0"/>
                </a:rPr>
                <a:t>,6</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3D39F015-96D7-5001-839C-B0B83F1CAA5D}"/>
                </a:ext>
              </a:extLst>
            </p:cNvPr>
            <p:cNvGrpSpPr/>
            <p:nvPr/>
          </p:nvGrpSpPr>
          <p:grpSpPr>
            <a:xfrm>
              <a:off x="434472" y="3236706"/>
              <a:ext cx="1748791" cy="1562146"/>
              <a:chOff x="4131599" y="3341322"/>
              <a:chExt cx="1748791" cy="1562146"/>
            </a:xfrm>
          </p:grpSpPr>
          <p:sp>
            <p:nvSpPr>
              <p:cNvPr id="36" name="Freeform 12">
                <a:extLst>
                  <a:ext uri="{FF2B5EF4-FFF2-40B4-BE49-F238E27FC236}">
                    <a16:creationId xmlns:a16="http://schemas.microsoft.com/office/drawing/2014/main" id="{D3661FC3-70A7-42B8-4D11-D9FDBE22E0AB}"/>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p>
            </p:txBody>
          </p:sp>
          <p:sp>
            <p:nvSpPr>
              <p:cNvPr id="37" name="TextBox 25">
                <a:extLst>
                  <a:ext uri="{FF2B5EF4-FFF2-40B4-BE49-F238E27FC236}">
                    <a16:creationId xmlns:a16="http://schemas.microsoft.com/office/drawing/2014/main" id="{9C6E5734-F3C4-F72E-AEB6-734D5E076E30}"/>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5943544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out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6" name="Freeform 6"/>
          <p:cNvSpPr/>
          <p:nvPr/>
        </p:nvSpPr>
        <p:spPr>
          <a:xfrm>
            <a:off x="16079131" y="-19066"/>
            <a:ext cx="2056469" cy="2284966"/>
          </a:xfrm>
          <a:custGeom>
            <a:avLst/>
            <a:gdLst/>
            <a:ahLst/>
            <a:cxnLst/>
            <a:rect l="l" t="t" r="r" b="b"/>
            <a:pathLst>
              <a:path w="2056469" h="2284966">
                <a:moveTo>
                  <a:pt x="0" y="0"/>
                </a:moveTo>
                <a:lnTo>
                  <a:pt x="2056470" y="0"/>
                </a:lnTo>
                <a:lnTo>
                  <a:pt x="2056470" y="2284966"/>
                </a:lnTo>
                <a:lnTo>
                  <a:pt x="0" y="22849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323022" y="7969075"/>
            <a:ext cx="2086133" cy="2317925"/>
          </a:xfrm>
          <a:custGeom>
            <a:avLst/>
            <a:gdLst/>
            <a:ahLst/>
            <a:cxnLst/>
            <a:rect l="l" t="t" r="r" b="b"/>
            <a:pathLst>
              <a:path w="2086133" h="2317925">
                <a:moveTo>
                  <a:pt x="2086133" y="0"/>
                </a:moveTo>
                <a:lnTo>
                  <a:pt x="0" y="0"/>
                </a:lnTo>
                <a:lnTo>
                  <a:pt x="0" y="2317926"/>
                </a:lnTo>
                <a:lnTo>
                  <a:pt x="2086133" y="2317926"/>
                </a:lnTo>
                <a:lnTo>
                  <a:pt x="208613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flipH="1">
            <a:off x="15621000" y="7380514"/>
            <a:ext cx="2514600" cy="2895600"/>
          </a:xfrm>
          <a:custGeom>
            <a:avLst/>
            <a:gdLst/>
            <a:ahLst/>
            <a:cxnLst/>
            <a:rect l="l" t="t" r="r" b="b"/>
            <a:pathLst>
              <a:path w="3484306" h="4114800">
                <a:moveTo>
                  <a:pt x="3484306" y="0"/>
                </a:moveTo>
                <a:lnTo>
                  <a:pt x="0" y="0"/>
                </a:lnTo>
                <a:lnTo>
                  <a:pt x="0" y="4114800"/>
                </a:lnTo>
                <a:lnTo>
                  <a:pt x="3484306" y="4114800"/>
                </a:lnTo>
                <a:lnTo>
                  <a:pt x="348430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52400" y="0"/>
            <a:ext cx="1610711" cy="1238234"/>
          </a:xfrm>
          <a:custGeom>
            <a:avLst/>
            <a:gdLst/>
            <a:ahLst/>
            <a:cxnLst/>
            <a:rect l="l" t="t" r="r" b="b"/>
            <a:pathLst>
              <a:path w="1610711" h="1238234">
                <a:moveTo>
                  <a:pt x="0" y="0"/>
                </a:moveTo>
                <a:lnTo>
                  <a:pt x="1610711" y="0"/>
                </a:lnTo>
                <a:lnTo>
                  <a:pt x="1610711" y="1238234"/>
                </a:lnTo>
                <a:lnTo>
                  <a:pt x="0" y="12382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563390AB-5D5D-A401-16C7-8DF2A991187D}"/>
              </a:ext>
            </a:extLst>
          </p:cNvPr>
          <p:cNvSpPr txBox="1"/>
          <p:nvPr/>
        </p:nvSpPr>
        <p:spPr>
          <a:xfrm>
            <a:off x="1390650" y="3540849"/>
            <a:ext cx="15506700" cy="3205301"/>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74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HỌC KẾT THÚC, CẢM ƠN CÁC EM ĐÃ CHÚ Ý LẮNG NGHE</a:t>
            </a:r>
            <a:r>
              <a:rPr kumimoji="0" lang="en-US" sz="74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7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944568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3" name="Freeform 3"/>
          <p:cNvSpPr/>
          <p:nvPr/>
        </p:nvSpPr>
        <p:spPr>
          <a:xfrm>
            <a:off x="0" y="62267"/>
            <a:ext cx="3505200" cy="2286000"/>
          </a:xfrm>
          <a:custGeom>
            <a:avLst/>
            <a:gdLst/>
            <a:ahLst/>
            <a:cxnLst/>
            <a:rect l="l" t="t" r="r" b="b"/>
            <a:pathLst>
              <a:path w="8542978" h="5540731">
                <a:moveTo>
                  <a:pt x="0" y="0"/>
                </a:moveTo>
                <a:lnTo>
                  <a:pt x="8542978" y="0"/>
                </a:lnTo>
                <a:lnTo>
                  <a:pt x="8542978" y="5540731"/>
                </a:lnTo>
                <a:lnTo>
                  <a:pt x="0" y="5540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16154400" y="8229600"/>
            <a:ext cx="2171700" cy="1905000"/>
          </a:xfrm>
          <a:custGeom>
            <a:avLst/>
            <a:gdLst/>
            <a:ahLst/>
            <a:cxnLst/>
            <a:rect l="l" t="t" r="r" b="b"/>
            <a:pathLst>
              <a:path w="4568499" h="3729037">
                <a:moveTo>
                  <a:pt x="4568499" y="0"/>
                </a:moveTo>
                <a:lnTo>
                  <a:pt x="0" y="0"/>
                </a:lnTo>
                <a:lnTo>
                  <a:pt x="0" y="3729037"/>
                </a:lnTo>
                <a:lnTo>
                  <a:pt x="4568499" y="3729037"/>
                </a:lnTo>
                <a:lnTo>
                  <a:pt x="456849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7115280" y="-61913"/>
            <a:ext cx="1172720" cy="1187564"/>
          </a:xfrm>
          <a:custGeom>
            <a:avLst/>
            <a:gdLst/>
            <a:ahLst/>
            <a:cxnLst/>
            <a:rect l="l" t="t" r="r" b="b"/>
            <a:pathLst>
              <a:path w="1172720" h="1187564">
                <a:moveTo>
                  <a:pt x="0" y="0"/>
                </a:moveTo>
                <a:lnTo>
                  <a:pt x="1172720" y="0"/>
                </a:lnTo>
                <a:lnTo>
                  <a:pt x="1172720" y="1187564"/>
                </a:lnTo>
                <a:lnTo>
                  <a:pt x="0" y="1187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10"/>
          <p:cNvSpPr/>
          <p:nvPr/>
        </p:nvSpPr>
        <p:spPr>
          <a:xfrm>
            <a:off x="38100" y="9182100"/>
            <a:ext cx="1066800" cy="1104900"/>
          </a:xfrm>
          <a:custGeom>
            <a:avLst/>
            <a:gdLst/>
            <a:ahLst/>
            <a:cxnLst/>
            <a:rect l="l" t="t" r="r" b="b"/>
            <a:pathLst>
              <a:path w="796544" h="806626">
                <a:moveTo>
                  <a:pt x="0" y="0"/>
                </a:moveTo>
                <a:lnTo>
                  <a:pt x="796543" y="0"/>
                </a:lnTo>
                <a:lnTo>
                  <a:pt x="796543" y="806627"/>
                </a:lnTo>
                <a:lnTo>
                  <a:pt x="0" y="80662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BC8F7390-FC0C-ED0C-75A9-8A2FF0694572}"/>
              </a:ext>
            </a:extLst>
          </p:cNvPr>
          <p:cNvSpPr txBox="1"/>
          <p:nvPr/>
        </p:nvSpPr>
        <p:spPr>
          <a:xfrm>
            <a:off x="1617428" y="1242667"/>
            <a:ext cx="14984125" cy="3470887"/>
          </a:xfrm>
          <a:prstGeom prst="rect">
            <a:avLst/>
          </a:prstGeom>
          <a:noFill/>
        </p:spPr>
        <p:txBody>
          <a:bodyPr wrap="square">
            <a:spAutoFit/>
          </a:bodyPr>
          <a:lstStyle/>
          <a:p>
            <a:pPr marL="0" marR="0" algn="ctr">
              <a:lnSpc>
                <a:spcPct val="150000"/>
              </a:lnSpc>
              <a:spcBef>
                <a:spcPts val="0"/>
              </a:spcBef>
              <a:spcAft>
                <a:spcPts val="0"/>
              </a:spcAft>
            </a:pPr>
            <a:r>
              <a:rPr lang="vi-VN" sz="7800" b="1" kern="0">
                <a:effectLst/>
                <a:latin typeface="Arial" panose="020B0604020202020204" pitchFamily="34" charset="0"/>
                <a:ea typeface="Times New Roman" panose="02020603050405020304" pitchFamily="18" charset="0"/>
                <a:cs typeface="Arial" panose="020B0604020202020204" pitchFamily="34" charset="0"/>
              </a:rPr>
              <a:t>CHỦ ĐỀ </a:t>
            </a:r>
            <a:r>
              <a:rPr lang="en-US" sz="7800" b="1" kern="0">
                <a:effectLst/>
                <a:latin typeface="Arial" panose="020B0604020202020204" pitchFamily="34" charset="0"/>
                <a:ea typeface="Times New Roman" panose="02020603050405020304" pitchFamily="18" charset="0"/>
                <a:cs typeface="Arial" panose="020B0604020202020204" pitchFamily="34" charset="0"/>
              </a:rPr>
              <a:t>4</a:t>
            </a:r>
            <a:r>
              <a:rPr lang="vi-VN" sz="7800" b="1" kern="0">
                <a:effectLst/>
                <a:latin typeface="Arial" panose="020B0604020202020204" pitchFamily="34" charset="0"/>
                <a:ea typeface="Times New Roman" panose="02020603050405020304" pitchFamily="18" charset="0"/>
                <a:cs typeface="Arial" panose="020B0604020202020204" pitchFamily="34" charset="0"/>
              </a:rPr>
              <a:t>: </a:t>
            </a:r>
            <a:endParaRPr lang="en-US" sz="7800" b="1" kern="0">
              <a:effectLst/>
              <a:latin typeface="Arial" panose="020B0604020202020204" pitchFamily="34" charset="0"/>
              <a:ea typeface="Times New Roman" panose="02020603050405020304" pitchFamily="18" charset="0"/>
              <a:cs typeface="Arial" panose="020B0604020202020204" pitchFamily="34" charset="0"/>
            </a:endParaRPr>
          </a:p>
          <a:p>
            <a:pPr marL="0" marR="0" algn="ctr">
              <a:lnSpc>
                <a:spcPct val="150000"/>
              </a:lnSpc>
              <a:spcBef>
                <a:spcPts val="0"/>
              </a:spcBef>
              <a:spcAft>
                <a:spcPts val="0"/>
              </a:spcAft>
            </a:pPr>
            <a:r>
              <a:rPr lang="en-US" sz="7800" b="1" kern="0">
                <a:latin typeface="Arial" panose="020B0604020202020204" pitchFamily="34" charset="0"/>
                <a:ea typeface="Times New Roman" panose="02020603050405020304" pitchFamily="18" charset="0"/>
                <a:cs typeface="Arial" panose="020B0604020202020204" pitchFamily="34" charset="0"/>
              </a:rPr>
              <a:t>TRÁCH NHIỆM VỚI GIA ĐÌNH</a:t>
            </a:r>
            <a:endParaRPr lang="en-US" sz="7800" b="1" kern="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TextBox 14">
            <a:extLst>
              <a:ext uri="{FF2B5EF4-FFF2-40B4-BE49-F238E27FC236}">
                <a16:creationId xmlns:a16="http://schemas.microsoft.com/office/drawing/2014/main" id="{4396850D-46E6-9AA7-790C-E8081EE9B78F}"/>
              </a:ext>
            </a:extLst>
          </p:cNvPr>
          <p:cNvSpPr txBox="1"/>
          <p:nvPr/>
        </p:nvSpPr>
        <p:spPr>
          <a:xfrm>
            <a:off x="530708" y="5743193"/>
            <a:ext cx="17226583" cy="3211007"/>
          </a:xfrm>
          <a:prstGeom prst="rect">
            <a:avLst/>
          </a:prstGeom>
          <a:noFill/>
        </p:spPr>
        <p:txBody>
          <a:bodyPr wrap="square">
            <a:spAutoFit/>
          </a:bodyPr>
          <a:lstStyle/>
          <a:p>
            <a:pPr algn="ctr">
              <a:lnSpc>
                <a:spcPct val="150000"/>
              </a:lnSpc>
            </a:pPr>
            <a:r>
              <a:rPr lang="en-US" sz="7000" b="1">
                <a:solidFill>
                  <a:srgbClr val="C00000"/>
                </a:solidFill>
                <a:effectLst/>
                <a:latin typeface="Arial" panose="020B0604020202020204" pitchFamily="34" charset="0"/>
                <a:ea typeface="Calibri" panose="020F0502020204030204" pitchFamily="34" charset="0"/>
                <a:cs typeface="Arial" panose="020B0604020202020204" pitchFamily="34" charset="0"/>
              </a:rPr>
              <a:t>HOẠT ĐỘNG GIÁO DỤC THEO CHỦ ĐỀ</a:t>
            </a: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 </a:t>
            </a:r>
          </a:p>
          <a:p>
            <a:pPr algn="ctr">
              <a:lnSpc>
                <a:spcPct val="150000"/>
              </a:lnSpc>
            </a:pPr>
            <a:r>
              <a:rPr lang="en-US" sz="7000" b="1">
                <a:solidFill>
                  <a:srgbClr val="C00000"/>
                </a:solidFill>
                <a:latin typeface="Arial" panose="020B0604020202020204" pitchFamily="34" charset="0"/>
                <a:ea typeface="Calibri" panose="020F0502020204030204" pitchFamily="34" charset="0"/>
                <a:cs typeface="Arial" panose="020B0604020202020204" pitchFamily="34" charset="0"/>
              </a:rPr>
              <a:t>HOẠT ĐỘNG 1,2,3</a:t>
            </a:r>
            <a:endParaRPr lang="en-US" sz="70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51671D51-DDC8-9416-5E18-1EEBF56EE991}"/>
              </a:ext>
            </a:extLst>
          </p:cNvPr>
          <p:cNvCxnSpPr>
            <a:cxnSpLocks/>
          </p:cNvCxnSpPr>
          <p:nvPr/>
        </p:nvCxnSpPr>
        <p:spPr>
          <a:xfrm>
            <a:off x="1422107" y="5295900"/>
            <a:ext cx="15374765" cy="0"/>
          </a:xfrm>
          <a:prstGeom prst="line">
            <a:avLst/>
          </a:prstGeom>
          <a:ln w="38100">
            <a:solidFill>
              <a:schemeClr val="tx1"/>
            </a:solidFill>
            <a:prstDash val="lgDashDot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28" name="Freeform 28"/>
          <p:cNvSpPr/>
          <p:nvPr/>
        </p:nvSpPr>
        <p:spPr>
          <a:xfrm>
            <a:off x="152400" y="113691"/>
            <a:ext cx="1447800" cy="1453243"/>
          </a:xfrm>
          <a:custGeom>
            <a:avLst/>
            <a:gdLst/>
            <a:ahLst/>
            <a:cxnLst/>
            <a:rect l="l" t="t" r="r" b="b"/>
            <a:pathLst>
              <a:path w="1792226" h="1717278">
                <a:moveTo>
                  <a:pt x="0" y="0"/>
                </a:moveTo>
                <a:lnTo>
                  <a:pt x="1792226" y="0"/>
                </a:lnTo>
                <a:lnTo>
                  <a:pt x="1792226" y="1717279"/>
                </a:lnTo>
                <a:lnTo>
                  <a:pt x="0" y="17172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flipV="1">
            <a:off x="15410740" y="0"/>
            <a:ext cx="2877260" cy="2547683"/>
          </a:xfrm>
          <a:custGeom>
            <a:avLst/>
            <a:gdLst/>
            <a:ahLst/>
            <a:cxnLst/>
            <a:rect l="l" t="t" r="r" b="b"/>
            <a:pathLst>
              <a:path w="2877260" h="2547683">
                <a:moveTo>
                  <a:pt x="0" y="2547683"/>
                </a:moveTo>
                <a:lnTo>
                  <a:pt x="2877260" y="2547683"/>
                </a:lnTo>
                <a:lnTo>
                  <a:pt x="2877260" y="0"/>
                </a:lnTo>
                <a:lnTo>
                  <a:pt x="0" y="0"/>
                </a:lnTo>
                <a:lnTo>
                  <a:pt x="0" y="2547683"/>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0" name="Group 59">
            <a:extLst>
              <a:ext uri="{FF2B5EF4-FFF2-40B4-BE49-F238E27FC236}">
                <a16:creationId xmlns:a16="http://schemas.microsoft.com/office/drawing/2014/main" id="{56C82A11-85DF-00D1-2B8F-5C58CE7719F5}"/>
              </a:ext>
            </a:extLst>
          </p:cNvPr>
          <p:cNvGrpSpPr/>
          <p:nvPr/>
        </p:nvGrpSpPr>
        <p:grpSpPr>
          <a:xfrm>
            <a:off x="5047603" y="-16095"/>
            <a:ext cx="8556785" cy="1563773"/>
            <a:chOff x="4448121" y="-4"/>
            <a:chExt cx="8445929" cy="1563773"/>
          </a:xfrm>
        </p:grpSpPr>
        <p:sp>
          <p:nvSpPr>
            <p:cNvPr id="61" name="Round Same Side Corner Rectangle 11">
              <a:extLst>
                <a:ext uri="{FF2B5EF4-FFF2-40B4-BE49-F238E27FC236}">
                  <a16:creationId xmlns:a16="http://schemas.microsoft.com/office/drawing/2014/main" id="{4CF1BAC8-3C68-7D5A-5DC4-E1E7D2A3E878}"/>
                </a:ext>
              </a:extLst>
            </p:cNvPr>
            <p:cNvSpPr/>
            <p:nvPr/>
          </p:nvSpPr>
          <p:spPr>
            <a:xfrm flipV="1">
              <a:off x="4448121" y="-4"/>
              <a:ext cx="8445929" cy="1563773"/>
            </a:xfrm>
            <a:prstGeom prst="round2SameRect">
              <a:avLst>
                <a:gd name="adj1" fmla="val 37720"/>
                <a:gd name="adj2" fmla="val 0"/>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9DE63F28-2DB5-816F-0213-2C17C5D0F17C}"/>
                </a:ext>
              </a:extLst>
            </p:cNvPr>
            <p:cNvSpPr txBox="1"/>
            <p:nvPr/>
          </p:nvSpPr>
          <p:spPr>
            <a:xfrm>
              <a:off x="4679138" y="238338"/>
              <a:ext cx="7983894" cy="1046440"/>
            </a:xfrm>
            <a:prstGeom prst="rect">
              <a:avLst/>
            </a:prstGeom>
            <a:noFill/>
          </p:spPr>
          <p:txBody>
            <a:bodyPr wrap="square" rtlCol="0">
              <a:spAutoFit/>
            </a:bodyPr>
            <a:lstStyle/>
            <a:p>
              <a:pPr algn="ctr"/>
              <a:r>
                <a:rPr lang="en-US" sz="6200" b="1" dirty="0">
                  <a:solidFill>
                    <a:schemeClr val="accent2">
                      <a:lumMod val="75000"/>
                    </a:schemeClr>
                  </a:solidFill>
                  <a:latin typeface="Arial" panose="020B0604020202020204" pitchFamily="34" charset="0"/>
                  <a:cs typeface="Arial" panose="020B0604020202020204" pitchFamily="34" charset="0"/>
                </a:rPr>
                <a:t>NỘI DUNG BÀI HỌC</a:t>
              </a:r>
            </a:p>
          </p:txBody>
        </p:sp>
      </p:grpSp>
      <p:grpSp>
        <p:nvGrpSpPr>
          <p:cNvPr id="63" name="Group 62">
            <a:extLst>
              <a:ext uri="{FF2B5EF4-FFF2-40B4-BE49-F238E27FC236}">
                <a16:creationId xmlns:a16="http://schemas.microsoft.com/office/drawing/2014/main" id="{2D971644-45F4-161B-6D3C-7142F22EAF73}"/>
              </a:ext>
            </a:extLst>
          </p:cNvPr>
          <p:cNvGrpSpPr/>
          <p:nvPr/>
        </p:nvGrpSpPr>
        <p:grpSpPr>
          <a:xfrm>
            <a:off x="457200" y="2095500"/>
            <a:ext cx="17373600" cy="2251167"/>
            <a:chOff x="7286310" y="113400"/>
            <a:chExt cx="17373600" cy="2251167"/>
          </a:xfrm>
        </p:grpSpPr>
        <p:sp>
          <p:nvSpPr>
            <p:cNvPr id="64" name="Rectangle: Rounded Corners 63">
              <a:extLst>
                <a:ext uri="{FF2B5EF4-FFF2-40B4-BE49-F238E27FC236}">
                  <a16:creationId xmlns:a16="http://schemas.microsoft.com/office/drawing/2014/main" id="{A1DA7D73-3D28-D9C2-A7D6-FD6EC523BCED}"/>
                </a:ext>
              </a:extLst>
            </p:cNvPr>
            <p:cNvSpPr/>
            <p:nvPr/>
          </p:nvSpPr>
          <p:spPr>
            <a:xfrm>
              <a:off x="7286310" y="754731"/>
              <a:ext cx="1371600" cy="1318000"/>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1</a:t>
              </a:r>
            </a:p>
          </p:txBody>
        </p:sp>
        <p:sp>
          <p:nvSpPr>
            <p:cNvPr id="65" name="Plaque 64">
              <a:extLst>
                <a:ext uri="{FF2B5EF4-FFF2-40B4-BE49-F238E27FC236}">
                  <a16:creationId xmlns:a16="http://schemas.microsoft.com/office/drawing/2014/main" id="{E70E3FFB-3B67-0813-09EC-8F7F5A6B530F}"/>
                </a:ext>
              </a:extLst>
            </p:cNvPr>
            <p:cNvSpPr/>
            <p:nvPr/>
          </p:nvSpPr>
          <p:spPr>
            <a:xfrm>
              <a:off x="8960194" y="113400"/>
              <a:ext cx="15699716" cy="2251167"/>
            </a:xfrm>
            <a:prstGeom prst="plaqu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 1</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 Tìm hiểu những việc cần làm thể hiện sự quan tâm, chăm sóc thường xuyên đến người thân trong gia đình</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0F480B06-6682-4747-C811-8BD031DE07CD}"/>
              </a:ext>
            </a:extLst>
          </p:cNvPr>
          <p:cNvGrpSpPr/>
          <p:nvPr/>
        </p:nvGrpSpPr>
        <p:grpSpPr>
          <a:xfrm>
            <a:off x="393648" y="4757506"/>
            <a:ext cx="17437152" cy="2251167"/>
            <a:chOff x="7248712" y="516"/>
            <a:chExt cx="17437152" cy="2251167"/>
          </a:xfrm>
        </p:grpSpPr>
        <p:sp>
          <p:nvSpPr>
            <p:cNvPr id="67" name="Rectangle: Rounded Corners 66">
              <a:extLst>
                <a:ext uri="{FF2B5EF4-FFF2-40B4-BE49-F238E27FC236}">
                  <a16:creationId xmlns:a16="http://schemas.microsoft.com/office/drawing/2014/main" id="{3B14E518-BAC8-BA84-184F-5D14BD76676F}"/>
                </a:ext>
              </a:extLst>
            </p:cNvPr>
            <p:cNvSpPr/>
            <p:nvPr/>
          </p:nvSpPr>
          <p:spPr>
            <a:xfrm>
              <a:off x="7248712" y="471074"/>
              <a:ext cx="1371600" cy="1318000"/>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2</a:t>
              </a:r>
            </a:p>
          </p:txBody>
        </p:sp>
        <p:sp>
          <p:nvSpPr>
            <p:cNvPr id="68" name="Plaque 67">
              <a:extLst>
                <a:ext uri="{FF2B5EF4-FFF2-40B4-BE49-F238E27FC236}">
                  <a16:creationId xmlns:a16="http://schemas.microsoft.com/office/drawing/2014/main" id="{B1C905BB-4E30-8095-FB73-FA9C1CAA126D}"/>
                </a:ext>
              </a:extLst>
            </p:cNvPr>
            <p:cNvSpPr/>
            <p:nvPr/>
          </p:nvSpPr>
          <p:spPr>
            <a:xfrm>
              <a:off x="8938424" y="516"/>
              <a:ext cx="15747440" cy="2251167"/>
            </a:xfrm>
            <a:prstGeom prst="plaqu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 2: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Tìm hiểu cách hóa giải mâu thuẫn, xung đột trong gia đình</a:t>
              </a:r>
              <a:endParaRPr lang="en-US" sz="4000" dirty="0">
                <a:solidFill>
                  <a:schemeClr val="tx1"/>
                </a:solidFill>
                <a:latin typeface="Arial" panose="020B0604020202020204" pitchFamily="34" charset="0"/>
                <a:cs typeface="Arial" panose="020B0604020202020204" pitchFamily="34" charset="0"/>
              </a:endParaRPr>
            </a:p>
          </p:txBody>
        </p:sp>
      </p:grpSp>
      <p:grpSp>
        <p:nvGrpSpPr>
          <p:cNvPr id="69" name="Group 68">
            <a:extLst>
              <a:ext uri="{FF2B5EF4-FFF2-40B4-BE49-F238E27FC236}">
                <a16:creationId xmlns:a16="http://schemas.microsoft.com/office/drawing/2014/main" id="{BFEA4635-BF34-E730-A19D-B84507F0DB02}"/>
              </a:ext>
            </a:extLst>
          </p:cNvPr>
          <p:cNvGrpSpPr/>
          <p:nvPr/>
        </p:nvGrpSpPr>
        <p:grpSpPr>
          <a:xfrm>
            <a:off x="393648" y="7439263"/>
            <a:ext cx="17437152" cy="2251167"/>
            <a:chOff x="7228593" y="110672"/>
            <a:chExt cx="16114110" cy="2251167"/>
          </a:xfrm>
        </p:grpSpPr>
        <p:sp>
          <p:nvSpPr>
            <p:cNvPr id="70" name="Rectangle: Rounded Corners 69">
              <a:extLst>
                <a:ext uri="{FF2B5EF4-FFF2-40B4-BE49-F238E27FC236}">
                  <a16:creationId xmlns:a16="http://schemas.microsoft.com/office/drawing/2014/main" id="{3403A9BE-A7AD-80CA-B57D-4467DB0F7B95}"/>
                </a:ext>
              </a:extLst>
            </p:cNvPr>
            <p:cNvSpPr/>
            <p:nvPr/>
          </p:nvSpPr>
          <p:spPr>
            <a:xfrm>
              <a:off x="7228593" y="577255"/>
              <a:ext cx="1371600" cy="1318000"/>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Arial" panose="020B0604020202020204" pitchFamily="34" charset="0"/>
                  <a:cs typeface="Arial" panose="020B0604020202020204" pitchFamily="34" charset="0"/>
                </a:rPr>
                <a:t>3</a:t>
              </a:r>
            </a:p>
          </p:txBody>
        </p:sp>
        <p:sp>
          <p:nvSpPr>
            <p:cNvPr id="71" name="Plaque 70">
              <a:extLst>
                <a:ext uri="{FF2B5EF4-FFF2-40B4-BE49-F238E27FC236}">
                  <a16:creationId xmlns:a16="http://schemas.microsoft.com/office/drawing/2014/main" id="{F13A8A1B-4EEF-691F-93FE-792F6CECD1B9}"/>
                </a:ext>
              </a:extLst>
            </p:cNvPr>
            <p:cNvSpPr/>
            <p:nvPr/>
          </p:nvSpPr>
          <p:spPr>
            <a:xfrm>
              <a:off x="8938424" y="110672"/>
              <a:ext cx="14404279" cy="2251167"/>
            </a:xfrm>
            <a:prstGeom prst="plaque">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tx1"/>
                  </a:solidFill>
                  <a:latin typeface="Arial" panose="020B0604020202020204" pitchFamily="34" charset="0"/>
                  <a:ea typeface="Calibri" panose="020F0502020204030204" pitchFamily="34" charset="0"/>
                  <a:cs typeface="Arial" panose="020B0604020202020204" pitchFamily="34" charset="0"/>
                </a:rPr>
                <a:t>Hoạt động: </a:t>
              </a:r>
              <a:r>
                <a:rPr lang="en-US" sz="4000">
                  <a:solidFill>
                    <a:schemeClr val="tx1"/>
                  </a:solidFill>
                  <a:latin typeface="Arial" panose="020B0604020202020204" pitchFamily="34" charset="0"/>
                  <a:ea typeface="Calibri" panose="020F0502020204030204" pitchFamily="34" charset="0"/>
                  <a:cs typeface="Arial" panose="020B0604020202020204" pitchFamily="34" charset="0"/>
                </a:rPr>
                <a:t>Tìm hiểu về sự tự tin tổ chức, sắp xếp hợp lí công việc và tự giác tham gia lao động trong gia đình</a:t>
              </a:r>
              <a:endParaRPr lang="en-US" sz="4000" dirty="0">
                <a:solidFill>
                  <a:schemeClr val="tx1"/>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1+#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additive="base">
                                        <p:cTn id="13" dur="500" fill="hold"/>
                                        <p:tgtEl>
                                          <p:spTgt spid="66"/>
                                        </p:tgtEl>
                                        <p:attrNameLst>
                                          <p:attrName>ppt_x</p:attrName>
                                        </p:attrNameLst>
                                      </p:cBhvr>
                                      <p:tavLst>
                                        <p:tav tm="0">
                                          <p:val>
                                            <p:strVal val="0-#ppt_w/2"/>
                                          </p:val>
                                        </p:tav>
                                        <p:tav tm="100000">
                                          <p:val>
                                            <p:strVal val="#ppt_x"/>
                                          </p:val>
                                        </p:tav>
                                      </p:tavLst>
                                    </p:anim>
                                    <p:anim calcmode="lin" valueType="num">
                                      <p:cBhvr additive="base">
                                        <p:cTn id="14" dur="500" fill="hold"/>
                                        <p:tgtEl>
                                          <p:spTgt spid="6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1+#ppt_w/2"/>
                                          </p:val>
                                        </p:tav>
                                        <p:tav tm="100000">
                                          <p:val>
                                            <p:strVal val="#ppt_x"/>
                                          </p:val>
                                        </p:tav>
                                      </p:tavLst>
                                    </p:anim>
                                    <p:anim calcmode="lin" valueType="num">
                                      <p:cBhvr additive="base">
                                        <p:cTn id="20" dur="500" fill="hold"/>
                                        <p:tgtEl>
                                          <p:spTgt spid="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2" name="Freeform 2"/>
          <p:cNvSpPr/>
          <p:nvPr/>
        </p:nvSpPr>
        <p:spPr>
          <a:xfrm>
            <a:off x="571500" y="365889"/>
            <a:ext cx="17144999" cy="9555217"/>
          </a:xfrm>
          <a:custGeom>
            <a:avLst/>
            <a:gdLst/>
            <a:ahLst/>
            <a:cxnLst/>
            <a:rect l="l" t="t" r="r" b="b"/>
            <a:pathLst>
              <a:path w="15545890" h="9555217">
                <a:moveTo>
                  <a:pt x="0" y="0"/>
                </a:moveTo>
                <a:lnTo>
                  <a:pt x="15545890" y="0"/>
                </a:lnTo>
                <a:lnTo>
                  <a:pt x="15545890" y="9555218"/>
                </a:lnTo>
                <a:lnTo>
                  <a:pt x="0" y="955521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flipH="1">
            <a:off x="0" y="8001094"/>
            <a:ext cx="2590800" cy="2285906"/>
          </a:xfrm>
          <a:custGeom>
            <a:avLst/>
            <a:gdLst/>
            <a:ahLst/>
            <a:cxnLst/>
            <a:rect l="l" t="t" r="r" b="b"/>
            <a:pathLst>
              <a:path w="3558830" h="3151182">
                <a:moveTo>
                  <a:pt x="3558830" y="0"/>
                </a:moveTo>
                <a:lnTo>
                  <a:pt x="0" y="0"/>
                </a:lnTo>
                <a:lnTo>
                  <a:pt x="0" y="3151182"/>
                </a:lnTo>
                <a:lnTo>
                  <a:pt x="3558830" y="3151182"/>
                </a:lnTo>
                <a:lnTo>
                  <a:pt x="355883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16382433" y="0"/>
            <a:ext cx="1905567" cy="2285905"/>
          </a:xfrm>
          <a:custGeom>
            <a:avLst/>
            <a:gdLst/>
            <a:ahLst/>
            <a:cxnLst/>
            <a:rect l="l" t="t" r="r" b="b"/>
            <a:pathLst>
              <a:path w="1905567" h="2285905">
                <a:moveTo>
                  <a:pt x="0" y="0"/>
                </a:moveTo>
                <a:lnTo>
                  <a:pt x="1905567" y="0"/>
                </a:lnTo>
                <a:lnTo>
                  <a:pt x="1905567" y="2285905"/>
                </a:lnTo>
                <a:lnTo>
                  <a:pt x="0" y="22859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26152" y="0"/>
            <a:ext cx="1905567" cy="2285905"/>
          </a:xfrm>
          <a:custGeom>
            <a:avLst/>
            <a:gdLst/>
            <a:ahLst/>
            <a:cxnLst/>
            <a:rect l="l" t="t" r="r" b="b"/>
            <a:pathLst>
              <a:path w="1905567" h="2285905">
                <a:moveTo>
                  <a:pt x="0" y="0"/>
                </a:moveTo>
                <a:lnTo>
                  <a:pt x="1905567" y="0"/>
                </a:lnTo>
                <a:lnTo>
                  <a:pt x="1905567" y="2285905"/>
                </a:lnTo>
                <a:lnTo>
                  <a:pt x="0" y="22859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a:extLst>
              <a:ext uri="{FF2B5EF4-FFF2-40B4-BE49-F238E27FC236}">
                <a16:creationId xmlns:a16="http://schemas.microsoft.com/office/drawing/2014/main" id="{5216B8FE-B5FF-326B-7ECC-3A3823C08E88}"/>
              </a:ext>
            </a:extLst>
          </p:cNvPr>
          <p:cNvSpPr txBox="1"/>
          <p:nvPr/>
        </p:nvSpPr>
        <p:spPr>
          <a:xfrm>
            <a:off x="2133599" y="2285905"/>
            <a:ext cx="14020800" cy="5547865"/>
          </a:xfrm>
          <a:prstGeom prst="rect">
            <a:avLst/>
          </a:prstGeom>
        </p:spPr>
        <p:txBody>
          <a:bodyPr wrap="square" lIns="0" tIns="0" rIns="0" bIns="0" rtlCol="0" anchor="t">
            <a:spAutoFit/>
          </a:bodyPr>
          <a:lstStyle/>
          <a:p>
            <a:pPr lvl="0" algn="ctr">
              <a:lnSpc>
                <a:spcPct val="150000"/>
              </a:lnSpc>
              <a:spcBef>
                <a:spcPct val="0"/>
              </a:spcBef>
            </a:pPr>
            <a:r>
              <a:rPr lang="vi-VN" sz="6000" b="1">
                <a:cs typeface="Arial" panose="020B0604020202020204" pitchFamily="34" charset="0"/>
              </a:rPr>
              <a:t>Hoạt động 1: </a:t>
            </a:r>
            <a:endParaRPr lang="en-US" sz="6000" b="1">
              <a:cs typeface="Arial" panose="020B0604020202020204" pitchFamily="34" charset="0"/>
            </a:endParaRPr>
          </a:p>
          <a:p>
            <a:pPr lvl="0" algn="ctr">
              <a:lnSpc>
                <a:spcPct val="150000"/>
              </a:lnSpc>
              <a:spcBef>
                <a:spcPct val="0"/>
              </a:spcBef>
            </a:pPr>
            <a:r>
              <a:rPr lang="vi-VN" sz="6000" b="1">
                <a:cs typeface="Arial" panose="020B0604020202020204" pitchFamily="34" charset="0"/>
              </a:rPr>
              <a:t>Tìm hiểu những việc cần làm thể hiện sự quan tâm, chăm sóc thường xuyên đến người thân trong gia đình</a:t>
            </a:r>
            <a:endParaRPr lang="vi-VN" sz="6000" b="1" dirty="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AA002BB-57C9-D28B-2BCF-EE1A7E86368D}"/>
              </a:ext>
            </a:extLst>
          </p:cNvPr>
          <p:cNvGrpSpPr/>
          <p:nvPr/>
        </p:nvGrpSpPr>
        <p:grpSpPr>
          <a:xfrm>
            <a:off x="6001428" y="4667222"/>
            <a:ext cx="6285142" cy="1167190"/>
            <a:chOff x="3029863" y="1823688"/>
            <a:chExt cx="12362538" cy="1262412"/>
          </a:xfrm>
        </p:grpSpPr>
        <p:cxnSp>
          <p:nvCxnSpPr>
            <p:cNvPr id="29" name="Straight Connector 28">
              <a:extLst>
                <a:ext uri="{FF2B5EF4-FFF2-40B4-BE49-F238E27FC236}">
                  <a16:creationId xmlns:a16="http://schemas.microsoft.com/office/drawing/2014/main" id="{81E2CFD3-5008-1311-7A41-AE71EB276872}"/>
                </a:ext>
              </a:extLst>
            </p:cNvPr>
            <p:cNvCxnSpPr>
              <a:cxnSpLocks/>
            </p:cNvCxnSpPr>
            <p:nvPr/>
          </p:nvCxnSpPr>
          <p:spPr>
            <a:xfrm>
              <a:off x="9144001"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2B968DF-AE5D-56FC-329A-BA005AB8EBB3}"/>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C8D8197-A38C-8DBD-809D-B70224ADB9F5}"/>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DF1D37F-351D-7BD4-C895-60B500AFA651}"/>
                </a:ext>
              </a:extLst>
            </p:cNvPr>
            <p:cNvCxnSpPr>
              <a:cxnSpLocks/>
            </p:cNvCxnSpPr>
            <p:nvPr/>
          </p:nvCxnSpPr>
          <p:spPr>
            <a:xfrm>
              <a:off x="15392401" y="2400300"/>
              <a:ext cx="0" cy="6857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 name="Freeform 4"/>
          <p:cNvSpPr/>
          <p:nvPr/>
        </p:nvSpPr>
        <p:spPr>
          <a:xfrm flipH="1">
            <a:off x="0" y="8417434"/>
            <a:ext cx="1829564" cy="1869566"/>
          </a:xfrm>
          <a:custGeom>
            <a:avLst/>
            <a:gdLst/>
            <a:ahLst/>
            <a:cxnLst/>
            <a:rect l="l" t="t" r="r" b="b"/>
            <a:pathLst>
              <a:path w="3682281" h="3260493">
                <a:moveTo>
                  <a:pt x="3682281" y="0"/>
                </a:moveTo>
                <a:lnTo>
                  <a:pt x="0" y="0"/>
                </a:lnTo>
                <a:lnTo>
                  <a:pt x="0" y="3260493"/>
                </a:lnTo>
                <a:lnTo>
                  <a:pt x="3682281" y="3260493"/>
                </a:lnTo>
                <a:lnTo>
                  <a:pt x="368228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Freeform 7"/>
          <p:cNvSpPr/>
          <p:nvPr/>
        </p:nvSpPr>
        <p:spPr>
          <a:xfrm>
            <a:off x="-83899" y="-93523"/>
            <a:ext cx="1629363" cy="1350823"/>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1B757CF-6DC1-7FCF-E160-83E0357FF026}"/>
              </a:ext>
            </a:extLst>
          </p:cNvPr>
          <p:cNvGrpSpPr/>
          <p:nvPr/>
        </p:nvGrpSpPr>
        <p:grpSpPr>
          <a:xfrm>
            <a:off x="16045543" y="102420"/>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86E5336E-5A65-7864-66FB-7A20CDA2DDA6}"/>
              </a:ext>
            </a:extLst>
          </p:cNvPr>
          <p:cNvSpPr txBox="1"/>
          <p:nvPr/>
        </p:nvSpPr>
        <p:spPr>
          <a:xfrm>
            <a:off x="1545464" y="491694"/>
            <a:ext cx="15197071" cy="1911549"/>
          </a:xfrm>
          <a:prstGeom prst="rect">
            <a:avLst/>
          </a:prstGeom>
          <a:noFill/>
        </p:spPr>
        <p:txBody>
          <a:bodyPr wrap="square">
            <a:spAutoFit/>
          </a:bodyPr>
          <a:lstStyle/>
          <a:p>
            <a:pPr algn="ctr">
              <a:lnSpc>
                <a:spcPct val="150000"/>
              </a:lnSpc>
              <a:spcAft>
                <a:spcPts val="1000"/>
              </a:spcAft>
            </a:pPr>
            <a:r>
              <a:rPr lang="vi-VN" sz="4200" b="1">
                <a:solidFill>
                  <a:srgbClr val="C00000"/>
                </a:solidFill>
                <a:latin typeface="Arial" panose="020B0604020202020204" pitchFamily="34" charset="0"/>
                <a:ea typeface="Calibri" panose="020F0502020204030204" pitchFamily="34" charset="0"/>
                <a:cs typeface="Arial" panose="020B0604020202020204" pitchFamily="34" charset="0"/>
              </a:rPr>
              <a:t>Nhiệm vụ 1: Chia sẻ về những việc em đã làm thể hiện sự quan tâm, chăm sóc người thân trong gia đình</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3445A9F1-175A-1BC5-3B06-8CC29898489B}"/>
              </a:ext>
            </a:extLst>
          </p:cNvPr>
          <p:cNvSpPr/>
          <p:nvPr/>
        </p:nvSpPr>
        <p:spPr>
          <a:xfrm>
            <a:off x="1981201" y="5726272"/>
            <a:ext cx="7096202" cy="3966278"/>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Những việc em đã làm thể hiện sự quan tâm, chăm sóc sức khỏe thể chất và tinh thần đối với người thân trong gia đình</a:t>
            </a:r>
            <a:endParaRPr lang="en-US" sz="3800"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C286EE6B-53F9-146C-2E12-4D26FBACF46D}"/>
              </a:ext>
            </a:extLst>
          </p:cNvPr>
          <p:cNvSpPr/>
          <p:nvPr/>
        </p:nvSpPr>
        <p:spPr>
          <a:xfrm>
            <a:off x="10058781" y="5726271"/>
            <a:ext cx="6857620" cy="3966279"/>
          </a:xfrm>
          <a:prstGeom prst="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Sự hiểu biết của em về từng người thân trong gia đình (điểm mạnh, điểm yếu, sở thích, tính cách,...)</a:t>
            </a:r>
            <a:endParaRPr lang="en-US" sz="3800" b="1" i="1" dirty="0">
              <a:solidFill>
                <a:schemeClr val="tx1"/>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A790A80-D0BE-8817-4AE6-052A081FF1C0}"/>
              </a:ext>
            </a:extLst>
          </p:cNvPr>
          <p:cNvGrpSpPr/>
          <p:nvPr/>
        </p:nvGrpSpPr>
        <p:grpSpPr>
          <a:xfrm>
            <a:off x="175762" y="2648158"/>
            <a:ext cx="17735112" cy="2019064"/>
            <a:chOff x="-343311" y="2294838"/>
            <a:chExt cx="17735112" cy="2019064"/>
          </a:xfrm>
        </p:grpSpPr>
        <p:sp>
          <p:nvSpPr>
            <p:cNvPr id="25" name="TextBox 24">
              <a:extLst>
                <a:ext uri="{FF2B5EF4-FFF2-40B4-BE49-F238E27FC236}">
                  <a16:creationId xmlns:a16="http://schemas.microsoft.com/office/drawing/2014/main" id="{C13BB76D-E199-C235-D30B-060F4864E793}"/>
                </a:ext>
              </a:extLst>
            </p:cNvPr>
            <p:cNvSpPr txBox="1"/>
            <p:nvPr/>
          </p:nvSpPr>
          <p:spPr>
            <a:xfrm>
              <a:off x="1035827" y="2294838"/>
              <a:ext cx="16355974" cy="2019064"/>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4000" b="1">
                  <a:solidFill>
                    <a:schemeClr val="tx2">
                      <a:lumMod val="50000"/>
                    </a:schemeClr>
                  </a:solidFill>
                  <a:latin typeface="Arial" panose="020B0604020202020204" pitchFamily="34" charset="0"/>
                  <a:cs typeface="Arial" panose="020B0604020202020204" pitchFamily="34" charset="0"/>
                </a:rPr>
                <a:t>Thảo luận nhóm: </a:t>
              </a:r>
              <a:r>
                <a:rPr lang="en-US" sz="4000">
                  <a:latin typeface="Arial" panose="020B0604020202020204" pitchFamily="34" charset="0"/>
                  <a:cs typeface="Arial" panose="020B0604020202020204" pitchFamily="34" charset="0"/>
                </a:rPr>
                <a:t>Các em </a:t>
              </a:r>
              <a:r>
                <a:rPr lang="vi-VN" sz="4000">
                  <a:latin typeface="Arial" panose="020B0604020202020204" pitchFamily="34" charset="0"/>
                  <a:cs typeface="Arial" panose="020B0604020202020204" pitchFamily="34" charset="0"/>
                </a:rPr>
                <a:t>chia sẻ với nhau</a:t>
              </a:r>
              <a:r>
                <a:rPr lang="en-US" sz="4000">
                  <a:latin typeface="Arial" panose="020B0604020202020204" pitchFamily="34" charset="0"/>
                  <a:cs typeface="Arial" panose="020B0604020202020204" pitchFamily="34" charset="0"/>
                </a:rPr>
                <a:t> về</a:t>
              </a:r>
              <a:r>
                <a:rPr lang="vi-VN" sz="4000">
                  <a:latin typeface="Arial" panose="020B0604020202020204" pitchFamily="34" charset="0"/>
                  <a:cs typeface="Arial" panose="020B0604020202020204" pitchFamily="34" charset="0"/>
                </a:rPr>
                <a:t> những việc</a:t>
              </a:r>
              <a:r>
                <a:rPr lang="en-US" sz="4000">
                  <a:latin typeface="Arial" panose="020B0604020202020204" pitchFamily="34" charset="0"/>
                  <a:cs typeface="Arial" panose="020B0604020202020204" pitchFamily="34" charset="0"/>
                </a:rPr>
                <a:t> đã làm </a:t>
              </a:r>
              <a:r>
                <a:rPr lang="vi-VN" sz="4000">
                  <a:latin typeface="Arial" panose="020B0604020202020204" pitchFamily="34" charset="0"/>
                  <a:cs typeface="Arial" panose="020B0604020202020204" pitchFamily="34" charset="0"/>
                </a:rPr>
                <a:t>thể hiện sự quan tâm, chăm sóc người thân trong gia đình</a:t>
              </a:r>
              <a:r>
                <a:rPr lang="en-US" sz="4000">
                  <a:latin typeface="Arial" panose="020B0604020202020204" pitchFamily="34" charset="0"/>
                  <a:cs typeface="Arial" panose="020B0604020202020204" pitchFamily="34" charset="0"/>
                </a:rPr>
                <a:t> theo gợi ý:</a:t>
              </a:r>
              <a:endParaRPr lang="vi-VN" sz="4000" i="1">
                <a:solidFill>
                  <a:srgbClr val="FF0000"/>
                </a:solidFill>
                <a:latin typeface="Arial" panose="020B0604020202020204" pitchFamily="34" charset="0"/>
                <a:cs typeface="Arial" panose="020B0604020202020204" pitchFamily="34" charset="0"/>
              </a:endParaRPr>
            </a:p>
          </p:txBody>
        </p:sp>
        <p:pic>
          <p:nvPicPr>
            <p:cNvPr id="26" name="Picture 9">
              <a:extLst>
                <a:ext uri="{FF2B5EF4-FFF2-40B4-BE49-F238E27FC236}">
                  <a16:creationId xmlns:a16="http://schemas.microsoft.com/office/drawing/2014/main" id="{B013C9E5-E2C4-3C6C-131B-639464506C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3311" y="2628958"/>
              <a:ext cx="1202232" cy="1350823"/>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1+#ppt_w/2"/>
                                          </p:val>
                                        </p:tav>
                                        <p:tav tm="100000">
                                          <p:val>
                                            <p:strVal val="#ppt_x"/>
                                          </p:val>
                                        </p:tav>
                                      </p:tavLst>
                                    </p:anim>
                                    <p:anim calcmode="lin" valueType="num">
                                      <p:cBhvr additive="base">
                                        <p:cTn id="27"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BE2"/>
        </a:solidFill>
        <a:effectLst/>
      </p:bgPr>
    </p:bg>
    <p:spTree>
      <p:nvGrpSpPr>
        <p:cNvPr id="1" name=""/>
        <p:cNvGrpSpPr/>
        <p:nvPr/>
      </p:nvGrpSpPr>
      <p:grpSpPr>
        <a:xfrm>
          <a:off x="0" y="0"/>
          <a:ext cx="0" cy="0"/>
          <a:chOff x="0" y="0"/>
          <a:chExt cx="0" cy="0"/>
        </a:xfrm>
      </p:grpSpPr>
      <p:sp>
        <p:nvSpPr>
          <p:cNvPr id="4" name="Freeform 4"/>
          <p:cNvSpPr/>
          <p:nvPr/>
        </p:nvSpPr>
        <p:spPr>
          <a:xfrm flipH="1">
            <a:off x="0" y="8417434"/>
            <a:ext cx="1829564" cy="1869566"/>
          </a:xfrm>
          <a:custGeom>
            <a:avLst/>
            <a:gdLst/>
            <a:ahLst/>
            <a:cxnLst/>
            <a:rect l="l" t="t" r="r" b="b"/>
            <a:pathLst>
              <a:path w="3682281" h="3260493">
                <a:moveTo>
                  <a:pt x="3682281" y="0"/>
                </a:moveTo>
                <a:lnTo>
                  <a:pt x="0" y="0"/>
                </a:lnTo>
                <a:lnTo>
                  <a:pt x="0" y="3260493"/>
                </a:lnTo>
                <a:lnTo>
                  <a:pt x="3682281" y="3260493"/>
                </a:lnTo>
                <a:lnTo>
                  <a:pt x="368228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83899" y="-93523"/>
            <a:ext cx="1629363" cy="1350823"/>
          </a:xfrm>
          <a:custGeom>
            <a:avLst/>
            <a:gdLst/>
            <a:ahLst/>
            <a:cxnLst/>
            <a:rect l="l" t="t" r="r" b="b"/>
            <a:pathLst>
              <a:path w="7299608" h="5958305">
                <a:moveTo>
                  <a:pt x="0" y="0"/>
                </a:moveTo>
                <a:lnTo>
                  <a:pt x="7299608" y="0"/>
                </a:lnTo>
                <a:lnTo>
                  <a:pt x="7299608" y="5958305"/>
                </a:lnTo>
                <a:lnTo>
                  <a:pt x="0" y="59583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2" name="Group 11">
            <a:extLst>
              <a:ext uri="{FF2B5EF4-FFF2-40B4-BE49-F238E27FC236}">
                <a16:creationId xmlns:a16="http://schemas.microsoft.com/office/drawing/2014/main" id="{41B757CF-6DC1-7FCF-E160-83E0357FF026}"/>
              </a:ext>
            </a:extLst>
          </p:cNvPr>
          <p:cNvGrpSpPr/>
          <p:nvPr/>
        </p:nvGrpSpPr>
        <p:grpSpPr>
          <a:xfrm>
            <a:off x="16045543" y="102420"/>
            <a:ext cx="1922695" cy="1154880"/>
            <a:chOff x="14057517" y="7026507"/>
            <a:chExt cx="4360584" cy="3566192"/>
          </a:xfrm>
        </p:grpSpPr>
        <p:sp>
          <p:nvSpPr>
            <p:cNvPr id="9" name="Freeform 9"/>
            <p:cNvSpPr/>
            <p:nvPr/>
          </p:nvSpPr>
          <p:spPr>
            <a:xfrm>
              <a:off x="14187618"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a:off x="14057517" y="7026507"/>
              <a:ext cx="4230483" cy="3566192"/>
            </a:xfrm>
            <a:custGeom>
              <a:avLst/>
              <a:gdLst/>
              <a:ahLst/>
              <a:cxnLst/>
              <a:rect l="l" t="t" r="r" b="b"/>
              <a:pathLst>
                <a:path w="4230483" h="3566192">
                  <a:moveTo>
                    <a:pt x="0" y="0"/>
                  </a:moveTo>
                  <a:lnTo>
                    <a:pt x="4230483" y="0"/>
                  </a:lnTo>
                  <a:lnTo>
                    <a:pt x="4230483" y="3566193"/>
                  </a:lnTo>
                  <a:lnTo>
                    <a:pt x="0" y="3566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grpSp>
        <p:nvGrpSpPr>
          <p:cNvPr id="2" name="Group 1">
            <a:extLst>
              <a:ext uri="{FF2B5EF4-FFF2-40B4-BE49-F238E27FC236}">
                <a16:creationId xmlns:a16="http://schemas.microsoft.com/office/drawing/2014/main" id="{A85DEB9B-4EC5-D95C-C268-58C44B264839}"/>
              </a:ext>
            </a:extLst>
          </p:cNvPr>
          <p:cNvGrpSpPr/>
          <p:nvPr/>
        </p:nvGrpSpPr>
        <p:grpSpPr>
          <a:xfrm>
            <a:off x="8458199" y="2857500"/>
            <a:ext cx="8305801" cy="6447047"/>
            <a:chOff x="7921643" y="3050727"/>
            <a:chExt cx="8305801" cy="6447047"/>
          </a:xfrm>
        </p:grpSpPr>
        <p:sp>
          <p:nvSpPr>
            <p:cNvPr id="3" name="Freeform 4">
              <a:extLst>
                <a:ext uri="{FF2B5EF4-FFF2-40B4-BE49-F238E27FC236}">
                  <a16:creationId xmlns:a16="http://schemas.microsoft.com/office/drawing/2014/main" id="{2416E052-AC68-A34B-1FBF-95C757FE51FA}"/>
                </a:ext>
              </a:extLst>
            </p:cNvPr>
            <p:cNvSpPr/>
            <p:nvPr/>
          </p:nvSpPr>
          <p:spPr>
            <a:xfrm>
              <a:off x="7921643" y="3622196"/>
              <a:ext cx="8305801" cy="5875578"/>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FFF4D1"/>
            </a:solid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1B5744B-E20B-CBB8-5A73-0B156A644EA5}"/>
                </a:ext>
              </a:extLst>
            </p:cNvPr>
            <p:cNvGrpSpPr/>
            <p:nvPr/>
          </p:nvGrpSpPr>
          <p:grpSpPr>
            <a:xfrm>
              <a:off x="9482515" y="3050727"/>
              <a:ext cx="5405131" cy="1142938"/>
              <a:chOff x="1805556" y="2902746"/>
              <a:chExt cx="5405131" cy="1142938"/>
            </a:xfrm>
          </p:grpSpPr>
          <p:pic>
            <p:nvPicPr>
              <p:cNvPr id="8" name="Picture 9">
                <a:extLst>
                  <a:ext uri="{FF2B5EF4-FFF2-40B4-BE49-F238E27FC236}">
                    <a16:creationId xmlns:a16="http://schemas.microsoft.com/office/drawing/2014/main" id="{80CA5CDA-D4EE-E712-2723-F7A478977A8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805556" y="2902746"/>
                <a:ext cx="5405131" cy="1142938"/>
              </a:xfrm>
              <a:prstGeom prst="rect">
                <a:avLst/>
              </a:prstGeom>
            </p:spPr>
          </p:pic>
          <p:sp>
            <p:nvSpPr>
              <p:cNvPr id="10" name="TextBox 9">
                <a:extLst>
                  <a:ext uri="{FF2B5EF4-FFF2-40B4-BE49-F238E27FC236}">
                    <a16:creationId xmlns:a16="http://schemas.microsoft.com/office/drawing/2014/main" id="{E2D295B5-BFC9-755A-58FB-E82A23DE5850}"/>
                  </a:ext>
                </a:extLst>
              </p:cNvPr>
              <p:cNvSpPr txBox="1"/>
              <p:nvPr/>
            </p:nvSpPr>
            <p:spPr>
              <a:xfrm>
                <a:off x="1835800" y="2996603"/>
                <a:ext cx="5251197" cy="830997"/>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Lưu ý</a:t>
                </a:r>
                <a:endParaRPr lang="en-US" sz="4800" b="1" dirty="0">
                  <a:solidFill>
                    <a:schemeClr val="bg1"/>
                  </a:solidFill>
                  <a:latin typeface="Arial" panose="020B0604020202020204" pitchFamily="34" charset="0"/>
                  <a:cs typeface="Arial" panose="020B0604020202020204" pitchFamily="34" charset="0"/>
                </a:endParaRPr>
              </a:p>
            </p:txBody>
          </p:sp>
        </p:grpSp>
        <p:sp>
          <p:nvSpPr>
            <p:cNvPr id="6" name="TextBox 9">
              <a:extLst>
                <a:ext uri="{FF2B5EF4-FFF2-40B4-BE49-F238E27FC236}">
                  <a16:creationId xmlns:a16="http://schemas.microsoft.com/office/drawing/2014/main" id="{B8CAE917-B8DC-F39A-CC40-C9E43460C5EB}"/>
                </a:ext>
              </a:extLst>
            </p:cNvPr>
            <p:cNvSpPr txBox="1"/>
            <p:nvPr/>
          </p:nvSpPr>
          <p:spPr>
            <a:xfrm>
              <a:off x="8726863" y="5336727"/>
              <a:ext cx="6695360" cy="2788712"/>
            </a:xfrm>
            <a:prstGeom prst="rect">
              <a:avLst/>
            </a:prstGeom>
          </p:spPr>
          <p:txBody>
            <a:bodyPr wrap="square" lIns="0" tIns="0" rIns="0" bIns="0" rtlCol="0" anchor="t">
              <a:spAutoFit/>
            </a:bodyPr>
            <a:lstStyle/>
            <a:p>
              <a:pPr algn="just">
                <a:lnSpc>
                  <a:spcPct val="150000"/>
                </a:lnSpc>
              </a:pPr>
              <a:r>
                <a:rPr lang="en-US" sz="4200">
                  <a:latin typeface="Arial" panose="020B0604020202020204" pitchFamily="34" charset="0"/>
                  <a:cs typeface="Arial" panose="020B0604020202020204" pitchFamily="34" charset="0"/>
                </a:rPr>
                <a:t>Các em</a:t>
              </a:r>
              <a:r>
                <a:rPr lang="vi-VN" sz="4200">
                  <a:latin typeface="Arial" panose="020B0604020202020204" pitchFamily="34" charset="0"/>
                  <a:cs typeface="Arial" panose="020B0604020202020204" pitchFamily="34" charset="0"/>
                </a:rPr>
                <a:t> không đưa ra ý kiến trùng lặp với những </a:t>
              </a:r>
              <a:r>
                <a:rPr lang="en-US" sz="4200">
                  <a:latin typeface="Arial" panose="020B0604020202020204" pitchFamily="34" charset="0"/>
                  <a:cs typeface="Arial" panose="020B0604020202020204" pitchFamily="34" charset="0"/>
                </a:rPr>
                <a:t>bạn</a:t>
              </a:r>
              <a:r>
                <a:rPr lang="vi-VN" sz="4200">
                  <a:latin typeface="Arial" panose="020B0604020202020204" pitchFamily="34" charset="0"/>
                  <a:cs typeface="Arial" panose="020B0604020202020204" pitchFamily="34" charset="0"/>
                </a:rPr>
                <a:t> đã phát biểu trước.</a:t>
              </a:r>
              <a:endParaRPr lang="vi-VN" sz="4200" i="1" dirty="0">
                <a:solidFill>
                  <a:srgbClr val="FF000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CFE74B2-BEAF-85BC-4FE5-D03F24FD84C9}"/>
              </a:ext>
            </a:extLst>
          </p:cNvPr>
          <p:cNvGrpSpPr/>
          <p:nvPr/>
        </p:nvGrpSpPr>
        <p:grpSpPr>
          <a:xfrm>
            <a:off x="1779486" y="2942356"/>
            <a:ext cx="5703018" cy="6597013"/>
            <a:chOff x="2069466" y="2794472"/>
            <a:chExt cx="5703018" cy="6597013"/>
          </a:xfrm>
        </p:grpSpPr>
        <p:sp>
          <p:nvSpPr>
            <p:cNvPr id="15" name="Freeform 5">
              <a:extLst>
                <a:ext uri="{FF2B5EF4-FFF2-40B4-BE49-F238E27FC236}">
                  <a16:creationId xmlns:a16="http://schemas.microsoft.com/office/drawing/2014/main" id="{353D321F-FACE-B32B-4C28-4F80253AE9D1}"/>
                </a:ext>
              </a:extLst>
            </p:cNvPr>
            <p:cNvSpPr/>
            <p:nvPr/>
          </p:nvSpPr>
          <p:spPr>
            <a:xfrm rot="-78630">
              <a:off x="2069466" y="2794472"/>
              <a:ext cx="5703018" cy="6088631"/>
            </a:xfrm>
            <a:custGeom>
              <a:avLst/>
              <a:gdLst/>
              <a:ahLst/>
              <a:cxnLst/>
              <a:rect l="l" t="t" r="r" b="b"/>
              <a:pathLst>
                <a:path w="5703018" h="6088631">
                  <a:moveTo>
                    <a:pt x="0" y="0"/>
                  </a:moveTo>
                  <a:lnTo>
                    <a:pt x="5703018" y="0"/>
                  </a:lnTo>
                  <a:lnTo>
                    <a:pt x="5703018" y="6088631"/>
                  </a:lnTo>
                  <a:lnTo>
                    <a:pt x="0" y="608863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2" name="Freeform 12">
              <a:extLst>
                <a:ext uri="{FF2B5EF4-FFF2-40B4-BE49-F238E27FC236}">
                  <a16:creationId xmlns:a16="http://schemas.microsoft.com/office/drawing/2014/main" id="{60654C6C-0AD6-066A-5BD1-AC98017A3E61}"/>
                </a:ext>
              </a:extLst>
            </p:cNvPr>
            <p:cNvSpPr/>
            <p:nvPr/>
          </p:nvSpPr>
          <p:spPr>
            <a:xfrm flipH="1">
              <a:off x="2755002" y="7944135"/>
              <a:ext cx="2027811" cy="1447350"/>
            </a:xfrm>
            <a:custGeom>
              <a:avLst/>
              <a:gdLst/>
              <a:ahLst/>
              <a:cxnLst/>
              <a:rect l="l" t="t" r="r" b="b"/>
              <a:pathLst>
                <a:path w="2027811" h="1447350">
                  <a:moveTo>
                    <a:pt x="2027811" y="0"/>
                  </a:moveTo>
                  <a:lnTo>
                    <a:pt x="0" y="0"/>
                  </a:lnTo>
                  <a:lnTo>
                    <a:pt x="0" y="1447350"/>
                  </a:lnTo>
                  <a:lnTo>
                    <a:pt x="2027811" y="1447350"/>
                  </a:lnTo>
                  <a:lnTo>
                    <a:pt x="2027811"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pic>
        <p:nvPicPr>
          <p:cNvPr id="27" name="Picture 26" descr="A red and white circle with a exclamation mark&#10;&#10;Description automatically generated">
            <a:extLst>
              <a:ext uri="{FF2B5EF4-FFF2-40B4-BE49-F238E27FC236}">
                <a16:creationId xmlns:a16="http://schemas.microsoft.com/office/drawing/2014/main" id="{B6DDFB83-20E1-B8A3-1BED-82F5636754D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51648">
            <a:off x="2235074" y="4217619"/>
            <a:ext cx="3735194" cy="3735194"/>
          </a:xfrm>
          <a:prstGeom prst="rect">
            <a:avLst/>
          </a:prstGeom>
        </p:spPr>
      </p:pic>
      <p:sp>
        <p:nvSpPr>
          <p:cNvPr id="28" name="TextBox 27">
            <a:extLst>
              <a:ext uri="{FF2B5EF4-FFF2-40B4-BE49-F238E27FC236}">
                <a16:creationId xmlns:a16="http://schemas.microsoft.com/office/drawing/2014/main" id="{4F1F3503-7F50-4F90-7BD0-04E1D917DA7A}"/>
              </a:ext>
            </a:extLst>
          </p:cNvPr>
          <p:cNvSpPr txBox="1"/>
          <p:nvPr/>
        </p:nvSpPr>
        <p:spPr>
          <a:xfrm>
            <a:off x="1545464" y="491694"/>
            <a:ext cx="15197071" cy="1911549"/>
          </a:xfrm>
          <a:prstGeom prst="rect">
            <a:avLst/>
          </a:prstGeom>
          <a:noFill/>
        </p:spPr>
        <p:txBody>
          <a:bodyPr wrap="square">
            <a:spAutoFit/>
          </a:bodyPr>
          <a:lstStyle/>
          <a:p>
            <a:pPr algn="ctr">
              <a:lnSpc>
                <a:spcPct val="150000"/>
              </a:lnSpc>
              <a:spcAft>
                <a:spcPts val="1000"/>
              </a:spcAft>
            </a:pPr>
            <a:r>
              <a:rPr lang="vi-VN" sz="4200" b="1">
                <a:solidFill>
                  <a:srgbClr val="C00000"/>
                </a:solidFill>
                <a:ea typeface="Calibri" panose="020F0502020204030204" pitchFamily="34" charset="0"/>
                <a:cs typeface="Arial" panose="020B0604020202020204" pitchFamily="34" charset="0"/>
              </a:rPr>
              <a:t>Nhiệm vụ 1: Chia sẻ về những việc em đã làm thể hiện sự quan tâm, chăm sóc người thân trong gia đình</a:t>
            </a:r>
            <a:endParaRPr lang="en-US" sz="42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58586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E2"/>
        </a:solidFill>
        <a:effectLst/>
      </p:bgPr>
    </p:bg>
    <p:spTree>
      <p:nvGrpSpPr>
        <p:cNvPr id="1" name=""/>
        <p:cNvGrpSpPr/>
        <p:nvPr/>
      </p:nvGrpSpPr>
      <p:grpSpPr>
        <a:xfrm>
          <a:off x="0" y="0"/>
          <a:ext cx="0" cy="0"/>
          <a:chOff x="0" y="0"/>
          <a:chExt cx="0" cy="0"/>
        </a:xfrm>
      </p:grpSpPr>
      <p:sp>
        <p:nvSpPr>
          <p:cNvPr id="5" name="Freeform 5"/>
          <p:cNvSpPr/>
          <p:nvPr/>
        </p:nvSpPr>
        <p:spPr>
          <a:xfrm rot="1815691" flipH="1">
            <a:off x="16974625" y="-137938"/>
            <a:ext cx="1412339" cy="1822616"/>
          </a:xfrm>
          <a:custGeom>
            <a:avLst/>
            <a:gdLst/>
            <a:ahLst/>
            <a:cxnLst/>
            <a:rect l="l" t="t" r="r" b="b"/>
            <a:pathLst>
              <a:path w="2982441" h="3969971">
                <a:moveTo>
                  <a:pt x="2982440" y="0"/>
                </a:moveTo>
                <a:lnTo>
                  <a:pt x="0" y="0"/>
                </a:lnTo>
                <a:lnTo>
                  <a:pt x="0" y="3969970"/>
                </a:lnTo>
                <a:lnTo>
                  <a:pt x="2982440" y="3969970"/>
                </a:lnTo>
                <a:lnTo>
                  <a:pt x="298244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1412487">
            <a:off x="-365502" y="8829600"/>
            <a:ext cx="1123733" cy="1456444"/>
          </a:xfrm>
          <a:custGeom>
            <a:avLst/>
            <a:gdLst/>
            <a:ahLst/>
            <a:cxnLst/>
            <a:rect l="l" t="t" r="r" b="b"/>
            <a:pathLst>
              <a:path w="2982441" h="3969971">
                <a:moveTo>
                  <a:pt x="0" y="0"/>
                </a:moveTo>
                <a:lnTo>
                  <a:pt x="2982440" y="0"/>
                </a:lnTo>
                <a:lnTo>
                  <a:pt x="2982440" y="3969971"/>
                </a:lnTo>
                <a:lnTo>
                  <a:pt x="0" y="39699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0083925C-75EA-756F-B50A-AE5D247A87C4}"/>
              </a:ext>
            </a:extLst>
          </p:cNvPr>
          <p:cNvGrpSpPr/>
          <p:nvPr/>
        </p:nvGrpSpPr>
        <p:grpSpPr>
          <a:xfrm>
            <a:off x="375557" y="240372"/>
            <a:ext cx="14826343" cy="2757447"/>
            <a:chOff x="306977" y="20494"/>
            <a:chExt cx="14826343" cy="2757447"/>
          </a:xfrm>
        </p:grpSpPr>
        <p:sp>
          <p:nvSpPr>
            <p:cNvPr id="11" name="Line Callout 1 (Border and Accent Bar) 3">
              <a:extLst>
                <a:ext uri="{FF2B5EF4-FFF2-40B4-BE49-F238E27FC236}">
                  <a16:creationId xmlns:a16="http://schemas.microsoft.com/office/drawing/2014/main" id="{824573FC-D8D5-292B-616A-ACE9C0447196}"/>
                </a:ext>
              </a:extLst>
            </p:cNvPr>
            <p:cNvSpPr/>
            <p:nvPr/>
          </p:nvSpPr>
          <p:spPr>
            <a:xfrm>
              <a:off x="306977" y="571500"/>
              <a:ext cx="13950044" cy="220644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Gợi ý: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việc làm thể hiện sự quan tâm, chăm sóc người thân trong gia đình</a:t>
              </a:r>
              <a:endParaRPr lang="en-US" sz="4000" dirty="0">
                <a:solidFill>
                  <a:srgbClr val="C00000"/>
                </a:solidFill>
                <a:latin typeface="Arial" panose="020B0604020202020204" pitchFamily="34" charset="0"/>
                <a:cs typeface="Arial" panose="020B0604020202020204" pitchFamily="34" charset="0"/>
              </a:endParaRPr>
            </a:p>
          </p:txBody>
        </p:sp>
        <p:pic>
          <p:nvPicPr>
            <p:cNvPr id="12" name="Picture 11" descr="Icon&#10;&#10;Description automatically generated">
              <a:extLst>
                <a:ext uri="{FF2B5EF4-FFF2-40B4-BE49-F238E27FC236}">
                  <a16:creationId xmlns:a16="http://schemas.microsoft.com/office/drawing/2014/main" id="{29611133-1EFF-0A4D-24BC-D3FADD2016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47420" y="20494"/>
              <a:ext cx="1485900" cy="1485900"/>
            </a:xfrm>
            <a:prstGeom prst="rect">
              <a:avLst/>
            </a:prstGeom>
          </p:spPr>
        </p:pic>
      </p:grpSp>
      <p:sp>
        <p:nvSpPr>
          <p:cNvPr id="13" name="Rectangle: Rounded Corners 12">
            <a:extLst>
              <a:ext uri="{FF2B5EF4-FFF2-40B4-BE49-F238E27FC236}">
                <a16:creationId xmlns:a16="http://schemas.microsoft.com/office/drawing/2014/main" id="{ABF286A4-D0DD-A646-1623-FAC336002953}"/>
              </a:ext>
            </a:extLst>
          </p:cNvPr>
          <p:cNvSpPr/>
          <p:nvPr/>
        </p:nvSpPr>
        <p:spPr>
          <a:xfrm>
            <a:off x="762000" y="3607419"/>
            <a:ext cx="5097779" cy="24384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Bố đón hai chị em sau mỗi giờ tan học</a:t>
            </a:r>
            <a:endParaRPr lang="en-US" sz="3600" dirty="0">
              <a:solidFill>
                <a:schemeClr val="tx1"/>
              </a:solidFill>
              <a:latin typeface="Arial" panose="020B0604020202020204" pitchFamily="34" charset="0"/>
              <a:cs typeface="Arial" panose="020B0604020202020204" pitchFamily="34" charset="0"/>
            </a:endParaRPr>
          </a:p>
        </p:txBody>
      </p:sp>
      <p:sp>
        <p:nvSpPr>
          <p:cNvPr id="14" name="Rectangle: Rounded Corners 13">
            <a:extLst>
              <a:ext uri="{FF2B5EF4-FFF2-40B4-BE49-F238E27FC236}">
                <a16:creationId xmlns:a16="http://schemas.microsoft.com/office/drawing/2014/main" id="{57E51DAE-094C-586A-CE6D-D8221B5338DF}"/>
              </a:ext>
            </a:extLst>
          </p:cNvPr>
          <p:cNvSpPr/>
          <p:nvPr/>
        </p:nvSpPr>
        <p:spPr>
          <a:xfrm>
            <a:off x="6244590" y="3607419"/>
            <a:ext cx="5539740" cy="24384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Hai chị em phụ mẹ nhặt rau để chuẩn bị bữa tối</a:t>
            </a:r>
            <a:endParaRPr lang="en-US" sz="36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A3C498DE-5FF7-C66B-BC7A-63B84CE1A141}"/>
              </a:ext>
            </a:extLst>
          </p:cNvPr>
          <p:cNvSpPr/>
          <p:nvPr/>
        </p:nvSpPr>
        <p:spPr>
          <a:xfrm>
            <a:off x="12169141" y="3607419"/>
            <a:ext cx="5356859" cy="2438400"/>
          </a:xfrm>
          <a:prstGeom prst="roundRect">
            <a:avLst/>
          </a:prstGeom>
          <a:solidFill>
            <a:schemeClr val="accent5">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3600">
                <a:solidFill>
                  <a:schemeClr val="tx1"/>
                </a:solidFill>
                <a:latin typeface="Arial" panose="020B0604020202020204" pitchFamily="34" charset="0"/>
                <a:cs typeface="Arial" panose="020B0604020202020204" pitchFamily="34" charset="0"/>
              </a:rPr>
              <a:t>Em tắm cho em gái, phụ mẹ công việc nhà</a:t>
            </a:r>
            <a:endParaRPr lang="en-US" sz="3600" dirty="0">
              <a:solidFill>
                <a:schemeClr val="tx1"/>
              </a:solidFill>
              <a:latin typeface="Arial" panose="020B0604020202020204" pitchFamily="34" charset="0"/>
              <a:cs typeface="Arial" panose="020B0604020202020204" pitchFamily="34" charset="0"/>
            </a:endParaRPr>
          </a:p>
        </p:txBody>
      </p:sp>
      <p:pic>
        <p:nvPicPr>
          <p:cNvPr id="1026" name="Picture 2" descr="Tả cảnh trường em lúc tan học (14 mẫu) - Tập làm văn lớp 5">
            <a:extLst>
              <a:ext uri="{FF2B5EF4-FFF2-40B4-BE49-F238E27FC236}">
                <a16:creationId xmlns:a16="http://schemas.microsoft.com/office/drawing/2014/main" id="{FEDE9A84-CC5A-9FE3-4A00-7477B26471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282" y="6655419"/>
            <a:ext cx="5307213" cy="27824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Mùa dịch Covid-19: Cuối tuần ở nhà nấu ăn và dạy con">
            <a:extLst>
              <a:ext uri="{FF2B5EF4-FFF2-40B4-BE49-F238E27FC236}">
                <a16:creationId xmlns:a16="http://schemas.microsoft.com/office/drawing/2014/main" id="{8F6AA2A2-F07D-61EC-A6C8-2C387E51C89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5595" y="6655419"/>
            <a:ext cx="4956810" cy="2784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Bật mí 11 cách vui nhộn để mẹ giúp bé rửa tay thường xuyên">
            <a:extLst>
              <a:ext uri="{FF2B5EF4-FFF2-40B4-BE49-F238E27FC236}">
                <a16:creationId xmlns:a16="http://schemas.microsoft.com/office/drawing/2014/main" id="{CCEEC813-3C47-6F55-F1CC-DB109458018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32" r="6078"/>
          <a:stretch/>
        </p:blipFill>
        <p:spPr bwMode="auto">
          <a:xfrm>
            <a:off x="12648775" y="6629482"/>
            <a:ext cx="4274811" cy="2784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0-#ppt_w/2"/>
                                          </p:val>
                                        </p:tav>
                                        <p:tav tm="100000">
                                          <p:val>
                                            <p:strVal val="#ppt_x"/>
                                          </p:val>
                                        </p:tav>
                                      </p:tavLst>
                                    </p:anim>
                                    <p:anim calcmode="lin" valueType="num">
                                      <p:cBhvr additive="base">
                                        <p:cTn id="17"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 calcmode="lin" valueType="num">
                                      <p:cBhvr additive="base">
                                        <p:cTn id="26" dur="500" fill="hold"/>
                                        <p:tgtEl>
                                          <p:spTgt spid="1030"/>
                                        </p:tgtEl>
                                        <p:attrNameLst>
                                          <p:attrName>ppt_x</p:attrName>
                                        </p:attrNameLst>
                                      </p:cBhvr>
                                      <p:tavLst>
                                        <p:tav tm="0">
                                          <p:val>
                                            <p:strVal val="#ppt_x"/>
                                          </p:val>
                                        </p:tav>
                                        <p:tav tm="100000">
                                          <p:val>
                                            <p:strVal val="#ppt_x"/>
                                          </p:val>
                                        </p:tav>
                                      </p:tavLst>
                                    </p:anim>
                                    <p:anim calcmode="lin" valueType="num">
                                      <p:cBhvr additive="base">
                                        <p:cTn id="27"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1+#ppt_w/2"/>
                                          </p:val>
                                        </p:tav>
                                        <p:tav tm="100000">
                                          <p:val>
                                            <p:strVal val="#ppt_x"/>
                                          </p:val>
                                        </p:tav>
                                      </p:tavLst>
                                    </p:anim>
                                    <p:anim calcmode="lin" valueType="num">
                                      <p:cBhvr additive="base">
                                        <p:cTn id="33" dur="500" fill="hold"/>
                                        <p:tgtEl>
                                          <p:spTgt spid="15"/>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additive="base">
                                        <p:cTn id="36" dur="500" fill="hold"/>
                                        <p:tgtEl>
                                          <p:spTgt spid="1032"/>
                                        </p:tgtEl>
                                        <p:attrNameLst>
                                          <p:attrName>ppt_x</p:attrName>
                                        </p:attrNameLst>
                                      </p:cBhvr>
                                      <p:tavLst>
                                        <p:tav tm="0">
                                          <p:val>
                                            <p:strVal val="1+#ppt_w/2"/>
                                          </p:val>
                                        </p:tav>
                                        <p:tav tm="100000">
                                          <p:val>
                                            <p:strVal val="#ppt_x"/>
                                          </p:val>
                                        </p:tav>
                                      </p:tavLst>
                                    </p:anim>
                                    <p:anim calcmode="lin" valueType="num">
                                      <p:cBhvr additive="base">
                                        <p:cTn id="37"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TotalTime>
  <Words>2335</Words>
  <Application>Microsoft Office PowerPoint</Application>
  <PresentationFormat>Custom</PresentationFormat>
  <Paragraphs>143</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Courier New</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Illustration and Shapes Best Friends Greetings Fun - Presentation Template</dc:title>
  <cp:lastModifiedBy>Acer</cp:lastModifiedBy>
  <cp:revision>7</cp:revision>
  <dcterms:created xsi:type="dcterms:W3CDTF">2006-08-16T00:00:00Z</dcterms:created>
  <dcterms:modified xsi:type="dcterms:W3CDTF">2024-02-21T03:14:44Z</dcterms:modified>
  <dc:identifier>DAFw1v_bUW4</dc:identifier>
</cp:coreProperties>
</file>