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83" r:id="rId2"/>
    <p:sldId id="256" r:id="rId3"/>
    <p:sldId id="284" r:id="rId4"/>
    <p:sldId id="275" r:id="rId5"/>
    <p:sldId id="276" r:id="rId6"/>
    <p:sldId id="264" r:id="rId7"/>
    <p:sldId id="277" r:id="rId8"/>
    <p:sldId id="279" r:id="rId9"/>
    <p:sldId id="278" r:id="rId10"/>
    <p:sldId id="265" r:id="rId11"/>
    <p:sldId id="266" r:id="rId12"/>
    <p:sldId id="280" r:id="rId13"/>
    <p:sldId id="267" r:id="rId14"/>
    <p:sldId id="268" r:id="rId15"/>
    <p:sldId id="269" r:id="rId16"/>
    <p:sldId id="281" r:id="rId17"/>
    <p:sldId id="282" r:id="rId18"/>
    <p:sldId id="270" r:id="rId19"/>
    <p:sldId id="271" r:id="rId20"/>
    <p:sldId id="272" r:id="rId21"/>
    <p:sldId id="273" r:id="rId22"/>
  </p:sldIdLst>
  <p:sldSz cx="18288000" cy="10287000"/>
  <p:notesSz cx="6858000" cy="9144000"/>
  <p:embeddedFontLst>
    <p:embeddedFont>
      <p:font typeface="微软雅黑" panose="020B0503020204020204" pitchFamily="34" charset="-122"/>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B735B-034F-4D3F-AD49-A10329EA7DA5}" type="datetimeFigureOut">
              <a:rPr lang="en-US" smtClean="0"/>
              <a:t>10/8/2023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6ECC58-8C8C-400B-8631-9CFF329067F7}" type="slidenum">
              <a:rPr lang="en-US" smtClean="0"/>
              <a:t>‹#›</a:t>
            </a:fld>
            <a:endParaRPr lang="en-US"/>
          </a:p>
        </p:txBody>
      </p:sp>
    </p:spTree>
    <p:extLst>
      <p:ext uri="{BB962C8B-B14F-4D97-AF65-F5344CB8AC3E}">
        <p14:creationId xmlns:p14="http://schemas.microsoft.com/office/powerpoint/2010/main" val="3717800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6ECC58-8C8C-400B-8631-9CFF329067F7}" type="slidenum">
              <a:rPr lang="en-US" smtClean="0"/>
              <a:t>3</a:t>
            </a:fld>
            <a:endParaRPr lang="en-US"/>
          </a:p>
        </p:txBody>
      </p:sp>
    </p:spTree>
    <p:extLst>
      <p:ext uri="{BB962C8B-B14F-4D97-AF65-F5344CB8AC3E}">
        <p14:creationId xmlns:p14="http://schemas.microsoft.com/office/powerpoint/2010/main" val="2538487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svg"/><Relationship Id="rId7" Type="http://schemas.openxmlformats.org/officeDocument/2006/relationships/image" Target="../media/image31.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4.svg"/><Relationship Id="rId7" Type="http://schemas.openxmlformats.org/officeDocument/2006/relationships/image" Target="../media/image2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sv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4.svg"/><Relationship Id="rId4" Type="http://schemas.openxmlformats.org/officeDocument/2006/relationships/image" Target="../media/image9.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1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0.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4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2.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2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1.png"/><Relationship Id="rId4" Type="http://schemas.openxmlformats.org/officeDocument/2006/relationships/image" Target="../media/image55.svg"/><Relationship Id="rId9" Type="http://schemas.openxmlformats.org/officeDocument/2006/relationships/image" Target="../media/image58.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9.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sv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8.svg"/><Relationship Id="rId5" Type="http://schemas.openxmlformats.org/officeDocument/2006/relationships/image" Target="../media/image15.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sv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4.svg"/><Relationship Id="rId4" Type="http://schemas.openxmlformats.org/officeDocument/2006/relationships/image" Target="../media/image9.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4.svg"/><Relationship Id="rId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399" y="342900"/>
            <a:ext cx="8763001" cy="9525170"/>
          </a:xfrm>
          <a:prstGeom prst="rect">
            <a:avLst/>
          </a:prstGeom>
        </p:spPr>
      </p:pic>
      <p:sp>
        <p:nvSpPr>
          <p:cNvPr id="3" name="TextBox 2"/>
          <p:cNvSpPr txBox="1"/>
          <p:nvPr/>
        </p:nvSpPr>
        <p:spPr>
          <a:xfrm>
            <a:off x="1676400" y="1621654"/>
            <a:ext cx="5767925" cy="2748253"/>
          </a:xfrm>
          <a:prstGeom prst="rect">
            <a:avLst/>
          </a:prstGeom>
          <a:noFill/>
        </p:spPr>
        <p:txBody>
          <a:bodyPr wrap="none" rtlCol="0">
            <a:spAutoFit/>
          </a:bodyPr>
          <a:lstStyle/>
          <a:p>
            <a:pPr algn="ctr">
              <a:lnSpc>
                <a:spcPct val="150000"/>
              </a:lnSpc>
            </a:pPr>
            <a:r>
              <a:rPr lang="en-US" sz="4000" b="1">
                <a:latin typeface="Arial" pitchFamily="34" charset="0"/>
                <a:cs typeface="Arial" pitchFamily="34" charset="0"/>
              </a:rPr>
              <a:t>CHÀO MỪNG CÁC EM </a:t>
            </a:r>
          </a:p>
          <a:p>
            <a:pPr algn="ctr">
              <a:lnSpc>
                <a:spcPct val="150000"/>
              </a:lnSpc>
            </a:pPr>
            <a:r>
              <a:rPr lang="en-US" sz="4000" b="1">
                <a:latin typeface="Arial" pitchFamily="34" charset="0"/>
                <a:cs typeface="Arial" pitchFamily="34" charset="0"/>
              </a:rPr>
              <a:t>ĐẾN VỚI </a:t>
            </a:r>
          </a:p>
          <a:p>
            <a:pPr algn="ctr">
              <a:lnSpc>
                <a:spcPct val="150000"/>
              </a:lnSpc>
            </a:pPr>
            <a:r>
              <a:rPr lang="en-US" sz="4000" b="1">
                <a:latin typeface="Arial" pitchFamily="34" charset="0"/>
                <a:cs typeface="Arial" pitchFamily="34" charset="0"/>
              </a:rPr>
              <a:t>BÀI HỌC HÔM NÀY</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8042" y="4914900"/>
            <a:ext cx="4411579" cy="4114800"/>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507097"/>
            <a:ext cx="7609114" cy="919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948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5602" y="2874899"/>
            <a:ext cx="5663798" cy="1321149"/>
          </a:xfrm>
          <a:prstGeom prst="rect">
            <a:avLst/>
          </a:prstGeom>
        </p:spPr>
      </p:pic>
      <p:pic>
        <p:nvPicPr>
          <p:cNvPr id="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2945" y="4277778"/>
            <a:ext cx="3885421" cy="1187211"/>
          </a:xfrm>
          <a:prstGeom prst="rect">
            <a:avLst/>
          </a:prstGeom>
        </p:spPr>
      </p:pic>
      <p:sp>
        <p:nvSpPr>
          <p:cNvPr id="6" name="TextBox 5"/>
          <p:cNvSpPr txBox="1"/>
          <p:nvPr/>
        </p:nvSpPr>
        <p:spPr>
          <a:xfrm>
            <a:off x="1094638" y="3093626"/>
            <a:ext cx="4775859" cy="646331"/>
          </a:xfrm>
          <a:prstGeom prst="rect">
            <a:avLst/>
          </a:prstGeom>
          <a:noFill/>
        </p:spPr>
        <p:txBody>
          <a:bodyPr wrap="none" rtlCol="0">
            <a:spAutoFit/>
          </a:bodyPr>
          <a:lstStyle/>
          <a:p>
            <a:r>
              <a:rPr lang="en-US" sz="3600">
                <a:solidFill>
                  <a:srgbClr val="002060"/>
                </a:solidFill>
                <a:latin typeface="Arial" pitchFamily="34" charset="0"/>
                <a:cs typeface="Arial" pitchFamily="34" charset="0"/>
              </a:rPr>
              <a:t>- Biện pháp: Trồng rau</a:t>
            </a:r>
          </a:p>
        </p:txBody>
      </p:sp>
      <p:sp>
        <p:nvSpPr>
          <p:cNvPr id="7" name="TextBox 6"/>
          <p:cNvSpPr txBox="1"/>
          <p:nvPr/>
        </p:nvSpPr>
        <p:spPr>
          <a:xfrm>
            <a:off x="1225695" y="4277778"/>
            <a:ext cx="2614818" cy="646331"/>
          </a:xfrm>
          <a:prstGeom prst="rect">
            <a:avLst/>
          </a:prstGeom>
          <a:noFill/>
        </p:spPr>
        <p:txBody>
          <a:bodyPr wrap="none" rtlCol="0">
            <a:spAutoFit/>
          </a:bodyPr>
          <a:lstStyle/>
          <a:p>
            <a:r>
              <a:rPr lang="en-US" sz="3200">
                <a:solidFill>
                  <a:srgbClr val="002060"/>
                </a:solidFill>
                <a:latin typeface="Arial" pitchFamily="34" charset="0"/>
                <a:cs typeface="Arial" pitchFamily="34" charset="0"/>
              </a:rPr>
              <a:t>- </a:t>
            </a:r>
            <a:r>
              <a:rPr lang="en-US" sz="3600">
                <a:solidFill>
                  <a:srgbClr val="002060"/>
                </a:solidFill>
                <a:latin typeface="Arial" pitchFamily="34" charset="0"/>
                <a:cs typeface="Arial" pitchFamily="34" charset="0"/>
              </a:rPr>
              <a:t>Tham gia: </a:t>
            </a:r>
          </a:p>
        </p:txBody>
      </p:sp>
      <p:sp>
        <p:nvSpPr>
          <p:cNvPr id="8" name="TextBox 7"/>
          <p:cNvSpPr txBox="1"/>
          <p:nvPr/>
        </p:nvSpPr>
        <p:spPr>
          <a:xfrm>
            <a:off x="1453903" y="5502878"/>
            <a:ext cx="4232249" cy="3416320"/>
          </a:xfrm>
          <a:prstGeom prst="rect">
            <a:avLst/>
          </a:prstGeom>
          <a:noFill/>
        </p:spPr>
        <p:txBody>
          <a:bodyPr wrap="none" rtlCol="0">
            <a:spAutoFit/>
          </a:bodyPr>
          <a:lstStyle/>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Mua giống</a:t>
            </a:r>
          </a:p>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Xới đất, trồng rau</a:t>
            </a:r>
          </a:p>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Tưới nước</a:t>
            </a:r>
          </a:p>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a:t>
            </a:r>
          </a:p>
        </p:txBody>
      </p:sp>
      <p:grpSp>
        <p:nvGrpSpPr>
          <p:cNvPr id="9" name="Group 8"/>
          <p:cNvGrpSpPr/>
          <p:nvPr/>
        </p:nvGrpSpPr>
        <p:grpSpPr>
          <a:xfrm>
            <a:off x="1225695" y="670331"/>
            <a:ext cx="11191822" cy="923689"/>
            <a:chOff x="1295400" y="1055916"/>
            <a:chExt cx="11191822" cy="932828"/>
          </a:xfrm>
        </p:grpSpPr>
        <p:pic>
          <p:nvPicPr>
            <p:cNvPr id="10"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 y="1055916"/>
              <a:ext cx="3472928" cy="932828"/>
            </a:xfrm>
            <a:prstGeom prst="rect">
              <a:avLst/>
            </a:prstGeom>
            <a:solidFill>
              <a:schemeClr val="bg1"/>
            </a:solidFill>
          </p:spPr>
        </p:pic>
        <p:sp>
          <p:nvSpPr>
            <p:cNvPr id="11" name="TextBox 10"/>
            <p:cNvSpPr txBox="1"/>
            <p:nvPr/>
          </p:nvSpPr>
          <p:spPr>
            <a:xfrm>
              <a:off x="1796422"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1</a:t>
              </a:r>
            </a:p>
          </p:txBody>
        </p:sp>
        <p:sp>
          <p:nvSpPr>
            <p:cNvPr id="12" name="Rectangle 11"/>
            <p:cNvSpPr/>
            <p:nvPr/>
          </p:nvSpPr>
          <p:spPr>
            <a:xfrm>
              <a:off x="4920728" y="1213656"/>
              <a:ext cx="7566494" cy="652726"/>
            </a:xfrm>
            <a:prstGeom prst="rect">
              <a:avLst/>
            </a:prstGeom>
          </p:spPr>
          <p:txBody>
            <a:bodyPr wrap="none">
              <a:spAutoFit/>
            </a:bodyPr>
            <a:lstStyle/>
            <a:p>
              <a:pPr algn="ctr"/>
              <a:r>
                <a:rPr lang="vi-VN" sz="3600" b="1">
                  <a:latin typeface="Arial" pitchFamily="34" charset="0"/>
                  <a:cs typeface="Arial" pitchFamily="34" charset="0"/>
                </a:rPr>
                <a:t>Tìm hiểu trách nhiệm với gia đình</a:t>
              </a:r>
              <a:endParaRPr lang="en-US" sz="3600" b="1">
                <a:latin typeface="Arial" pitchFamily="34" charset="0"/>
                <a:cs typeface="Arial" pitchFamily="34" charset="0"/>
              </a:endParaRPr>
            </a:p>
          </p:txBody>
        </p:sp>
      </p:grpSp>
      <p:sp>
        <p:nvSpPr>
          <p:cNvPr id="13" name="Rectangle 12"/>
          <p:cNvSpPr/>
          <p:nvPr/>
        </p:nvSpPr>
        <p:spPr>
          <a:xfrm>
            <a:off x="2781111" y="1812946"/>
            <a:ext cx="14839319" cy="584775"/>
          </a:xfrm>
          <a:prstGeom prst="rect">
            <a:avLst/>
          </a:prstGeom>
        </p:spPr>
        <p:txBody>
          <a:bodyPr wrap="none">
            <a:spAutoFit/>
          </a:bodyPr>
          <a:lstStyle/>
          <a:p>
            <a:r>
              <a:rPr lang="en-US" sz="3200" b="1">
                <a:solidFill>
                  <a:srgbClr val="002060"/>
                </a:solidFill>
                <a:latin typeface="Arial" pitchFamily="34" charset="0"/>
                <a:cs typeface="Arial" pitchFamily="34" charset="0"/>
              </a:rPr>
              <a:t>Chia sẻ biện pháp PTKT của gia đình và tham gia phát triển kinh tế gia đình</a:t>
            </a:r>
            <a:endParaRPr lang="en-US" sz="3000">
              <a:solidFill>
                <a:srgbClr val="002060"/>
              </a:solidFill>
              <a:latin typeface="Arial" pitchFamily="34" charset="0"/>
              <a:cs typeface="Arial" pitchFamily="34" charset="0"/>
            </a:endParaRPr>
          </a:p>
        </p:txBody>
      </p:sp>
      <p:sp>
        <p:nvSpPr>
          <p:cNvPr id="14" name="Pentagon 13"/>
          <p:cNvSpPr/>
          <p:nvPr/>
        </p:nvSpPr>
        <p:spPr>
          <a:xfrm>
            <a:off x="1366713" y="1730208"/>
            <a:ext cx="1381741" cy="66751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itchFamily="34" charset="0"/>
                <a:cs typeface="Arial" pitchFamily="34" charset="0"/>
              </a:rPr>
              <a:t>NV 3</a:t>
            </a:r>
          </a:p>
        </p:txBody>
      </p:sp>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61448" y="2820162"/>
            <a:ext cx="5663798" cy="132114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28791" y="4223041"/>
            <a:ext cx="3885421" cy="1187211"/>
          </a:xfrm>
          <a:prstGeom prst="rect">
            <a:avLst/>
          </a:prstGeom>
        </p:spPr>
      </p:pic>
      <p:sp>
        <p:nvSpPr>
          <p:cNvPr id="19" name="TextBox 18"/>
          <p:cNvSpPr txBox="1"/>
          <p:nvPr/>
        </p:nvSpPr>
        <p:spPr>
          <a:xfrm>
            <a:off x="9990484" y="3038889"/>
            <a:ext cx="4390946" cy="646331"/>
          </a:xfrm>
          <a:prstGeom prst="rect">
            <a:avLst/>
          </a:prstGeom>
          <a:noFill/>
        </p:spPr>
        <p:txBody>
          <a:bodyPr wrap="none" rtlCol="0">
            <a:spAutoFit/>
          </a:bodyPr>
          <a:lstStyle/>
          <a:p>
            <a:r>
              <a:rPr lang="en-US" sz="3600">
                <a:solidFill>
                  <a:srgbClr val="002060"/>
                </a:solidFill>
                <a:latin typeface="Arial" pitchFamily="34" charset="0"/>
                <a:cs typeface="Arial" pitchFamily="34" charset="0"/>
              </a:rPr>
              <a:t>- Biện pháp: Nuôi gà</a:t>
            </a:r>
          </a:p>
        </p:txBody>
      </p:sp>
      <p:sp>
        <p:nvSpPr>
          <p:cNvPr id="20" name="TextBox 19"/>
          <p:cNvSpPr txBox="1"/>
          <p:nvPr/>
        </p:nvSpPr>
        <p:spPr>
          <a:xfrm>
            <a:off x="10121541" y="4223041"/>
            <a:ext cx="2614818" cy="646331"/>
          </a:xfrm>
          <a:prstGeom prst="rect">
            <a:avLst/>
          </a:prstGeom>
          <a:noFill/>
        </p:spPr>
        <p:txBody>
          <a:bodyPr wrap="none" rtlCol="0">
            <a:spAutoFit/>
          </a:bodyPr>
          <a:lstStyle/>
          <a:p>
            <a:r>
              <a:rPr lang="en-US" sz="3200">
                <a:solidFill>
                  <a:srgbClr val="002060"/>
                </a:solidFill>
                <a:latin typeface="Arial" pitchFamily="34" charset="0"/>
                <a:cs typeface="Arial" pitchFamily="34" charset="0"/>
              </a:rPr>
              <a:t>- </a:t>
            </a:r>
            <a:r>
              <a:rPr lang="en-US" sz="3600">
                <a:solidFill>
                  <a:srgbClr val="002060"/>
                </a:solidFill>
                <a:latin typeface="Arial" pitchFamily="34" charset="0"/>
                <a:cs typeface="Arial" pitchFamily="34" charset="0"/>
              </a:rPr>
              <a:t>Tham gia: </a:t>
            </a:r>
          </a:p>
        </p:txBody>
      </p:sp>
      <p:sp>
        <p:nvSpPr>
          <p:cNvPr id="21" name="TextBox 20"/>
          <p:cNvSpPr txBox="1"/>
          <p:nvPr/>
        </p:nvSpPr>
        <p:spPr>
          <a:xfrm>
            <a:off x="10528062" y="5439902"/>
            <a:ext cx="2775119" cy="1754326"/>
          </a:xfrm>
          <a:prstGeom prst="rect">
            <a:avLst/>
          </a:prstGeom>
          <a:noFill/>
        </p:spPr>
        <p:txBody>
          <a:bodyPr wrap="none" rtlCol="0">
            <a:spAutoFit/>
          </a:bodyPr>
          <a:lstStyle/>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Cho gà ăn</a:t>
            </a:r>
          </a:p>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a:t>
            </a:r>
          </a:p>
        </p:txBody>
      </p:sp>
      <p:pic>
        <p:nvPicPr>
          <p:cNvPr id="22"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20650" y="6333394"/>
            <a:ext cx="4269834" cy="3077306"/>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71576" y="6476149"/>
            <a:ext cx="4668109" cy="279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p:cNvPicPr>
          <p:nvPr/>
        </p:nvPicPr>
        <p:blipFill>
          <a:blip r:embed="rId9"/>
          <a:srcRect t="21929" b="21929"/>
          <a:stretch>
            <a:fillRect/>
          </a:stretch>
        </p:blipFill>
        <p:spPr>
          <a:xfrm rot="10800000" flipV="1">
            <a:off x="13841262" y="9639300"/>
            <a:ext cx="4446738" cy="732533"/>
          </a:xfrm>
          <a:prstGeom prst="rect">
            <a:avLst/>
          </a:prstGeom>
        </p:spPr>
      </p:pic>
      <p:pic>
        <p:nvPicPr>
          <p:cNvPr id="24" name="Picture 13"/>
          <p:cNvPicPr>
            <a:picLocks noChangeAspect="1"/>
          </p:cNvPicPr>
          <p:nvPr/>
        </p:nvPicPr>
        <p:blipFill>
          <a:blip r:embed="rId9"/>
          <a:srcRect t="21929" b="21929"/>
          <a:stretch>
            <a:fillRect/>
          </a:stretch>
        </p:blipFill>
        <p:spPr>
          <a:xfrm rot="16419597">
            <a:off x="15861271" y="7784354"/>
            <a:ext cx="4446738" cy="744215"/>
          </a:xfrm>
          <a:prstGeom prst="rect">
            <a:avLst/>
          </a:prstGeom>
        </p:spPr>
      </p:pic>
    </p:spTree>
    <p:extLst>
      <p:ext uri="{BB962C8B-B14F-4D97-AF65-F5344CB8AC3E}">
        <p14:creationId xmlns:p14="http://schemas.microsoft.com/office/powerpoint/2010/main" val="280496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500" fill="hold"/>
                                        <p:tgtEl>
                                          <p:spTgt spid="1026"/>
                                        </p:tgtEl>
                                        <p:attrNameLst>
                                          <p:attrName>ppt_x</p:attrName>
                                        </p:attrNameLst>
                                      </p:cBhvr>
                                      <p:tavLst>
                                        <p:tav tm="0">
                                          <p:val>
                                            <p:strVal val="#ppt_x"/>
                                          </p:val>
                                        </p:tav>
                                        <p:tav tm="100000">
                                          <p:val>
                                            <p:strVal val="#ppt_x"/>
                                          </p:val>
                                        </p:tav>
                                      </p:tavLst>
                                    </p:anim>
                                    <p:anim calcmode="lin" valueType="num">
                                      <p:cBhvr additive="base">
                                        <p:cTn id="5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2121" y="2629699"/>
            <a:ext cx="7449586" cy="1234231"/>
          </a:xfrm>
          <a:prstGeom prst="rect">
            <a:avLst/>
          </a:prstGeom>
        </p:spPr>
      </p:pic>
      <p:pic>
        <p:nvPicPr>
          <p:cNvPr id="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9463" y="4080999"/>
            <a:ext cx="3885421" cy="1187211"/>
          </a:xfrm>
          <a:prstGeom prst="rect">
            <a:avLst/>
          </a:prstGeom>
        </p:spPr>
      </p:pic>
      <p:sp>
        <p:nvSpPr>
          <p:cNvPr id="6" name="TextBox 5"/>
          <p:cNvSpPr txBox="1"/>
          <p:nvPr/>
        </p:nvSpPr>
        <p:spPr>
          <a:xfrm>
            <a:off x="1744043" y="2923648"/>
            <a:ext cx="6237605" cy="646331"/>
          </a:xfrm>
          <a:prstGeom prst="rect">
            <a:avLst/>
          </a:prstGeom>
          <a:noFill/>
        </p:spPr>
        <p:txBody>
          <a:bodyPr wrap="none" rtlCol="0">
            <a:spAutoFit/>
          </a:bodyPr>
          <a:lstStyle/>
          <a:p>
            <a:r>
              <a:rPr lang="en-US" sz="3600">
                <a:solidFill>
                  <a:srgbClr val="002060"/>
                </a:solidFill>
                <a:latin typeface="Arial" pitchFamily="34" charset="0"/>
                <a:cs typeface="Arial" pitchFamily="34" charset="0"/>
              </a:rPr>
              <a:t>- Biện pháp: Làm đồ thủ công</a:t>
            </a:r>
          </a:p>
        </p:txBody>
      </p:sp>
      <p:sp>
        <p:nvSpPr>
          <p:cNvPr id="7" name="TextBox 6"/>
          <p:cNvSpPr txBox="1"/>
          <p:nvPr/>
        </p:nvSpPr>
        <p:spPr>
          <a:xfrm>
            <a:off x="1872214" y="4351438"/>
            <a:ext cx="2614818" cy="646331"/>
          </a:xfrm>
          <a:prstGeom prst="rect">
            <a:avLst/>
          </a:prstGeom>
          <a:noFill/>
        </p:spPr>
        <p:txBody>
          <a:bodyPr wrap="none" rtlCol="0">
            <a:spAutoFit/>
          </a:bodyPr>
          <a:lstStyle/>
          <a:p>
            <a:r>
              <a:rPr lang="en-US" sz="3200">
                <a:solidFill>
                  <a:srgbClr val="002060"/>
                </a:solidFill>
                <a:latin typeface="Arial" pitchFamily="34" charset="0"/>
                <a:cs typeface="Arial" pitchFamily="34" charset="0"/>
              </a:rPr>
              <a:t>- </a:t>
            </a:r>
            <a:r>
              <a:rPr lang="en-US" sz="3600">
                <a:solidFill>
                  <a:srgbClr val="002060"/>
                </a:solidFill>
                <a:latin typeface="Arial" pitchFamily="34" charset="0"/>
                <a:cs typeface="Arial" pitchFamily="34" charset="0"/>
              </a:rPr>
              <a:t>Tham gia: </a:t>
            </a:r>
          </a:p>
        </p:txBody>
      </p:sp>
      <p:sp>
        <p:nvSpPr>
          <p:cNvPr id="8" name="TextBox 7"/>
          <p:cNvSpPr txBox="1"/>
          <p:nvPr/>
        </p:nvSpPr>
        <p:spPr>
          <a:xfrm>
            <a:off x="2065886" y="5365381"/>
            <a:ext cx="5724644" cy="4247317"/>
          </a:xfrm>
          <a:prstGeom prst="rect">
            <a:avLst/>
          </a:prstGeom>
          <a:noFill/>
        </p:spPr>
        <p:txBody>
          <a:bodyPr wrap="none" rtlCol="0">
            <a:spAutoFit/>
          </a:bodyPr>
          <a:lstStyle/>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Chuẩn bị nguyên vật liệu</a:t>
            </a:r>
          </a:p>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Sáng tạo sản phẩm</a:t>
            </a:r>
          </a:p>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Đóng gói</a:t>
            </a:r>
          </a:p>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Giao hàng</a:t>
            </a:r>
          </a:p>
          <a:p>
            <a:pPr marL="457200" indent="-457200">
              <a:lnSpc>
                <a:spcPct val="150000"/>
              </a:lnSpc>
              <a:buFont typeface="Arial" pitchFamily="34" charset="0"/>
              <a:buChar char="•"/>
            </a:pPr>
            <a:r>
              <a:rPr lang="en-US" sz="3600">
                <a:solidFill>
                  <a:srgbClr val="002060"/>
                </a:solidFill>
                <a:latin typeface="Arial" pitchFamily="34" charset="0"/>
                <a:cs typeface="Arial" pitchFamily="34" charset="0"/>
              </a:rPr>
              <a:t>……</a:t>
            </a:r>
          </a:p>
        </p:txBody>
      </p:sp>
      <p:grpSp>
        <p:nvGrpSpPr>
          <p:cNvPr id="9" name="Group 8"/>
          <p:cNvGrpSpPr/>
          <p:nvPr/>
        </p:nvGrpSpPr>
        <p:grpSpPr>
          <a:xfrm>
            <a:off x="1225695" y="670331"/>
            <a:ext cx="11191822" cy="923689"/>
            <a:chOff x="1295400" y="1055916"/>
            <a:chExt cx="11191822" cy="932828"/>
          </a:xfrm>
        </p:grpSpPr>
        <p:pic>
          <p:nvPicPr>
            <p:cNvPr id="10"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 y="1055916"/>
              <a:ext cx="3472928" cy="932828"/>
            </a:xfrm>
            <a:prstGeom prst="rect">
              <a:avLst/>
            </a:prstGeom>
            <a:solidFill>
              <a:schemeClr val="bg1"/>
            </a:solidFill>
          </p:spPr>
        </p:pic>
        <p:sp>
          <p:nvSpPr>
            <p:cNvPr id="11" name="TextBox 10"/>
            <p:cNvSpPr txBox="1"/>
            <p:nvPr/>
          </p:nvSpPr>
          <p:spPr>
            <a:xfrm>
              <a:off x="1796422"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1</a:t>
              </a:r>
            </a:p>
          </p:txBody>
        </p:sp>
        <p:sp>
          <p:nvSpPr>
            <p:cNvPr id="12" name="Rectangle 11"/>
            <p:cNvSpPr/>
            <p:nvPr/>
          </p:nvSpPr>
          <p:spPr>
            <a:xfrm>
              <a:off x="4920728" y="1213656"/>
              <a:ext cx="7566494" cy="652726"/>
            </a:xfrm>
            <a:prstGeom prst="rect">
              <a:avLst/>
            </a:prstGeom>
          </p:spPr>
          <p:txBody>
            <a:bodyPr wrap="none">
              <a:spAutoFit/>
            </a:bodyPr>
            <a:lstStyle/>
            <a:p>
              <a:pPr algn="ctr"/>
              <a:r>
                <a:rPr lang="vi-VN" sz="3600" b="1">
                  <a:latin typeface="Arial" pitchFamily="34" charset="0"/>
                  <a:cs typeface="Arial" pitchFamily="34" charset="0"/>
                </a:rPr>
                <a:t>Tìm hiểu trách nhiệm với gia đình</a:t>
              </a:r>
              <a:endParaRPr lang="en-US" sz="3600" b="1">
                <a:latin typeface="Arial" pitchFamily="34" charset="0"/>
                <a:cs typeface="Arial" pitchFamily="34" charset="0"/>
              </a:endParaRPr>
            </a:p>
          </p:txBody>
        </p:sp>
      </p:grpSp>
      <p:sp>
        <p:nvSpPr>
          <p:cNvPr id="13" name="Rectangle 12"/>
          <p:cNvSpPr/>
          <p:nvPr/>
        </p:nvSpPr>
        <p:spPr>
          <a:xfrm>
            <a:off x="2781111" y="1812946"/>
            <a:ext cx="14839319" cy="584775"/>
          </a:xfrm>
          <a:prstGeom prst="rect">
            <a:avLst/>
          </a:prstGeom>
        </p:spPr>
        <p:txBody>
          <a:bodyPr wrap="none">
            <a:spAutoFit/>
          </a:bodyPr>
          <a:lstStyle/>
          <a:p>
            <a:r>
              <a:rPr lang="en-US" sz="3200" b="1">
                <a:solidFill>
                  <a:srgbClr val="002060"/>
                </a:solidFill>
                <a:latin typeface="Arial" pitchFamily="34" charset="0"/>
                <a:cs typeface="Arial" pitchFamily="34" charset="0"/>
              </a:rPr>
              <a:t>Chia sẻ biện pháp PTKT của gia đình và tham gia phát triển kinh tế gia đình</a:t>
            </a:r>
            <a:endParaRPr lang="en-US" sz="3000">
              <a:solidFill>
                <a:srgbClr val="002060"/>
              </a:solidFill>
              <a:latin typeface="Arial" pitchFamily="34" charset="0"/>
              <a:cs typeface="Arial" pitchFamily="34" charset="0"/>
            </a:endParaRPr>
          </a:p>
        </p:txBody>
      </p:sp>
      <p:sp>
        <p:nvSpPr>
          <p:cNvPr id="14" name="Pentagon 13"/>
          <p:cNvSpPr/>
          <p:nvPr/>
        </p:nvSpPr>
        <p:spPr>
          <a:xfrm>
            <a:off x="1366713" y="1730208"/>
            <a:ext cx="1381741" cy="66751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itchFamily="34" charset="0"/>
                <a:cs typeface="Arial" pitchFamily="34" charset="0"/>
              </a:rPr>
              <a:t>NV 3</a:t>
            </a:r>
          </a:p>
        </p:txBody>
      </p:sp>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77800" y="3246815"/>
            <a:ext cx="3458574" cy="3548909"/>
          </a:xfrm>
          <a:prstGeom prst="rect">
            <a:avLst/>
          </a:prstGeom>
        </p:spPr>
      </p:pic>
      <p:pic>
        <p:nvPicPr>
          <p:cNvPr id="1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96200" y="6458977"/>
            <a:ext cx="5483317" cy="3180323"/>
          </a:xfrm>
          <a:prstGeom prst="rect">
            <a:avLst/>
          </a:prstGeom>
        </p:spPr>
      </p:pic>
      <p:pic>
        <p:nvPicPr>
          <p:cNvPr id="19" name="Picture 13"/>
          <p:cNvPicPr>
            <a:picLocks noChangeAspect="1"/>
          </p:cNvPicPr>
          <p:nvPr/>
        </p:nvPicPr>
        <p:blipFill>
          <a:blip r:embed="rId9"/>
          <a:srcRect t="21929" b="21929"/>
          <a:stretch>
            <a:fillRect/>
          </a:stretch>
        </p:blipFill>
        <p:spPr>
          <a:xfrm rot="10800000" flipV="1">
            <a:off x="13841262" y="9639300"/>
            <a:ext cx="4446738" cy="732533"/>
          </a:xfrm>
          <a:prstGeom prst="rect">
            <a:avLst/>
          </a:prstGeom>
        </p:spPr>
      </p:pic>
      <p:pic>
        <p:nvPicPr>
          <p:cNvPr id="20" name="Picture 13"/>
          <p:cNvPicPr>
            <a:picLocks noChangeAspect="1"/>
          </p:cNvPicPr>
          <p:nvPr/>
        </p:nvPicPr>
        <p:blipFill>
          <a:blip r:embed="rId9"/>
          <a:srcRect t="21929" b="21929"/>
          <a:stretch>
            <a:fillRect/>
          </a:stretch>
        </p:blipFill>
        <p:spPr>
          <a:xfrm rot="16419597">
            <a:off x="15861271" y="7784354"/>
            <a:ext cx="4446738" cy="744215"/>
          </a:xfrm>
          <a:prstGeom prst="rect">
            <a:avLst/>
          </a:prstGeom>
        </p:spPr>
      </p:pic>
    </p:spTree>
    <p:extLst>
      <p:ext uri="{BB962C8B-B14F-4D97-AF65-F5344CB8AC3E}">
        <p14:creationId xmlns:p14="http://schemas.microsoft.com/office/powerpoint/2010/main" val="280496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175272" y="534143"/>
            <a:ext cx="11191822" cy="923689"/>
            <a:chOff x="1295400" y="1055916"/>
            <a:chExt cx="11191822" cy="932828"/>
          </a:xfrm>
        </p:grpSpPr>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400" y="1055916"/>
              <a:ext cx="3472928" cy="932828"/>
            </a:xfrm>
            <a:prstGeom prst="rect">
              <a:avLst/>
            </a:prstGeom>
            <a:solidFill>
              <a:schemeClr val="bg1"/>
            </a:solidFill>
          </p:spPr>
        </p:pic>
        <p:sp>
          <p:nvSpPr>
            <p:cNvPr id="6" name="TextBox 5"/>
            <p:cNvSpPr txBox="1"/>
            <p:nvPr/>
          </p:nvSpPr>
          <p:spPr>
            <a:xfrm>
              <a:off x="1796422"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1</a:t>
              </a:r>
            </a:p>
          </p:txBody>
        </p:sp>
        <p:sp>
          <p:nvSpPr>
            <p:cNvPr id="7" name="Rectangle 6"/>
            <p:cNvSpPr/>
            <p:nvPr/>
          </p:nvSpPr>
          <p:spPr>
            <a:xfrm>
              <a:off x="4920728" y="1213656"/>
              <a:ext cx="7566494" cy="652726"/>
            </a:xfrm>
            <a:prstGeom prst="rect">
              <a:avLst/>
            </a:prstGeom>
          </p:spPr>
          <p:txBody>
            <a:bodyPr wrap="none">
              <a:spAutoFit/>
            </a:bodyPr>
            <a:lstStyle/>
            <a:p>
              <a:pPr algn="ctr"/>
              <a:r>
                <a:rPr lang="vi-VN" sz="3600" b="1">
                  <a:latin typeface="Arial" pitchFamily="34" charset="0"/>
                  <a:cs typeface="Arial" pitchFamily="34" charset="0"/>
                </a:rPr>
                <a:t>Tìm hiểu trách nhiệm với gia đình</a:t>
              </a:r>
              <a:endParaRPr lang="en-US" sz="3600" b="1">
                <a:latin typeface="Arial" pitchFamily="34" charset="0"/>
                <a:cs typeface="Arial" pitchFamily="34" charset="0"/>
              </a:endParaRPr>
            </a:p>
          </p:txBody>
        </p:sp>
      </p:grpSp>
      <p:pic>
        <p:nvPicPr>
          <p:cNvPr id="10" name="Picture 3"/>
          <p:cNvPicPr>
            <a:picLocks noChangeAspect="1"/>
          </p:cNvPicPr>
          <p:nvPr/>
        </p:nvPicPr>
        <p:blipFill>
          <a:blip r:embed="rId4"/>
          <a:srcRect/>
          <a:stretch>
            <a:fillRect/>
          </a:stretch>
        </p:blipFill>
        <p:spPr>
          <a:xfrm>
            <a:off x="-59668" y="7342414"/>
            <a:ext cx="1960918" cy="2747345"/>
          </a:xfrm>
          <a:prstGeom prst="rect">
            <a:avLst/>
          </a:prstGeom>
        </p:spPr>
      </p:pic>
      <p:pic>
        <p:nvPicPr>
          <p:cNvPr id="11" name="Picture 13"/>
          <p:cNvPicPr>
            <a:picLocks noChangeAspect="1"/>
          </p:cNvPicPr>
          <p:nvPr/>
        </p:nvPicPr>
        <p:blipFill>
          <a:blip r:embed="rId5"/>
          <a:srcRect t="21929" b="21929"/>
          <a:stretch>
            <a:fillRect/>
          </a:stretch>
        </p:blipFill>
        <p:spPr>
          <a:xfrm rot="10800000" flipV="1">
            <a:off x="13841262" y="9639300"/>
            <a:ext cx="4446738" cy="732533"/>
          </a:xfrm>
          <a:prstGeom prst="rect">
            <a:avLst/>
          </a:prstGeom>
        </p:spPr>
      </p:pic>
      <p:pic>
        <p:nvPicPr>
          <p:cNvPr id="12" name="Picture 15"/>
          <p:cNvPicPr>
            <a:picLocks noChangeAspect="1"/>
          </p:cNvPicPr>
          <p:nvPr/>
        </p:nvPicPr>
        <p:blipFill>
          <a:blip r:embed="rId6"/>
          <a:srcRect/>
          <a:stretch>
            <a:fillRect/>
          </a:stretch>
        </p:blipFill>
        <p:spPr>
          <a:xfrm>
            <a:off x="-59668" y="7845370"/>
            <a:ext cx="3471923" cy="2512804"/>
          </a:xfrm>
          <a:prstGeom prst="rect">
            <a:avLst/>
          </a:prstGeom>
        </p:spPr>
      </p:pic>
      <p:pic>
        <p:nvPicPr>
          <p:cNvPr id="13" name="Picture 13"/>
          <p:cNvPicPr>
            <a:picLocks noChangeAspect="1"/>
          </p:cNvPicPr>
          <p:nvPr/>
        </p:nvPicPr>
        <p:blipFill>
          <a:blip r:embed="rId5"/>
          <a:srcRect t="21929" b="21929"/>
          <a:stretch>
            <a:fillRect/>
          </a:stretch>
        </p:blipFill>
        <p:spPr>
          <a:xfrm rot="16419597">
            <a:off x="15861271" y="7784354"/>
            <a:ext cx="4446738" cy="744215"/>
          </a:xfrm>
          <a:prstGeom prst="rect">
            <a:avLst/>
          </a:prstGeom>
        </p:spPr>
      </p:pic>
      <p:pic>
        <p:nvPicPr>
          <p:cNvPr id="14"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8946" y="2822398"/>
            <a:ext cx="9166654" cy="5334063"/>
          </a:xfrm>
          <a:prstGeom prst="rect">
            <a:avLst/>
          </a:prstGeom>
        </p:spPr>
      </p:pic>
      <p:sp>
        <p:nvSpPr>
          <p:cNvPr id="17" name="Rectangle 16"/>
          <p:cNvSpPr/>
          <p:nvPr/>
        </p:nvSpPr>
        <p:spPr>
          <a:xfrm>
            <a:off x="2595574" y="1840635"/>
            <a:ext cx="14839319" cy="584775"/>
          </a:xfrm>
          <a:prstGeom prst="rect">
            <a:avLst/>
          </a:prstGeom>
        </p:spPr>
        <p:txBody>
          <a:bodyPr wrap="none">
            <a:spAutoFit/>
          </a:bodyPr>
          <a:lstStyle/>
          <a:p>
            <a:r>
              <a:rPr lang="en-US" sz="3200" b="1">
                <a:solidFill>
                  <a:srgbClr val="002060"/>
                </a:solidFill>
                <a:latin typeface="Arial" pitchFamily="34" charset="0"/>
                <a:cs typeface="Arial" pitchFamily="34" charset="0"/>
              </a:rPr>
              <a:t>Chia sẻ biện pháp PTKT của gia đình và tham gia phát triển kinh tế gia đình</a:t>
            </a:r>
            <a:endParaRPr lang="en-US" sz="3000">
              <a:solidFill>
                <a:srgbClr val="002060"/>
              </a:solidFill>
              <a:latin typeface="Arial" pitchFamily="34" charset="0"/>
              <a:cs typeface="Arial" pitchFamily="34" charset="0"/>
            </a:endParaRPr>
          </a:p>
        </p:txBody>
      </p:sp>
      <p:sp>
        <p:nvSpPr>
          <p:cNvPr id="18" name="Pentagon 17"/>
          <p:cNvSpPr/>
          <p:nvPr/>
        </p:nvSpPr>
        <p:spPr>
          <a:xfrm>
            <a:off x="1181176" y="1757897"/>
            <a:ext cx="1381741" cy="66751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itchFamily="34" charset="0"/>
                <a:cs typeface="Arial" pitchFamily="34" charset="0"/>
              </a:rPr>
              <a:t>NV 3</a:t>
            </a:r>
          </a:p>
        </p:txBody>
      </p:sp>
      <p:sp>
        <p:nvSpPr>
          <p:cNvPr id="19" name="Rectangle 18"/>
          <p:cNvSpPr/>
          <p:nvPr/>
        </p:nvSpPr>
        <p:spPr>
          <a:xfrm>
            <a:off x="2007974" y="3362499"/>
            <a:ext cx="8007260" cy="4016484"/>
          </a:xfrm>
          <a:prstGeom prst="rect">
            <a:avLst/>
          </a:prstGeom>
        </p:spPr>
        <p:txBody>
          <a:bodyPr wrap="square">
            <a:spAutoFit/>
          </a:bodyPr>
          <a:lstStyle/>
          <a:p>
            <a:pPr algn="just">
              <a:lnSpc>
                <a:spcPct val="150000"/>
              </a:lnSpc>
            </a:pPr>
            <a:r>
              <a:rPr lang="en-US" sz="3400">
                <a:solidFill>
                  <a:srgbClr val="002060"/>
                </a:solidFill>
                <a:latin typeface="Arial" pitchFamily="34" charset="0"/>
                <a:cs typeface="Arial" pitchFamily="34" charset="0"/>
              </a:rPr>
              <a:t>Trong số các biện pháp phát triển kinh tế gia đình mà các em đã nêu, có biện pháp nào các em có thể tham gia góp phần phát triển kinh tế cho gia đình mình? Các em có thể tham gia làm gì?</a:t>
            </a:r>
          </a:p>
        </p:txBody>
      </p:sp>
      <p:pic>
        <p:nvPicPr>
          <p:cNvPr id="20"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596844" y="2398712"/>
            <a:ext cx="6827163" cy="6021388"/>
          </a:xfrm>
          <a:prstGeom prst="rect">
            <a:avLst/>
          </a:prstGeom>
        </p:spPr>
      </p:pic>
    </p:spTree>
    <p:extLst>
      <p:ext uri="{BB962C8B-B14F-4D97-AF65-F5344CB8AC3E}">
        <p14:creationId xmlns:p14="http://schemas.microsoft.com/office/powerpoint/2010/main" val="2895811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81000" y="342900"/>
            <a:ext cx="17449800" cy="9525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3"/>
          <p:cNvPicPr>
            <a:picLocks noChangeAspect="1"/>
          </p:cNvPicPr>
          <p:nvPr/>
        </p:nvPicPr>
        <p:blipFill>
          <a:blip r:embed="rId2"/>
          <a:srcRect t="21929" b="21929"/>
          <a:stretch>
            <a:fillRect/>
          </a:stretch>
        </p:blipFill>
        <p:spPr>
          <a:xfrm rot="10800000" flipV="1">
            <a:off x="13841262" y="9639300"/>
            <a:ext cx="4446738" cy="732533"/>
          </a:xfrm>
          <a:prstGeom prst="rect">
            <a:avLst/>
          </a:prstGeom>
        </p:spPr>
      </p:pic>
      <p:pic>
        <p:nvPicPr>
          <p:cNvPr id="6" name="Picture 13"/>
          <p:cNvPicPr>
            <a:picLocks noChangeAspect="1"/>
          </p:cNvPicPr>
          <p:nvPr/>
        </p:nvPicPr>
        <p:blipFill>
          <a:blip r:embed="rId2"/>
          <a:srcRect t="21929" b="21929"/>
          <a:stretch>
            <a:fillRect/>
          </a:stretch>
        </p:blipFill>
        <p:spPr>
          <a:xfrm rot="16419597">
            <a:off x="15861271" y="7784354"/>
            <a:ext cx="4446738" cy="744215"/>
          </a:xfrm>
          <a:prstGeom prst="rect">
            <a:avLst/>
          </a:prstGeom>
        </p:spPr>
      </p:pic>
      <p:pic>
        <p:nvPicPr>
          <p:cNvPr id="20" name="Picture 3"/>
          <p:cNvPicPr>
            <a:picLocks noChangeAspect="1"/>
          </p:cNvPicPr>
          <p:nvPr/>
        </p:nvPicPr>
        <p:blipFill>
          <a:blip r:embed="rId3"/>
          <a:srcRect l="1114" r="1114"/>
          <a:stretch>
            <a:fillRect/>
          </a:stretch>
        </p:blipFill>
        <p:spPr>
          <a:xfrm>
            <a:off x="381000" y="3009900"/>
            <a:ext cx="5947809" cy="6858000"/>
          </a:xfrm>
          <a:prstGeom prst="rect">
            <a:avLst/>
          </a:prstGeom>
        </p:spPr>
      </p:pic>
      <p:sp>
        <p:nvSpPr>
          <p:cNvPr id="32" name="Rounded Rectangle 31"/>
          <p:cNvSpPr/>
          <p:nvPr/>
        </p:nvSpPr>
        <p:spPr>
          <a:xfrm>
            <a:off x="7033989" y="2051381"/>
            <a:ext cx="9708237" cy="178014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a:solidFill>
                  <a:schemeClr val="tx1"/>
                </a:solidFill>
                <a:latin typeface="Arial" pitchFamily="34" charset="0"/>
                <a:cs typeface="Arial" pitchFamily="34" charset="0"/>
              </a:rPr>
              <a:t>Trách nhiệm của con đối với gia đình thể hiện ở nhiều khía cạnh khác nhau</a:t>
            </a:r>
            <a:r>
              <a:rPr lang="en-US" sz="2400">
                <a:solidFill>
                  <a:schemeClr val="tx1"/>
                </a:solidFill>
                <a:latin typeface="Arial" pitchFamily="34" charset="0"/>
                <a:cs typeface="Arial" pitchFamily="34" charset="0"/>
              </a:rPr>
              <a:t>. </a:t>
            </a:r>
          </a:p>
        </p:txBody>
      </p:sp>
      <p:sp>
        <p:nvSpPr>
          <p:cNvPr id="33" name="Rounded Rectangle 32"/>
          <p:cNvSpPr/>
          <p:nvPr/>
        </p:nvSpPr>
        <p:spPr>
          <a:xfrm>
            <a:off x="7055760" y="4672061"/>
            <a:ext cx="9708237" cy="2235341"/>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a:solidFill>
                  <a:schemeClr val="tx1"/>
                </a:solidFill>
                <a:latin typeface="Arial" pitchFamily="34" charset="0"/>
                <a:cs typeface="Arial" pitchFamily="34" charset="0"/>
              </a:rPr>
              <a:t>Chúng ta cần có thái độ, lời nói, hành động thể hiện sự quan tâm, tình cảm yêu thương, chủ động tham gia giải quyết các vấn để của gia đình</a:t>
            </a:r>
            <a:r>
              <a:rPr lang="en-US" sz="2800">
                <a:solidFill>
                  <a:schemeClr val="tx1"/>
                </a:solidFill>
                <a:latin typeface="Arial" pitchFamily="34" charset="0"/>
                <a:cs typeface="Arial" pitchFamily="34" charset="0"/>
              </a:rPr>
              <a:t>.</a:t>
            </a:r>
          </a:p>
        </p:txBody>
      </p:sp>
      <p:sp>
        <p:nvSpPr>
          <p:cNvPr id="34" name="Rounded Rectangle 33"/>
          <p:cNvSpPr/>
          <p:nvPr/>
        </p:nvSpPr>
        <p:spPr>
          <a:xfrm>
            <a:off x="7033989" y="7761514"/>
            <a:ext cx="9708237" cy="1708641"/>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a:solidFill>
                  <a:schemeClr val="tx1"/>
                </a:solidFill>
                <a:latin typeface="Arial" pitchFamily="34" charset="0"/>
                <a:cs typeface="Arial" pitchFamily="34" charset="0"/>
              </a:rPr>
              <a:t>Chúng ta cần tự giác tham gia lao động và đề xuất các biện pháp, tham gia phát triển kinh tế gia đình.</a:t>
            </a:r>
          </a:p>
        </p:txBody>
      </p:sp>
      <p:grpSp>
        <p:nvGrpSpPr>
          <p:cNvPr id="35" name="Group 34"/>
          <p:cNvGrpSpPr/>
          <p:nvPr/>
        </p:nvGrpSpPr>
        <p:grpSpPr>
          <a:xfrm>
            <a:off x="1175272" y="534143"/>
            <a:ext cx="11191822" cy="923689"/>
            <a:chOff x="1295400" y="1055916"/>
            <a:chExt cx="11191822" cy="932828"/>
          </a:xfrm>
        </p:grpSpPr>
        <p:pic>
          <p:nvPicPr>
            <p:cNvPr id="36"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 y="1055916"/>
              <a:ext cx="3472928" cy="932828"/>
            </a:xfrm>
            <a:prstGeom prst="rect">
              <a:avLst/>
            </a:prstGeom>
            <a:solidFill>
              <a:schemeClr val="bg1"/>
            </a:solidFill>
          </p:spPr>
        </p:pic>
        <p:sp>
          <p:nvSpPr>
            <p:cNvPr id="37" name="TextBox 36"/>
            <p:cNvSpPr txBox="1"/>
            <p:nvPr/>
          </p:nvSpPr>
          <p:spPr>
            <a:xfrm>
              <a:off x="1796422"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1</a:t>
              </a:r>
            </a:p>
          </p:txBody>
        </p:sp>
        <p:sp>
          <p:nvSpPr>
            <p:cNvPr id="38" name="Rectangle 37"/>
            <p:cNvSpPr/>
            <p:nvPr/>
          </p:nvSpPr>
          <p:spPr>
            <a:xfrm>
              <a:off x="4920728" y="1213656"/>
              <a:ext cx="7566494" cy="652726"/>
            </a:xfrm>
            <a:prstGeom prst="rect">
              <a:avLst/>
            </a:prstGeom>
          </p:spPr>
          <p:txBody>
            <a:bodyPr wrap="none">
              <a:spAutoFit/>
            </a:bodyPr>
            <a:lstStyle/>
            <a:p>
              <a:pPr algn="ctr"/>
              <a:r>
                <a:rPr lang="vi-VN" sz="3600" b="1">
                  <a:latin typeface="Arial" pitchFamily="34" charset="0"/>
                  <a:cs typeface="Arial" pitchFamily="34" charset="0"/>
                </a:rPr>
                <a:t>Tìm hiểu trách nhiệm với gia đình</a:t>
              </a:r>
              <a:endParaRPr lang="en-US" sz="3600" b="1">
                <a:latin typeface="Arial" pitchFamily="34" charset="0"/>
                <a:cs typeface="Arial" pitchFamily="34" charset="0"/>
              </a:endParaRPr>
            </a:p>
          </p:txBody>
        </p:sp>
      </p:grpSp>
      <p:pic>
        <p:nvPicPr>
          <p:cNvPr id="39"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57400" y="2076461"/>
            <a:ext cx="4800600" cy="1023325"/>
          </a:xfrm>
          <a:prstGeom prst="rect">
            <a:avLst/>
          </a:prstGeom>
        </p:spPr>
      </p:pic>
      <p:sp>
        <p:nvSpPr>
          <p:cNvPr id="40" name="TextBox 39"/>
          <p:cNvSpPr txBox="1"/>
          <p:nvPr/>
        </p:nvSpPr>
        <p:spPr>
          <a:xfrm>
            <a:off x="2353418" y="2171211"/>
            <a:ext cx="3041820" cy="707886"/>
          </a:xfrm>
          <a:prstGeom prst="rect">
            <a:avLst/>
          </a:prstGeom>
          <a:noFill/>
        </p:spPr>
        <p:txBody>
          <a:bodyPr wrap="square" rtlCol="0">
            <a:spAutoFit/>
          </a:bodyPr>
          <a:lstStyle/>
          <a:p>
            <a:r>
              <a:rPr lang="en-US" sz="4000" b="1">
                <a:solidFill>
                  <a:srgbClr val="002060"/>
                </a:solidFill>
                <a:latin typeface="Arial" pitchFamily="34" charset="0"/>
                <a:cs typeface="Arial" pitchFamily="34" charset="0"/>
              </a:rPr>
              <a:t>KẾT LUẬN</a:t>
            </a:r>
          </a:p>
        </p:txBody>
      </p:sp>
      <p:sp>
        <p:nvSpPr>
          <p:cNvPr id="41" name="Down Arrow 40"/>
          <p:cNvSpPr/>
          <p:nvPr/>
        </p:nvSpPr>
        <p:spPr>
          <a:xfrm>
            <a:off x="8077200" y="3831527"/>
            <a:ext cx="838200" cy="840534"/>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9111343" y="6907402"/>
            <a:ext cx="838200" cy="840534"/>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96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40" grpId="0"/>
      <p:bldP spid="41"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81000" y="342900"/>
            <a:ext cx="17449800" cy="9525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3"/>
          <p:cNvPicPr>
            <a:picLocks noChangeAspect="1"/>
          </p:cNvPicPr>
          <p:nvPr/>
        </p:nvPicPr>
        <p:blipFill>
          <a:blip r:embed="rId2"/>
          <a:srcRect t="21929" b="21929"/>
          <a:stretch>
            <a:fillRect/>
          </a:stretch>
        </p:blipFill>
        <p:spPr>
          <a:xfrm rot="10800000" flipV="1">
            <a:off x="13841262" y="9639300"/>
            <a:ext cx="4446738" cy="732533"/>
          </a:xfrm>
          <a:prstGeom prst="rect">
            <a:avLst/>
          </a:prstGeom>
        </p:spPr>
      </p:pic>
      <p:pic>
        <p:nvPicPr>
          <p:cNvPr id="6" name="Picture 13"/>
          <p:cNvPicPr>
            <a:picLocks noChangeAspect="1"/>
          </p:cNvPicPr>
          <p:nvPr/>
        </p:nvPicPr>
        <p:blipFill>
          <a:blip r:embed="rId2"/>
          <a:srcRect t="21929" b="21929"/>
          <a:stretch>
            <a:fillRect/>
          </a:stretch>
        </p:blipFill>
        <p:spPr>
          <a:xfrm rot="16419597">
            <a:off x="15861271" y="7784354"/>
            <a:ext cx="4446738" cy="744215"/>
          </a:xfrm>
          <a:prstGeom prst="rect">
            <a:avLst/>
          </a:prstGeom>
        </p:spPr>
      </p:pic>
      <p:grpSp>
        <p:nvGrpSpPr>
          <p:cNvPr id="7" name="Group 6"/>
          <p:cNvGrpSpPr/>
          <p:nvPr/>
        </p:nvGrpSpPr>
        <p:grpSpPr>
          <a:xfrm>
            <a:off x="1175272" y="534143"/>
            <a:ext cx="11039423" cy="923689"/>
            <a:chOff x="1295400" y="1055916"/>
            <a:chExt cx="11039423" cy="932828"/>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055916"/>
              <a:ext cx="3472928" cy="932828"/>
            </a:xfrm>
            <a:prstGeom prst="rect">
              <a:avLst/>
            </a:prstGeom>
            <a:solidFill>
              <a:schemeClr val="bg1"/>
            </a:solidFill>
          </p:spPr>
        </p:pic>
        <p:sp>
          <p:nvSpPr>
            <p:cNvPr id="9" name="TextBox 8"/>
            <p:cNvSpPr txBox="1"/>
            <p:nvPr/>
          </p:nvSpPr>
          <p:spPr>
            <a:xfrm>
              <a:off x="1638489"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2</a:t>
              </a:r>
            </a:p>
          </p:txBody>
        </p:sp>
        <p:sp>
          <p:nvSpPr>
            <p:cNvPr id="10" name="Rectangle 9"/>
            <p:cNvSpPr/>
            <p:nvPr/>
          </p:nvSpPr>
          <p:spPr>
            <a:xfrm>
              <a:off x="4768328" y="1213656"/>
              <a:ext cx="7566495" cy="652726"/>
            </a:xfrm>
            <a:prstGeom prst="rect">
              <a:avLst/>
            </a:prstGeom>
          </p:spPr>
          <p:txBody>
            <a:bodyPr wrap="none">
              <a:spAutoFit/>
            </a:bodyPr>
            <a:lstStyle/>
            <a:p>
              <a:pPr algn="ctr"/>
              <a:r>
                <a:rPr lang="en-US" sz="3600" b="1">
                  <a:latin typeface="Arial" pitchFamily="34" charset="0"/>
                  <a:cs typeface="Arial" pitchFamily="34" charset="0"/>
                </a:rPr>
                <a:t>Thể hiện trách nhiệm với gia đình</a:t>
              </a:r>
            </a:p>
          </p:txBody>
        </p:sp>
      </p:gr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1365" y="1790701"/>
            <a:ext cx="650540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518361" y="6475964"/>
            <a:ext cx="4572002" cy="82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itchFamily="34" charset="0"/>
                <a:cs typeface="Arial" pitchFamily="34" charset="0"/>
              </a:rPr>
              <a:t>Hoạt động nhóm</a:t>
            </a:r>
          </a:p>
        </p:txBody>
      </p:sp>
      <p:pic>
        <p:nvPicPr>
          <p:cNvPr id="19"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47857" y="2153303"/>
            <a:ext cx="9166654" cy="5334063"/>
          </a:xfrm>
          <a:prstGeom prst="rect">
            <a:avLst/>
          </a:prstGeom>
        </p:spPr>
      </p:pic>
      <p:sp>
        <p:nvSpPr>
          <p:cNvPr id="3" name="Rectangle 2"/>
          <p:cNvSpPr/>
          <p:nvPr/>
        </p:nvSpPr>
        <p:spPr>
          <a:xfrm>
            <a:off x="8013668" y="3162300"/>
            <a:ext cx="7835031" cy="3313664"/>
          </a:xfrm>
          <a:prstGeom prst="rect">
            <a:avLst/>
          </a:prstGeom>
        </p:spPr>
        <p:txBody>
          <a:bodyPr wrap="square">
            <a:spAutoFit/>
          </a:bodyPr>
          <a:lstStyle/>
          <a:p>
            <a:pPr algn="just">
              <a:lnSpc>
                <a:spcPct val="150000"/>
              </a:lnSpc>
            </a:pPr>
            <a:r>
              <a:rPr lang="en-US" sz="3600">
                <a:latin typeface="Arial" pitchFamily="34" charset="0"/>
                <a:cs typeface="Arial" pitchFamily="34" charset="0"/>
              </a:rPr>
              <a:t>Đọc các tình huống trong SGK, thảo luận theo cặp hoặc theo nhóm để lựa chọn những cách ứng xử phù hợp thể hiện trách nhiệm với gia đình.</a:t>
            </a:r>
          </a:p>
        </p:txBody>
      </p:sp>
      <p:pic>
        <p:nvPicPr>
          <p:cNvPr id="20" name="Picture 14"/>
          <p:cNvPicPr>
            <a:picLocks noChangeAspect="1"/>
          </p:cNvPicPr>
          <p:nvPr/>
        </p:nvPicPr>
        <p:blipFill>
          <a:blip r:embed="rId8"/>
          <a:srcRect/>
          <a:stretch>
            <a:fillRect/>
          </a:stretch>
        </p:blipFill>
        <p:spPr>
          <a:xfrm>
            <a:off x="0" y="7716354"/>
            <a:ext cx="3884065" cy="2590377"/>
          </a:xfrm>
          <a:prstGeom prst="rect">
            <a:avLst/>
          </a:prstGeom>
        </p:spPr>
      </p:pic>
    </p:spTree>
    <p:extLst>
      <p:ext uri="{BB962C8B-B14F-4D97-AF65-F5344CB8AC3E}">
        <p14:creationId xmlns:p14="http://schemas.microsoft.com/office/powerpoint/2010/main" val="280496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81000" y="342900"/>
            <a:ext cx="17449800" cy="9525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3"/>
          <p:cNvPicPr>
            <a:picLocks noChangeAspect="1"/>
          </p:cNvPicPr>
          <p:nvPr/>
        </p:nvPicPr>
        <p:blipFill>
          <a:blip r:embed="rId2"/>
          <a:srcRect t="21929" b="21929"/>
          <a:stretch>
            <a:fillRect/>
          </a:stretch>
        </p:blipFill>
        <p:spPr>
          <a:xfrm rot="10800000" flipV="1">
            <a:off x="14782800" y="9639300"/>
            <a:ext cx="3505200" cy="732533"/>
          </a:xfrm>
          <a:prstGeom prst="rect">
            <a:avLst/>
          </a:prstGeom>
        </p:spPr>
      </p:pic>
      <p:pic>
        <p:nvPicPr>
          <p:cNvPr id="5" name="Picture 13"/>
          <p:cNvPicPr>
            <a:picLocks noChangeAspect="1"/>
          </p:cNvPicPr>
          <p:nvPr/>
        </p:nvPicPr>
        <p:blipFill>
          <a:blip r:embed="rId2"/>
          <a:srcRect t="21929" b="21929"/>
          <a:stretch>
            <a:fillRect/>
          </a:stretch>
        </p:blipFill>
        <p:spPr>
          <a:xfrm rot="16419597">
            <a:off x="16277646" y="8228213"/>
            <a:ext cx="3557205" cy="744215"/>
          </a:xfrm>
          <a:prstGeom prst="rect">
            <a:avLst/>
          </a:prstGeom>
        </p:spPr>
      </p:pic>
      <p:pic>
        <p:nvPicPr>
          <p:cNvPr id="6" name="Picture 14"/>
          <p:cNvPicPr>
            <a:picLocks noChangeAspect="1"/>
          </p:cNvPicPr>
          <p:nvPr/>
        </p:nvPicPr>
        <p:blipFill>
          <a:blip r:embed="rId3"/>
          <a:srcRect/>
          <a:stretch>
            <a:fillRect/>
          </a:stretch>
        </p:blipFill>
        <p:spPr>
          <a:xfrm>
            <a:off x="0" y="7206734"/>
            <a:ext cx="4648200" cy="3099997"/>
          </a:xfrm>
          <a:prstGeom prst="rect">
            <a:avLst/>
          </a:prstGeom>
        </p:spPr>
      </p:pic>
      <p:grpSp>
        <p:nvGrpSpPr>
          <p:cNvPr id="7" name="Group 6"/>
          <p:cNvGrpSpPr/>
          <p:nvPr/>
        </p:nvGrpSpPr>
        <p:grpSpPr>
          <a:xfrm>
            <a:off x="1175272" y="534143"/>
            <a:ext cx="11039423" cy="923689"/>
            <a:chOff x="1295400" y="1055916"/>
            <a:chExt cx="11039423" cy="932828"/>
          </a:xfrm>
        </p:grpSpPr>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 y="1055916"/>
              <a:ext cx="3472928" cy="932828"/>
            </a:xfrm>
            <a:prstGeom prst="rect">
              <a:avLst/>
            </a:prstGeom>
            <a:solidFill>
              <a:schemeClr val="bg1"/>
            </a:solidFill>
          </p:spPr>
        </p:pic>
        <p:sp>
          <p:nvSpPr>
            <p:cNvPr id="9" name="TextBox 8"/>
            <p:cNvSpPr txBox="1"/>
            <p:nvPr/>
          </p:nvSpPr>
          <p:spPr>
            <a:xfrm>
              <a:off x="1638489"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2</a:t>
              </a:r>
            </a:p>
          </p:txBody>
        </p:sp>
        <p:sp>
          <p:nvSpPr>
            <p:cNvPr id="10" name="Rectangle 9"/>
            <p:cNvSpPr/>
            <p:nvPr/>
          </p:nvSpPr>
          <p:spPr>
            <a:xfrm>
              <a:off x="4768328" y="1213656"/>
              <a:ext cx="7566495" cy="652726"/>
            </a:xfrm>
            <a:prstGeom prst="rect">
              <a:avLst/>
            </a:prstGeom>
          </p:spPr>
          <p:txBody>
            <a:bodyPr wrap="none">
              <a:spAutoFit/>
            </a:bodyPr>
            <a:lstStyle/>
            <a:p>
              <a:pPr algn="ctr"/>
              <a:r>
                <a:rPr lang="en-US" sz="3600" b="1">
                  <a:latin typeface="Arial" pitchFamily="34" charset="0"/>
                  <a:cs typeface="Arial" pitchFamily="34" charset="0"/>
                </a:rPr>
                <a:t>Thể hiện trách nhiệm với gia đình</a:t>
              </a:r>
            </a:p>
          </p:txBody>
        </p:sp>
      </p:gr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71" y="1774372"/>
            <a:ext cx="12573000" cy="426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8674" y="6052961"/>
            <a:ext cx="12958587" cy="368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p:cNvPicPr>
            <a:picLocks noChangeAspect="1"/>
          </p:cNvPicPr>
          <p:nvPr/>
        </p:nvPicPr>
        <p:blipFill>
          <a:blip r:embed="rId8"/>
          <a:srcRect/>
          <a:stretch>
            <a:fillRect/>
          </a:stretch>
        </p:blipFill>
        <p:spPr>
          <a:xfrm>
            <a:off x="13443857" y="1342112"/>
            <a:ext cx="4386943" cy="4578800"/>
          </a:xfrm>
          <a:prstGeom prst="rect">
            <a:avLst/>
          </a:prstGeom>
        </p:spPr>
      </p:pic>
    </p:spTree>
    <p:extLst>
      <p:ext uri="{BB962C8B-B14F-4D97-AF65-F5344CB8AC3E}">
        <p14:creationId xmlns:p14="http://schemas.microsoft.com/office/powerpoint/2010/main" val="280496084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81000" y="342900"/>
            <a:ext cx="17449800" cy="9525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3"/>
          <p:cNvPicPr>
            <a:picLocks noChangeAspect="1"/>
          </p:cNvPicPr>
          <p:nvPr/>
        </p:nvPicPr>
        <p:blipFill>
          <a:blip r:embed="rId2"/>
          <a:srcRect t="21929" b="21929"/>
          <a:stretch>
            <a:fillRect/>
          </a:stretch>
        </p:blipFill>
        <p:spPr>
          <a:xfrm rot="10800000" flipV="1">
            <a:off x="14782800" y="9639300"/>
            <a:ext cx="3505200" cy="732533"/>
          </a:xfrm>
          <a:prstGeom prst="rect">
            <a:avLst/>
          </a:prstGeom>
        </p:spPr>
      </p:pic>
      <p:pic>
        <p:nvPicPr>
          <p:cNvPr id="5" name="Picture 13"/>
          <p:cNvPicPr>
            <a:picLocks noChangeAspect="1"/>
          </p:cNvPicPr>
          <p:nvPr/>
        </p:nvPicPr>
        <p:blipFill>
          <a:blip r:embed="rId2"/>
          <a:srcRect t="21929" b="21929"/>
          <a:stretch>
            <a:fillRect/>
          </a:stretch>
        </p:blipFill>
        <p:spPr>
          <a:xfrm rot="16419597">
            <a:off x="16277646" y="8228213"/>
            <a:ext cx="3557205" cy="744215"/>
          </a:xfrm>
          <a:prstGeom prst="rect">
            <a:avLst/>
          </a:prstGeom>
        </p:spPr>
      </p:pic>
      <p:grpSp>
        <p:nvGrpSpPr>
          <p:cNvPr id="7" name="Group 6"/>
          <p:cNvGrpSpPr/>
          <p:nvPr/>
        </p:nvGrpSpPr>
        <p:grpSpPr>
          <a:xfrm>
            <a:off x="1175272" y="534143"/>
            <a:ext cx="11039423" cy="923689"/>
            <a:chOff x="1295400" y="1055916"/>
            <a:chExt cx="11039423" cy="932828"/>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055916"/>
              <a:ext cx="3472928" cy="932828"/>
            </a:xfrm>
            <a:prstGeom prst="rect">
              <a:avLst/>
            </a:prstGeom>
            <a:solidFill>
              <a:schemeClr val="bg1"/>
            </a:solidFill>
          </p:spPr>
        </p:pic>
        <p:sp>
          <p:nvSpPr>
            <p:cNvPr id="9" name="TextBox 8"/>
            <p:cNvSpPr txBox="1"/>
            <p:nvPr/>
          </p:nvSpPr>
          <p:spPr>
            <a:xfrm>
              <a:off x="1638489"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2</a:t>
              </a:r>
            </a:p>
          </p:txBody>
        </p:sp>
        <p:sp>
          <p:nvSpPr>
            <p:cNvPr id="10" name="Rectangle 9"/>
            <p:cNvSpPr/>
            <p:nvPr/>
          </p:nvSpPr>
          <p:spPr>
            <a:xfrm>
              <a:off x="4768328" y="1213656"/>
              <a:ext cx="7566495" cy="652726"/>
            </a:xfrm>
            <a:prstGeom prst="rect">
              <a:avLst/>
            </a:prstGeom>
          </p:spPr>
          <p:txBody>
            <a:bodyPr wrap="none">
              <a:spAutoFit/>
            </a:bodyPr>
            <a:lstStyle/>
            <a:p>
              <a:pPr algn="ctr"/>
              <a:r>
                <a:rPr lang="en-US" sz="3600" b="1">
                  <a:latin typeface="Arial" pitchFamily="34" charset="0"/>
                  <a:cs typeface="Arial" pitchFamily="34" charset="0"/>
                </a:rPr>
                <a:t>Thể hiện trách nhiệm với gia đình</a:t>
              </a: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985" y="1585453"/>
            <a:ext cx="14303829" cy="439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2095499" y="6591300"/>
            <a:ext cx="6961415" cy="2235341"/>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solidFill>
                <a:schemeClr val="tx1"/>
              </a:solidFill>
              <a:latin typeface="Arial" pitchFamily="34" charset="0"/>
              <a:cs typeface="Arial" pitchFamily="34" charset="0"/>
            </a:endParaRPr>
          </a:p>
        </p:txBody>
      </p:sp>
      <p:sp>
        <p:nvSpPr>
          <p:cNvPr id="15" name="Down Arrow 14"/>
          <p:cNvSpPr/>
          <p:nvPr/>
        </p:nvSpPr>
        <p:spPr>
          <a:xfrm>
            <a:off x="5119360" y="5926421"/>
            <a:ext cx="630664" cy="664879"/>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144485" y="6801592"/>
            <a:ext cx="6961415" cy="2837708"/>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solidFill>
                <a:schemeClr val="tx1"/>
              </a:solidFill>
              <a:latin typeface="Arial" pitchFamily="34" charset="0"/>
              <a:cs typeface="Arial" pitchFamily="34" charset="0"/>
            </a:endParaRPr>
          </a:p>
        </p:txBody>
      </p:sp>
      <p:sp>
        <p:nvSpPr>
          <p:cNvPr id="18" name="Rectangle 17"/>
          <p:cNvSpPr/>
          <p:nvPr/>
        </p:nvSpPr>
        <p:spPr>
          <a:xfrm>
            <a:off x="2411186" y="6868753"/>
            <a:ext cx="6694714" cy="2677656"/>
          </a:xfrm>
          <a:prstGeom prst="rect">
            <a:avLst/>
          </a:prstGeom>
        </p:spPr>
        <p:txBody>
          <a:bodyPr wrap="square">
            <a:spAutoFit/>
          </a:bodyPr>
          <a:lstStyle/>
          <a:p>
            <a:pPr>
              <a:lnSpc>
                <a:spcPct val="150000"/>
              </a:lnSpc>
            </a:pPr>
            <a:r>
              <a:rPr lang="en-US" sz="2800">
                <a:latin typeface="Arial" pitchFamily="34" charset="0"/>
                <a:cs typeface="Arial" pitchFamily="34" charset="0"/>
              </a:rPr>
              <a:t>Giang thông báo với bạn để các bạn thông cảm, sắp xếp lại kế hoạch đi chơi, hoặc không thể lùi lịch thì xin lỗi mọi người vì không tham gia được.</a:t>
            </a:r>
          </a:p>
        </p:txBody>
      </p:sp>
      <p:sp>
        <p:nvSpPr>
          <p:cNvPr id="19" name="Rounded Rectangle 18"/>
          <p:cNvSpPr/>
          <p:nvPr/>
        </p:nvSpPr>
        <p:spPr>
          <a:xfrm>
            <a:off x="9296399" y="6498409"/>
            <a:ext cx="6961415" cy="2235341"/>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solidFill>
                <a:schemeClr val="tx1"/>
              </a:solidFill>
              <a:latin typeface="Arial" pitchFamily="34" charset="0"/>
              <a:cs typeface="Arial" pitchFamily="34" charset="0"/>
            </a:endParaRPr>
          </a:p>
        </p:txBody>
      </p:sp>
      <p:sp>
        <p:nvSpPr>
          <p:cNvPr id="20" name="Down Arrow 19"/>
          <p:cNvSpPr/>
          <p:nvPr/>
        </p:nvSpPr>
        <p:spPr>
          <a:xfrm>
            <a:off x="12320260" y="5833530"/>
            <a:ext cx="630664" cy="664879"/>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9345385" y="6708701"/>
            <a:ext cx="6961415" cy="2837708"/>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solidFill>
                <a:schemeClr val="tx1"/>
              </a:solidFill>
              <a:latin typeface="Arial" pitchFamily="34" charset="0"/>
              <a:cs typeface="Arial" pitchFamily="34" charset="0"/>
            </a:endParaRPr>
          </a:p>
        </p:txBody>
      </p:sp>
      <p:sp>
        <p:nvSpPr>
          <p:cNvPr id="22" name="Rectangle 21"/>
          <p:cNvSpPr/>
          <p:nvPr/>
        </p:nvSpPr>
        <p:spPr>
          <a:xfrm>
            <a:off x="9622972" y="6801592"/>
            <a:ext cx="6694714" cy="2677656"/>
          </a:xfrm>
          <a:prstGeom prst="rect">
            <a:avLst/>
          </a:prstGeom>
        </p:spPr>
        <p:txBody>
          <a:bodyPr wrap="square">
            <a:spAutoFit/>
          </a:bodyPr>
          <a:lstStyle/>
          <a:p>
            <a:pPr>
              <a:lnSpc>
                <a:spcPct val="150000"/>
              </a:lnSpc>
            </a:pPr>
            <a:r>
              <a:rPr lang="vi-VN" sz="2800">
                <a:latin typeface="Arial" pitchFamily="34" charset="0"/>
                <a:cs typeface="Arial" pitchFamily="34" charset="0"/>
              </a:rPr>
              <a:t>Nam nấu cháo cho bà ăn, chườm khăn ướt cho bà, nếu bà đỡ hơn thì nhờ họ hàng, hàng xóm chăm bà giúp để Nam không bị bỏ lỡ cuộc thi.</a:t>
            </a:r>
            <a:endParaRPr lang="en-US" sz="2800">
              <a:latin typeface="Arial" pitchFamily="34" charset="0"/>
              <a:cs typeface="Arial" pitchFamily="34" charset="0"/>
            </a:endParaRPr>
          </a:p>
        </p:txBody>
      </p:sp>
      <p:grpSp>
        <p:nvGrpSpPr>
          <p:cNvPr id="23" name="Group 22"/>
          <p:cNvGrpSpPr/>
          <p:nvPr/>
        </p:nvGrpSpPr>
        <p:grpSpPr>
          <a:xfrm rot="5795695">
            <a:off x="35956" y="7435755"/>
            <a:ext cx="2880353" cy="2993302"/>
            <a:chOff x="14875102" y="6591343"/>
            <a:chExt cx="3505200" cy="3778947"/>
          </a:xfrm>
        </p:grpSpPr>
        <p:pic>
          <p:nvPicPr>
            <p:cNvPr id="24" name="Picture 13"/>
            <p:cNvPicPr>
              <a:picLocks noChangeAspect="1"/>
            </p:cNvPicPr>
            <p:nvPr/>
          </p:nvPicPr>
          <p:blipFill>
            <a:blip r:embed="rId2"/>
            <a:srcRect t="21929" b="21929"/>
            <a:stretch>
              <a:fillRect/>
            </a:stretch>
          </p:blipFill>
          <p:spPr>
            <a:xfrm rot="10404305" flipV="1">
              <a:off x="14875102" y="9637757"/>
              <a:ext cx="3505200" cy="732533"/>
            </a:xfrm>
            <a:prstGeom prst="rect">
              <a:avLst/>
            </a:prstGeom>
          </p:spPr>
        </p:pic>
        <p:pic>
          <p:nvPicPr>
            <p:cNvPr id="25" name="Picture 13"/>
            <p:cNvPicPr>
              <a:picLocks noChangeAspect="1"/>
            </p:cNvPicPr>
            <p:nvPr/>
          </p:nvPicPr>
          <p:blipFill>
            <a:blip r:embed="rId2"/>
            <a:srcRect t="21929" b="21929"/>
            <a:stretch>
              <a:fillRect/>
            </a:stretch>
          </p:blipFill>
          <p:spPr>
            <a:xfrm rot="15804305">
              <a:off x="16205419" y="7997838"/>
              <a:ext cx="3557205" cy="744215"/>
            </a:xfrm>
            <a:prstGeom prst="rect">
              <a:avLst/>
            </a:prstGeom>
          </p:spPr>
        </p:pic>
      </p:grpSp>
    </p:spTree>
    <p:extLst>
      <p:ext uri="{BB962C8B-B14F-4D97-AF65-F5344CB8AC3E}">
        <p14:creationId xmlns:p14="http://schemas.microsoft.com/office/powerpoint/2010/main" val="2388732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p:bldP spid="19" grpId="0" animBg="1"/>
      <p:bldP spid="20" grpId="0" animBg="1"/>
      <p:bldP spid="21"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81000" y="342900"/>
            <a:ext cx="17449800" cy="9525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4782800" y="6821718"/>
            <a:ext cx="3645556" cy="3557205"/>
            <a:chOff x="14782800" y="6821718"/>
            <a:chExt cx="3645556" cy="3557205"/>
          </a:xfrm>
        </p:grpSpPr>
        <p:pic>
          <p:nvPicPr>
            <p:cNvPr id="4" name="Picture 13"/>
            <p:cNvPicPr>
              <a:picLocks noChangeAspect="1"/>
            </p:cNvPicPr>
            <p:nvPr/>
          </p:nvPicPr>
          <p:blipFill>
            <a:blip r:embed="rId2"/>
            <a:srcRect t="21929" b="21929"/>
            <a:stretch>
              <a:fillRect/>
            </a:stretch>
          </p:blipFill>
          <p:spPr>
            <a:xfrm rot="10800000" flipV="1">
              <a:off x="14782800" y="9639300"/>
              <a:ext cx="3505200" cy="732533"/>
            </a:xfrm>
            <a:prstGeom prst="rect">
              <a:avLst/>
            </a:prstGeom>
          </p:spPr>
        </p:pic>
        <p:pic>
          <p:nvPicPr>
            <p:cNvPr id="5" name="Picture 13"/>
            <p:cNvPicPr>
              <a:picLocks noChangeAspect="1"/>
            </p:cNvPicPr>
            <p:nvPr/>
          </p:nvPicPr>
          <p:blipFill>
            <a:blip r:embed="rId2"/>
            <a:srcRect t="21929" b="21929"/>
            <a:stretch>
              <a:fillRect/>
            </a:stretch>
          </p:blipFill>
          <p:spPr>
            <a:xfrm rot="16419597">
              <a:off x="16277646" y="8228213"/>
              <a:ext cx="3557205" cy="744215"/>
            </a:xfrm>
            <a:prstGeom prst="rect">
              <a:avLst/>
            </a:prstGeom>
          </p:spPr>
        </p:pic>
      </p:grpSp>
      <p:grpSp>
        <p:nvGrpSpPr>
          <p:cNvPr id="7" name="Group 6"/>
          <p:cNvGrpSpPr/>
          <p:nvPr/>
        </p:nvGrpSpPr>
        <p:grpSpPr>
          <a:xfrm>
            <a:off x="1175272" y="534143"/>
            <a:ext cx="11039423" cy="923689"/>
            <a:chOff x="1295400" y="1055916"/>
            <a:chExt cx="11039423" cy="932828"/>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055916"/>
              <a:ext cx="3472928" cy="932828"/>
            </a:xfrm>
            <a:prstGeom prst="rect">
              <a:avLst/>
            </a:prstGeom>
            <a:solidFill>
              <a:schemeClr val="bg1"/>
            </a:solidFill>
          </p:spPr>
        </p:pic>
        <p:sp>
          <p:nvSpPr>
            <p:cNvPr id="9" name="TextBox 8"/>
            <p:cNvSpPr txBox="1"/>
            <p:nvPr/>
          </p:nvSpPr>
          <p:spPr>
            <a:xfrm>
              <a:off x="1638489"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2</a:t>
              </a:r>
            </a:p>
          </p:txBody>
        </p:sp>
        <p:sp>
          <p:nvSpPr>
            <p:cNvPr id="10" name="Rectangle 9"/>
            <p:cNvSpPr/>
            <p:nvPr/>
          </p:nvSpPr>
          <p:spPr>
            <a:xfrm>
              <a:off x="4768328" y="1213656"/>
              <a:ext cx="7566495" cy="652726"/>
            </a:xfrm>
            <a:prstGeom prst="rect">
              <a:avLst/>
            </a:prstGeom>
          </p:spPr>
          <p:txBody>
            <a:bodyPr wrap="none">
              <a:spAutoFit/>
            </a:bodyPr>
            <a:lstStyle/>
            <a:p>
              <a:pPr algn="ctr"/>
              <a:r>
                <a:rPr lang="en-US" sz="3600" b="1">
                  <a:latin typeface="Arial" pitchFamily="34" charset="0"/>
                  <a:cs typeface="Arial" pitchFamily="34" charset="0"/>
                </a:rPr>
                <a:t>Thể hiện trách nhiệm với gia đình</a:t>
              </a:r>
            </a:p>
          </p:txBody>
        </p:sp>
      </p:grpSp>
      <p:sp>
        <p:nvSpPr>
          <p:cNvPr id="14" name="Rounded Rectangle 13"/>
          <p:cNvSpPr/>
          <p:nvPr/>
        </p:nvSpPr>
        <p:spPr>
          <a:xfrm>
            <a:off x="2002970" y="6564086"/>
            <a:ext cx="6961415" cy="2235341"/>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solidFill>
                <a:schemeClr val="tx1"/>
              </a:solidFill>
              <a:latin typeface="Arial" pitchFamily="34" charset="0"/>
              <a:cs typeface="Arial" pitchFamily="34" charset="0"/>
            </a:endParaRPr>
          </a:p>
        </p:txBody>
      </p:sp>
      <p:sp>
        <p:nvSpPr>
          <p:cNvPr id="15" name="Down Arrow 14"/>
          <p:cNvSpPr/>
          <p:nvPr/>
        </p:nvSpPr>
        <p:spPr>
          <a:xfrm>
            <a:off x="5026831" y="5899207"/>
            <a:ext cx="630664" cy="664879"/>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051956" y="6774378"/>
            <a:ext cx="6961415" cy="2837708"/>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solidFill>
                <a:schemeClr val="tx1"/>
              </a:solidFill>
              <a:latin typeface="Arial" pitchFamily="34" charset="0"/>
              <a:cs typeface="Arial" pitchFamily="34" charset="0"/>
            </a:endParaRPr>
          </a:p>
        </p:txBody>
      </p:sp>
      <p:sp>
        <p:nvSpPr>
          <p:cNvPr id="18" name="Rectangle 17"/>
          <p:cNvSpPr/>
          <p:nvPr/>
        </p:nvSpPr>
        <p:spPr>
          <a:xfrm>
            <a:off x="2318657" y="6841539"/>
            <a:ext cx="6694714" cy="2677656"/>
          </a:xfrm>
          <a:prstGeom prst="rect">
            <a:avLst/>
          </a:prstGeom>
        </p:spPr>
        <p:txBody>
          <a:bodyPr wrap="square">
            <a:spAutoFit/>
          </a:bodyPr>
          <a:lstStyle/>
          <a:p>
            <a:pPr>
              <a:lnSpc>
                <a:spcPct val="150000"/>
              </a:lnSpc>
            </a:pPr>
            <a:r>
              <a:rPr lang="vi-VN" sz="2800">
                <a:latin typeface="Arial" pitchFamily="34" charset="0"/>
                <a:cs typeface="Arial" pitchFamily="34" charset="0"/>
              </a:rPr>
              <a:t>Liên nên nói chuyện với từng người, tìm hiểu nguyên nhân, rồi cùng mời bố mẹ ngồi lại, nói chuyện và giải thích sự hiểu lầm để bố mẹ giảng hòa với nhau.</a:t>
            </a:r>
            <a:endParaRPr lang="en-US" sz="2800">
              <a:latin typeface="Arial" pitchFamily="34" charset="0"/>
              <a:cs typeface="Arial" pitchFamily="34" charset="0"/>
            </a:endParaRPr>
          </a:p>
        </p:txBody>
      </p:sp>
      <p:sp>
        <p:nvSpPr>
          <p:cNvPr id="19" name="Rounded Rectangle 18"/>
          <p:cNvSpPr/>
          <p:nvPr/>
        </p:nvSpPr>
        <p:spPr>
          <a:xfrm>
            <a:off x="9296399" y="6498409"/>
            <a:ext cx="6961415" cy="2235341"/>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solidFill>
                <a:schemeClr val="tx1"/>
              </a:solidFill>
              <a:latin typeface="Arial" pitchFamily="34" charset="0"/>
              <a:cs typeface="Arial" pitchFamily="34" charset="0"/>
            </a:endParaRPr>
          </a:p>
        </p:txBody>
      </p:sp>
      <p:sp>
        <p:nvSpPr>
          <p:cNvPr id="20" name="Down Arrow 19"/>
          <p:cNvSpPr/>
          <p:nvPr/>
        </p:nvSpPr>
        <p:spPr>
          <a:xfrm>
            <a:off x="12320260" y="5833530"/>
            <a:ext cx="630664" cy="664879"/>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9345385" y="6708701"/>
            <a:ext cx="6961415" cy="2837708"/>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solidFill>
                <a:schemeClr val="tx1"/>
              </a:solidFill>
              <a:latin typeface="Arial" pitchFamily="34" charset="0"/>
              <a:cs typeface="Arial" pitchFamily="34" charset="0"/>
            </a:endParaRPr>
          </a:p>
        </p:txBody>
      </p:sp>
      <p:sp>
        <p:nvSpPr>
          <p:cNvPr id="22" name="Rectangle 21"/>
          <p:cNvSpPr/>
          <p:nvPr/>
        </p:nvSpPr>
        <p:spPr>
          <a:xfrm>
            <a:off x="9622972" y="6810498"/>
            <a:ext cx="6694714" cy="2677656"/>
          </a:xfrm>
          <a:prstGeom prst="rect">
            <a:avLst/>
          </a:prstGeom>
        </p:spPr>
        <p:txBody>
          <a:bodyPr wrap="square">
            <a:spAutoFit/>
          </a:bodyPr>
          <a:lstStyle/>
          <a:p>
            <a:pPr>
              <a:lnSpc>
                <a:spcPct val="150000"/>
              </a:lnSpc>
            </a:pPr>
            <a:r>
              <a:rPr lang="vi-VN" sz="2800">
                <a:latin typeface="Arial" pitchFamily="34" charset="0"/>
                <a:cs typeface="Arial" pitchFamily="34" charset="0"/>
              </a:rPr>
              <a:t>Tuấn đưa số tiền đó cho bố mẹ để bố mẹ mua thêm thuốc cho ông uống để ông nhanh chóng khỏi bệnh, Tuấn sẽ tích lũy tiếp và mua xe vào lần sau.</a:t>
            </a:r>
            <a:endParaRPr lang="en-US" sz="2800">
              <a:latin typeface="Arial" pitchFamily="34" charset="0"/>
              <a:cs typeface="Arial" pitchFamily="34" charset="0"/>
            </a:endParaRPr>
          </a:p>
        </p:txBody>
      </p:sp>
      <p:pic>
        <p:nvPicPr>
          <p:cNvPr id="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1135" y="1727710"/>
            <a:ext cx="14614265" cy="419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rot="5795695">
            <a:off x="56131" y="6648586"/>
            <a:ext cx="3505200" cy="4087125"/>
            <a:chOff x="14918371" y="6591343"/>
            <a:chExt cx="3505200" cy="4087125"/>
          </a:xfrm>
        </p:grpSpPr>
        <p:pic>
          <p:nvPicPr>
            <p:cNvPr id="29" name="Picture 13"/>
            <p:cNvPicPr>
              <a:picLocks noChangeAspect="1"/>
            </p:cNvPicPr>
            <p:nvPr/>
          </p:nvPicPr>
          <p:blipFill>
            <a:blip r:embed="rId2"/>
            <a:srcRect t="21929" b="21929"/>
            <a:stretch>
              <a:fillRect/>
            </a:stretch>
          </p:blipFill>
          <p:spPr>
            <a:xfrm rot="9894300" flipV="1">
              <a:off x="14918371" y="9945935"/>
              <a:ext cx="3505200" cy="732533"/>
            </a:xfrm>
            <a:prstGeom prst="rect">
              <a:avLst/>
            </a:prstGeom>
          </p:spPr>
        </p:pic>
        <p:pic>
          <p:nvPicPr>
            <p:cNvPr id="30" name="Picture 13"/>
            <p:cNvPicPr>
              <a:picLocks noChangeAspect="1"/>
            </p:cNvPicPr>
            <p:nvPr/>
          </p:nvPicPr>
          <p:blipFill>
            <a:blip r:embed="rId2"/>
            <a:srcRect t="21929" b="21929"/>
            <a:stretch>
              <a:fillRect/>
            </a:stretch>
          </p:blipFill>
          <p:spPr>
            <a:xfrm rot="15804305">
              <a:off x="16205419" y="7997838"/>
              <a:ext cx="3557205" cy="744215"/>
            </a:xfrm>
            <a:prstGeom prst="rect">
              <a:avLst/>
            </a:prstGeom>
          </p:spPr>
        </p:pic>
      </p:grpSp>
    </p:spTree>
    <p:extLst>
      <p:ext uri="{BB962C8B-B14F-4D97-AF65-F5344CB8AC3E}">
        <p14:creationId xmlns:p14="http://schemas.microsoft.com/office/powerpoint/2010/main" val="2461920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p:bldP spid="19" grpId="0" animBg="1"/>
      <p:bldP spid="20" grpId="0" animBg="1"/>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175272" y="534143"/>
            <a:ext cx="11039423" cy="923689"/>
            <a:chOff x="1295400" y="1055916"/>
            <a:chExt cx="11039423" cy="932828"/>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400" y="1055916"/>
              <a:ext cx="3472928" cy="932828"/>
            </a:xfrm>
            <a:prstGeom prst="rect">
              <a:avLst/>
            </a:prstGeom>
            <a:solidFill>
              <a:schemeClr val="bg1"/>
            </a:solidFill>
          </p:spPr>
        </p:pic>
        <p:sp>
          <p:nvSpPr>
            <p:cNvPr id="6" name="TextBox 5"/>
            <p:cNvSpPr txBox="1"/>
            <p:nvPr/>
          </p:nvSpPr>
          <p:spPr>
            <a:xfrm>
              <a:off x="1638489"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2</a:t>
              </a:r>
            </a:p>
          </p:txBody>
        </p:sp>
        <p:sp>
          <p:nvSpPr>
            <p:cNvPr id="7" name="Rectangle 6"/>
            <p:cNvSpPr/>
            <p:nvPr/>
          </p:nvSpPr>
          <p:spPr>
            <a:xfrm>
              <a:off x="4768328" y="1213656"/>
              <a:ext cx="7566495" cy="652726"/>
            </a:xfrm>
            <a:prstGeom prst="rect">
              <a:avLst/>
            </a:prstGeom>
          </p:spPr>
          <p:txBody>
            <a:bodyPr wrap="none">
              <a:spAutoFit/>
            </a:bodyPr>
            <a:lstStyle/>
            <a:p>
              <a:pPr algn="ctr"/>
              <a:r>
                <a:rPr lang="en-US" sz="3600" b="1">
                  <a:latin typeface="Arial" pitchFamily="34" charset="0"/>
                  <a:cs typeface="Arial" pitchFamily="34" charset="0"/>
                </a:rPr>
                <a:t>Thể hiện trách nhiệm với gia đình</a:t>
              </a:r>
            </a:p>
          </p:txBody>
        </p:sp>
      </p:grpSp>
      <p:pic>
        <p:nvPicPr>
          <p:cNvPr id="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9341" y="2342555"/>
            <a:ext cx="7177955" cy="6208931"/>
          </a:xfrm>
          <a:prstGeom prst="rect">
            <a:avLst/>
          </a:prstGeom>
        </p:spPr>
      </p:pic>
      <p:sp>
        <p:nvSpPr>
          <p:cNvPr id="10" name="Freeform 9"/>
          <p:cNvSpPr>
            <a:spLocks noEditPoints="1"/>
          </p:cNvSpPr>
          <p:nvPr/>
        </p:nvSpPr>
        <p:spPr bwMode="auto">
          <a:xfrm rot="16200000">
            <a:off x="9684310" y="430554"/>
            <a:ext cx="996170" cy="4057989"/>
          </a:xfrm>
          <a:custGeom>
            <a:avLst/>
            <a:gdLst>
              <a:gd name="T0" fmla="*/ 914 w 1007"/>
              <a:gd name="T1" fmla="*/ 170 h 2288"/>
              <a:gd name="T2" fmla="*/ 728 w 1007"/>
              <a:gd name="T3" fmla="*/ 122 h 2288"/>
              <a:gd name="T4" fmla="*/ 291 w 1007"/>
              <a:gd name="T5" fmla="*/ 122 h 2288"/>
              <a:gd name="T6" fmla="*/ 147 w 1007"/>
              <a:gd name="T7" fmla="*/ 0 h 2288"/>
              <a:gd name="T8" fmla="*/ 0 w 1007"/>
              <a:gd name="T9" fmla="*/ 146 h 2288"/>
              <a:gd name="T10" fmla="*/ 147 w 1007"/>
              <a:gd name="T11" fmla="*/ 293 h 2288"/>
              <a:gd name="T12" fmla="*/ 291 w 1007"/>
              <a:gd name="T13" fmla="*/ 171 h 2288"/>
              <a:gd name="T14" fmla="*/ 728 w 1007"/>
              <a:gd name="T15" fmla="*/ 171 h 2288"/>
              <a:gd name="T16" fmla="*/ 957 w 1007"/>
              <a:gd name="T17" fmla="*/ 351 h 2288"/>
              <a:gd name="T18" fmla="*/ 957 w 1007"/>
              <a:gd name="T19" fmla="*/ 2288 h 2288"/>
              <a:gd name="T20" fmla="*/ 1007 w 1007"/>
              <a:gd name="T21" fmla="*/ 2288 h 2288"/>
              <a:gd name="T22" fmla="*/ 1007 w 1007"/>
              <a:gd name="T23" fmla="*/ 351 h 2288"/>
              <a:gd name="T24" fmla="*/ 914 w 1007"/>
              <a:gd name="T25" fmla="*/ 170 h 2288"/>
              <a:gd name="T26" fmla="*/ 147 w 1007"/>
              <a:gd name="T27" fmla="*/ 233 h 2288"/>
              <a:gd name="T28" fmla="*/ 61 w 1007"/>
              <a:gd name="T29" fmla="*/ 146 h 2288"/>
              <a:gd name="T30" fmla="*/ 147 w 1007"/>
              <a:gd name="T31" fmla="*/ 60 h 2288"/>
              <a:gd name="T32" fmla="*/ 233 w 1007"/>
              <a:gd name="T33" fmla="*/ 146 h 2288"/>
              <a:gd name="T34" fmla="*/ 147 w 1007"/>
              <a:gd name="T35" fmla="*/ 233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7" h="2288">
                <a:moveTo>
                  <a:pt x="914" y="170"/>
                </a:moveTo>
                <a:cubicBezTo>
                  <a:pt x="854" y="130"/>
                  <a:pt x="780" y="122"/>
                  <a:pt x="728" y="122"/>
                </a:cubicBezTo>
                <a:cubicBezTo>
                  <a:pt x="291" y="122"/>
                  <a:pt x="291" y="122"/>
                  <a:pt x="291" y="122"/>
                </a:cubicBezTo>
                <a:cubicBezTo>
                  <a:pt x="279" y="53"/>
                  <a:pt x="219" y="0"/>
                  <a:pt x="147" y="0"/>
                </a:cubicBezTo>
                <a:cubicBezTo>
                  <a:pt x="66" y="0"/>
                  <a:pt x="0" y="66"/>
                  <a:pt x="0" y="146"/>
                </a:cubicBezTo>
                <a:cubicBezTo>
                  <a:pt x="0" y="227"/>
                  <a:pt x="66" y="293"/>
                  <a:pt x="147" y="293"/>
                </a:cubicBezTo>
                <a:cubicBezTo>
                  <a:pt x="219" y="293"/>
                  <a:pt x="279" y="240"/>
                  <a:pt x="291" y="171"/>
                </a:cubicBezTo>
                <a:cubicBezTo>
                  <a:pt x="728" y="171"/>
                  <a:pt x="728" y="171"/>
                  <a:pt x="728" y="171"/>
                </a:cubicBezTo>
                <a:cubicBezTo>
                  <a:pt x="797" y="171"/>
                  <a:pt x="957" y="189"/>
                  <a:pt x="957" y="351"/>
                </a:cubicBezTo>
                <a:cubicBezTo>
                  <a:pt x="957" y="2288"/>
                  <a:pt x="957" y="2288"/>
                  <a:pt x="957" y="2288"/>
                </a:cubicBezTo>
                <a:cubicBezTo>
                  <a:pt x="1007" y="2288"/>
                  <a:pt x="1007" y="2288"/>
                  <a:pt x="1007" y="2288"/>
                </a:cubicBezTo>
                <a:cubicBezTo>
                  <a:pt x="1007" y="351"/>
                  <a:pt x="1007" y="351"/>
                  <a:pt x="1007" y="351"/>
                </a:cubicBezTo>
                <a:cubicBezTo>
                  <a:pt x="1007" y="272"/>
                  <a:pt x="975" y="210"/>
                  <a:pt x="914" y="170"/>
                </a:cubicBezTo>
                <a:close/>
                <a:moveTo>
                  <a:pt x="147" y="233"/>
                </a:moveTo>
                <a:cubicBezTo>
                  <a:pt x="99" y="233"/>
                  <a:pt x="61" y="194"/>
                  <a:pt x="61" y="146"/>
                </a:cubicBezTo>
                <a:cubicBezTo>
                  <a:pt x="61" y="99"/>
                  <a:pt x="99" y="60"/>
                  <a:pt x="147" y="60"/>
                </a:cubicBezTo>
                <a:cubicBezTo>
                  <a:pt x="194" y="60"/>
                  <a:pt x="233" y="99"/>
                  <a:pt x="233" y="146"/>
                </a:cubicBezTo>
                <a:cubicBezTo>
                  <a:pt x="233" y="194"/>
                  <a:pt x="194" y="233"/>
                  <a:pt x="147" y="233"/>
                </a:cubicBezTo>
                <a:close/>
              </a:path>
            </a:pathLst>
          </a:custGeom>
          <a:solidFill>
            <a:schemeClr val="accent2">
              <a:lumMod val="75000"/>
            </a:schemeClr>
          </a:solidFill>
          <a:ln>
            <a:solidFill>
              <a:schemeClr val="accent3">
                <a:lumMod val="75000"/>
              </a:schemeClr>
            </a:solid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012" dirty="0">
              <a:solidFill>
                <a:prstClr val="white"/>
              </a:solidFill>
              <a:latin typeface="微软雅黑" panose="020B0503020204020204" pitchFamily="34" charset="-122"/>
            </a:endParaRPr>
          </a:p>
        </p:txBody>
      </p:sp>
      <p:sp>
        <p:nvSpPr>
          <p:cNvPr id="11" name="TextBox 10"/>
          <p:cNvSpPr txBox="1"/>
          <p:nvPr/>
        </p:nvSpPr>
        <p:spPr>
          <a:xfrm>
            <a:off x="8844369" y="2136383"/>
            <a:ext cx="3367020" cy="646331"/>
          </a:xfrm>
          <a:prstGeom prst="rect">
            <a:avLst/>
          </a:prstGeom>
          <a:solidFill>
            <a:schemeClr val="accent2">
              <a:lumMod val="75000"/>
            </a:schemeClr>
          </a:solidFill>
        </p:spPr>
        <p:txBody>
          <a:bodyPr wrap="square">
            <a:spAutoFit/>
          </a:bodyPr>
          <a:lstStyle/>
          <a:p>
            <a:pPr>
              <a:defRPr/>
            </a:pPr>
            <a:r>
              <a:rPr lang="en-US" sz="3600" b="1">
                <a:solidFill>
                  <a:schemeClr val="bg1"/>
                </a:solidFill>
                <a:latin typeface="Arial" pitchFamily="34" charset="0"/>
                <a:cs typeface="Arial" pitchFamily="34" charset="0"/>
              </a:rPr>
              <a:t>KẾT LUẬN</a:t>
            </a:r>
            <a:endParaRPr lang="en-US" sz="3600" b="1" dirty="0">
              <a:solidFill>
                <a:schemeClr val="bg1"/>
              </a:solidFill>
              <a:latin typeface="Arial" pitchFamily="34" charset="0"/>
              <a:cs typeface="Arial" pitchFamily="34" charset="0"/>
            </a:endParaRPr>
          </a:p>
        </p:txBody>
      </p:sp>
      <p:pic>
        <p:nvPicPr>
          <p:cNvPr id="13"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3400" y="2342556"/>
            <a:ext cx="9448800" cy="6839544"/>
          </a:xfrm>
          <a:prstGeom prst="rect">
            <a:avLst/>
          </a:prstGeom>
        </p:spPr>
      </p:pic>
      <p:sp>
        <p:nvSpPr>
          <p:cNvPr id="14" name="Rectangle 13"/>
          <p:cNvSpPr/>
          <p:nvPr/>
        </p:nvSpPr>
        <p:spPr>
          <a:xfrm>
            <a:off x="8733677" y="3915123"/>
            <a:ext cx="7848600" cy="3694409"/>
          </a:xfrm>
          <a:prstGeom prst="rect">
            <a:avLst/>
          </a:prstGeom>
        </p:spPr>
        <p:txBody>
          <a:bodyPr wrap="square">
            <a:spAutoFit/>
          </a:bodyPr>
          <a:lstStyle/>
          <a:p>
            <a:pPr algn="just">
              <a:lnSpc>
                <a:spcPct val="150000"/>
              </a:lnSpc>
            </a:pPr>
            <a:r>
              <a:rPr lang="en-US" sz="3200">
                <a:latin typeface="Arial" pitchFamily="34" charset="0"/>
                <a:cs typeface="Arial" pitchFamily="34" charset="0"/>
              </a:rPr>
              <a:t>Trong cuộc sống, chúng ta nên coi trọng giá trị gia đình, quan tâm, chia sẻ khó khăn với bố mẹ, ông bà, chủ động giúp đỡ anh, chị, em và chủ động giải quyết vấn đề nảy sinh trong gia đình.</a:t>
            </a:r>
          </a:p>
        </p:txBody>
      </p:sp>
      <p:pic>
        <p:nvPicPr>
          <p:cNvPr id="15" name="Picture 12"/>
          <p:cNvPicPr>
            <a:picLocks noChangeAspect="1"/>
          </p:cNvPicPr>
          <p:nvPr/>
        </p:nvPicPr>
        <p:blipFill>
          <a:blip r:embed="rId8"/>
          <a:srcRect/>
          <a:stretch>
            <a:fillRect/>
          </a:stretch>
        </p:blipFill>
        <p:spPr>
          <a:xfrm rot="9796487">
            <a:off x="228600" y="9029700"/>
            <a:ext cx="2528907" cy="1454122"/>
          </a:xfrm>
          <a:prstGeom prst="rect">
            <a:avLst/>
          </a:prstGeom>
        </p:spPr>
      </p:pic>
      <p:pic>
        <p:nvPicPr>
          <p:cNvPr id="18" name="Picture 12"/>
          <p:cNvPicPr>
            <a:picLocks noChangeAspect="1"/>
          </p:cNvPicPr>
          <p:nvPr/>
        </p:nvPicPr>
        <p:blipFill>
          <a:blip r:embed="rId8"/>
          <a:srcRect/>
          <a:stretch>
            <a:fillRect/>
          </a:stretch>
        </p:blipFill>
        <p:spPr>
          <a:xfrm rot="9796487">
            <a:off x="2992795" y="9056916"/>
            <a:ext cx="2528907" cy="1454122"/>
          </a:xfrm>
          <a:prstGeom prst="rect">
            <a:avLst/>
          </a:prstGeom>
        </p:spPr>
      </p:pic>
      <p:pic>
        <p:nvPicPr>
          <p:cNvPr id="19" name="Picture 12"/>
          <p:cNvPicPr>
            <a:picLocks noChangeAspect="1"/>
          </p:cNvPicPr>
          <p:nvPr/>
        </p:nvPicPr>
        <p:blipFill>
          <a:blip r:embed="rId8"/>
          <a:srcRect/>
          <a:stretch>
            <a:fillRect/>
          </a:stretch>
        </p:blipFill>
        <p:spPr>
          <a:xfrm rot="9796487">
            <a:off x="12802834" y="8997043"/>
            <a:ext cx="2528907" cy="1454122"/>
          </a:xfrm>
          <a:prstGeom prst="rect">
            <a:avLst/>
          </a:prstGeom>
        </p:spPr>
      </p:pic>
      <p:pic>
        <p:nvPicPr>
          <p:cNvPr id="20" name="Picture 12"/>
          <p:cNvPicPr>
            <a:picLocks noChangeAspect="1"/>
          </p:cNvPicPr>
          <p:nvPr/>
        </p:nvPicPr>
        <p:blipFill>
          <a:blip r:embed="rId8"/>
          <a:srcRect/>
          <a:stretch>
            <a:fillRect/>
          </a:stretch>
        </p:blipFill>
        <p:spPr>
          <a:xfrm rot="9796487">
            <a:off x="15567029" y="9024259"/>
            <a:ext cx="2528907" cy="1454122"/>
          </a:xfrm>
          <a:prstGeom prst="rect">
            <a:avLst/>
          </a:prstGeom>
        </p:spPr>
      </p:pic>
    </p:spTree>
    <p:extLst>
      <p:ext uri="{BB962C8B-B14F-4D97-AF65-F5344CB8AC3E}">
        <p14:creationId xmlns:p14="http://schemas.microsoft.com/office/powerpoint/2010/main" val="280496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899"/>
            <a:ext cx="17297400" cy="94410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p:cNvPicPr>
            <a:picLocks noChangeAspect="1"/>
          </p:cNvPicPr>
          <p:nvPr/>
        </p:nvPicPr>
        <p:blipFill>
          <a:blip r:embed="rId2"/>
          <a:srcRect/>
          <a:stretch>
            <a:fillRect/>
          </a:stretch>
        </p:blipFill>
        <p:spPr>
          <a:xfrm rot="9796487">
            <a:off x="228600" y="9029700"/>
            <a:ext cx="2528907" cy="1454122"/>
          </a:xfrm>
          <a:prstGeom prst="rect">
            <a:avLst/>
          </a:prstGeom>
        </p:spPr>
      </p:pic>
      <p:pic>
        <p:nvPicPr>
          <p:cNvPr id="5" name="Picture 12"/>
          <p:cNvPicPr>
            <a:picLocks noChangeAspect="1"/>
          </p:cNvPicPr>
          <p:nvPr/>
        </p:nvPicPr>
        <p:blipFill>
          <a:blip r:embed="rId2"/>
          <a:srcRect/>
          <a:stretch>
            <a:fillRect/>
          </a:stretch>
        </p:blipFill>
        <p:spPr>
          <a:xfrm rot="9796487">
            <a:off x="2992795" y="9056916"/>
            <a:ext cx="2528907" cy="1454122"/>
          </a:xfrm>
          <a:prstGeom prst="rect">
            <a:avLst/>
          </a:prstGeom>
        </p:spPr>
      </p:pic>
      <p:pic>
        <p:nvPicPr>
          <p:cNvPr id="6" name="Picture 12"/>
          <p:cNvPicPr>
            <a:picLocks noChangeAspect="1"/>
          </p:cNvPicPr>
          <p:nvPr/>
        </p:nvPicPr>
        <p:blipFill>
          <a:blip r:embed="rId2"/>
          <a:srcRect/>
          <a:stretch>
            <a:fillRect/>
          </a:stretch>
        </p:blipFill>
        <p:spPr>
          <a:xfrm rot="9796487">
            <a:off x="12802834" y="8997043"/>
            <a:ext cx="2528907" cy="1454122"/>
          </a:xfrm>
          <a:prstGeom prst="rect">
            <a:avLst/>
          </a:prstGeom>
        </p:spPr>
      </p:pic>
      <p:pic>
        <p:nvPicPr>
          <p:cNvPr id="7" name="Picture 12"/>
          <p:cNvPicPr>
            <a:picLocks noChangeAspect="1"/>
          </p:cNvPicPr>
          <p:nvPr/>
        </p:nvPicPr>
        <p:blipFill>
          <a:blip r:embed="rId2"/>
          <a:srcRect/>
          <a:stretch>
            <a:fillRect/>
          </a:stretch>
        </p:blipFill>
        <p:spPr>
          <a:xfrm rot="9796487">
            <a:off x="15567029" y="9024259"/>
            <a:ext cx="2528907" cy="1454122"/>
          </a:xfrm>
          <a:prstGeom prst="rect">
            <a:avLst/>
          </a:prstGeom>
        </p:spPr>
      </p:pic>
      <p:sp>
        <p:nvSpPr>
          <p:cNvPr id="8" name="Rectangle 7"/>
          <p:cNvSpPr/>
          <p:nvPr/>
        </p:nvSpPr>
        <p:spPr>
          <a:xfrm>
            <a:off x="3962399" y="373746"/>
            <a:ext cx="9477787" cy="646331"/>
          </a:xfrm>
          <a:prstGeom prst="rect">
            <a:avLst/>
          </a:prstGeom>
        </p:spPr>
        <p:txBody>
          <a:bodyPr wrap="none">
            <a:spAutoFit/>
          </a:bodyPr>
          <a:lstStyle/>
          <a:p>
            <a:pPr algn="ctr"/>
            <a:r>
              <a:rPr lang="en-US" sz="3600" b="1">
                <a:latin typeface="Arial" pitchFamily="34" charset="0"/>
                <a:cs typeface="Arial" pitchFamily="34" charset="0"/>
              </a:rPr>
              <a:t>MỘT SỐ HÌNH ẢNH GIA ĐÌNH HẠNH PHÚC</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404" y="1349828"/>
            <a:ext cx="6508995" cy="7373957"/>
          </a:xfrm>
          <a:prstGeom prst="rect">
            <a:avLst/>
          </a:prstGeom>
          <a:ln>
            <a:noFill/>
          </a:ln>
          <a:effectLst>
            <a:softEdge rad="11250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1333500"/>
            <a:ext cx="7562685" cy="4629896"/>
          </a:xfrm>
          <a:prstGeom prst="rect">
            <a:avLst/>
          </a:prstGeom>
          <a:ln>
            <a:noFill/>
          </a:ln>
          <a:effectLst>
            <a:softEdge rad="112500"/>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0417" y="5105963"/>
            <a:ext cx="7081065" cy="4724398"/>
          </a:xfrm>
          <a:prstGeom prst="rect">
            <a:avLst/>
          </a:prstGeom>
          <a:ln>
            <a:noFill/>
          </a:ln>
          <a:effectLst>
            <a:softEdge rad="112500"/>
          </a:effectLst>
        </p:spPr>
      </p:pic>
    </p:spTree>
    <p:extLst>
      <p:ext uri="{BB962C8B-B14F-4D97-AF65-F5344CB8AC3E}">
        <p14:creationId xmlns:p14="http://schemas.microsoft.com/office/powerpoint/2010/main" val="280496084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838200" y="723900"/>
            <a:ext cx="17145000" cy="9144000"/>
          </a:xfrm>
          <a:prstGeom prst="roundRect">
            <a:avLst/>
          </a:prstGeom>
          <a:no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 y="1181101"/>
            <a:ext cx="4191000" cy="1023366"/>
          </a:xfrm>
          <a:prstGeom prst="rect">
            <a:avLst/>
          </a:prstGeom>
          <a:solidFill>
            <a:schemeClr val="bg1"/>
          </a:solidFill>
        </p:spPr>
      </p:pic>
      <p:sp>
        <p:nvSpPr>
          <p:cNvPr id="20" name="TextBox 19"/>
          <p:cNvSpPr txBox="1"/>
          <p:nvPr/>
        </p:nvSpPr>
        <p:spPr>
          <a:xfrm>
            <a:off x="1981200" y="1181101"/>
            <a:ext cx="3159839" cy="707886"/>
          </a:xfrm>
          <a:prstGeom prst="rect">
            <a:avLst/>
          </a:prstGeom>
          <a:noFill/>
        </p:spPr>
        <p:txBody>
          <a:bodyPr wrap="none" rtlCol="0">
            <a:spAutoFit/>
          </a:bodyPr>
          <a:lstStyle/>
          <a:p>
            <a:r>
              <a:rPr lang="en-US" sz="4000" b="1">
                <a:latin typeface="Arial" pitchFamily="34" charset="0"/>
                <a:cs typeface="Arial" pitchFamily="34" charset="0"/>
              </a:rPr>
              <a:t>KHỞI ĐỘNG</a:t>
            </a:r>
          </a:p>
        </p:txBody>
      </p:sp>
      <p:pic>
        <p:nvPicPr>
          <p:cNvPr id="21" name="Picture 3"/>
          <p:cNvPicPr>
            <a:picLocks noChangeAspect="1"/>
          </p:cNvPicPr>
          <p:nvPr/>
        </p:nvPicPr>
        <p:blipFill>
          <a:blip r:embed="rId6"/>
          <a:srcRect/>
          <a:stretch>
            <a:fillRect/>
          </a:stretch>
        </p:blipFill>
        <p:spPr>
          <a:xfrm>
            <a:off x="-142259" y="7716932"/>
            <a:ext cx="1960918" cy="2747345"/>
          </a:xfrm>
          <a:prstGeom prst="rect">
            <a:avLst/>
          </a:prstGeom>
        </p:spPr>
      </p:pic>
      <p:pic>
        <p:nvPicPr>
          <p:cNvPr id="22" name="Picture 12"/>
          <p:cNvPicPr>
            <a:picLocks noChangeAspect="1"/>
          </p:cNvPicPr>
          <p:nvPr/>
        </p:nvPicPr>
        <p:blipFill>
          <a:blip r:embed="rId7"/>
          <a:srcRect/>
          <a:stretch>
            <a:fillRect/>
          </a:stretch>
        </p:blipFill>
        <p:spPr>
          <a:xfrm rot="9796487">
            <a:off x="228600" y="9029700"/>
            <a:ext cx="2528907" cy="1454122"/>
          </a:xfrm>
          <a:prstGeom prst="rect">
            <a:avLst/>
          </a:prstGeom>
        </p:spPr>
      </p:pic>
      <p:pic>
        <p:nvPicPr>
          <p:cNvPr id="23" name="Picture 12"/>
          <p:cNvPicPr>
            <a:picLocks noChangeAspect="1"/>
          </p:cNvPicPr>
          <p:nvPr/>
        </p:nvPicPr>
        <p:blipFill>
          <a:blip r:embed="rId7"/>
          <a:srcRect/>
          <a:stretch>
            <a:fillRect/>
          </a:stretch>
        </p:blipFill>
        <p:spPr>
          <a:xfrm rot="9796487">
            <a:off x="2992795" y="9056916"/>
            <a:ext cx="2528907" cy="1454122"/>
          </a:xfrm>
          <a:prstGeom prst="rect">
            <a:avLst/>
          </a:prstGeom>
        </p:spPr>
      </p:pic>
      <p:pic>
        <p:nvPicPr>
          <p:cNvPr id="24" name="Picture 12"/>
          <p:cNvPicPr>
            <a:picLocks noChangeAspect="1"/>
          </p:cNvPicPr>
          <p:nvPr/>
        </p:nvPicPr>
        <p:blipFill>
          <a:blip r:embed="rId7"/>
          <a:srcRect/>
          <a:stretch>
            <a:fillRect/>
          </a:stretch>
        </p:blipFill>
        <p:spPr>
          <a:xfrm rot="9796487">
            <a:off x="14328944" y="9056917"/>
            <a:ext cx="2528907" cy="1454122"/>
          </a:xfrm>
          <a:prstGeom prst="rect">
            <a:avLst/>
          </a:prstGeom>
        </p:spPr>
      </p:pic>
      <p:pic>
        <p:nvPicPr>
          <p:cNvPr id="25" name="Picture 12"/>
          <p:cNvPicPr>
            <a:picLocks noChangeAspect="1"/>
          </p:cNvPicPr>
          <p:nvPr/>
        </p:nvPicPr>
        <p:blipFill>
          <a:blip r:embed="rId7"/>
          <a:srcRect/>
          <a:stretch>
            <a:fillRect/>
          </a:stretch>
        </p:blipFill>
        <p:spPr>
          <a:xfrm rot="17342922">
            <a:off x="16294676" y="8363544"/>
            <a:ext cx="2528907" cy="1454122"/>
          </a:xfrm>
          <a:prstGeom prst="rect">
            <a:avLst/>
          </a:prstGeom>
        </p:spPr>
      </p:pic>
      <p:pic>
        <p:nvPicPr>
          <p:cNvPr id="26" name="Picture 3"/>
          <p:cNvPicPr>
            <a:picLocks noChangeAspect="1"/>
          </p:cNvPicPr>
          <p:nvPr/>
        </p:nvPicPr>
        <p:blipFill>
          <a:blip r:embed="rId6"/>
          <a:srcRect/>
          <a:stretch>
            <a:fillRect/>
          </a:stretch>
        </p:blipFill>
        <p:spPr>
          <a:xfrm rot="2260316">
            <a:off x="335831" y="8383088"/>
            <a:ext cx="1960918" cy="2747345"/>
          </a:xfrm>
          <a:prstGeom prst="rect">
            <a:avLst/>
          </a:prstGeom>
        </p:spPr>
      </p:pic>
      <p:pic>
        <p:nvPicPr>
          <p:cNvPr id="27"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32471" y="-417348"/>
            <a:ext cx="1196658" cy="1582120"/>
          </a:xfrm>
          <a:prstGeom prst="rect">
            <a:avLst/>
          </a:prstGeom>
        </p:spPr>
      </p:pic>
      <p:pic>
        <p:nvPicPr>
          <p:cNvPr id="28"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929" y="-401019"/>
            <a:ext cx="1196658" cy="1582120"/>
          </a:xfrm>
          <a:prstGeom prst="rect">
            <a:avLst/>
          </a:prstGeom>
        </p:spPr>
      </p:pic>
      <p:pic>
        <p:nvPicPr>
          <p:cNvPr id="29"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2935" y="2868057"/>
            <a:ext cx="5305466" cy="5790413"/>
          </a:xfrm>
          <a:prstGeom prst="rect">
            <a:avLst/>
          </a:prstGeom>
        </p:spPr>
      </p:pic>
      <p:sp>
        <p:nvSpPr>
          <p:cNvPr id="32" name="Snip Single Corner Rectangle 31"/>
          <p:cNvSpPr/>
          <p:nvPr/>
        </p:nvSpPr>
        <p:spPr>
          <a:xfrm>
            <a:off x="6662013" y="4880040"/>
            <a:ext cx="10699967" cy="2768237"/>
          </a:xfrm>
          <a:prstGeom prst="snip1Rect">
            <a:avLst/>
          </a:prstGeom>
          <a:solidFill>
            <a:schemeClr val="bg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2060"/>
              </a:solidFill>
              <a:latin typeface="Arial" pitchFamily="34" charset="0"/>
              <a:cs typeface="Arial" pitchFamily="34" charset="0"/>
            </a:endParaRPr>
          </a:p>
        </p:txBody>
      </p:sp>
      <p:pic>
        <p:nvPicPr>
          <p:cNvPr id="34"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88425" y="2544891"/>
            <a:ext cx="7086600" cy="1701728"/>
          </a:xfrm>
          <a:prstGeom prst="rect">
            <a:avLst/>
          </a:prstGeom>
        </p:spPr>
      </p:pic>
      <p:sp>
        <p:nvSpPr>
          <p:cNvPr id="35" name="Rectangle 34"/>
          <p:cNvSpPr/>
          <p:nvPr/>
        </p:nvSpPr>
        <p:spPr>
          <a:xfrm>
            <a:off x="8650764" y="3072589"/>
            <a:ext cx="5827236" cy="646331"/>
          </a:xfrm>
          <a:prstGeom prst="rect">
            <a:avLst/>
          </a:prstGeom>
        </p:spPr>
        <p:txBody>
          <a:bodyPr wrap="none">
            <a:spAutoFit/>
          </a:bodyPr>
          <a:lstStyle/>
          <a:p>
            <a:pPr algn="ctr"/>
            <a:r>
              <a:rPr lang="en-US" sz="3600">
                <a:solidFill>
                  <a:srgbClr val="002060"/>
                </a:solidFill>
                <a:latin typeface="Arial" pitchFamily="34" charset="0"/>
                <a:cs typeface="Arial" pitchFamily="34" charset="0"/>
              </a:rPr>
              <a:t>Nghe bài hát “Đạo làm con”</a:t>
            </a:r>
          </a:p>
        </p:txBody>
      </p:sp>
      <p:sp>
        <p:nvSpPr>
          <p:cNvPr id="36" name="Rectangle 35"/>
          <p:cNvSpPr/>
          <p:nvPr/>
        </p:nvSpPr>
        <p:spPr>
          <a:xfrm>
            <a:off x="7079468" y="5076965"/>
            <a:ext cx="10003195" cy="2308324"/>
          </a:xfrm>
          <a:prstGeom prst="rect">
            <a:avLst/>
          </a:prstGeom>
        </p:spPr>
        <p:txBody>
          <a:bodyPr wrap="square">
            <a:spAutoFit/>
          </a:bodyPr>
          <a:lstStyle/>
          <a:p>
            <a:pPr algn="just">
              <a:lnSpc>
                <a:spcPct val="150000"/>
              </a:lnSpc>
            </a:pPr>
            <a:r>
              <a:rPr lang="vi-VN" sz="3200">
                <a:solidFill>
                  <a:srgbClr val="002060"/>
                </a:solidFill>
                <a:latin typeface="Arial" pitchFamily="34" charset="0"/>
                <a:cs typeface="Arial" pitchFamily="34" charset="0"/>
              </a:rPr>
              <a:t>Trong cuộc sống, có khi nào các em đã làm cho bố mẹ của mình phải phiền lòng về mình, hãy chia sẻ cho cô/ thầy và các bạn cùng lắng nghe?</a:t>
            </a:r>
            <a:endParaRPr lang="en-US" sz="3200">
              <a:solidFill>
                <a:srgbClr val="002060"/>
              </a:solidFill>
              <a:latin typeface="Arial" pitchFamily="34" charset="0"/>
              <a:cs typeface="Arial" pitchFamily="34" charset="0"/>
            </a:endParaRPr>
          </a:p>
        </p:txBody>
      </p:sp>
      <p:pic>
        <p:nvPicPr>
          <p:cNvPr id="37" name="Dao-Lam-Con-Saka-Truong-T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765034" y="9090605"/>
            <a:ext cx="1218166" cy="121816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7"/>
                                        </p:tgtEl>
                                      </p:cBhvr>
                                    </p:cmd>
                                  </p:childTnLst>
                                </p:cTn>
                              </p:par>
                            </p:childTnLst>
                          </p:cTn>
                        </p:par>
                      </p:childTnLst>
                    </p:cTn>
                  </p:par>
                  <p:par>
                    <p:cTn id="26" fill="hold">
                      <p:stCondLst>
                        <p:cond delay="indefinite"/>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7"/>
                                        </p:tgtEl>
                                      </p:cBhvr>
                                    </p:cmd>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7"/>
                </p:tgtEl>
              </p:cMediaNode>
            </p:audio>
          </p:childTnLst>
        </p:cTn>
      </p:par>
    </p:tnLst>
    <p:bldLst>
      <p:bldP spid="20" grpId="0"/>
      <p:bldP spid="32" grpId="0" animBg="1"/>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369707" y="1770575"/>
            <a:ext cx="5029200" cy="2545484"/>
            <a:chOff x="1717414" y="1886773"/>
            <a:chExt cx="5029200" cy="2545484"/>
          </a:xfrm>
        </p:grpSpPr>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7414" y="1886773"/>
              <a:ext cx="5029200" cy="2545484"/>
            </a:xfrm>
            <a:prstGeom prst="rect">
              <a:avLst/>
            </a:prstGeom>
          </p:spPr>
        </p:pic>
        <p:sp>
          <p:nvSpPr>
            <p:cNvPr id="3" name="Rectangle 2"/>
            <p:cNvSpPr/>
            <p:nvPr/>
          </p:nvSpPr>
          <p:spPr>
            <a:xfrm>
              <a:off x="2357142" y="2343973"/>
              <a:ext cx="3749744" cy="1651671"/>
            </a:xfrm>
            <a:prstGeom prst="rect">
              <a:avLst/>
            </a:prstGeom>
          </p:spPr>
          <p:txBody>
            <a:bodyPr wrap="none">
              <a:spAutoFit/>
            </a:bodyPr>
            <a:lstStyle/>
            <a:p>
              <a:pPr lvl="0" algn="ctr">
                <a:lnSpc>
                  <a:spcPct val="150000"/>
                </a:lnSpc>
              </a:pPr>
              <a:r>
                <a:rPr lang="en-US" sz="3600" b="1">
                  <a:latin typeface="Arial" pitchFamily="34" charset="0"/>
                  <a:cs typeface="Arial" pitchFamily="34" charset="0"/>
                </a:rPr>
                <a:t>Ôn lại </a:t>
              </a:r>
            </a:p>
            <a:p>
              <a:pPr lvl="0" algn="ctr">
                <a:lnSpc>
                  <a:spcPct val="150000"/>
                </a:lnSpc>
              </a:pPr>
              <a:r>
                <a:rPr lang="en-US" sz="3600" b="1">
                  <a:latin typeface="Arial" pitchFamily="34" charset="0"/>
                  <a:cs typeface="Arial" pitchFamily="34" charset="0"/>
                </a:rPr>
                <a:t>nội dung đã học</a:t>
              </a:r>
              <a:endParaRPr lang="en-US" sz="3600" b="1" dirty="0">
                <a:latin typeface="Arial" pitchFamily="34" charset="0"/>
                <a:cs typeface="Arial" pitchFamily="34" charset="0"/>
              </a:endParaRPr>
            </a:p>
          </p:txBody>
        </p:sp>
      </p:grpSp>
      <p:grpSp>
        <p:nvGrpSpPr>
          <p:cNvPr id="10" name="Group 9"/>
          <p:cNvGrpSpPr/>
          <p:nvPr/>
        </p:nvGrpSpPr>
        <p:grpSpPr>
          <a:xfrm>
            <a:off x="6846425" y="1791161"/>
            <a:ext cx="5029200" cy="2545484"/>
            <a:chOff x="1717414" y="1886773"/>
            <a:chExt cx="5029200" cy="2545484"/>
          </a:xfrm>
        </p:grpSpPr>
        <p:pic>
          <p:nvPicPr>
            <p:cNvPr id="11"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7414" y="1886773"/>
              <a:ext cx="5029200" cy="2545484"/>
            </a:xfrm>
            <a:prstGeom prst="rect">
              <a:avLst/>
            </a:prstGeom>
          </p:spPr>
        </p:pic>
        <p:sp>
          <p:nvSpPr>
            <p:cNvPr id="12" name="Rectangle 11"/>
            <p:cNvSpPr/>
            <p:nvPr/>
          </p:nvSpPr>
          <p:spPr>
            <a:xfrm>
              <a:off x="2021786" y="2677264"/>
              <a:ext cx="4442243" cy="923330"/>
            </a:xfrm>
            <a:prstGeom prst="rect">
              <a:avLst/>
            </a:prstGeom>
          </p:spPr>
          <p:txBody>
            <a:bodyPr wrap="none">
              <a:spAutoFit/>
            </a:bodyPr>
            <a:lstStyle/>
            <a:p>
              <a:pPr lvl="0" algn="ctr">
                <a:lnSpc>
                  <a:spcPct val="150000"/>
                </a:lnSpc>
              </a:pPr>
              <a:r>
                <a:rPr lang="en-US" sz="3600" b="1">
                  <a:latin typeface="Arial" pitchFamily="34" charset="0"/>
                  <a:cs typeface="Arial" pitchFamily="34" charset="0"/>
                </a:rPr>
                <a:t>Rèn luyện bản thân</a:t>
              </a:r>
              <a:endParaRPr lang="en-US" sz="3600" b="1" dirty="0">
                <a:latin typeface="Arial" pitchFamily="34" charset="0"/>
                <a:cs typeface="Arial" pitchFamily="34" charset="0"/>
              </a:endParaRPr>
            </a:p>
          </p:txBody>
        </p:sp>
      </p:grpSp>
      <p:grpSp>
        <p:nvGrpSpPr>
          <p:cNvPr id="13" name="Group 12"/>
          <p:cNvGrpSpPr/>
          <p:nvPr/>
        </p:nvGrpSpPr>
        <p:grpSpPr>
          <a:xfrm>
            <a:off x="12115800" y="1801454"/>
            <a:ext cx="5029200" cy="2545484"/>
            <a:chOff x="1717414" y="1886773"/>
            <a:chExt cx="5029200" cy="2545484"/>
          </a:xfrm>
        </p:grpSpPr>
        <p:pic>
          <p:nvPicPr>
            <p:cNvPr id="1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7414" y="1886773"/>
              <a:ext cx="5029200" cy="2545484"/>
            </a:xfrm>
            <a:prstGeom prst="rect">
              <a:avLst/>
            </a:prstGeom>
          </p:spPr>
        </p:pic>
        <p:sp>
          <p:nvSpPr>
            <p:cNvPr id="15" name="Rectangle 14"/>
            <p:cNvSpPr/>
            <p:nvPr/>
          </p:nvSpPr>
          <p:spPr>
            <a:xfrm>
              <a:off x="2532465" y="2261766"/>
              <a:ext cx="3643946" cy="1754326"/>
            </a:xfrm>
            <a:prstGeom prst="rect">
              <a:avLst/>
            </a:prstGeom>
          </p:spPr>
          <p:txBody>
            <a:bodyPr wrap="none">
              <a:spAutoFit/>
            </a:bodyPr>
            <a:lstStyle/>
            <a:p>
              <a:pPr lvl="0" algn="ctr">
                <a:lnSpc>
                  <a:spcPct val="150000"/>
                </a:lnSpc>
              </a:pPr>
              <a:r>
                <a:rPr lang="en-US" sz="3600" b="1">
                  <a:latin typeface="Arial" pitchFamily="34" charset="0"/>
                  <a:cs typeface="Arial" pitchFamily="34" charset="0"/>
                </a:rPr>
                <a:t>Xem trước hoạt</a:t>
              </a:r>
            </a:p>
            <a:p>
              <a:pPr lvl="0" algn="ctr">
                <a:lnSpc>
                  <a:spcPct val="150000"/>
                </a:lnSpc>
              </a:pPr>
              <a:r>
                <a:rPr lang="en-US" sz="3600" b="1">
                  <a:latin typeface="Arial" pitchFamily="34" charset="0"/>
                  <a:cs typeface="Arial" pitchFamily="34" charset="0"/>
                </a:rPr>
                <a:t>động 3, 4 CĐ 5</a:t>
              </a:r>
              <a:endParaRPr lang="en-US" sz="3600" b="1" dirty="0">
                <a:latin typeface="Arial" pitchFamily="34" charset="0"/>
                <a:cs typeface="Arial" pitchFamily="34" charset="0"/>
              </a:endParaRPr>
            </a:p>
          </p:txBody>
        </p:sp>
      </p:grpSp>
      <p:sp>
        <p:nvSpPr>
          <p:cNvPr id="18" name="Rounded Rectangle 17"/>
          <p:cNvSpPr/>
          <p:nvPr/>
        </p:nvSpPr>
        <p:spPr>
          <a:xfrm>
            <a:off x="838200" y="723900"/>
            <a:ext cx="17145000" cy="9144000"/>
          </a:xfrm>
          <a:prstGeom prst="roundRect">
            <a:avLst/>
          </a:prstGeom>
          <a:no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5"/>
          <p:cNvPicPr>
            <a:picLocks noChangeAspect="1"/>
          </p:cNvPicPr>
          <p:nvPr/>
        </p:nvPicPr>
        <p:blipFill>
          <a:blip r:embed="rId4"/>
          <a:srcRect/>
          <a:stretch>
            <a:fillRect/>
          </a:stretch>
        </p:blipFill>
        <p:spPr>
          <a:xfrm>
            <a:off x="5612274" y="4523013"/>
            <a:ext cx="7139651" cy="5943759"/>
          </a:xfrm>
          <a:prstGeom prst="rect">
            <a:avLst/>
          </a:prstGeom>
        </p:spPr>
      </p:pic>
      <p:pic>
        <p:nvPicPr>
          <p:cNvPr id="20" name="Picture 11"/>
          <p:cNvPicPr>
            <a:picLocks noChangeAspect="1"/>
          </p:cNvPicPr>
          <p:nvPr/>
        </p:nvPicPr>
        <p:blipFill>
          <a:blip r:embed="rId5"/>
          <a:srcRect/>
          <a:stretch>
            <a:fillRect/>
          </a:stretch>
        </p:blipFill>
        <p:spPr>
          <a:xfrm rot="396874">
            <a:off x="-608828" y="8202738"/>
            <a:ext cx="3470057" cy="3330323"/>
          </a:xfrm>
          <a:prstGeom prst="rect">
            <a:avLst/>
          </a:prstGeom>
        </p:spPr>
      </p:pic>
      <p:pic>
        <p:nvPicPr>
          <p:cNvPr id="21" name="Picture 15"/>
          <p:cNvPicPr>
            <a:picLocks noChangeAspect="1"/>
          </p:cNvPicPr>
          <p:nvPr/>
        </p:nvPicPr>
        <p:blipFill>
          <a:blip r:embed="rId6"/>
          <a:srcRect/>
          <a:stretch>
            <a:fillRect/>
          </a:stretch>
        </p:blipFill>
        <p:spPr>
          <a:xfrm>
            <a:off x="13236885" y="6535053"/>
            <a:ext cx="4289115" cy="3104247"/>
          </a:xfrm>
          <a:prstGeom prst="rect">
            <a:avLst/>
          </a:prstGeom>
        </p:spPr>
      </p:pic>
      <p:pic>
        <p:nvPicPr>
          <p:cNvPr id="22" name="Picture 11"/>
          <p:cNvPicPr>
            <a:picLocks noChangeAspect="1"/>
          </p:cNvPicPr>
          <p:nvPr/>
        </p:nvPicPr>
        <p:blipFill>
          <a:blip r:embed="rId5"/>
          <a:srcRect/>
          <a:stretch>
            <a:fillRect/>
          </a:stretch>
        </p:blipFill>
        <p:spPr>
          <a:xfrm rot="1904484" flipH="1">
            <a:off x="524392" y="8420100"/>
            <a:ext cx="2970086" cy="3330323"/>
          </a:xfrm>
          <a:prstGeom prst="rect">
            <a:avLst/>
          </a:prstGeom>
        </p:spPr>
      </p:pic>
      <p:sp>
        <p:nvSpPr>
          <p:cNvPr id="23" name="TextBox 22"/>
          <p:cNvSpPr txBox="1"/>
          <p:nvPr/>
        </p:nvSpPr>
        <p:spPr>
          <a:xfrm>
            <a:off x="6333593" y="6542314"/>
            <a:ext cx="6054863" cy="769441"/>
          </a:xfrm>
          <a:prstGeom prst="rect">
            <a:avLst/>
          </a:prstGeom>
          <a:noFill/>
        </p:spPr>
        <p:txBody>
          <a:bodyPr wrap="none" rtlCol="0">
            <a:spAutoFit/>
          </a:bodyPr>
          <a:lstStyle/>
          <a:p>
            <a:r>
              <a:rPr lang="en-US" sz="4400" b="1">
                <a:solidFill>
                  <a:schemeClr val="accent6">
                    <a:lumMod val="75000"/>
                  </a:schemeClr>
                </a:solidFill>
                <a:latin typeface="Arial" pitchFamily="34" charset="0"/>
                <a:cs typeface="Arial" pitchFamily="34" charset="0"/>
              </a:rPr>
              <a:t>HƯỚNG DẪN VỀ NHÀ</a:t>
            </a:r>
          </a:p>
        </p:txBody>
      </p:sp>
    </p:spTree>
    <p:extLst>
      <p:ext uri="{BB962C8B-B14F-4D97-AF65-F5344CB8AC3E}">
        <p14:creationId xmlns:p14="http://schemas.microsoft.com/office/powerpoint/2010/main" val="280496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2"/>
          <a:srcRect/>
          <a:stretch>
            <a:fillRect/>
          </a:stretch>
        </p:blipFill>
        <p:spPr>
          <a:xfrm>
            <a:off x="9208357" y="952500"/>
            <a:ext cx="9079643" cy="9216238"/>
          </a:xfrm>
          <a:prstGeom prst="rect">
            <a:avLst/>
          </a:prstGeom>
        </p:spPr>
      </p:pic>
      <p:pic>
        <p:nvPicPr>
          <p:cNvPr id="9" name="Picture 4">
            <a:extLst>
              <a:ext uri="{FF2B5EF4-FFF2-40B4-BE49-F238E27FC236}">
                <a16:creationId xmlns:a16="http://schemas.microsoft.com/office/drawing/2014/main" id="{CD837EAE-8FC0-44C7-8345-0A366575C0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318" r="13293"/>
          <a:stretch>
            <a:fillRect/>
          </a:stretch>
        </p:blipFill>
        <p:spPr>
          <a:xfrm rot="-10800000">
            <a:off x="-304800" y="2667000"/>
            <a:ext cx="12454799" cy="7620000"/>
          </a:xfrm>
          <a:prstGeom prst="rect">
            <a:avLst/>
          </a:prstGeom>
        </p:spPr>
      </p:pic>
      <p:pic>
        <p:nvPicPr>
          <p:cNvPr id="10" name="Picture 14"/>
          <p:cNvPicPr>
            <a:picLocks noChangeAspect="1"/>
          </p:cNvPicPr>
          <p:nvPr/>
        </p:nvPicPr>
        <p:blipFill>
          <a:blip r:embed="rId5"/>
          <a:srcRect/>
          <a:stretch>
            <a:fillRect/>
          </a:stretch>
        </p:blipFill>
        <p:spPr>
          <a:xfrm>
            <a:off x="-304800" y="7192048"/>
            <a:ext cx="3816617" cy="3094952"/>
          </a:xfrm>
          <a:prstGeom prst="rect">
            <a:avLst/>
          </a:prstGeom>
        </p:spPr>
      </p:pic>
      <p:sp>
        <p:nvSpPr>
          <p:cNvPr id="11" name="TextBox 10"/>
          <p:cNvSpPr txBox="1"/>
          <p:nvPr/>
        </p:nvSpPr>
        <p:spPr>
          <a:xfrm>
            <a:off x="2133600" y="4954481"/>
            <a:ext cx="8563563" cy="2308324"/>
          </a:xfrm>
          <a:prstGeom prst="rect">
            <a:avLst/>
          </a:prstGeom>
          <a:noFill/>
        </p:spPr>
        <p:txBody>
          <a:bodyPr wrap="none" rtlCol="0">
            <a:spAutoFit/>
          </a:bodyPr>
          <a:lstStyle/>
          <a:p>
            <a:pPr algn="ctr">
              <a:lnSpc>
                <a:spcPct val="150000"/>
              </a:lnSpc>
            </a:pPr>
            <a:r>
              <a:rPr lang="en-US" sz="4800" b="1">
                <a:solidFill>
                  <a:schemeClr val="accent5">
                    <a:lumMod val="75000"/>
                  </a:schemeClr>
                </a:solidFill>
                <a:latin typeface="Arial" pitchFamily="34" charset="0"/>
                <a:cs typeface="Arial" pitchFamily="34" charset="0"/>
              </a:rPr>
              <a:t>CẢM ƠN CÁC EM </a:t>
            </a:r>
          </a:p>
          <a:p>
            <a:pPr algn="ctr">
              <a:lnSpc>
                <a:spcPct val="150000"/>
              </a:lnSpc>
            </a:pPr>
            <a:r>
              <a:rPr lang="en-US" sz="4800" b="1">
                <a:solidFill>
                  <a:schemeClr val="accent5">
                    <a:lumMod val="75000"/>
                  </a:schemeClr>
                </a:solidFill>
                <a:latin typeface="Arial" pitchFamily="34" charset="0"/>
                <a:cs typeface="Arial" pitchFamily="34" charset="0"/>
              </a:rPr>
              <a:t>ĐÃ LẮNG NGHE BÀI GIẢNG!</a:t>
            </a:r>
          </a:p>
        </p:txBody>
      </p:sp>
      <p:pic>
        <p:nvPicPr>
          <p:cNvPr id="13"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6963" y="141514"/>
            <a:ext cx="3972652" cy="4114800"/>
          </a:xfrm>
          <a:prstGeom prst="rect">
            <a:avLst/>
          </a:prstGeom>
        </p:spPr>
      </p:pic>
      <p:pic>
        <p:nvPicPr>
          <p:cNvPr id="14"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34000" y="495300"/>
            <a:ext cx="2971800" cy="2971800"/>
          </a:xfrm>
          <a:prstGeom prst="rect">
            <a:avLst/>
          </a:prstGeom>
        </p:spPr>
      </p:pic>
    </p:spTree>
    <p:extLst>
      <p:ext uri="{BB962C8B-B14F-4D97-AF65-F5344CB8AC3E}">
        <p14:creationId xmlns:p14="http://schemas.microsoft.com/office/powerpoint/2010/main" val="280496084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1600" y="1562100"/>
            <a:ext cx="7380251" cy="2165944"/>
          </a:xfrm>
          <a:prstGeom prst="rect">
            <a:avLst/>
          </a:prstGeom>
        </p:spPr>
      </p:pic>
      <p:pic>
        <p:nvPicPr>
          <p:cNvPr id="7"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014" y="123375"/>
            <a:ext cx="2215186" cy="2215186"/>
          </a:xfrm>
          <a:prstGeom prst="rect">
            <a:avLst/>
          </a:prstGeom>
        </p:spPr>
      </p:pic>
      <p:pic>
        <p:nvPicPr>
          <p:cNvPr id="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559186">
            <a:off x="16022732" y="73293"/>
            <a:ext cx="2215186" cy="2215186"/>
          </a:xfrm>
          <a:prstGeom prst="rect">
            <a:avLst/>
          </a:prstGeom>
        </p:spPr>
      </p:pic>
      <p:sp>
        <p:nvSpPr>
          <p:cNvPr id="10" name="Chevron 9"/>
          <p:cNvSpPr/>
          <p:nvPr/>
        </p:nvSpPr>
        <p:spPr>
          <a:xfrm>
            <a:off x="7674429" y="4377088"/>
            <a:ext cx="3124200" cy="1877786"/>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itchFamily="34" charset="0"/>
                <a:cs typeface="Arial" pitchFamily="34" charset="0"/>
              </a:rPr>
              <a:t>HĐ1</a:t>
            </a:r>
          </a:p>
        </p:txBody>
      </p:sp>
      <p:sp>
        <p:nvSpPr>
          <p:cNvPr id="12" name="Chevron 11"/>
          <p:cNvSpPr/>
          <p:nvPr/>
        </p:nvSpPr>
        <p:spPr>
          <a:xfrm>
            <a:off x="10252088" y="4377088"/>
            <a:ext cx="7399164" cy="187778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1"/>
                </a:solidFill>
                <a:latin typeface="Arial" pitchFamily="34" charset="0"/>
                <a:cs typeface="Arial" pitchFamily="34" charset="0"/>
              </a:rPr>
              <a:t>Tìm hiểu trách nhiệm với gia đình</a:t>
            </a:r>
          </a:p>
        </p:txBody>
      </p:sp>
      <p:sp>
        <p:nvSpPr>
          <p:cNvPr id="13" name="Chevron 12"/>
          <p:cNvSpPr/>
          <p:nvPr/>
        </p:nvSpPr>
        <p:spPr>
          <a:xfrm>
            <a:off x="7674429" y="6833025"/>
            <a:ext cx="3165488" cy="1848332"/>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itchFamily="34" charset="0"/>
                <a:cs typeface="Arial" pitchFamily="34" charset="0"/>
              </a:rPr>
              <a:t>HĐ2</a:t>
            </a:r>
          </a:p>
        </p:txBody>
      </p:sp>
      <p:sp>
        <p:nvSpPr>
          <p:cNvPr id="14" name="Chevron 13"/>
          <p:cNvSpPr/>
          <p:nvPr/>
        </p:nvSpPr>
        <p:spPr>
          <a:xfrm>
            <a:off x="10252088" y="6727460"/>
            <a:ext cx="7386023" cy="195389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1"/>
                </a:solidFill>
                <a:latin typeface="Arial" pitchFamily="34" charset="0"/>
                <a:cs typeface="Arial" pitchFamily="34" charset="0"/>
              </a:rPr>
              <a:t>Thể hiện trách nhiệm với gia đình</a:t>
            </a:r>
          </a:p>
        </p:txBody>
      </p:sp>
      <p:pic>
        <p:nvPicPr>
          <p:cNvPr id="15" name="Picture 6"/>
          <p:cNvPicPr>
            <a:picLocks noChangeAspect="1"/>
          </p:cNvPicPr>
          <p:nvPr/>
        </p:nvPicPr>
        <p:blipFill>
          <a:blip r:embed="rId7"/>
          <a:srcRect/>
          <a:stretch>
            <a:fillRect/>
          </a:stretch>
        </p:blipFill>
        <p:spPr>
          <a:xfrm>
            <a:off x="517071" y="1230968"/>
            <a:ext cx="6879771" cy="6934200"/>
          </a:xfrm>
          <a:prstGeom prst="rect">
            <a:avLst/>
          </a:prstGeom>
        </p:spPr>
      </p:pic>
      <p:sp>
        <p:nvSpPr>
          <p:cNvPr id="11" name="Rounded Rectangle 10"/>
          <p:cNvSpPr/>
          <p:nvPr/>
        </p:nvSpPr>
        <p:spPr>
          <a:xfrm>
            <a:off x="560613" y="7615699"/>
            <a:ext cx="6879771"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54607" y="7838428"/>
            <a:ext cx="5545108" cy="769441"/>
          </a:xfrm>
          <a:prstGeom prst="rect">
            <a:avLst/>
          </a:prstGeom>
          <a:noFill/>
        </p:spPr>
        <p:txBody>
          <a:bodyPr wrap="none" rtlCol="0">
            <a:spAutoFit/>
          </a:bodyPr>
          <a:lstStyle/>
          <a:p>
            <a:r>
              <a:rPr lang="en-US" sz="4400" b="1">
                <a:latin typeface="Arial" pitchFamily="34" charset="0"/>
                <a:cs typeface="Arial" pitchFamily="34" charset="0"/>
              </a:rPr>
              <a:t>NỘI DUNG BÀI HỌC</a:t>
            </a:r>
          </a:p>
        </p:txBody>
      </p:sp>
      <p:pic>
        <p:nvPicPr>
          <p:cNvPr id="19" name="Picture 9"/>
          <p:cNvPicPr>
            <a:picLocks noChangeAspect="1"/>
          </p:cNvPicPr>
          <p:nvPr/>
        </p:nvPicPr>
        <p:blipFill>
          <a:blip r:embed="rId8"/>
          <a:srcRect/>
          <a:stretch>
            <a:fillRect/>
          </a:stretch>
        </p:blipFill>
        <p:spPr>
          <a:xfrm rot="16200000">
            <a:off x="15421131" y="7436460"/>
            <a:ext cx="2789153" cy="2944586"/>
          </a:xfrm>
          <a:prstGeom prst="rect">
            <a:avLst/>
          </a:prstGeom>
        </p:spPr>
      </p:pic>
      <p:pic>
        <p:nvPicPr>
          <p:cNvPr id="20" name="Picture 9"/>
          <p:cNvPicPr>
            <a:picLocks noChangeAspect="1"/>
          </p:cNvPicPr>
          <p:nvPr/>
        </p:nvPicPr>
        <p:blipFill>
          <a:blip r:embed="rId8"/>
          <a:srcRect/>
          <a:stretch>
            <a:fillRect/>
          </a:stretch>
        </p:blipFill>
        <p:spPr>
          <a:xfrm rot="16200000" flipV="1">
            <a:off x="-99177" y="7575252"/>
            <a:ext cx="2789153" cy="2590800"/>
          </a:xfrm>
          <a:prstGeom prst="rect">
            <a:avLst/>
          </a:prstGeom>
        </p:spPr>
      </p:pic>
      <p:sp>
        <p:nvSpPr>
          <p:cNvPr id="21" name="TextBox 20"/>
          <p:cNvSpPr txBox="1"/>
          <p:nvPr/>
        </p:nvSpPr>
        <p:spPr>
          <a:xfrm>
            <a:off x="9782535" y="2153816"/>
            <a:ext cx="5798382" cy="982513"/>
          </a:xfrm>
          <a:prstGeom prst="rect">
            <a:avLst/>
          </a:prstGeom>
          <a:noFill/>
        </p:spPr>
        <p:txBody>
          <a:bodyPr wrap="none" rtlCol="0">
            <a:spAutoFit/>
          </a:bodyPr>
          <a:lstStyle/>
          <a:p>
            <a:pPr algn="ctr">
              <a:lnSpc>
                <a:spcPct val="150000"/>
              </a:lnSpc>
            </a:pPr>
            <a:r>
              <a:rPr lang="en-US" sz="4400" b="1">
                <a:latin typeface="Arial" pitchFamily="34" charset="0"/>
                <a:cs typeface="Arial" pitchFamily="34" charset="0"/>
              </a:rPr>
              <a:t>CHỦ ĐỀ 5 – TUẦN 15</a:t>
            </a:r>
          </a:p>
        </p:txBody>
      </p:sp>
    </p:spTree>
    <p:extLst>
      <p:ext uri="{BB962C8B-B14F-4D97-AF65-F5344CB8AC3E}">
        <p14:creationId xmlns:p14="http://schemas.microsoft.com/office/powerpoint/2010/main" val="9263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1" grpId="0" animBg="1"/>
      <p:bldP spid="17"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itchFamily="34" charset="0"/>
              <a:cs typeface="Arial" pitchFamily="34" charset="0"/>
            </a:endParaRPr>
          </a:p>
        </p:txBody>
      </p:sp>
      <p:pic>
        <p:nvPicPr>
          <p:cNvPr id="22" name="Picture 12"/>
          <p:cNvPicPr>
            <a:picLocks noChangeAspect="1"/>
          </p:cNvPicPr>
          <p:nvPr/>
        </p:nvPicPr>
        <p:blipFill>
          <a:blip r:embed="rId2"/>
          <a:srcRect/>
          <a:stretch>
            <a:fillRect/>
          </a:stretch>
        </p:blipFill>
        <p:spPr>
          <a:xfrm rot="9796487">
            <a:off x="228600" y="9029700"/>
            <a:ext cx="2528907" cy="1454122"/>
          </a:xfrm>
          <a:prstGeom prst="rect">
            <a:avLst/>
          </a:prstGeom>
        </p:spPr>
      </p:pic>
      <p:pic>
        <p:nvPicPr>
          <p:cNvPr id="23" name="Picture 12"/>
          <p:cNvPicPr>
            <a:picLocks noChangeAspect="1"/>
          </p:cNvPicPr>
          <p:nvPr/>
        </p:nvPicPr>
        <p:blipFill>
          <a:blip r:embed="rId2"/>
          <a:srcRect/>
          <a:stretch>
            <a:fillRect/>
          </a:stretch>
        </p:blipFill>
        <p:spPr>
          <a:xfrm rot="9796487">
            <a:off x="2992795" y="9056916"/>
            <a:ext cx="2528907" cy="1454122"/>
          </a:xfrm>
          <a:prstGeom prst="rect">
            <a:avLst/>
          </a:prstGeom>
        </p:spPr>
      </p:pic>
      <p:pic>
        <p:nvPicPr>
          <p:cNvPr id="27"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32471" y="-417348"/>
            <a:ext cx="1196658" cy="1582120"/>
          </a:xfrm>
          <a:prstGeom prst="rect">
            <a:avLst/>
          </a:prstGeom>
        </p:spPr>
      </p:pic>
      <p:pic>
        <p:nvPicPr>
          <p:cNvPr id="2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29" y="-401019"/>
            <a:ext cx="1196658" cy="1582120"/>
          </a:xfrm>
          <a:prstGeom prst="rect">
            <a:avLst/>
          </a:prstGeom>
        </p:spPr>
      </p:pic>
      <p:grpSp>
        <p:nvGrpSpPr>
          <p:cNvPr id="3" name="Group 2"/>
          <p:cNvGrpSpPr/>
          <p:nvPr/>
        </p:nvGrpSpPr>
        <p:grpSpPr>
          <a:xfrm>
            <a:off x="1295400" y="1181101"/>
            <a:ext cx="12308114" cy="1013340"/>
            <a:chOff x="1295400" y="1181101"/>
            <a:chExt cx="12308114" cy="1023366"/>
          </a:xfrm>
        </p:grpSpPr>
        <p:pic>
          <p:nvPicPr>
            <p:cNvPr id="1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95400" y="1181101"/>
              <a:ext cx="3810000" cy="1023366"/>
            </a:xfrm>
            <a:prstGeom prst="rect">
              <a:avLst/>
            </a:prstGeom>
            <a:solidFill>
              <a:schemeClr val="bg1"/>
            </a:solidFill>
          </p:spPr>
        </p:pic>
        <p:sp>
          <p:nvSpPr>
            <p:cNvPr id="20" name="TextBox 19"/>
            <p:cNvSpPr txBox="1"/>
            <p:nvPr/>
          </p:nvSpPr>
          <p:spPr>
            <a:xfrm>
              <a:off x="1818193" y="1181101"/>
              <a:ext cx="3145413" cy="707886"/>
            </a:xfrm>
            <a:prstGeom prst="rect">
              <a:avLst/>
            </a:prstGeom>
            <a:noFill/>
          </p:spPr>
          <p:txBody>
            <a:bodyPr wrap="none" rtlCol="0">
              <a:spAutoFit/>
            </a:bodyPr>
            <a:lstStyle/>
            <a:p>
              <a:r>
                <a:rPr lang="en-US" sz="4000" b="1">
                  <a:latin typeface="Arial" pitchFamily="34" charset="0"/>
                  <a:cs typeface="Arial" pitchFamily="34" charset="0"/>
                </a:rPr>
                <a:t>Hoạt động 1</a:t>
              </a:r>
            </a:p>
          </p:txBody>
        </p:sp>
        <p:sp>
          <p:nvSpPr>
            <p:cNvPr id="2" name="Rectangle 1"/>
            <p:cNvSpPr/>
            <p:nvPr/>
          </p:nvSpPr>
          <p:spPr>
            <a:xfrm>
              <a:off x="5217885" y="1213656"/>
              <a:ext cx="8385629" cy="707886"/>
            </a:xfrm>
            <a:prstGeom prst="rect">
              <a:avLst/>
            </a:prstGeom>
          </p:spPr>
          <p:txBody>
            <a:bodyPr wrap="none">
              <a:spAutoFit/>
            </a:bodyPr>
            <a:lstStyle/>
            <a:p>
              <a:pPr algn="ctr"/>
              <a:r>
                <a:rPr lang="vi-VN" sz="4000" b="1">
                  <a:latin typeface="Arial" pitchFamily="34" charset="0"/>
                  <a:cs typeface="Arial" pitchFamily="34" charset="0"/>
                </a:rPr>
                <a:t>Tìm hiểu trách nhiệm với gia đình</a:t>
              </a:r>
              <a:endParaRPr lang="en-US" sz="4000" b="1">
                <a:latin typeface="Arial" pitchFamily="34" charset="0"/>
                <a:cs typeface="Arial" pitchFamily="34" charset="0"/>
              </a:endParaRPr>
            </a:p>
          </p:txBody>
        </p:sp>
      </p:grpSp>
      <p:sp>
        <p:nvSpPr>
          <p:cNvPr id="6" name="Rectangle 5"/>
          <p:cNvSpPr/>
          <p:nvPr/>
        </p:nvSpPr>
        <p:spPr>
          <a:xfrm>
            <a:off x="2814190" y="2481709"/>
            <a:ext cx="13590580" cy="584775"/>
          </a:xfrm>
          <a:prstGeom prst="rect">
            <a:avLst/>
          </a:prstGeom>
        </p:spPr>
        <p:txBody>
          <a:bodyPr wrap="none">
            <a:spAutoFit/>
          </a:bodyPr>
          <a:lstStyle/>
          <a:p>
            <a:r>
              <a:rPr lang="en-US" sz="3200" b="1">
                <a:solidFill>
                  <a:srgbClr val="002060"/>
                </a:solidFill>
                <a:latin typeface="Arial" pitchFamily="34" charset="0"/>
                <a:cs typeface="Arial" pitchFamily="34" charset="0"/>
              </a:rPr>
              <a:t>Xác định những việc làm thể hiện trách nhiệm với bố mẹ, người thân</a:t>
            </a:r>
            <a:endParaRPr lang="en-US" sz="3200">
              <a:solidFill>
                <a:srgbClr val="002060"/>
              </a:solidFill>
              <a:latin typeface="Arial" pitchFamily="34" charset="0"/>
              <a:cs typeface="Arial" pitchFamily="34" charset="0"/>
            </a:endParaRPr>
          </a:p>
        </p:txBody>
      </p:sp>
      <p:sp>
        <p:nvSpPr>
          <p:cNvPr id="7" name="Pentagon 6"/>
          <p:cNvSpPr/>
          <p:nvPr/>
        </p:nvSpPr>
        <p:spPr>
          <a:xfrm>
            <a:off x="1316290" y="2398971"/>
            <a:ext cx="1381741" cy="66751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itchFamily="34" charset="0"/>
                <a:cs typeface="Arial" pitchFamily="34" charset="0"/>
              </a:rPr>
              <a:t>NV 1</a:t>
            </a:r>
          </a:p>
        </p:txBody>
      </p:sp>
      <p:grpSp>
        <p:nvGrpSpPr>
          <p:cNvPr id="9" name="Group 8"/>
          <p:cNvGrpSpPr/>
          <p:nvPr/>
        </p:nvGrpSpPr>
        <p:grpSpPr>
          <a:xfrm>
            <a:off x="1131729" y="3384343"/>
            <a:ext cx="6702332" cy="5287400"/>
            <a:chOff x="1131729" y="3619500"/>
            <a:chExt cx="6702332" cy="4876800"/>
          </a:xfrm>
        </p:grpSpPr>
        <p:pic>
          <p:nvPicPr>
            <p:cNvPr id="33" name="Picture 4"/>
            <p:cNvPicPr>
              <a:picLocks noChangeAspect="1"/>
            </p:cNvPicPr>
            <p:nvPr/>
          </p:nvPicPr>
          <p:blipFill>
            <a:blip r:embed="rId7"/>
            <a:srcRect/>
            <a:stretch>
              <a:fillRect/>
            </a:stretch>
          </p:blipFill>
          <p:spPr>
            <a:xfrm>
              <a:off x="1131729" y="3619500"/>
              <a:ext cx="6702332" cy="4876800"/>
            </a:xfrm>
            <a:prstGeom prst="rect">
              <a:avLst/>
            </a:prstGeom>
          </p:spPr>
        </p:pic>
        <p:sp>
          <p:nvSpPr>
            <p:cNvPr id="8" name="Rectangle 7"/>
            <p:cNvSpPr/>
            <p:nvPr/>
          </p:nvSpPr>
          <p:spPr>
            <a:xfrm>
              <a:off x="1482167" y="5198076"/>
              <a:ext cx="6137833" cy="3151021"/>
            </a:xfrm>
            <a:prstGeom prst="rect">
              <a:avLst/>
            </a:prstGeom>
          </p:spPr>
          <p:txBody>
            <a:bodyPr wrap="square">
              <a:spAutoFit/>
            </a:bodyPr>
            <a:lstStyle/>
            <a:p>
              <a:pPr algn="just">
                <a:lnSpc>
                  <a:spcPct val="150000"/>
                </a:lnSpc>
              </a:pPr>
              <a:r>
                <a:rPr lang="en-US" sz="3600">
                  <a:solidFill>
                    <a:srgbClr val="002060"/>
                  </a:solidFill>
                  <a:latin typeface="Arial" pitchFamily="34" charset="0"/>
                  <a:cs typeface="Arial" pitchFamily="34" charset="0"/>
                </a:rPr>
                <a:t>Dựa vào gợi ý sgk, thảo luận và xác định những việc cần làm để thể hiện trách nhiệm với bố mẹ, người thân.</a:t>
              </a:r>
            </a:p>
          </p:txBody>
        </p:sp>
      </p:grpSp>
      <p:pic>
        <p:nvPicPr>
          <p:cNvPr id="35"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10598" y="4206270"/>
            <a:ext cx="8621871" cy="1569660"/>
          </a:xfrm>
          <a:prstGeom prst="rect">
            <a:avLst/>
          </a:prstGeom>
        </p:spPr>
      </p:pic>
      <p:pic>
        <p:nvPicPr>
          <p:cNvPr id="36"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8610599" y="6942487"/>
            <a:ext cx="8621871" cy="1569660"/>
          </a:xfrm>
          <a:prstGeom prst="rect">
            <a:avLst/>
          </a:prstGeom>
        </p:spPr>
      </p:pic>
      <p:sp>
        <p:nvSpPr>
          <p:cNvPr id="10" name="TextBox 9"/>
          <p:cNvSpPr txBox="1"/>
          <p:nvPr/>
        </p:nvSpPr>
        <p:spPr>
          <a:xfrm>
            <a:off x="8817429" y="4206270"/>
            <a:ext cx="5646097" cy="1569660"/>
          </a:xfrm>
          <a:prstGeom prst="rect">
            <a:avLst/>
          </a:prstGeom>
          <a:noFill/>
        </p:spPr>
        <p:txBody>
          <a:bodyPr wrap="none" rtlCol="0">
            <a:spAutoFit/>
          </a:bodyPr>
          <a:lstStyle/>
          <a:p>
            <a:pPr>
              <a:lnSpc>
                <a:spcPct val="150000"/>
              </a:lnSpc>
            </a:pPr>
            <a:r>
              <a:rPr lang="en-US" sz="3200">
                <a:latin typeface="Arial" pitchFamily="34" charset="0"/>
                <a:cs typeface="Arial" pitchFamily="34" charset="0"/>
              </a:rPr>
              <a:t>Quan tâm đến sức khỏe thể </a:t>
            </a:r>
          </a:p>
          <a:p>
            <a:pPr>
              <a:lnSpc>
                <a:spcPct val="150000"/>
              </a:lnSpc>
            </a:pPr>
            <a:r>
              <a:rPr lang="en-US" sz="3200">
                <a:latin typeface="Arial" pitchFamily="34" charset="0"/>
                <a:cs typeface="Arial" pitchFamily="34" charset="0"/>
              </a:rPr>
              <a:t>chất, tinh thần của người thân</a:t>
            </a:r>
          </a:p>
        </p:txBody>
      </p:sp>
      <p:sp>
        <p:nvSpPr>
          <p:cNvPr id="37" name="TextBox 36"/>
          <p:cNvSpPr txBox="1"/>
          <p:nvPr/>
        </p:nvSpPr>
        <p:spPr>
          <a:xfrm>
            <a:off x="8850086" y="6942487"/>
            <a:ext cx="5693229" cy="1569660"/>
          </a:xfrm>
          <a:prstGeom prst="rect">
            <a:avLst/>
          </a:prstGeom>
          <a:noFill/>
        </p:spPr>
        <p:txBody>
          <a:bodyPr wrap="square" rtlCol="0">
            <a:spAutoFit/>
          </a:bodyPr>
          <a:lstStyle/>
          <a:p>
            <a:pPr>
              <a:lnSpc>
                <a:spcPct val="150000"/>
              </a:lnSpc>
            </a:pPr>
            <a:r>
              <a:rPr lang="en-US" sz="3200">
                <a:latin typeface="Arial" pitchFamily="34" charset="0"/>
                <a:cs typeface="Arial" pitchFamily="34" charset="0"/>
              </a:rPr>
              <a:t>Thực hiện tốt các nhiệm vụ </a:t>
            </a:r>
          </a:p>
          <a:p>
            <a:pPr>
              <a:lnSpc>
                <a:spcPct val="150000"/>
              </a:lnSpc>
            </a:pPr>
            <a:r>
              <a:rPr lang="en-US" sz="3200">
                <a:latin typeface="Arial" pitchFamily="34" charset="0"/>
                <a:cs typeface="Arial" pitchFamily="34" charset="0"/>
              </a:rPr>
              <a:t>được gia đình giao cho.</a:t>
            </a:r>
          </a:p>
        </p:txBody>
      </p:sp>
      <p:sp>
        <p:nvSpPr>
          <p:cNvPr id="11" name="Rectangle 10"/>
          <p:cNvSpPr/>
          <p:nvPr/>
        </p:nvSpPr>
        <p:spPr>
          <a:xfrm>
            <a:off x="16361613" y="5915237"/>
            <a:ext cx="1426030" cy="869217"/>
          </a:xfrm>
          <a:prstGeom prst="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GỢI Ý</a:t>
            </a:r>
          </a:p>
        </p:txBody>
      </p:sp>
    </p:spTree>
    <p:extLst>
      <p:ext uri="{BB962C8B-B14F-4D97-AF65-F5344CB8AC3E}">
        <p14:creationId xmlns:p14="http://schemas.microsoft.com/office/powerpoint/2010/main" val="4209989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par>
                                <p:cTn id="26" presetID="21" presetClass="entr" presetSubtype="1"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heel(1)">
                                      <p:cBhvr>
                                        <p:cTn id="28" dur="2000"/>
                                        <p:tgtEl>
                                          <p:spTgt spid="35"/>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heel(1)">
                                      <p:cBhvr>
                                        <p:cTn id="31" dur="2000"/>
                                        <p:tgtEl>
                                          <p:spTgt spid="37"/>
                                        </p:tgtEl>
                                      </p:cBhvr>
                                    </p:animEffect>
                                  </p:childTnLst>
                                </p:cTn>
                              </p:par>
                              <p:par>
                                <p:cTn id="32" presetID="21" presetClass="entr" presetSubtype="1"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heel(1)">
                                      <p:cBhvr>
                                        <p:cTn id="34" dur="2000"/>
                                        <p:tgtEl>
                                          <p:spTgt spid="36"/>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37"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00743" y="439990"/>
            <a:ext cx="174498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3"/>
          <p:cNvPicPr>
            <a:picLocks noChangeAspect="1"/>
          </p:cNvPicPr>
          <p:nvPr/>
        </p:nvPicPr>
        <p:blipFill>
          <a:blip r:embed="rId2"/>
          <a:srcRect/>
          <a:stretch>
            <a:fillRect/>
          </a:stretch>
        </p:blipFill>
        <p:spPr>
          <a:xfrm>
            <a:off x="-142259" y="8488155"/>
            <a:ext cx="1635312" cy="1976122"/>
          </a:xfrm>
          <a:prstGeom prst="rect">
            <a:avLst/>
          </a:prstGeom>
        </p:spPr>
      </p:pic>
      <p:pic>
        <p:nvPicPr>
          <p:cNvPr id="22" name="Picture 12"/>
          <p:cNvPicPr>
            <a:picLocks noChangeAspect="1"/>
          </p:cNvPicPr>
          <p:nvPr/>
        </p:nvPicPr>
        <p:blipFill>
          <a:blip r:embed="rId3"/>
          <a:srcRect/>
          <a:stretch>
            <a:fillRect/>
          </a:stretch>
        </p:blipFill>
        <p:spPr>
          <a:xfrm rot="9796487">
            <a:off x="228600" y="9029700"/>
            <a:ext cx="2528907" cy="1454122"/>
          </a:xfrm>
          <a:prstGeom prst="rect">
            <a:avLst/>
          </a:prstGeom>
        </p:spPr>
      </p:pic>
      <p:pic>
        <p:nvPicPr>
          <p:cNvPr id="23" name="Picture 12"/>
          <p:cNvPicPr>
            <a:picLocks noChangeAspect="1"/>
          </p:cNvPicPr>
          <p:nvPr/>
        </p:nvPicPr>
        <p:blipFill>
          <a:blip r:embed="rId3"/>
          <a:srcRect/>
          <a:stretch>
            <a:fillRect/>
          </a:stretch>
        </p:blipFill>
        <p:spPr>
          <a:xfrm rot="9796487">
            <a:off x="2992795" y="9056916"/>
            <a:ext cx="2528907" cy="1454122"/>
          </a:xfrm>
          <a:prstGeom prst="rect">
            <a:avLst/>
          </a:prstGeom>
        </p:spPr>
      </p:pic>
      <p:pic>
        <p:nvPicPr>
          <p:cNvPr id="24" name="Picture 12"/>
          <p:cNvPicPr>
            <a:picLocks noChangeAspect="1"/>
          </p:cNvPicPr>
          <p:nvPr/>
        </p:nvPicPr>
        <p:blipFill>
          <a:blip r:embed="rId3"/>
          <a:srcRect/>
          <a:stretch>
            <a:fillRect/>
          </a:stretch>
        </p:blipFill>
        <p:spPr>
          <a:xfrm rot="9796487">
            <a:off x="15433035" y="9089875"/>
            <a:ext cx="2528907" cy="1454122"/>
          </a:xfrm>
          <a:prstGeom prst="rect">
            <a:avLst/>
          </a:prstGeom>
        </p:spPr>
      </p:pic>
      <p:pic>
        <p:nvPicPr>
          <p:cNvPr id="25" name="Picture 12"/>
          <p:cNvPicPr>
            <a:picLocks noChangeAspect="1"/>
          </p:cNvPicPr>
          <p:nvPr/>
        </p:nvPicPr>
        <p:blipFill>
          <a:blip r:embed="rId3"/>
          <a:srcRect/>
          <a:stretch>
            <a:fillRect/>
          </a:stretch>
        </p:blipFill>
        <p:spPr>
          <a:xfrm rot="15183985">
            <a:off x="16853232" y="8056899"/>
            <a:ext cx="2528907" cy="1454122"/>
          </a:xfrm>
          <a:prstGeom prst="rect">
            <a:avLst/>
          </a:prstGeom>
        </p:spPr>
      </p:pic>
      <p:pic>
        <p:nvPicPr>
          <p:cNvPr id="26" name="Picture 3"/>
          <p:cNvPicPr>
            <a:picLocks noChangeAspect="1"/>
          </p:cNvPicPr>
          <p:nvPr/>
        </p:nvPicPr>
        <p:blipFill>
          <a:blip r:embed="rId2"/>
          <a:srcRect/>
          <a:stretch>
            <a:fillRect/>
          </a:stretch>
        </p:blipFill>
        <p:spPr>
          <a:xfrm rot="2260316">
            <a:off x="37172" y="8744775"/>
            <a:ext cx="1608635" cy="2253779"/>
          </a:xfrm>
          <a:prstGeom prst="rect">
            <a:avLst/>
          </a:prstGeom>
        </p:spPr>
      </p:pic>
      <p:pic>
        <p:nvPicPr>
          <p:cNvPr id="27"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32471" y="-417348"/>
            <a:ext cx="1196658" cy="1582120"/>
          </a:xfrm>
          <a:prstGeom prst="rect">
            <a:avLst/>
          </a:prstGeom>
        </p:spPr>
      </p:pic>
      <p:pic>
        <p:nvPicPr>
          <p:cNvPr id="28"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929" y="-401019"/>
            <a:ext cx="1196658" cy="1582120"/>
          </a:xfrm>
          <a:prstGeom prst="rect">
            <a:avLst/>
          </a:prstGeom>
        </p:spPr>
      </p:pic>
      <p:grpSp>
        <p:nvGrpSpPr>
          <p:cNvPr id="18" name="Group 17"/>
          <p:cNvGrpSpPr/>
          <p:nvPr/>
        </p:nvGrpSpPr>
        <p:grpSpPr>
          <a:xfrm>
            <a:off x="1175272" y="534143"/>
            <a:ext cx="12308114" cy="1013340"/>
            <a:chOff x="1295400" y="1055916"/>
            <a:chExt cx="12308114" cy="1023366"/>
          </a:xfrm>
        </p:grpSpPr>
        <p:pic>
          <p:nvPicPr>
            <p:cNvPr id="31"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1055916"/>
              <a:ext cx="3810000" cy="1023366"/>
            </a:xfrm>
            <a:prstGeom prst="rect">
              <a:avLst/>
            </a:prstGeom>
            <a:solidFill>
              <a:schemeClr val="bg1"/>
            </a:solidFill>
          </p:spPr>
        </p:pic>
        <p:sp>
          <p:nvSpPr>
            <p:cNvPr id="32" name="TextBox 31"/>
            <p:cNvSpPr txBox="1"/>
            <p:nvPr/>
          </p:nvSpPr>
          <p:spPr>
            <a:xfrm>
              <a:off x="1796422" y="1071493"/>
              <a:ext cx="3145413" cy="707886"/>
            </a:xfrm>
            <a:prstGeom prst="rect">
              <a:avLst/>
            </a:prstGeom>
            <a:noFill/>
          </p:spPr>
          <p:txBody>
            <a:bodyPr wrap="none" rtlCol="0">
              <a:spAutoFit/>
            </a:bodyPr>
            <a:lstStyle/>
            <a:p>
              <a:r>
                <a:rPr lang="en-US" sz="4000" b="1">
                  <a:latin typeface="Arial" pitchFamily="34" charset="0"/>
                  <a:cs typeface="Arial" pitchFamily="34" charset="0"/>
                </a:rPr>
                <a:t>Hoạt động 1</a:t>
              </a:r>
            </a:p>
          </p:txBody>
        </p:sp>
        <p:sp>
          <p:nvSpPr>
            <p:cNvPr id="33" name="Rectangle 32"/>
            <p:cNvSpPr/>
            <p:nvPr/>
          </p:nvSpPr>
          <p:spPr>
            <a:xfrm>
              <a:off x="5217885" y="1213656"/>
              <a:ext cx="8385629" cy="707886"/>
            </a:xfrm>
            <a:prstGeom prst="rect">
              <a:avLst/>
            </a:prstGeom>
          </p:spPr>
          <p:txBody>
            <a:bodyPr wrap="none">
              <a:spAutoFit/>
            </a:bodyPr>
            <a:lstStyle/>
            <a:p>
              <a:pPr algn="ctr"/>
              <a:r>
                <a:rPr lang="vi-VN" sz="4000" b="1">
                  <a:latin typeface="Arial" pitchFamily="34" charset="0"/>
                  <a:cs typeface="Arial" pitchFamily="34" charset="0"/>
                </a:rPr>
                <a:t>Tìm hiểu trách nhiệm với gia đình</a:t>
              </a:r>
              <a:endParaRPr lang="en-US" sz="4000" b="1">
                <a:latin typeface="Arial" pitchFamily="34" charset="0"/>
                <a:cs typeface="Arial" pitchFamily="34" charset="0"/>
              </a:endParaRPr>
            </a:p>
          </p:txBody>
        </p:sp>
      </p:grpSp>
      <p:sp>
        <p:nvSpPr>
          <p:cNvPr id="34" name="Rectangle 33"/>
          <p:cNvSpPr/>
          <p:nvPr/>
        </p:nvSpPr>
        <p:spPr>
          <a:xfrm>
            <a:off x="2698031" y="1758222"/>
            <a:ext cx="13590580" cy="584775"/>
          </a:xfrm>
          <a:prstGeom prst="rect">
            <a:avLst/>
          </a:prstGeom>
        </p:spPr>
        <p:txBody>
          <a:bodyPr wrap="none">
            <a:spAutoFit/>
          </a:bodyPr>
          <a:lstStyle/>
          <a:p>
            <a:r>
              <a:rPr lang="en-US" sz="3200" b="1">
                <a:solidFill>
                  <a:srgbClr val="002060"/>
                </a:solidFill>
                <a:latin typeface="Arial" pitchFamily="34" charset="0"/>
                <a:cs typeface="Arial" pitchFamily="34" charset="0"/>
              </a:rPr>
              <a:t>Xác định những việc làm thể hiện trách nhiệm với bố mẹ, người thân</a:t>
            </a:r>
            <a:endParaRPr lang="en-US" sz="3200">
              <a:solidFill>
                <a:srgbClr val="002060"/>
              </a:solidFill>
              <a:latin typeface="Arial" pitchFamily="34" charset="0"/>
              <a:cs typeface="Arial" pitchFamily="34" charset="0"/>
            </a:endParaRPr>
          </a:p>
        </p:txBody>
      </p:sp>
      <p:sp>
        <p:nvSpPr>
          <p:cNvPr id="35" name="Pentagon 34"/>
          <p:cNvSpPr/>
          <p:nvPr/>
        </p:nvSpPr>
        <p:spPr>
          <a:xfrm>
            <a:off x="1200131" y="1772826"/>
            <a:ext cx="1381741" cy="66751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itchFamily="34" charset="0"/>
                <a:cs typeface="Arial" pitchFamily="34" charset="0"/>
              </a:rPr>
              <a:t>NV 1</a:t>
            </a:r>
          </a:p>
        </p:txBody>
      </p:sp>
      <p:sp>
        <p:nvSpPr>
          <p:cNvPr id="3" name="Rectangle 2"/>
          <p:cNvSpPr/>
          <p:nvPr/>
        </p:nvSpPr>
        <p:spPr>
          <a:xfrm>
            <a:off x="1007352" y="4050026"/>
            <a:ext cx="4937058" cy="2308324"/>
          </a:xfrm>
          <a:prstGeom prst="rect">
            <a:avLst/>
          </a:prstGeom>
        </p:spPr>
        <p:txBody>
          <a:bodyPr wrap="square">
            <a:spAutoFit/>
          </a:bodyPr>
          <a:lstStyle/>
          <a:p>
            <a:pPr>
              <a:lnSpc>
                <a:spcPct val="150000"/>
              </a:lnSpc>
            </a:pPr>
            <a:r>
              <a:rPr lang="en-US" sz="3200">
                <a:solidFill>
                  <a:srgbClr val="002060"/>
                </a:solidFill>
                <a:latin typeface="Arial" pitchFamily="34" charset="0"/>
                <a:cs typeface="Arial" pitchFamily="34" charset="0"/>
              </a:rPr>
              <a:t>Thể hiện thái độ, hành vi quan tâm, yêu thương, biếtơn với người thân</a:t>
            </a:r>
          </a:p>
        </p:txBody>
      </p:sp>
      <p:sp>
        <p:nvSpPr>
          <p:cNvPr id="4" name="Rectangle 3"/>
          <p:cNvSpPr/>
          <p:nvPr/>
        </p:nvSpPr>
        <p:spPr>
          <a:xfrm>
            <a:off x="888448" y="6940267"/>
            <a:ext cx="4810741" cy="1569660"/>
          </a:xfrm>
          <a:prstGeom prst="rect">
            <a:avLst/>
          </a:prstGeom>
        </p:spPr>
        <p:txBody>
          <a:bodyPr wrap="square">
            <a:spAutoFit/>
          </a:bodyPr>
          <a:lstStyle/>
          <a:p>
            <a:pPr>
              <a:lnSpc>
                <a:spcPct val="150000"/>
              </a:lnSpc>
            </a:pPr>
            <a:r>
              <a:rPr lang="en-US" sz="3200">
                <a:solidFill>
                  <a:srgbClr val="002060"/>
                </a:solidFill>
                <a:latin typeface="Arial" pitchFamily="34" charset="0"/>
                <a:cs typeface="Arial" pitchFamily="34" charset="0"/>
              </a:rPr>
              <a:t>Tự nguyện chăm sóc khi người thân bị mệt, ốm</a:t>
            </a:r>
          </a:p>
        </p:txBody>
      </p:sp>
      <p:sp>
        <p:nvSpPr>
          <p:cNvPr id="5" name="Rectangle 4"/>
          <p:cNvSpPr/>
          <p:nvPr/>
        </p:nvSpPr>
        <p:spPr>
          <a:xfrm>
            <a:off x="874195" y="3966891"/>
            <a:ext cx="4839245" cy="247459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99334" y="6819900"/>
            <a:ext cx="4778112" cy="236108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2573000" y="3905527"/>
            <a:ext cx="4967367" cy="255582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801601" y="4029276"/>
            <a:ext cx="4731276" cy="2308324"/>
          </a:xfrm>
          <a:prstGeom prst="rect">
            <a:avLst/>
          </a:prstGeom>
        </p:spPr>
        <p:txBody>
          <a:bodyPr wrap="square">
            <a:spAutoFit/>
          </a:bodyPr>
          <a:lstStyle/>
          <a:p>
            <a:pPr algn="just">
              <a:lnSpc>
                <a:spcPct val="150000"/>
              </a:lnSpc>
            </a:pPr>
            <a:r>
              <a:rPr lang="en-US" sz="3200">
                <a:solidFill>
                  <a:srgbClr val="002060"/>
                </a:solidFill>
                <a:latin typeface="Arial" pitchFamily="34" charset="0"/>
                <a:cs typeface="Arial" pitchFamily="34" charset="0"/>
              </a:rPr>
              <a:t>Chủ động tham gia giải </a:t>
            </a:r>
          </a:p>
          <a:p>
            <a:pPr algn="just">
              <a:lnSpc>
                <a:spcPct val="150000"/>
              </a:lnSpc>
            </a:pPr>
            <a:r>
              <a:rPr lang="en-US" sz="3200">
                <a:solidFill>
                  <a:srgbClr val="002060"/>
                </a:solidFill>
                <a:latin typeface="Arial" pitchFamily="34" charset="0"/>
                <a:cs typeface="Arial" pitchFamily="34" charset="0"/>
              </a:rPr>
              <a:t>quyết các vấn đề nảy </a:t>
            </a:r>
          </a:p>
          <a:p>
            <a:pPr algn="just">
              <a:lnSpc>
                <a:spcPct val="150000"/>
              </a:lnSpc>
            </a:pPr>
            <a:r>
              <a:rPr lang="en-US" sz="3200">
                <a:solidFill>
                  <a:srgbClr val="002060"/>
                </a:solidFill>
                <a:latin typeface="Arial" pitchFamily="34" charset="0"/>
                <a:cs typeface="Arial" pitchFamily="34" charset="0"/>
              </a:rPr>
              <a:t>sinh trong gia đình</a:t>
            </a:r>
          </a:p>
        </p:txBody>
      </p:sp>
      <p:sp>
        <p:nvSpPr>
          <p:cNvPr id="45" name="Rectangle 44"/>
          <p:cNvSpPr/>
          <p:nvPr/>
        </p:nvSpPr>
        <p:spPr>
          <a:xfrm>
            <a:off x="12652203" y="6674874"/>
            <a:ext cx="4967367" cy="241673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793272" y="6860853"/>
            <a:ext cx="4988866" cy="2308324"/>
          </a:xfrm>
          <a:prstGeom prst="rect">
            <a:avLst/>
          </a:prstGeom>
        </p:spPr>
        <p:txBody>
          <a:bodyPr wrap="none">
            <a:spAutoFit/>
          </a:bodyPr>
          <a:lstStyle/>
          <a:p>
            <a:pPr>
              <a:lnSpc>
                <a:spcPct val="150000"/>
              </a:lnSpc>
            </a:pPr>
            <a:r>
              <a:rPr lang="en-US" sz="3200">
                <a:solidFill>
                  <a:srgbClr val="002060"/>
                </a:solidFill>
                <a:latin typeface="Arial" pitchFamily="34" charset="0"/>
                <a:cs typeface="Arial" pitchFamily="34" charset="0"/>
              </a:rPr>
              <a:t>Tạo bầu không khí vui vẻ, </a:t>
            </a:r>
          </a:p>
          <a:p>
            <a:pPr>
              <a:lnSpc>
                <a:spcPct val="150000"/>
              </a:lnSpc>
            </a:pPr>
            <a:r>
              <a:rPr lang="en-US" sz="3200">
                <a:solidFill>
                  <a:srgbClr val="002060"/>
                </a:solidFill>
                <a:latin typeface="Arial" pitchFamily="34" charset="0"/>
                <a:cs typeface="Arial" pitchFamily="34" charset="0"/>
              </a:rPr>
              <a:t>đầm ấm, hạnh phúc trong </a:t>
            </a:r>
          </a:p>
          <a:p>
            <a:pPr>
              <a:lnSpc>
                <a:spcPct val="150000"/>
              </a:lnSpc>
            </a:pPr>
            <a:r>
              <a:rPr lang="en-US" sz="3200">
                <a:solidFill>
                  <a:srgbClr val="002060"/>
                </a:solidFill>
                <a:latin typeface="Arial" pitchFamily="34" charset="0"/>
                <a:cs typeface="Arial" pitchFamily="34" charset="0"/>
              </a:rPr>
              <a:t>gia đình</a:t>
            </a:r>
          </a:p>
        </p:txBody>
      </p:sp>
      <p:pic>
        <p:nvPicPr>
          <p:cNvPr id="46" name="Picture 7"/>
          <p:cNvPicPr>
            <a:picLocks noChangeAspect="1"/>
          </p:cNvPicPr>
          <p:nvPr/>
        </p:nvPicPr>
        <p:blipFill>
          <a:blip r:embed="rId8"/>
          <a:srcRect/>
          <a:stretch>
            <a:fillRect/>
          </a:stretch>
        </p:blipFill>
        <p:spPr>
          <a:xfrm>
            <a:off x="6074374" y="4167062"/>
            <a:ext cx="6215448" cy="4529508"/>
          </a:xfrm>
          <a:prstGeom prst="rect">
            <a:avLst/>
          </a:prstGeom>
        </p:spPr>
      </p:pic>
      <p:pic>
        <p:nvPicPr>
          <p:cNvPr id="47"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3478" y="2440339"/>
            <a:ext cx="8153402" cy="1143000"/>
          </a:xfrm>
          <a:prstGeom prst="rect">
            <a:avLst/>
          </a:prstGeom>
        </p:spPr>
      </p:pic>
      <p:sp>
        <p:nvSpPr>
          <p:cNvPr id="48" name="Rectangle 47"/>
          <p:cNvSpPr/>
          <p:nvPr/>
        </p:nvSpPr>
        <p:spPr>
          <a:xfrm>
            <a:off x="5293035" y="2719450"/>
            <a:ext cx="7378943" cy="584775"/>
          </a:xfrm>
          <a:prstGeom prst="rect">
            <a:avLst/>
          </a:prstGeom>
        </p:spPr>
        <p:txBody>
          <a:bodyPr wrap="none">
            <a:spAutoFit/>
          </a:bodyPr>
          <a:lstStyle/>
          <a:p>
            <a:r>
              <a:rPr lang="en-US" sz="3200" b="1">
                <a:solidFill>
                  <a:srgbClr val="002060"/>
                </a:solidFill>
                <a:latin typeface="Arial" pitchFamily="34" charset="0"/>
                <a:cs typeface="Arial" pitchFamily="34" charset="0"/>
              </a:rPr>
              <a:t>Những việc làm thể hiện trách nhiệm</a:t>
            </a:r>
          </a:p>
        </p:txBody>
      </p:sp>
    </p:spTree>
    <p:extLst>
      <p:ext uri="{BB962C8B-B14F-4D97-AF65-F5344CB8AC3E}">
        <p14:creationId xmlns:p14="http://schemas.microsoft.com/office/powerpoint/2010/main" val="4209989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Vertical)">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43" grpId="0" animBg="1"/>
      <p:bldP spid="44" grpId="0" animBg="1"/>
      <p:bldP spid="6" grpId="0"/>
      <p:bldP spid="45" grpId="0" animBg="1"/>
      <p:bldP spid="7"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175272" y="534143"/>
            <a:ext cx="11191822" cy="923689"/>
            <a:chOff x="1295400" y="1055916"/>
            <a:chExt cx="11191822" cy="932828"/>
          </a:xfrm>
        </p:grpSpPr>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400" y="1055916"/>
              <a:ext cx="3472928" cy="932828"/>
            </a:xfrm>
            <a:prstGeom prst="rect">
              <a:avLst/>
            </a:prstGeom>
            <a:solidFill>
              <a:schemeClr val="bg1"/>
            </a:solidFill>
          </p:spPr>
        </p:pic>
        <p:sp>
          <p:nvSpPr>
            <p:cNvPr id="6" name="TextBox 5"/>
            <p:cNvSpPr txBox="1"/>
            <p:nvPr/>
          </p:nvSpPr>
          <p:spPr>
            <a:xfrm>
              <a:off x="1796422"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1</a:t>
              </a:r>
            </a:p>
          </p:txBody>
        </p:sp>
        <p:sp>
          <p:nvSpPr>
            <p:cNvPr id="7" name="Rectangle 6"/>
            <p:cNvSpPr/>
            <p:nvPr/>
          </p:nvSpPr>
          <p:spPr>
            <a:xfrm>
              <a:off x="4920728" y="1213656"/>
              <a:ext cx="7566494" cy="652726"/>
            </a:xfrm>
            <a:prstGeom prst="rect">
              <a:avLst/>
            </a:prstGeom>
          </p:spPr>
          <p:txBody>
            <a:bodyPr wrap="none">
              <a:spAutoFit/>
            </a:bodyPr>
            <a:lstStyle/>
            <a:p>
              <a:pPr algn="ctr"/>
              <a:r>
                <a:rPr lang="vi-VN" sz="3600" b="1">
                  <a:latin typeface="Arial" pitchFamily="34" charset="0"/>
                  <a:cs typeface="Arial" pitchFamily="34" charset="0"/>
                </a:rPr>
                <a:t>Tìm hiểu trách nhiệm với gia đình</a:t>
              </a:r>
              <a:endParaRPr lang="en-US" sz="3600" b="1">
                <a:latin typeface="Arial" pitchFamily="34" charset="0"/>
                <a:cs typeface="Arial" pitchFamily="34" charset="0"/>
              </a:endParaRPr>
            </a:p>
          </p:txBody>
        </p:sp>
      </p:grpSp>
      <p:sp>
        <p:nvSpPr>
          <p:cNvPr id="8" name="Rectangle 7"/>
          <p:cNvSpPr/>
          <p:nvPr/>
        </p:nvSpPr>
        <p:spPr>
          <a:xfrm>
            <a:off x="2730688" y="1757282"/>
            <a:ext cx="14622914" cy="553998"/>
          </a:xfrm>
          <a:prstGeom prst="rect">
            <a:avLst/>
          </a:prstGeom>
        </p:spPr>
        <p:txBody>
          <a:bodyPr wrap="none">
            <a:spAutoFit/>
          </a:bodyPr>
          <a:lstStyle/>
          <a:p>
            <a:r>
              <a:rPr lang="en-US" sz="3000" b="1">
                <a:solidFill>
                  <a:srgbClr val="002060"/>
                </a:solidFill>
                <a:latin typeface="Arial" pitchFamily="34" charset="0"/>
                <a:cs typeface="Arial" pitchFamily="34" charset="0"/>
              </a:rPr>
              <a:t>Chia sẻ hoạt động lao động em có thể làm để thể hiện trách nhiệm với gia đình</a:t>
            </a:r>
            <a:endParaRPr lang="en-US" sz="3000">
              <a:solidFill>
                <a:srgbClr val="002060"/>
              </a:solidFill>
              <a:latin typeface="Arial" pitchFamily="34" charset="0"/>
              <a:cs typeface="Arial" pitchFamily="34" charset="0"/>
            </a:endParaRPr>
          </a:p>
        </p:txBody>
      </p:sp>
      <p:sp>
        <p:nvSpPr>
          <p:cNvPr id="9" name="Pentagon 8"/>
          <p:cNvSpPr/>
          <p:nvPr/>
        </p:nvSpPr>
        <p:spPr>
          <a:xfrm>
            <a:off x="1316290" y="1594020"/>
            <a:ext cx="1381741" cy="66751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itchFamily="34" charset="0"/>
                <a:cs typeface="Arial" pitchFamily="34" charset="0"/>
              </a:rPr>
              <a:t>NV 2</a:t>
            </a:r>
          </a:p>
        </p:txBody>
      </p:sp>
      <p:pic>
        <p:nvPicPr>
          <p:cNvPr id="10" name="Picture 3"/>
          <p:cNvPicPr>
            <a:picLocks noChangeAspect="1"/>
          </p:cNvPicPr>
          <p:nvPr/>
        </p:nvPicPr>
        <p:blipFill>
          <a:blip r:embed="rId4"/>
          <a:srcRect/>
          <a:stretch>
            <a:fillRect/>
          </a:stretch>
        </p:blipFill>
        <p:spPr>
          <a:xfrm>
            <a:off x="-59668" y="7342414"/>
            <a:ext cx="1960918" cy="2747345"/>
          </a:xfrm>
          <a:prstGeom prst="rect">
            <a:avLst/>
          </a:prstGeom>
        </p:spPr>
      </p:pic>
      <p:pic>
        <p:nvPicPr>
          <p:cNvPr id="11" name="Picture 13"/>
          <p:cNvPicPr>
            <a:picLocks noChangeAspect="1"/>
          </p:cNvPicPr>
          <p:nvPr/>
        </p:nvPicPr>
        <p:blipFill>
          <a:blip r:embed="rId5"/>
          <a:srcRect t="21929" b="21929"/>
          <a:stretch>
            <a:fillRect/>
          </a:stretch>
        </p:blipFill>
        <p:spPr>
          <a:xfrm rot="10800000" flipV="1">
            <a:off x="13841262" y="9639300"/>
            <a:ext cx="4446738" cy="732533"/>
          </a:xfrm>
          <a:prstGeom prst="rect">
            <a:avLst/>
          </a:prstGeom>
        </p:spPr>
      </p:pic>
      <p:pic>
        <p:nvPicPr>
          <p:cNvPr id="12" name="Picture 15"/>
          <p:cNvPicPr>
            <a:picLocks noChangeAspect="1"/>
          </p:cNvPicPr>
          <p:nvPr/>
        </p:nvPicPr>
        <p:blipFill>
          <a:blip r:embed="rId6"/>
          <a:srcRect/>
          <a:stretch>
            <a:fillRect/>
          </a:stretch>
        </p:blipFill>
        <p:spPr>
          <a:xfrm>
            <a:off x="-59668" y="7845370"/>
            <a:ext cx="3471923" cy="2512804"/>
          </a:xfrm>
          <a:prstGeom prst="rect">
            <a:avLst/>
          </a:prstGeom>
        </p:spPr>
      </p:pic>
      <p:pic>
        <p:nvPicPr>
          <p:cNvPr id="13" name="Picture 13"/>
          <p:cNvPicPr>
            <a:picLocks noChangeAspect="1"/>
          </p:cNvPicPr>
          <p:nvPr/>
        </p:nvPicPr>
        <p:blipFill>
          <a:blip r:embed="rId5"/>
          <a:srcRect t="21929" b="21929"/>
          <a:stretch>
            <a:fillRect/>
          </a:stretch>
        </p:blipFill>
        <p:spPr>
          <a:xfrm rot="16419597">
            <a:off x="15861271" y="7784354"/>
            <a:ext cx="4446738" cy="744215"/>
          </a:xfrm>
          <a:prstGeom prst="rect">
            <a:avLst/>
          </a:prstGeom>
        </p:spPr>
      </p:pic>
      <p:pic>
        <p:nvPicPr>
          <p:cNvPr id="19" name="Picture 4"/>
          <p:cNvPicPr>
            <a:picLocks noChangeAspect="1"/>
          </p:cNvPicPr>
          <p:nvPr/>
        </p:nvPicPr>
        <p:blipFill>
          <a:blip r:embed="rId7"/>
          <a:srcRect/>
          <a:stretch>
            <a:fillRect/>
          </a:stretch>
        </p:blipFill>
        <p:spPr>
          <a:xfrm>
            <a:off x="1420940" y="2430072"/>
            <a:ext cx="7865594" cy="5230562"/>
          </a:xfrm>
          <a:prstGeom prst="rect">
            <a:avLst/>
          </a:prstGeom>
        </p:spPr>
      </p:pic>
      <p:sp>
        <p:nvSpPr>
          <p:cNvPr id="21" name="Rectangle 20"/>
          <p:cNvSpPr/>
          <p:nvPr/>
        </p:nvSpPr>
        <p:spPr>
          <a:xfrm>
            <a:off x="1623675" y="4411445"/>
            <a:ext cx="7407505" cy="3046988"/>
          </a:xfrm>
          <a:prstGeom prst="rect">
            <a:avLst/>
          </a:prstGeom>
        </p:spPr>
        <p:txBody>
          <a:bodyPr wrap="square">
            <a:spAutoFit/>
          </a:bodyPr>
          <a:lstStyle/>
          <a:p>
            <a:pPr algn="just">
              <a:lnSpc>
                <a:spcPct val="150000"/>
              </a:lnSpc>
            </a:pPr>
            <a:r>
              <a:rPr lang="en-US" sz="3200">
                <a:solidFill>
                  <a:srgbClr val="002060"/>
                </a:solidFill>
                <a:latin typeface="Arial" pitchFamily="34" charset="0"/>
                <a:cs typeface="Arial" pitchFamily="34" charset="0"/>
              </a:rPr>
              <a:t>Dựa vào gợi ý trong sgk, thảo luận theo cặp về các hoạt động lao động mà em có thể làm để thể hiện trách nhiệm với gia đình và chia sẻ trước lớp.</a:t>
            </a:r>
          </a:p>
        </p:txBody>
      </p:sp>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0" y="2803635"/>
            <a:ext cx="5945923" cy="5047178"/>
          </a:xfrm>
          <a:prstGeom prst="rect">
            <a:avLst/>
          </a:prstGeom>
        </p:spPr>
      </p:pic>
      <p:sp>
        <p:nvSpPr>
          <p:cNvPr id="14" name="Rectangle 13"/>
          <p:cNvSpPr/>
          <p:nvPr/>
        </p:nvSpPr>
        <p:spPr>
          <a:xfrm>
            <a:off x="3581400" y="8156461"/>
            <a:ext cx="12483231" cy="1384995"/>
          </a:xfrm>
          <a:prstGeom prst="rect">
            <a:avLst/>
          </a:prstGeom>
        </p:spPr>
        <p:txBody>
          <a:bodyPr wrap="square">
            <a:spAutoFit/>
          </a:bodyPr>
          <a:lstStyle/>
          <a:p>
            <a:pPr>
              <a:lnSpc>
                <a:spcPct val="150000"/>
              </a:lnSpc>
            </a:pPr>
            <a:r>
              <a:rPr lang="en-US" sz="2800" b="1" u="sng">
                <a:latin typeface="Arial" pitchFamily="34" charset="0"/>
                <a:cs typeface="Arial" pitchFamily="34" charset="0"/>
              </a:rPr>
              <a:t>Lưu ý</a:t>
            </a:r>
            <a:r>
              <a:rPr lang="en-US" sz="2800" b="1">
                <a:latin typeface="Arial" pitchFamily="34" charset="0"/>
                <a:cs typeface="Arial" pitchFamily="34" charset="0"/>
              </a:rPr>
              <a:t>: </a:t>
            </a:r>
            <a:r>
              <a:rPr lang="en-US" sz="2800">
                <a:latin typeface="Arial" pitchFamily="34" charset="0"/>
                <a:cs typeface="Arial" pitchFamily="34" charset="0"/>
              </a:rPr>
              <a:t>Lao động trong gia đình không phải là những công việc giúp đỡ gia đình trong sinh hoạt hằng ngày, mà đó là công việc góp phần tạo ra thu nhập.</a:t>
            </a:r>
          </a:p>
        </p:txBody>
      </p:sp>
    </p:spTree>
    <p:extLst>
      <p:ext uri="{BB962C8B-B14F-4D97-AF65-F5344CB8AC3E}">
        <p14:creationId xmlns:p14="http://schemas.microsoft.com/office/powerpoint/2010/main" val="280496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2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175272" y="534143"/>
            <a:ext cx="11191822" cy="923689"/>
            <a:chOff x="1295400" y="1055916"/>
            <a:chExt cx="11191822" cy="932828"/>
          </a:xfrm>
        </p:grpSpPr>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400" y="1055916"/>
              <a:ext cx="3472928" cy="932828"/>
            </a:xfrm>
            <a:prstGeom prst="rect">
              <a:avLst/>
            </a:prstGeom>
            <a:solidFill>
              <a:schemeClr val="bg1"/>
            </a:solidFill>
          </p:spPr>
        </p:pic>
        <p:sp>
          <p:nvSpPr>
            <p:cNvPr id="6" name="TextBox 5"/>
            <p:cNvSpPr txBox="1"/>
            <p:nvPr/>
          </p:nvSpPr>
          <p:spPr>
            <a:xfrm>
              <a:off x="1796422"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1</a:t>
              </a:r>
            </a:p>
          </p:txBody>
        </p:sp>
        <p:sp>
          <p:nvSpPr>
            <p:cNvPr id="7" name="Rectangle 6"/>
            <p:cNvSpPr/>
            <p:nvPr/>
          </p:nvSpPr>
          <p:spPr>
            <a:xfrm>
              <a:off x="4920728" y="1213656"/>
              <a:ext cx="7566494" cy="652726"/>
            </a:xfrm>
            <a:prstGeom prst="rect">
              <a:avLst/>
            </a:prstGeom>
          </p:spPr>
          <p:txBody>
            <a:bodyPr wrap="none">
              <a:spAutoFit/>
            </a:bodyPr>
            <a:lstStyle/>
            <a:p>
              <a:pPr algn="ctr"/>
              <a:r>
                <a:rPr lang="vi-VN" sz="3600" b="1">
                  <a:latin typeface="Arial" pitchFamily="34" charset="0"/>
                  <a:cs typeface="Arial" pitchFamily="34" charset="0"/>
                </a:rPr>
                <a:t>Tìm hiểu trách nhiệm với gia đình</a:t>
              </a:r>
              <a:endParaRPr lang="en-US" sz="3600" b="1">
                <a:latin typeface="Arial" pitchFamily="34" charset="0"/>
                <a:cs typeface="Arial" pitchFamily="34" charset="0"/>
              </a:endParaRPr>
            </a:p>
          </p:txBody>
        </p:sp>
      </p:grpSp>
      <p:sp>
        <p:nvSpPr>
          <p:cNvPr id="8" name="Rectangle 7"/>
          <p:cNvSpPr/>
          <p:nvPr/>
        </p:nvSpPr>
        <p:spPr>
          <a:xfrm>
            <a:off x="2730688" y="1757282"/>
            <a:ext cx="14622914" cy="553998"/>
          </a:xfrm>
          <a:prstGeom prst="rect">
            <a:avLst/>
          </a:prstGeom>
        </p:spPr>
        <p:txBody>
          <a:bodyPr wrap="none">
            <a:spAutoFit/>
          </a:bodyPr>
          <a:lstStyle/>
          <a:p>
            <a:r>
              <a:rPr lang="en-US" sz="3000" b="1">
                <a:solidFill>
                  <a:srgbClr val="002060"/>
                </a:solidFill>
                <a:latin typeface="Arial" pitchFamily="34" charset="0"/>
                <a:cs typeface="Arial" pitchFamily="34" charset="0"/>
              </a:rPr>
              <a:t>Chia sẻ hoạt động lao động em có thể làm để thể hiện trách nhiệm với gia đình</a:t>
            </a:r>
            <a:endParaRPr lang="en-US" sz="3000">
              <a:solidFill>
                <a:srgbClr val="002060"/>
              </a:solidFill>
              <a:latin typeface="Arial" pitchFamily="34" charset="0"/>
              <a:cs typeface="Arial" pitchFamily="34" charset="0"/>
            </a:endParaRPr>
          </a:p>
        </p:txBody>
      </p:sp>
      <p:sp>
        <p:nvSpPr>
          <p:cNvPr id="9" name="Pentagon 8"/>
          <p:cNvSpPr/>
          <p:nvPr/>
        </p:nvSpPr>
        <p:spPr>
          <a:xfrm>
            <a:off x="1316290" y="1594020"/>
            <a:ext cx="1381741" cy="66751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itchFamily="34" charset="0"/>
                <a:cs typeface="Arial" pitchFamily="34" charset="0"/>
              </a:rPr>
              <a:t>NV 2</a:t>
            </a:r>
          </a:p>
        </p:txBody>
      </p:sp>
      <p:pic>
        <p:nvPicPr>
          <p:cNvPr id="11" name="Picture 13"/>
          <p:cNvPicPr>
            <a:picLocks noChangeAspect="1"/>
          </p:cNvPicPr>
          <p:nvPr/>
        </p:nvPicPr>
        <p:blipFill>
          <a:blip r:embed="rId4"/>
          <a:srcRect t="21929" b="21929"/>
          <a:stretch>
            <a:fillRect/>
          </a:stretch>
        </p:blipFill>
        <p:spPr>
          <a:xfrm rot="10800000" flipV="1">
            <a:off x="13841262" y="9639300"/>
            <a:ext cx="4446738" cy="732533"/>
          </a:xfrm>
          <a:prstGeom prst="rect">
            <a:avLst/>
          </a:prstGeom>
        </p:spPr>
      </p:pic>
      <p:pic>
        <p:nvPicPr>
          <p:cNvPr id="13" name="Picture 13"/>
          <p:cNvPicPr>
            <a:picLocks noChangeAspect="1"/>
          </p:cNvPicPr>
          <p:nvPr/>
        </p:nvPicPr>
        <p:blipFill>
          <a:blip r:embed="rId4"/>
          <a:srcRect t="21929" b="21929"/>
          <a:stretch>
            <a:fillRect/>
          </a:stretch>
        </p:blipFill>
        <p:spPr>
          <a:xfrm rot="16419597">
            <a:off x="15861271" y="7784354"/>
            <a:ext cx="4446738" cy="744215"/>
          </a:xfrm>
          <a:prstGeom prst="rect">
            <a:avLst/>
          </a:prstGeom>
        </p:spPr>
      </p:pic>
      <p:pic>
        <p:nvPicPr>
          <p:cNvPr id="14"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90999" y="2552700"/>
            <a:ext cx="9111727" cy="1363227"/>
          </a:xfrm>
          <a:prstGeom prst="rect">
            <a:avLst/>
          </a:prstGeom>
        </p:spPr>
      </p:pic>
      <p:sp>
        <p:nvSpPr>
          <p:cNvPr id="2" name="Rectangle 1"/>
          <p:cNvSpPr/>
          <p:nvPr/>
        </p:nvSpPr>
        <p:spPr>
          <a:xfrm>
            <a:off x="4601336" y="2941925"/>
            <a:ext cx="8291052" cy="584775"/>
          </a:xfrm>
          <a:prstGeom prst="rect">
            <a:avLst/>
          </a:prstGeom>
        </p:spPr>
        <p:txBody>
          <a:bodyPr wrap="none">
            <a:spAutoFit/>
          </a:bodyPr>
          <a:lstStyle/>
          <a:p>
            <a:r>
              <a:rPr lang="en-US" sz="3200" b="1">
                <a:solidFill>
                  <a:srgbClr val="002060"/>
                </a:solidFill>
                <a:latin typeface="Arial" pitchFamily="34" charset="0"/>
                <a:cs typeface="Arial" pitchFamily="34" charset="0"/>
              </a:rPr>
              <a:t>HĐLĐ em có thể làm thể hiện trách nhiệm</a:t>
            </a:r>
          </a:p>
        </p:txBody>
      </p:sp>
      <p:sp>
        <p:nvSpPr>
          <p:cNvPr id="3" name="Rounded Rectangle 2"/>
          <p:cNvSpPr/>
          <p:nvPr/>
        </p:nvSpPr>
        <p:spPr>
          <a:xfrm>
            <a:off x="1175272" y="4572000"/>
            <a:ext cx="5454884" cy="8382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itchFamily="34" charset="0"/>
                <a:cs typeface="Arial" pitchFamily="34" charset="0"/>
              </a:rPr>
              <a:t>Giúp mẹ kinh doanh tạp hóa</a:t>
            </a:r>
          </a:p>
        </p:txBody>
      </p:sp>
      <p:sp>
        <p:nvSpPr>
          <p:cNvPr id="19" name="Rounded Rectangle 18"/>
          <p:cNvSpPr/>
          <p:nvPr/>
        </p:nvSpPr>
        <p:spPr>
          <a:xfrm>
            <a:off x="6934200" y="4528456"/>
            <a:ext cx="4811679" cy="8382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itchFamily="34" charset="0"/>
                <a:cs typeface="Arial" pitchFamily="34" charset="0"/>
              </a:rPr>
              <a:t>Trồng rau, nuôi gà…</a:t>
            </a:r>
          </a:p>
        </p:txBody>
      </p:sp>
      <p:sp>
        <p:nvSpPr>
          <p:cNvPr id="20" name="Rounded Rectangle 19"/>
          <p:cNvSpPr/>
          <p:nvPr/>
        </p:nvSpPr>
        <p:spPr>
          <a:xfrm>
            <a:off x="12073644" y="4572000"/>
            <a:ext cx="5279958" cy="8382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itchFamily="34" charset="0"/>
                <a:cs typeface="Arial" pitchFamily="34" charset="0"/>
              </a:rPr>
              <a:t>Làm sản phẩm thủ công…</a:t>
            </a:r>
          </a:p>
        </p:txBody>
      </p:sp>
      <p:pic>
        <p:nvPicPr>
          <p:cNvPr id="21"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6294" y="5524500"/>
            <a:ext cx="4343506" cy="4114800"/>
          </a:xfrm>
          <a:prstGeom prst="rect">
            <a:avLst/>
          </a:prstGeom>
        </p:spPr>
      </p:pic>
      <p:pic>
        <p:nvPicPr>
          <p:cNvPr id="22"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4201" y="5913873"/>
            <a:ext cx="4811678" cy="3725427"/>
          </a:xfrm>
          <a:prstGeom prst="rect">
            <a:avLst/>
          </a:prstGeom>
        </p:spPr>
      </p:pic>
      <p:pic>
        <p:nvPicPr>
          <p:cNvPr id="23"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92388" y="5865173"/>
            <a:ext cx="3558094" cy="3651029"/>
          </a:xfrm>
          <a:prstGeom prst="rect">
            <a:avLst/>
          </a:prstGeom>
        </p:spPr>
      </p:pic>
    </p:spTree>
    <p:extLst>
      <p:ext uri="{BB962C8B-B14F-4D97-AF65-F5344CB8AC3E}">
        <p14:creationId xmlns:p14="http://schemas.microsoft.com/office/powerpoint/2010/main" val="2170943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6" presetClass="entr" presetSubtype="16"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2000"/>
                                        <p:tgtEl>
                                          <p:spTgt spid="20"/>
                                        </p:tgtEl>
                                      </p:cBhvr>
                                    </p:animEffect>
                                  </p:childTnLst>
                                </p:cTn>
                              </p:par>
                              <p:par>
                                <p:cTn id="32" presetID="6"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175272" y="534143"/>
            <a:ext cx="11191822" cy="923689"/>
            <a:chOff x="1295400" y="1055916"/>
            <a:chExt cx="11191822" cy="932828"/>
          </a:xfrm>
        </p:grpSpPr>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400" y="1055916"/>
              <a:ext cx="3472928" cy="932828"/>
            </a:xfrm>
            <a:prstGeom prst="rect">
              <a:avLst/>
            </a:prstGeom>
            <a:solidFill>
              <a:schemeClr val="bg1"/>
            </a:solidFill>
          </p:spPr>
        </p:pic>
        <p:sp>
          <p:nvSpPr>
            <p:cNvPr id="6" name="TextBox 5"/>
            <p:cNvSpPr txBox="1"/>
            <p:nvPr/>
          </p:nvSpPr>
          <p:spPr>
            <a:xfrm>
              <a:off x="1796422"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1</a:t>
              </a:r>
            </a:p>
          </p:txBody>
        </p:sp>
        <p:sp>
          <p:nvSpPr>
            <p:cNvPr id="7" name="Rectangle 6"/>
            <p:cNvSpPr/>
            <p:nvPr/>
          </p:nvSpPr>
          <p:spPr>
            <a:xfrm>
              <a:off x="4920728" y="1213656"/>
              <a:ext cx="7566494" cy="652726"/>
            </a:xfrm>
            <a:prstGeom prst="rect">
              <a:avLst/>
            </a:prstGeom>
          </p:spPr>
          <p:txBody>
            <a:bodyPr wrap="none">
              <a:spAutoFit/>
            </a:bodyPr>
            <a:lstStyle/>
            <a:p>
              <a:pPr algn="ctr"/>
              <a:r>
                <a:rPr lang="vi-VN" sz="3600" b="1">
                  <a:latin typeface="Arial" pitchFamily="34" charset="0"/>
                  <a:cs typeface="Arial" pitchFamily="34" charset="0"/>
                </a:rPr>
                <a:t>Tìm hiểu trách nhiệm với gia đình</a:t>
              </a:r>
              <a:endParaRPr lang="en-US" sz="3600" b="1">
                <a:latin typeface="Arial" pitchFamily="34" charset="0"/>
                <a:cs typeface="Arial" pitchFamily="34" charset="0"/>
              </a:endParaRPr>
            </a:p>
          </p:txBody>
        </p:sp>
      </p:grpSp>
      <p:sp>
        <p:nvSpPr>
          <p:cNvPr id="8" name="Rectangle 7"/>
          <p:cNvSpPr/>
          <p:nvPr/>
        </p:nvSpPr>
        <p:spPr>
          <a:xfrm>
            <a:off x="2730688" y="1757282"/>
            <a:ext cx="14622914" cy="553998"/>
          </a:xfrm>
          <a:prstGeom prst="rect">
            <a:avLst/>
          </a:prstGeom>
        </p:spPr>
        <p:txBody>
          <a:bodyPr wrap="none">
            <a:spAutoFit/>
          </a:bodyPr>
          <a:lstStyle/>
          <a:p>
            <a:r>
              <a:rPr lang="en-US" sz="3000" b="1">
                <a:solidFill>
                  <a:srgbClr val="002060"/>
                </a:solidFill>
                <a:latin typeface="Arial" pitchFamily="34" charset="0"/>
                <a:cs typeface="Arial" pitchFamily="34" charset="0"/>
              </a:rPr>
              <a:t>Chia sẻ hoạt động lao động em có thể làm để thể hiện trách nhiệm với gia đình</a:t>
            </a:r>
            <a:endParaRPr lang="en-US" sz="3000">
              <a:solidFill>
                <a:srgbClr val="002060"/>
              </a:solidFill>
              <a:latin typeface="Arial" pitchFamily="34" charset="0"/>
              <a:cs typeface="Arial" pitchFamily="34" charset="0"/>
            </a:endParaRPr>
          </a:p>
        </p:txBody>
      </p:sp>
      <p:sp>
        <p:nvSpPr>
          <p:cNvPr id="9" name="Pentagon 8"/>
          <p:cNvSpPr/>
          <p:nvPr/>
        </p:nvSpPr>
        <p:spPr>
          <a:xfrm>
            <a:off x="1316290" y="1594020"/>
            <a:ext cx="1381741" cy="66751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itchFamily="34" charset="0"/>
                <a:cs typeface="Arial" pitchFamily="34" charset="0"/>
              </a:rPr>
              <a:t>NV 2</a:t>
            </a:r>
          </a:p>
        </p:txBody>
      </p:sp>
      <p:pic>
        <p:nvPicPr>
          <p:cNvPr id="10" name="Picture 3"/>
          <p:cNvPicPr>
            <a:picLocks noChangeAspect="1"/>
          </p:cNvPicPr>
          <p:nvPr/>
        </p:nvPicPr>
        <p:blipFill>
          <a:blip r:embed="rId4"/>
          <a:srcRect/>
          <a:stretch>
            <a:fillRect/>
          </a:stretch>
        </p:blipFill>
        <p:spPr>
          <a:xfrm>
            <a:off x="-59668" y="7342414"/>
            <a:ext cx="1960918" cy="2747345"/>
          </a:xfrm>
          <a:prstGeom prst="rect">
            <a:avLst/>
          </a:prstGeom>
        </p:spPr>
      </p:pic>
      <p:pic>
        <p:nvPicPr>
          <p:cNvPr id="11" name="Picture 13"/>
          <p:cNvPicPr>
            <a:picLocks noChangeAspect="1"/>
          </p:cNvPicPr>
          <p:nvPr/>
        </p:nvPicPr>
        <p:blipFill>
          <a:blip r:embed="rId5"/>
          <a:srcRect t="21929" b="21929"/>
          <a:stretch>
            <a:fillRect/>
          </a:stretch>
        </p:blipFill>
        <p:spPr>
          <a:xfrm rot="10800000" flipV="1">
            <a:off x="13841262" y="9639300"/>
            <a:ext cx="4446738" cy="732533"/>
          </a:xfrm>
          <a:prstGeom prst="rect">
            <a:avLst/>
          </a:prstGeom>
        </p:spPr>
      </p:pic>
      <p:pic>
        <p:nvPicPr>
          <p:cNvPr id="12" name="Picture 15"/>
          <p:cNvPicPr>
            <a:picLocks noChangeAspect="1"/>
          </p:cNvPicPr>
          <p:nvPr/>
        </p:nvPicPr>
        <p:blipFill>
          <a:blip r:embed="rId6"/>
          <a:srcRect/>
          <a:stretch>
            <a:fillRect/>
          </a:stretch>
        </p:blipFill>
        <p:spPr>
          <a:xfrm>
            <a:off x="-59668" y="7845370"/>
            <a:ext cx="3471923" cy="2512804"/>
          </a:xfrm>
          <a:prstGeom prst="rect">
            <a:avLst/>
          </a:prstGeom>
        </p:spPr>
      </p:pic>
      <p:pic>
        <p:nvPicPr>
          <p:cNvPr id="13" name="Picture 13"/>
          <p:cNvPicPr>
            <a:picLocks noChangeAspect="1"/>
          </p:cNvPicPr>
          <p:nvPr/>
        </p:nvPicPr>
        <p:blipFill>
          <a:blip r:embed="rId5"/>
          <a:srcRect t="21929" b="21929"/>
          <a:stretch>
            <a:fillRect/>
          </a:stretch>
        </p:blipFill>
        <p:spPr>
          <a:xfrm rot="16419597">
            <a:off x="15861271" y="7784354"/>
            <a:ext cx="4446738" cy="744215"/>
          </a:xfrm>
          <a:prstGeom prst="rect">
            <a:avLst/>
          </a:prstGeom>
        </p:spPr>
      </p:pic>
      <p:pic>
        <p:nvPicPr>
          <p:cNvPr id="14"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8946" y="2822398"/>
            <a:ext cx="8328453" cy="5224865"/>
          </a:xfrm>
          <a:prstGeom prst="rect">
            <a:avLst/>
          </a:prstGeom>
        </p:spPr>
      </p:pic>
      <p:sp>
        <p:nvSpPr>
          <p:cNvPr id="2" name="Rectangle 1"/>
          <p:cNvSpPr/>
          <p:nvPr/>
        </p:nvSpPr>
        <p:spPr>
          <a:xfrm>
            <a:off x="1855177" y="3726670"/>
            <a:ext cx="7158194" cy="3416320"/>
          </a:xfrm>
          <a:prstGeom prst="rect">
            <a:avLst/>
          </a:prstGeom>
        </p:spPr>
        <p:txBody>
          <a:bodyPr wrap="square">
            <a:spAutoFit/>
          </a:bodyPr>
          <a:lstStyle/>
          <a:p>
            <a:pPr>
              <a:lnSpc>
                <a:spcPct val="150000"/>
              </a:lnSpc>
            </a:pPr>
            <a:r>
              <a:rPr lang="en-US" sz="3600">
                <a:solidFill>
                  <a:srgbClr val="002060"/>
                </a:solidFill>
                <a:latin typeface="Arial" pitchFamily="34" charset="0"/>
                <a:cs typeface="Arial" pitchFamily="34" charset="0"/>
              </a:rPr>
              <a:t>Trong số những hoạt động lao động trong gia đình, có hoạt động nào là hoạt động mà em đã tham gia để phát triển kinh tế gia đình?</a:t>
            </a:r>
          </a:p>
        </p:txBody>
      </p:sp>
      <p:pic>
        <p:nvPicPr>
          <p:cNvPr id="15"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074802" y="3117620"/>
            <a:ext cx="6466685" cy="4754964"/>
          </a:xfrm>
          <a:prstGeom prst="rect">
            <a:avLst/>
          </a:prstGeom>
        </p:spPr>
      </p:pic>
    </p:spTree>
    <p:extLst>
      <p:ext uri="{BB962C8B-B14F-4D97-AF65-F5344CB8AC3E}">
        <p14:creationId xmlns:p14="http://schemas.microsoft.com/office/powerpoint/2010/main" val="2170943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342900"/>
            <a:ext cx="17297400" cy="929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175272" y="534143"/>
            <a:ext cx="11191822" cy="923689"/>
            <a:chOff x="1295400" y="1055916"/>
            <a:chExt cx="11191822" cy="932828"/>
          </a:xfrm>
        </p:grpSpPr>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400" y="1055916"/>
              <a:ext cx="3472928" cy="932828"/>
            </a:xfrm>
            <a:prstGeom prst="rect">
              <a:avLst/>
            </a:prstGeom>
            <a:solidFill>
              <a:schemeClr val="bg1"/>
            </a:solidFill>
          </p:spPr>
        </p:pic>
        <p:sp>
          <p:nvSpPr>
            <p:cNvPr id="6" name="TextBox 5"/>
            <p:cNvSpPr txBox="1"/>
            <p:nvPr/>
          </p:nvSpPr>
          <p:spPr>
            <a:xfrm>
              <a:off x="1796422" y="1071493"/>
              <a:ext cx="2852063" cy="652726"/>
            </a:xfrm>
            <a:prstGeom prst="rect">
              <a:avLst/>
            </a:prstGeom>
            <a:noFill/>
          </p:spPr>
          <p:txBody>
            <a:bodyPr wrap="none" rtlCol="0">
              <a:spAutoFit/>
            </a:bodyPr>
            <a:lstStyle/>
            <a:p>
              <a:r>
                <a:rPr lang="en-US" sz="3600" b="1">
                  <a:latin typeface="Arial" pitchFamily="34" charset="0"/>
                  <a:cs typeface="Arial" pitchFamily="34" charset="0"/>
                </a:rPr>
                <a:t>Hoạt động 1</a:t>
              </a:r>
            </a:p>
          </p:txBody>
        </p:sp>
        <p:sp>
          <p:nvSpPr>
            <p:cNvPr id="7" name="Rectangle 6"/>
            <p:cNvSpPr/>
            <p:nvPr/>
          </p:nvSpPr>
          <p:spPr>
            <a:xfrm>
              <a:off x="4920728" y="1213656"/>
              <a:ext cx="7566494" cy="652726"/>
            </a:xfrm>
            <a:prstGeom prst="rect">
              <a:avLst/>
            </a:prstGeom>
          </p:spPr>
          <p:txBody>
            <a:bodyPr wrap="none">
              <a:spAutoFit/>
            </a:bodyPr>
            <a:lstStyle/>
            <a:p>
              <a:pPr algn="ctr"/>
              <a:r>
                <a:rPr lang="vi-VN" sz="3600" b="1">
                  <a:latin typeface="Arial" pitchFamily="34" charset="0"/>
                  <a:cs typeface="Arial" pitchFamily="34" charset="0"/>
                </a:rPr>
                <a:t>Tìm hiểu trách nhiệm với gia đình</a:t>
              </a:r>
              <a:endParaRPr lang="en-US" sz="3600" b="1">
                <a:latin typeface="Arial" pitchFamily="34" charset="0"/>
                <a:cs typeface="Arial" pitchFamily="34" charset="0"/>
              </a:endParaRPr>
            </a:p>
          </p:txBody>
        </p:sp>
      </p:grpSp>
      <p:sp>
        <p:nvSpPr>
          <p:cNvPr id="8" name="Rectangle 7"/>
          <p:cNvSpPr/>
          <p:nvPr/>
        </p:nvSpPr>
        <p:spPr>
          <a:xfrm>
            <a:off x="2730688" y="1676758"/>
            <a:ext cx="14839319" cy="584775"/>
          </a:xfrm>
          <a:prstGeom prst="rect">
            <a:avLst/>
          </a:prstGeom>
        </p:spPr>
        <p:txBody>
          <a:bodyPr wrap="none">
            <a:spAutoFit/>
          </a:bodyPr>
          <a:lstStyle/>
          <a:p>
            <a:r>
              <a:rPr lang="en-US" sz="3200" b="1">
                <a:solidFill>
                  <a:srgbClr val="002060"/>
                </a:solidFill>
                <a:latin typeface="Arial" pitchFamily="34" charset="0"/>
                <a:cs typeface="Arial" pitchFamily="34" charset="0"/>
              </a:rPr>
              <a:t>Chia sẻ biện pháp PTKT của gia đình và tham gia phát triển kinh tế gia đình</a:t>
            </a:r>
            <a:endParaRPr lang="en-US" sz="3000">
              <a:solidFill>
                <a:srgbClr val="002060"/>
              </a:solidFill>
              <a:latin typeface="Arial" pitchFamily="34" charset="0"/>
              <a:cs typeface="Arial" pitchFamily="34" charset="0"/>
            </a:endParaRPr>
          </a:p>
        </p:txBody>
      </p:sp>
      <p:sp>
        <p:nvSpPr>
          <p:cNvPr id="9" name="Pentagon 8"/>
          <p:cNvSpPr/>
          <p:nvPr/>
        </p:nvSpPr>
        <p:spPr>
          <a:xfrm>
            <a:off x="1316290" y="1594020"/>
            <a:ext cx="1381741" cy="66751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itchFamily="34" charset="0"/>
                <a:cs typeface="Arial" pitchFamily="34" charset="0"/>
              </a:rPr>
              <a:t>NV 3</a:t>
            </a:r>
          </a:p>
        </p:txBody>
      </p:sp>
      <p:pic>
        <p:nvPicPr>
          <p:cNvPr id="10" name="Picture 3"/>
          <p:cNvPicPr>
            <a:picLocks noChangeAspect="1"/>
          </p:cNvPicPr>
          <p:nvPr/>
        </p:nvPicPr>
        <p:blipFill>
          <a:blip r:embed="rId4"/>
          <a:srcRect/>
          <a:stretch>
            <a:fillRect/>
          </a:stretch>
        </p:blipFill>
        <p:spPr>
          <a:xfrm>
            <a:off x="-59668" y="7342414"/>
            <a:ext cx="1960918" cy="2747345"/>
          </a:xfrm>
          <a:prstGeom prst="rect">
            <a:avLst/>
          </a:prstGeom>
        </p:spPr>
      </p:pic>
      <p:pic>
        <p:nvPicPr>
          <p:cNvPr id="11" name="Picture 13"/>
          <p:cNvPicPr>
            <a:picLocks noChangeAspect="1"/>
          </p:cNvPicPr>
          <p:nvPr/>
        </p:nvPicPr>
        <p:blipFill>
          <a:blip r:embed="rId5"/>
          <a:srcRect t="21929" b="21929"/>
          <a:stretch>
            <a:fillRect/>
          </a:stretch>
        </p:blipFill>
        <p:spPr>
          <a:xfrm rot="10800000" flipV="1">
            <a:off x="13841262" y="9639300"/>
            <a:ext cx="4446738" cy="732533"/>
          </a:xfrm>
          <a:prstGeom prst="rect">
            <a:avLst/>
          </a:prstGeom>
        </p:spPr>
      </p:pic>
      <p:pic>
        <p:nvPicPr>
          <p:cNvPr id="12" name="Picture 15"/>
          <p:cNvPicPr>
            <a:picLocks noChangeAspect="1"/>
          </p:cNvPicPr>
          <p:nvPr/>
        </p:nvPicPr>
        <p:blipFill>
          <a:blip r:embed="rId6"/>
          <a:srcRect/>
          <a:stretch>
            <a:fillRect/>
          </a:stretch>
        </p:blipFill>
        <p:spPr>
          <a:xfrm>
            <a:off x="-59668" y="7845370"/>
            <a:ext cx="3471923" cy="2512804"/>
          </a:xfrm>
          <a:prstGeom prst="rect">
            <a:avLst/>
          </a:prstGeom>
        </p:spPr>
      </p:pic>
      <p:pic>
        <p:nvPicPr>
          <p:cNvPr id="13" name="Picture 13"/>
          <p:cNvPicPr>
            <a:picLocks noChangeAspect="1"/>
          </p:cNvPicPr>
          <p:nvPr/>
        </p:nvPicPr>
        <p:blipFill>
          <a:blip r:embed="rId5"/>
          <a:srcRect t="21929" b="21929"/>
          <a:stretch>
            <a:fillRect/>
          </a:stretch>
        </p:blipFill>
        <p:spPr>
          <a:xfrm rot="16419597">
            <a:off x="15861271" y="7784354"/>
            <a:ext cx="4446738" cy="744215"/>
          </a:xfrm>
          <a:prstGeom prst="rect">
            <a:avLst/>
          </a:prstGeom>
        </p:spPr>
      </p:pic>
      <p:pic>
        <p:nvPicPr>
          <p:cNvPr id="15" name="Picture 4"/>
          <p:cNvPicPr>
            <a:picLocks noChangeAspect="1"/>
          </p:cNvPicPr>
          <p:nvPr/>
        </p:nvPicPr>
        <p:blipFill>
          <a:blip r:embed="rId7"/>
          <a:srcRect/>
          <a:stretch>
            <a:fillRect/>
          </a:stretch>
        </p:blipFill>
        <p:spPr>
          <a:xfrm>
            <a:off x="1420940" y="2430072"/>
            <a:ext cx="7865594" cy="5230562"/>
          </a:xfrm>
          <a:prstGeom prst="rect">
            <a:avLst/>
          </a:prstGeom>
        </p:spPr>
      </p:pic>
      <p:sp>
        <p:nvSpPr>
          <p:cNvPr id="18" name="Rectangle 17"/>
          <p:cNvSpPr/>
          <p:nvPr/>
        </p:nvSpPr>
        <p:spPr>
          <a:xfrm>
            <a:off x="1734183" y="4295426"/>
            <a:ext cx="7239107" cy="3046988"/>
          </a:xfrm>
          <a:prstGeom prst="rect">
            <a:avLst/>
          </a:prstGeom>
        </p:spPr>
        <p:txBody>
          <a:bodyPr wrap="square">
            <a:spAutoFit/>
          </a:bodyPr>
          <a:lstStyle/>
          <a:p>
            <a:pPr algn="just">
              <a:lnSpc>
                <a:spcPct val="150000"/>
              </a:lnSpc>
            </a:pPr>
            <a:r>
              <a:rPr lang="en-US" sz="3200">
                <a:solidFill>
                  <a:srgbClr val="002060"/>
                </a:solidFill>
                <a:latin typeface="Arial" pitchFamily="34" charset="0"/>
                <a:cs typeface="Arial" pitchFamily="34" charset="0"/>
              </a:rPr>
              <a:t>Dựa vào gợi ý trong SGK, thảo luận theo nhóm về biện pháp phát triển kinh tế của gia đình và tham gia phát triển kinh tế gia đình để chia sẻ trước lớp.</a:t>
            </a:r>
          </a:p>
        </p:txBody>
      </p:sp>
      <p:pic>
        <p:nvPicPr>
          <p:cNvPr id="19"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0557" y="2857500"/>
            <a:ext cx="2646537" cy="990600"/>
          </a:xfrm>
          <a:prstGeom prst="rect">
            <a:avLst/>
          </a:prstGeom>
        </p:spPr>
      </p:pic>
      <p:sp>
        <p:nvSpPr>
          <p:cNvPr id="14" name="TextBox 13"/>
          <p:cNvSpPr txBox="1"/>
          <p:nvPr/>
        </p:nvSpPr>
        <p:spPr>
          <a:xfrm>
            <a:off x="9906000" y="3038641"/>
            <a:ext cx="1386918" cy="584775"/>
          </a:xfrm>
          <a:prstGeom prst="rect">
            <a:avLst/>
          </a:prstGeom>
          <a:noFill/>
        </p:spPr>
        <p:txBody>
          <a:bodyPr wrap="none" rtlCol="0">
            <a:spAutoFit/>
          </a:bodyPr>
          <a:lstStyle/>
          <a:p>
            <a:r>
              <a:rPr lang="en-US" sz="3200" b="1">
                <a:latin typeface="Arial" pitchFamily="34" charset="0"/>
                <a:cs typeface="Arial" pitchFamily="34" charset="0"/>
              </a:rPr>
              <a:t>Gợi ý:</a:t>
            </a:r>
          </a:p>
        </p:txBody>
      </p:sp>
      <p:pic>
        <p:nvPicPr>
          <p:cNvPr id="21"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06000" y="4076700"/>
            <a:ext cx="7924800" cy="1201800"/>
          </a:xfrm>
          <a:prstGeom prst="rect">
            <a:avLst/>
          </a:prstGeom>
        </p:spPr>
      </p:pic>
      <p:pic>
        <p:nvPicPr>
          <p:cNvPr id="22"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06000" y="5341063"/>
            <a:ext cx="3343543" cy="1021637"/>
          </a:xfrm>
          <a:prstGeom prst="rect">
            <a:avLst/>
          </a:prstGeom>
        </p:spPr>
      </p:pic>
      <p:sp>
        <p:nvSpPr>
          <p:cNvPr id="23" name="TextBox 22"/>
          <p:cNvSpPr txBox="1"/>
          <p:nvPr/>
        </p:nvSpPr>
        <p:spPr>
          <a:xfrm>
            <a:off x="10035036" y="4295426"/>
            <a:ext cx="7083991" cy="584775"/>
          </a:xfrm>
          <a:prstGeom prst="rect">
            <a:avLst/>
          </a:prstGeom>
          <a:noFill/>
        </p:spPr>
        <p:txBody>
          <a:bodyPr wrap="none" rtlCol="0">
            <a:spAutoFit/>
          </a:bodyPr>
          <a:lstStyle/>
          <a:p>
            <a:r>
              <a:rPr lang="en-US" sz="3200">
                <a:solidFill>
                  <a:srgbClr val="002060"/>
                </a:solidFill>
                <a:latin typeface="Arial" pitchFamily="34" charset="0"/>
                <a:cs typeface="Arial" pitchFamily="34" charset="0"/>
              </a:rPr>
              <a:t>- Biện pháp: Kinh doanh hàng tạp hóa</a:t>
            </a:r>
          </a:p>
        </p:txBody>
      </p:sp>
      <p:sp>
        <p:nvSpPr>
          <p:cNvPr id="24" name="TextBox 23"/>
          <p:cNvSpPr txBox="1"/>
          <p:nvPr/>
        </p:nvSpPr>
        <p:spPr>
          <a:xfrm>
            <a:off x="10166093" y="5479578"/>
            <a:ext cx="2362122" cy="584775"/>
          </a:xfrm>
          <a:prstGeom prst="rect">
            <a:avLst/>
          </a:prstGeom>
          <a:noFill/>
        </p:spPr>
        <p:txBody>
          <a:bodyPr wrap="none" rtlCol="0">
            <a:spAutoFit/>
          </a:bodyPr>
          <a:lstStyle/>
          <a:p>
            <a:r>
              <a:rPr lang="en-US" sz="3200">
                <a:solidFill>
                  <a:srgbClr val="002060"/>
                </a:solidFill>
                <a:latin typeface="Arial" pitchFamily="34" charset="0"/>
                <a:cs typeface="Arial" pitchFamily="34" charset="0"/>
              </a:rPr>
              <a:t>- Tham gia: </a:t>
            </a:r>
          </a:p>
        </p:txBody>
      </p:sp>
      <p:sp>
        <p:nvSpPr>
          <p:cNvPr id="25" name="TextBox 24"/>
          <p:cNvSpPr txBox="1"/>
          <p:nvPr/>
        </p:nvSpPr>
        <p:spPr>
          <a:xfrm>
            <a:off x="10599459" y="6429689"/>
            <a:ext cx="2650084" cy="3046988"/>
          </a:xfrm>
          <a:prstGeom prst="rect">
            <a:avLst/>
          </a:prstGeom>
          <a:noFill/>
        </p:spPr>
        <p:txBody>
          <a:bodyPr wrap="none" rtlCol="0">
            <a:spAutoFit/>
          </a:bodyPr>
          <a:lstStyle/>
          <a:p>
            <a:pPr marL="457200" indent="-457200">
              <a:lnSpc>
                <a:spcPct val="150000"/>
              </a:lnSpc>
              <a:buFont typeface="Arial" pitchFamily="34" charset="0"/>
              <a:buChar char="•"/>
            </a:pPr>
            <a:r>
              <a:rPr lang="en-US" sz="3200">
                <a:solidFill>
                  <a:srgbClr val="002060"/>
                </a:solidFill>
                <a:latin typeface="Arial" pitchFamily="34" charset="0"/>
                <a:cs typeface="Arial" pitchFamily="34" charset="0"/>
              </a:rPr>
              <a:t>Bán hàng</a:t>
            </a:r>
          </a:p>
          <a:p>
            <a:pPr marL="457200" indent="-457200">
              <a:lnSpc>
                <a:spcPct val="150000"/>
              </a:lnSpc>
              <a:buFont typeface="Arial" pitchFamily="34" charset="0"/>
              <a:buChar char="•"/>
            </a:pPr>
            <a:r>
              <a:rPr lang="en-US" sz="3200">
                <a:solidFill>
                  <a:srgbClr val="002060"/>
                </a:solidFill>
                <a:latin typeface="Arial" pitchFamily="34" charset="0"/>
                <a:cs typeface="Arial" pitchFamily="34" charset="0"/>
              </a:rPr>
              <a:t>Nhận hàng</a:t>
            </a:r>
          </a:p>
          <a:p>
            <a:pPr marL="457200" indent="-457200">
              <a:lnSpc>
                <a:spcPct val="150000"/>
              </a:lnSpc>
              <a:buFont typeface="Arial" pitchFamily="34" charset="0"/>
              <a:buChar char="•"/>
            </a:pPr>
            <a:r>
              <a:rPr lang="en-US" sz="3200">
                <a:solidFill>
                  <a:srgbClr val="002060"/>
                </a:solidFill>
                <a:latin typeface="Arial" pitchFamily="34" charset="0"/>
                <a:cs typeface="Arial" pitchFamily="34" charset="0"/>
              </a:rPr>
              <a:t>Giao hàng</a:t>
            </a:r>
          </a:p>
          <a:p>
            <a:pPr marL="457200" indent="-457200">
              <a:lnSpc>
                <a:spcPct val="150000"/>
              </a:lnSpc>
              <a:buFont typeface="Arial" pitchFamily="34" charset="0"/>
              <a:buChar char="•"/>
            </a:pPr>
            <a:r>
              <a:rPr lang="en-US" sz="3200">
                <a:solidFill>
                  <a:srgbClr val="002060"/>
                </a:solidFill>
                <a:latin typeface="Arial" pitchFamily="34" charset="0"/>
                <a:cs typeface="Arial" pitchFamily="34" charset="0"/>
              </a:rPr>
              <a:t>…..</a:t>
            </a:r>
          </a:p>
        </p:txBody>
      </p:sp>
      <p:pic>
        <p:nvPicPr>
          <p:cNvPr id="26"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49543" y="5193576"/>
            <a:ext cx="4320464" cy="4092970"/>
          </a:xfrm>
          <a:prstGeom prst="rect">
            <a:avLst/>
          </a:prstGeom>
        </p:spPr>
      </p:pic>
    </p:spTree>
    <p:extLst>
      <p:ext uri="{BB962C8B-B14F-4D97-AF65-F5344CB8AC3E}">
        <p14:creationId xmlns:p14="http://schemas.microsoft.com/office/powerpoint/2010/main" val="2170943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par>
                                <p:cTn id="46" presetID="22" presetClass="entr" presetSubtype="4"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8" grpId="0"/>
      <p:bldP spid="14" grpId="0"/>
      <p:bldP spid="23" grpId="0"/>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1168</Words>
  <Application>Microsoft Office PowerPoint</Application>
  <PresentationFormat>Custom</PresentationFormat>
  <Paragraphs>130</Paragraphs>
  <Slides>21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微软雅黑</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Acer</cp:lastModifiedBy>
  <cp:revision>26</cp:revision>
  <dcterms:created xsi:type="dcterms:W3CDTF">2006-08-16T00:00:00Z</dcterms:created>
  <dcterms:modified xsi:type="dcterms:W3CDTF">2023-10-08T14:31:04Z</dcterms:modified>
  <dc:identifier>DAFObhr4qLA</dc:identifier>
</cp:coreProperties>
</file>