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4" r:id="rId8"/>
    <p:sldId id="267" r:id="rId9"/>
    <p:sldId id="259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 Light" panose="020B030603050402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CD"/>
    <a:srgbClr val="F0ECF4"/>
    <a:srgbClr val="FCF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22" autoAdjust="0"/>
  </p:normalViewPr>
  <p:slideViewPr>
    <p:cSldViewPr>
      <p:cViewPr varScale="1">
        <p:scale>
          <a:sx n="55" d="100"/>
          <a:sy n="55" d="100"/>
        </p:scale>
        <p:origin x="677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5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9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>
            <a:off x="-533400" y="-419100"/>
            <a:ext cx="2450760" cy="2165859"/>
          </a:xfrm>
          <a:custGeom>
            <a:avLst/>
            <a:gdLst/>
            <a:ahLst/>
            <a:cxnLst/>
            <a:rect l="l" t="t" r="r" b="b"/>
            <a:pathLst>
              <a:path w="2450760" h="2165859">
                <a:moveTo>
                  <a:pt x="0" y="0"/>
                </a:moveTo>
                <a:lnTo>
                  <a:pt x="2450760" y="0"/>
                </a:lnTo>
                <a:lnTo>
                  <a:pt x="2450760" y="2165860"/>
                </a:lnTo>
                <a:lnTo>
                  <a:pt x="0" y="2165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228600" y="8420100"/>
            <a:ext cx="2366358" cy="2014362"/>
          </a:xfrm>
          <a:custGeom>
            <a:avLst/>
            <a:gdLst/>
            <a:ahLst/>
            <a:cxnLst/>
            <a:rect l="l" t="t" r="r" b="b"/>
            <a:pathLst>
              <a:path w="2366358" h="2014362">
                <a:moveTo>
                  <a:pt x="0" y="0"/>
                </a:moveTo>
                <a:lnTo>
                  <a:pt x="2366358" y="0"/>
                </a:lnTo>
                <a:lnTo>
                  <a:pt x="2366358" y="2014362"/>
                </a:lnTo>
                <a:lnTo>
                  <a:pt x="0" y="201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2456914">
            <a:off x="17016064" y="286587"/>
            <a:ext cx="1450850" cy="1543458"/>
          </a:xfrm>
          <a:custGeom>
            <a:avLst/>
            <a:gdLst/>
            <a:ahLst/>
            <a:cxnLst/>
            <a:rect l="l" t="t" r="r" b="b"/>
            <a:pathLst>
              <a:path w="1450850" h="1543458">
                <a:moveTo>
                  <a:pt x="0" y="0"/>
                </a:moveTo>
                <a:lnTo>
                  <a:pt x="1450850" y="0"/>
                </a:lnTo>
                <a:lnTo>
                  <a:pt x="1450850" y="1543458"/>
                </a:lnTo>
                <a:lnTo>
                  <a:pt x="0" y="15434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00ACEEF2-8761-690C-A770-FB46123A4FF5}"/>
              </a:ext>
            </a:extLst>
          </p:cNvPr>
          <p:cNvSpPr txBox="1"/>
          <p:nvPr/>
        </p:nvSpPr>
        <p:spPr>
          <a:xfrm>
            <a:off x="981732" y="3457275"/>
            <a:ext cx="16324535" cy="337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8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</a:t>
            </a:r>
            <a:r>
              <a:rPr lang="en-US" sz="7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 </a:t>
            </a:r>
            <a:r>
              <a:rPr lang="en-US" sz="78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HỌC SINH ĐẾN VỚI TIẾT HỌC </a:t>
            </a:r>
            <a:r>
              <a:rPr lang="en-US" sz="7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1126" y="-174654"/>
            <a:ext cx="3185084" cy="2853304"/>
          </a:xfrm>
          <a:custGeom>
            <a:avLst/>
            <a:gdLst/>
            <a:ahLst/>
            <a:cxnLst/>
            <a:rect l="l" t="t" r="r" b="b"/>
            <a:pathLst>
              <a:path w="3185084" h="2853304">
                <a:moveTo>
                  <a:pt x="0" y="0"/>
                </a:moveTo>
                <a:lnTo>
                  <a:pt x="3185084" y="0"/>
                </a:lnTo>
                <a:lnTo>
                  <a:pt x="3185084" y="2853304"/>
                </a:lnTo>
                <a:lnTo>
                  <a:pt x="0" y="28533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3653173" y="-1051230"/>
            <a:ext cx="10981654" cy="12389460"/>
            <a:chOff x="0" y="0"/>
            <a:chExt cx="2692205" cy="30373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92205" cy="3037335"/>
            </a:xfrm>
            <a:custGeom>
              <a:avLst/>
              <a:gdLst/>
              <a:ahLst/>
              <a:cxnLst/>
              <a:rect l="l" t="t" r="r" b="b"/>
              <a:pathLst>
                <a:path w="2692205" h="3037335">
                  <a:moveTo>
                    <a:pt x="0" y="0"/>
                  </a:moveTo>
                  <a:lnTo>
                    <a:pt x="2692205" y="0"/>
                  </a:lnTo>
                  <a:lnTo>
                    <a:pt x="2692205" y="3037335"/>
                  </a:lnTo>
                  <a:lnTo>
                    <a:pt x="0" y="3037335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 Light"/>
                </a:rPr>
                <a:t> 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2383167" y="-901843"/>
            <a:ext cx="1857076" cy="1803685"/>
          </a:xfrm>
          <a:custGeom>
            <a:avLst/>
            <a:gdLst/>
            <a:ahLst/>
            <a:cxnLst/>
            <a:rect l="l" t="t" r="r" b="b"/>
            <a:pathLst>
              <a:path w="1857076" h="1803685">
                <a:moveTo>
                  <a:pt x="0" y="0"/>
                </a:moveTo>
                <a:lnTo>
                  <a:pt x="1857076" y="0"/>
                </a:lnTo>
                <a:lnTo>
                  <a:pt x="1857076" y="1803686"/>
                </a:lnTo>
                <a:lnTo>
                  <a:pt x="0" y="18036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436518" y="2678650"/>
            <a:ext cx="2007744" cy="2038319"/>
          </a:xfrm>
          <a:custGeom>
            <a:avLst/>
            <a:gdLst/>
            <a:ahLst/>
            <a:cxnLst/>
            <a:rect l="l" t="t" r="r" b="b"/>
            <a:pathLst>
              <a:path w="2007744" h="2038319">
                <a:moveTo>
                  <a:pt x="0" y="0"/>
                </a:moveTo>
                <a:lnTo>
                  <a:pt x="2007744" y="0"/>
                </a:lnTo>
                <a:lnTo>
                  <a:pt x="2007744" y="2038320"/>
                </a:lnTo>
                <a:lnTo>
                  <a:pt x="0" y="20383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278839">
            <a:off x="184379" y="4813025"/>
            <a:ext cx="765951" cy="1261690"/>
          </a:xfrm>
          <a:custGeom>
            <a:avLst/>
            <a:gdLst/>
            <a:ahLst/>
            <a:cxnLst/>
            <a:rect l="l" t="t" r="r" b="b"/>
            <a:pathLst>
              <a:path w="765951" h="1261690">
                <a:moveTo>
                  <a:pt x="0" y="0"/>
                </a:moveTo>
                <a:lnTo>
                  <a:pt x="765951" y="0"/>
                </a:lnTo>
                <a:lnTo>
                  <a:pt x="765951" y="1261690"/>
                </a:lnTo>
                <a:lnTo>
                  <a:pt x="0" y="12616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6627" y="9066236"/>
            <a:ext cx="1704146" cy="1732296"/>
          </a:xfrm>
          <a:custGeom>
            <a:avLst/>
            <a:gdLst/>
            <a:ahLst/>
            <a:cxnLst/>
            <a:rect l="l" t="t" r="r" b="b"/>
            <a:pathLst>
              <a:path w="1704146" h="1732296">
                <a:moveTo>
                  <a:pt x="0" y="0"/>
                </a:moveTo>
                <a:lnTo>
                  <a:pt x="1704146" y="0"/>
                </a:lnTo>
                <a:lnTo>
                  <a:pt x="1704146" y="1732296"/>
                </a:lnTo>
                <a:lnTo>
                  <a:pt x="0" y="17322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902016" y="6170770"/>
            <a:ext cx="1766581" cy="1637032"/>
          </a:xfrm>
          <a:custGeom>
            <a:avLst/>
            <a:gdLst/>
            <a:ahLst/>
            <a:cxnLst/>
            <a:rect l="l" t="t" r="r" b="b"/>
            <a:pathLst>
              <a:path w="1766581" h="1637032">
                <a:moveTo>
                  <a:pt x="0" y="0"/>
                </a:moveTo>
                <a:lnTo>
                  <a:pt x="1766581" y="0"/>
                </a:lnTo>
                <a:lnTo>
                  <a:pt x="1766581" y="1637032"/>
                </a:lnTo>
                <a:lnTo>
                  <a:pt x="0" y="16370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4260808">
            <a:off x="-136183" y="7448959"/>
            <a:ext cx="1303728" cy="2091542"/>
          </a:xfrm>
          <a:custGeom>
            <a:avLst/>
            <a:gdLst/>
            <a:ahLst/>
            <a:cxnLst/>
            <a:rect l="l" t="t" r="r" b="b"/>
            <a:pathLst>
              <a:path w="1303728" h="2091542">
                <a:moveTo>
                  <a:pt x="0" y="0"/>
                </a:moveTo>
                <a:lnTo>
                  <a:pt x="1303728" y="0"/>
                </a:lnTo>
                <a:lnTo>
                  <a:pt x="1303728" y="2091542"/>
                </a:lnTo>
                <a:lnTo>
                  <a:pt x="0" y="20915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75C9E323-13E5-1F36-FE08-DF22814ACB36}"/>
              </a:ext>
            </a:extLst>
          </p:cNvPr>
          <p:cNvSpPr txBox="1"/>
          <p:nvPr/>
        </p:nvSpPr>
        <p:spPr>
          <a:xfrm>
            <a:off x="4110366" y="2678650"/>
            <a:ext cx="10067268" cy="5179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</a:t>
            </a:r>
            <a:r>
              <a:rPr lang="en-US" sz="78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HÔM NAY!</a:t>
            </a:r>
            <a:endParaRPr lang="en-US" sz="7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97400" y="8764608"/>
            <a:ext cx="1371600" cy="1283718"/>
          </a:xfrm>
          <a:custGeom>
            <a:avLst/>
            <a:gdLst/>
            <a:ahLst/>
            <a:cxnLst/>
            <a:rect l="l" t="t" r="r" b="b"/>
            <a:pathLst>
              <a:path w="2519587" h="2606469">
                <a:moveTo>
                  <a:pt x="0" y="0"/>
                </a:moveTo>
                <a:lnTo>
                  <a:pt x="2519586" y="0"/>
                </a:lnTo>
                <a:lnTo>
                  <a:pt x="2519586" y="2606470"/>
                </a:lnTo>
                <a:lnTo>
                  <a:pt x="0" y="260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35885" y="8952452"/>
            <a:ext cx="1185741" cy="1137310"/>
          </a:xfrm>
          <a:custGeom>
            <a:avLst/>
            <a:gdLst/>
            <a:ahLst/>
            <a:cxnLst/>
            <a:rect l="l" t="t" r="r" b="b"/>
            <a:pathLst>
              <a:path w="1917878" h="1840364">
                <a:moveTo>
                  <a:pt x="0" y="0"/>
                </a:moveTo>
                <a:lnTo>
                  <a:pt x="1917878" y="0"/>
                </a:lnTo>
                <a:lnTo>
                  <a:pt x="1917878" y="1840364"/>
                </a:lnTo>
                <a:lnTo>
                  <a:pt x="0" y="18403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35885" y="86230"/>
            <a:ext cx="1389237" cy="637670"/>
          </a:xfrm>
          <a:custGeom>
            <a:avLst/>
            <a:gdLst/>
            <a:ahLst/>
            <a:cxnLst/>
            <a:rect l="l" t="t" r="r" b="b"/>
            <a:pathLst>
              <a:path w="1659059" h="958798">
                <a:moveTo>
                  <a:pt x="0" y="0"/>
                </a:moveTo>
                <a:lnTo>
                  <a:pt x="1659060" y="0"/>
                </a:lnTo>
                <a:lnTo>
                  <a:pt x="1659060" y="958798"/>
                </a:lnTo>
                <a:lnTo>
                  <a:pt x="0" y="958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7068800" y="-59300"/>
            <a:ext cx="1371600" cy="1283718"/>
          </a:xfrm>
          <a:custGeom>
            <a:avLst/>
            <a:gdLst/>
            <a:ahLst/>
            <a:cxnLst/>
            <a:rect l="l" t="t" r="r" b="b"/>
            <a:pathLst>
              <a:path w="2323239" h="2361616">
                <a:moveTo>
                  <a:pt x="0" y="0"/>
                </a:moveTo>
                <a:lnTo>
                  <a:pt x="2323239" y="0"/>
                </a:lnTo>
                <a:lnTo>
                  <a:pt x="2323239" y="2361615"/>
                </a:lnTo>
                <a:lnTo>
                  <a:pt x="0" y="23616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D05A54-8DD3-6014-A01E-919968E4A1F2}"/>
              </a:ext>
            </a:extLst>
          </p:cNvPr>
          <p:cNvSpPr txBox="1"/>
          <p:nvPr/>
        </p:nvSpPr>
        <p:spPr>
          <a:xfrm>
            <a:off x="698046" y="880533"/>
            <a:ext cx="16891908" cy="347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 </a:t>
            </a:r>
            <a:r>
              <a:rPr lang="vi-VN" sz="7800" b="1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 </a:t>
            </a:r>
            <a:r>
              <a:rPr lang="en-US" sz="7800" b="1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7800" b="1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7800" b="1" ker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00" b="1" ker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KHÁM PHÁ BẢN </a:t>
            </a:r>
            <a:r>
              <a:rPr lang="en-US" sz="7800" b="1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endParaRPr lang="en-US" sz="7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C45F9A-198A-7397-A929-7FE6B16F3CB4}"/>
              </a:ext>
            </a:extLst>
          </p:cNvPr>
          <p:cNvSpPr txBox="1"/>
          <p:nvPr/>
        </p:nvSpPr>
        <p:spPr>
          <a:xfrm>
            <a:off x="1090080" y="5394940"/>
            <a:ext cx="15901307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GIÁO DỤC THEO CHỦ ĐỀ</a:t>
            </a:r>
            <a:r>
              <a:rPr lang="en-US" sz="8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HOẠT ĐỘNG 6</a:t>
            </a:r>
            <a:endParaRPr lang="en-US" sz="8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036059-05BC-801B-11EA-B11FDCC1F962}"/>
              </a:ext>
            </a:extLst>
          </p:cNvPr>
          <p:cNvCxnSpPr>
            <a:cxnSpLocks/>
          </p:cNvCxnSpPr>
          <p:nvPr/>
        </p:nvCxnSpPr>
        <p:spPr>
          <a:xfrm>
            <a:off x="1353352" y="5012872"/>
            <a:ext cx="15374765" cy="0"/>
          </a:xfrm>
          <a:prstGeom prst="line">
            <a:avLst/>
          </a:prstGeom>
          <a:ln w="38100">
            <a:solidFill>
              <a:srgbClr val="965B3A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61179" y="6592784"/>
            <a:ext cx="4546481" cy="4285058"/>
          </a:xfrm>
          <a:custGeom>
            <a:avLst/>
            <a:gdLst/>
            <a:ahLst/>
            <a:cxnLst/>
            <a:rect l="l" t="t" r="r" b="b"/>
            <a:pathLst>
              <a:path w="4546481" h="4285058">
                <a:moveTo>
                  <a:pt x="0" y="0"/>
                </a:moveTo>
                <a:lnTo>
                  <a:pt x="4546481" y="0"/>
                </a:lnTo>
                <a:lnTo>
                  <a:pt x="4546481" y="4285058"/>
                </a:lnTo>
                <a:lnTo>
                  <a:pt x="0" y="4285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77374" y="-865341"/>
            <a:ext cx="3612037" cy="3074746"/>
          </a:xfrm>
          <a:custGeom>
            <a:avLst/>
            <a:gdLst/>
            <a:ahLst/>
            <a:cxnLst/>
            <a:rect l="l" t="t" r="r" b="b"/>
            <a:pathLst>
              <a:path w="3612037" h="3074746">
                <a:moveTo>
                  <a:pt x="0" y="0"/>
                </a:moveTo>
                <a:lnTo>
                  <a:pt x="3612037" y="0"/>
                </a:lnTo>
                <a:lnTo>
                  <a:pt x="3612037" y="3074746"/>
                </a:lnTo>
                <a:lnTo>
                  <a:pt x="0" y="30747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5543749" y="2209405"/>
            <a:ext cx="1871974" cy="1806455"/>
          </a:xfrm>
          <a:custGeom>
            <a:avLst/>
            <a:gdLst/>
            <a:ahLst/>
            <a:cxnLst/>
            <a:rect l="l" t="t" r="r" b="b"/>
            <a:pathLst>
              <a:path w="1871974" h="1806455">
                <a:moveTo>
                  <a:pt x="0" y="0"/>
                </a:moveTo>
                <a:lnTo>
                  <a:pt x="1871973" y="0"/>
                </a:lnTo>
                <a:lnTo>
                  <a:pt x="1871973" y="1806455"/>
                </a:lnTo>
                <a:lnTo>
                  <a:pt x="0" y="18064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6674122" y="4454350"/>
            <a:ext cx="1483201" cy="1699944"/>
          </a:xfrm>
          <a:custGeom>
            <a:avLst/>
            <a:gdLst/>
            <a:ahLst/>
            <a:cxnLst/>
            <a:rect l="l" t="t" r="r" b="b"/>
            <a:pathLst>
              <a:path w="1483201" h="1699944">
                <a:moveTo>
                  <a:pt x="0" y="0"/>
                </a:moveTo>
                <a:lnTo>
                  <a:pt x="1483201" y="0"/>
                </a:lnTo>
                <a:lnTo>
                  <a:pt x="1483201" y="1699944"/>
                </a:lnTo>
                <a:lnTo>
                  <a:pt x="0" y="1699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2805330" y="9253129"/>
            <a:ext cx="1937647" cy="2067743"/>
          </a:xfrm>
          <a:custGeom>
            <a:avLst/>
            <a:gdLst/>
            <a:ahLst/>
            <a:cxnLst/>
            <a:rect l="l" t="t" r="r" b="b"/>
            <a:pathLst>
              <a:path w="1937647" h="2067743">
                <a:moveTo>
                  <a:pt x="0" y="0"/>
                </a:moveTo>
                <a:lnTo>
                  <a:pt x="1937647" y="0"/>
                </a:lnTo>
                <a:lnTo>
                  <a:pt x="1937647" y="2067742"/>
                </a:lnTo>
                <a:lnTo>
                  <a:pt x="0" y="20677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 rot="-5400000">
            <a:off x="967922" y="-1311341"/>
            <a:ext cx="10765134" cy="12909682"/>
            <a:chOff x="0" y="0"/>
            <a:chExt cx="2639124" cy="31648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39124" cy="3164870"/>
            </a:xfrm>
            <a:custGeom>
              <a:avLst/>
              <a:gdLst/>
              <a:ahLst/>
              <a:cxnLst/>
              <a:rect l="l" t="t" r="r" b="b"/>
              <a:pathLst>
                <a:path w="2639124" h="3164870">
                  <a:moveTo>
                    <a:pt x="0" y="0"/>
                  </a:moveTo>
                  <a:lnTo>
                    <a:pt x="2639124" y="0"/>
                  </a:lnTo>
                  <a:lnTo>
                    <a:pt x="2639124" y="3164870"/>
                  </a:lnTo>
                  <a:lnTo>
                    <a:pt x="0" y="316487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0">
            <a:extLst>
              <a:ext uri="{FF2B5EF4-FFF2-40B4-BE49-F238E27FC236}">
                <a16:creationId xmlns:a16="http://schemas.microsoft.com/office/drawing/2014/main" id="{054BC103-F89F-C63F-A479-A8AB0E2604C7}"/>
              </a:ext>
            </a:extLst>
          </p:cNvPr>
          <p:cNvSpPr txBox="1"/>
          <p:nvPr/>
        </p:nvSpPr>
        <p:spPr>
          <a:xfrm>
            <a:off x="670984" y="1589715"/>
            <a:ext cx="11359008" cy="7429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4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</a:t>
            </a:r>
            <a:r>
              <a:rPr lang="en-US" sz="64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</a:t>
            </a:r>
            <a:r>
              <a:rPr lang="vi-VN" sz="64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6400" b="1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64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Xây dựng kế hoạch phát triển sở trường liên quan đến định hướng nghề nghiệp của bản thân trong tương lai</a:t>
            </a:r>
            <a:endParaRPr lang="vi-VN" sz="6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-3611772">
            <a:off x="16949046" y="-56348"/>
            <a:ext cx="1037147" cy="1255521"/>
          </a:xfrm>
          <a:custGeom>
            <a:avLst/>
            <a:gdLst/>
            <a:ahLst/>
            <a:cxnLst/>
            <a:rect l="l" t="t" r="r" b="b"/>
            <a:pathLst>
              <a:path w="1451494" h="1543458">
                <a:moveTo>
                  <a:pt x="0" y="0"/>
                </a:moveTo>
                <a:lnTo>
                  <a:pt x="1451494" y="0"/>
                </a:lnTo>
                <a:lnTo>
                  <a:pt x="1451494" y="1543458"/>
                </a:lnTo>
                <a:lnTo>
                  <a:pt x="0" y="1543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 rot="1772092">
            <a:off x="46832" y="9126612"/>
            <a:ext cx="820735" cy="1024671"/>
          </a:xfrm>
          <a:custGeom>
            <a:avLst/>
            <a:gdLst/>
            <a:ahLst/>
            <a:cxnLst/>
            <a:rect l="l" t="t" r="r" b="b"/>
            <a:pathLst>
              <a:path w="1398032" h="1523049">
                <a:moveTo>
                  <a:pt x="0" y="0"/>
                </a:moveTo>
                <a:lnTo>
                  <a:pt x="1398032" y="0"/>
                </a:lnTo>
                <a:lnTo>
                  <a:pt x="1398032" y="1523049"/>
                </a:lnTo>
                <a:lnTo>
                  <a:pt x="0" y="15230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656D907-9713-6D43-CB57-ECF338A86F93}"/>
              </a:ext>
            </a:extLst>
          </p:cNvPr>
          <p:cNvGrpSpPr/>
          <p:nvPr/>
        </p:nvGrpSpPr>
        <p:grpSpPr>
          <a:xfrm>
            <a:off x="304802" y="263874"/>
            <a:ext cx="10363198" cy="2256263"/>
            <a:chOff x="304801" y="263874"/>
            <a:chExt cx="10563523" cy="2256263"/>
          </a:xfrm>
        </p:grpSpPr>
        <p:sp>
          <p:nvSpPr>
            <p:cNvPr id="171" name="Line Callout 1 (Border and Accent Bar) 3">
              <a:extLst>
                <a:ext uri="{FF2B5EF4-FFF2-40B4-BE49-F238E27FC236}">
                  <a16:creationId xmlns:a16="http://schemas.microsoft.com/office/drawing/2014/main" id="{D375E172-8FC4-948D-FDD2-05605DB2DB2A}"/>
                </a:ext>
              </a:extLst>
            </p:cNvPr>
            <p:cNvSpPr/>
            <p:nvPr/>
          </p:nvSpPr>
          <p:spPr>
            <a:xfrm>
              <a:off x="304801" y="651338"/>
              <a:ext cx="10210800" cy="1868799"/>
            </a:xfrm>
            <a:prstGeom prst="accentBorderCallout1">
              <a:avLst>
                <a:gd name="adj1" fmla="val 18750"/>
                <a:gd name="adj2" fmla="val -3127"/>
                <a:gd name="adj3" fmla="val 17954"/>
                <a:gd name="adj4" fmla="val -17509"/>
              </a:avLst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 VIỆC CÁ NHÂN</a:t>
              </a:r>
              <a:endParaRPr lang="en-US" sz="4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2" name="Picture 48">
              <a:extLst>
                <a:ext uri="{FF2B5EF4-FFF2-40B4-BE49-F238E27FC236}">
                  <a16:creationId xmlns:a16="http://schemas.microsoft.com/office/drawing/2014/main" id="{7747B528-E306-E6EA-5783-FB6EF9B81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058400" y="263874"/>
              <a:ext cx="809924" cy="1321863"/>
            </a:xfrm>
            <a:prstGeom prst="rect">
              <a:avLst/>
            </a:prstGeom>
          </p:spPr>
        </p:pic>
      </p:grpSp>
      <p:sp>
        <p:nvSpPr>
          <p:cNvPr id="176" name="Speech Bubble: Rectangle with Corners Rounded 175">
            <a:extLst>
              <a:ext uri="{FF2B5EF4-FFF2-40B4-BE49-F238E27FC236}">
                <a16:creationId xmlns:a16="http://schemas.microsoft.com/office/drawing/2014/main" id="{6FE8DB86-D1D6-D0AC-F2AC-6218CEF15C51}"/>
              </a:ext>
            </a:extLst>
          </p:cNvPr>
          <p:cNvSpPr/>
          <p:nvPr/>
        </p:nvSpPr>
        <p:spPr>
          <a:xfrm>
            <a:off x="6553200" y="3238501"/>
            <a:ext cx="10668000" cy="2378710"/>
          </a:xfrm>
          <a:prstGeom prst="wedgeRoundRectCallout">
            <a:avLst>
              <a:gd name="adj1" fmla="val -57063"/>
              <a:gd name="adj2" fmla="val 4795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định hứng thú, sở trường của bản thân</a:t>
            </a:r>
          </a:p>
        </p:txBody>
      </p:sp>
      <p:sp>
        <p:nvSpPr>
          <p:cNvPr id="177" name="Speech Bubble: Rectangle with Corners Rounded 176">
            <a:extLst>
              <a:ext uri="{FF2B5EF4-FFF2-40B4-BE49-F238E27FC236}">
                <a16:creationId xmlns:a16="http://schemas.microsoft.com/office/drawing/2014/main" id="{FE6E8381-494C-CA56-B7F0-09D8F059E655}"/>
              </a:ext>
            </a:extLst>
          </p:cNvPr>
          <p:cNvSpPr/>
          <p:nvPr/>
        </p:nvSpPr>
        <p:spPr>
          <a:xfrm>
            <a:off x="6553200" y="6134100"/>
            <a:ext cx="10668000" cy="3276600"/>
          </a:xfrm>
          <a:prstGeom prst="wedgeRoundRectCallout">
            <a:avLst>
              <a:gd name="adj1" fmla="val -56081"/>
              <a:gd name="adj2" fmla="val -4331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hứng thú, sở trường của bản thân liên quan đến định hướng nghề nghiệp trong tương lai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7068800" y="8763000"/>
            <a:ext cx="1219200" cy="1524000"/>
          </a:xfrm>
          <a:custGeom>
            <a:avLst/>
            <a:gdLst/>
            <a:ahLst/>
            <a:cxnLst/>
            <a:rect l="l" t="t" r="r" b="b"/>
            <a:pathLst>
              <a:path w="1937647" h="2067743">
                <a:moveTo>
                  <a:pt x="0" y="0"/>
                </a:moveTo>
                <a:lnTo>
                  <a:pt x="1937647" y="0"/>
                </a:lnTo>
                <a:lnTo>
                  <a:pt x="1937647" y="2067742"/>
                </a:lnTo>
                <a:lnTo>
                  <a:pt x="0" y="20677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9" name="Picture 5">
            <a:extLst>
              <a:ext uri="{FF2B5EF4-FFF2-40B4-BE49-F238E27FC236}">
                <a16:creationId xmlns:a16="http://schemas.microsoft.com/office/drawing/2014/main" id="{F71401E2-FD93-814C-E1E7-E021108F8F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39586" y="3248736"/>
            <a:ext cx="3975187" cy="6625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214363" y="86724"/>
            <a:ext cx="1814563" cy="1551576"/>
          </a:xfrm>
          <a:custGeom>
            <a:avLst/>
            <a:gdLst/>
            <a:ahLst/>
            <a:cxnLst/>
            <a:rect l="l" t="t" r="r" b="b"/>
            <a:pathLst>
              <a:path w="3235186" h="2903580">
                <a:moveTo>
                  <a:pt x="0" y="0"/>
                </a:moveTo>
                <a:lnTo>
                  <a:pt x="3235186" y="0"/>
                </a:lnTo>
                <a:lnTo>
                  <a:pt x="3235186" y="2903580"/>
                </a:lnTo>
                <a:lnTo>
                  <a:pt x="0" y="2903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7655519">
            <a:off x="17690183" y="-93330"/>
            <a:ext cx="558626" cy="1362502"/>
          </a:xfrm>
          <a:custGeom>
            <a:avLst/>
            <a:gdLst/>
            <a:ahLst/>
            <a:cxnLst/>
            <a:rect l="l" t="t" r="r" b="b"/>
            <a:pathLst>
              <a:path w="558626" h="1362502">
                <a:moveTo>
                  <a:pt x="0" y="0"/>
                </a:moveTo>
                <a:lnTo>
                  <a:pt x="558625" y="0"/>
                </a:lnTo>
                <a:lnTo>
                  <a:pt x="558625" y="1362501"/>
                </a:lnTo>
                <a:lnTo>
                  <a:pt x="0" y="13625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475419-10D4-2242-3D8D-5BF2AE434BF0}"/>
              </a:ext>
            </a:extLst>
          </p:cNvPr>
          <p:cNvGrpSpPr/>
          <p:nvPr/>
        </p:nvGrpSpPr>
        <p:grpSpPr>
          <a:xfrm>
            <a:off x="5848348" y="0"/>
            <a:ext cx="6591299" cy="1521529"/>
            <a:chOff x="5581649" y="-7319"/>
            <a:chExt cx="6591299" cy="1521529"/>
          </a:xfrm>
        </p:grpSpPr>
        <p:sp>
          <p:nvSpPr>
            <p:cNvPr id="18" name="Round Same Side Corner Rectangle 11">
              <a:extLst>
                <a:ext uri="{FF2B5EF4-FFF2-40B4-BE49-F238E27FC236}">
                  <a16:creationId xmlns:a16="http://schemas.microsoft.com/office/drawing/2014/main" id="{01EA871A-6AFB-3979-282B-0BA90996EA4A}"/>
                </a:ext>
              </a:extLst>
            </p:cNvPr>
            <p:cNvSpPr/>
            <p:nvPr/>
          </p:nvSpPr>
          <p:spPr>
            <a:xfrm flipV="1">
              <a:off x="5581649" y="-7319"/>
              <a:ext cx="6591299" cy="1521529"/>
            </a:xfrm>
            <a:prstGeom prst="round2SameRect">
              <a:avLst>
                <a:gd name="adj1" fmla="val 3772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0CDFE0-15F3-9C3E-8D80-C32F96D47EC6}"/>
                </a:ext>
              </a:extLst>
            </p:cNvPr>
            <p:cNvSpPr txBox="1"/>
            <p:nvPr/>
          </p:nvSpPr>
          <p:spPr>
            <a:xfrm>
              <a:off x="5829301" y="291620"/>
              <a:ext cx="6095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 Ý TRẢ LỜI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Line Callout 1 (Border and Accent Bar) 3">
            <a:extLst>
              <a:ext uri="{FF2B5EF4-FFF2-40B4-BE49-F238E27FC236}">
                <a16:creationId xmlns:a16="http://schemas.microsoft.com/office/drawing/2014/main" id="{D1F782F7-3761-63E7-B505-B63F875A56FF}"/>
              </a:ext>
            </a:extLst>
          </p:cNvPr>
          <p:cNvSpPr/>
          <p:nvPr/>
        </p:nvSpPr>
        <p:spPr>
          <a:xfrm>
            <a:off x="414017" y="2091645"/>
            <a:ext cx="12749449" cy="1257687"/>
          </a:xfrm>
          <a:prstGeom prst="accentBorderCallout1">
            <a:avLst>
              <a:gd name="adj1" fmla="val 18750"/>
              <a:gd name="adj2" fmla="val -3127"/>
              <a:gd name="adj3" fmla="val 17954"/>
              <a:gd name="adj4" fmla="val -17509"/>
            </a:avLst>
          </a:prstGeom>
          <a:solidFill>
            <a:srgbClr val="FFF6D9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hứng thú, sở trường như: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16CC4B2-9E21-B1C1-9772-8546385C351A}"/>
              </a:ext>
            </a:extLst>
          </p:cNvPr>
          <p:cNvGrpSpPr/>
          <p:nvPr/>
        </p:nvGrpSpPr>
        <p:grpSpPr>
          <a:xfrm>
            <a:off x="355607" y="3710528"/>
            <a:ext cx="5322966" cy="2770967"/>
            <a:chOff x="300593" y="3476309"/>
            <a:chExt cx="5322966" cy="277096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E895F77-E561-AC99-AFBC-B23917E41C42}"/>
                </a:ext>
              </a:extLst>
            </p:cNvPr>
            <p:cNvGrpSpPr/>
            <p:nvPr/>
          </p:nvGrpSpPr>
          <p:grpSpPr>
            <a:xfrm>
              <a:off x="712772" y="3885076"/>
              <a:ext cx="4910787" cy="2362200"/>
              <a:chOff x="1676400" y="3429000"/>
              <a:chExt cx="4572000" cy="2362200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08B17ABB-5BA9-50D2-B74F-C1587D2B3819}"/>
                  </a:ext>
                </a:extLst>
              </p:cNvPr>
              <p:cNvSpPr/>
              <p:nvPr/>
            </p:nvSpPr>
            <p:spPr>
              <a:xfrm>
                <a:off x="1828800" y="3581400"/>
                <a:ext cx="4419600" cy="220980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21CDC008-1AAB-64F6-FD9E-4121E3397F1B}"/>
                  </a:ext>
                </a:extLst>
              </p:cNvPr>
              <p:cNvSpPr/>
              <p:nvPr/>
            </p:nvSpPr>
            <p:spPr>
              <a:xfrm>
                <a:off x="1676400" y="3429000"/>
                <a:ext cx="4419600" cy="22098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Nấu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ăn</a:t>
                </a:r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3" name="Picture 52" descr="Cartoon child wearing chef hat and holding a plate of cookies&#10;&#10;Description automatically generated with low confidence">
              <a:extLst>
                <a:ext uri="{FF2B5EF4-FFF2-40B4-BE49-F238E27FC236}">
                  <a16:creationId xmlns:a16="http://schemas.microsoft.com/office/drawing/2014/main" id="{CCD2B4FC-889C-1A98-D782-1B5C76EA0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593" y="3476309"/>
              <a:ext cx="1682891" cy="2770967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427CC44-1B30-9F05-FF22-BFB2847E0D5D}"/>
              </a:ext>
            </a:extLst>
          </p:cNvPr>
          <p:cNvGrpSpPr/>
          <p:nvPr/>
        </p:nvGrpSpPr>
        <p:grpSpPr>
          <a:xfrm>
            <a:off x="6254445" y="4119295"/>
            <a:ext cx="5548455" cy="2378529"/>
            <a:chOff x="6264339" y="3885076"/>
            <a:chExt cx="5548455" cy="237852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3589780-7CBA-9DEB-F94B-C1B892C5EDA5}"/>
                </a:ext>
              </a:extLst>
            </p:cNvPr>
            <p:cNvGrpSpPr/>
            <p:nvPr/>
          </p:nvGrpSpPr>
          <p:grpSpPr>
            <a:xfrm>
              <a:off x="6732670" y="3885076"/>
              <a:ext cx="5080124" cy="2362200"/>
              <a:chOff x="1676400" y="3429000"/>
              <a:chExt cx="4572000" cy="2498602"/>
            </a:xfrm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71CF484E-3002-CCBE-FE6F-84746410126A}"/>
                  </a:ext>
                </a:extLst>
              </p:cNvPr>
              <p:cNvSpPr/>
              <p:nvPr/>
            </p:nvSpPr>
            <p:spPr>
              <a:xfrm>
                <a:off x="1828800" y="3581400"/>
                <a:ext cx="4419600" cy="234620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E4349FF5-4621-B2B2-ECE8-12DF6A2D0ECD}"/>
                  </a:ext>
                </a:extLst>
              </p:cNvPr>
              <p:cNvSpPr/>
              <p:nvPr/>
            </p:nvSpPr>
            <p:spPr>
              <a:xfrm>
                <a:off x="1676400" y="3429000"/>
                <a:ext cx="4419600" cy="230219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May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vá</a:t>
                </a:r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8" name="Picture 57" descr="A cartoon of a child sewing&#10;&#10;Description automatically generated with medium confidence">
              <a:extLst>
                <a:ext uri="{FF2B5EF4-FFF2-40B4-BE49-F238E27FC236}">
                  <a16:creationId xmlns:a16="http://schemas.microsoft.com/office/drawing/2014/main" id="{299CAFD8-D289-B448-82ED-F8C6ABB19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339" y="4045485"/>
              <a:ext cx="1959151" cy="221812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0C5B09B-CCE2-D0EC-4CA2-21A7D0412DB3}"/>
              </a:ext>
            </a:extLst>
          </p:cNvPr>
          <p:cNvGrpSpPr/>
          <p:nvPr/>
        </p:nvGrpSpPr>
        <p:grpSpPr>
          <a:xfrm>
            <a:off x="6716355" y="6625575"/>
            <a:ext cx="5479186" cy="3138289"/>
            <a:chOff x="6760748" y="6480793"/>
            <a:chExt cx="5479186" cy="3138289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ECDAA49-989A-C49C-F032-2B4BED012F6B}"/>
                </a:ext>
              </a:extLst>
            </p:cNvPr>
            <p:cNvGrpSpPr/>
            <p:nvPr/>
          </p:nvGrpSpPr>
          <p:grpSpPr>
            <a:xfrm>
              <a:off x="6760748" y="7120480"/>
              <a:ext cx="5101852" cy="2498602"/>
              <a:chOff x="1676400" y="3429000"/>
              <a:chExt cx="4572000" cy="2498602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A96F9C16-5724-B26C-6EFD-EDE58E7854D3}"/>
                  </a:ext>
                </a:extLst>
              </p:cNvPr>
              <p:cNvSpPr/>
              <p:nvPr/>
            </p:nvSpPr>
            <p:spPr>
              <a:xfrm>
                <a:off x="1828800" y="3581400"/>
                <a:ext cx="4419600" cy="2346202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C14E4B3F-E0D0-78CD-64D8-EE8A96EED1BE}"/>
                  </a:ext>
                </a:extLst>
              </p:cNvPr>
              <p:cNvSpPr/>
              <p:nvPr/>
            </p:nvSpPr>
            <p:spPr>
              <a:xfrm>
                <a:off x="1676400" y="3429000"/>
                <a:ext cx="4419600" cy="230219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Bơi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lội</a:t>
                </a:r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3" name="Picture 72" descr="A cartoon of a child swimming in water&#10;&#10;Description automatically generated with medium confidence">
              <a:extLst>
                <a:ext uri="{FF2B5EF4-FFF2-40B4-BE49-F238E27FC236}">
                  <a16:creationId xmlns:a16="http://schemas.microsoft.com/office/drawing/2014/main" id="{2FCF43C1-C201-E702-21B8-71ADF3F8DF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61" b="23226"/>
            <a:stretch/>
          </p:blipFill>
          <p:spPr>
            <a:xfrm>
              <a:off x="9073066" y="6480793"/>
              <a:ext cx="3166868" cy="1390677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0E7C8CB-2292-2299-9FC4-3BAE1554EF2C}"/>
              </a:ext>
            </a:extLst>
          </p:cNvPr>
          <p:cNvGrpSpPr/>
          <p:nvPr/>
        </p:nvGrpSpPr>
        <p:grpSpPr>
          <a:xfrm>
            <a:off x="816829" y="6855853"/>
            <a:ext cx="5665360" cy="2913710"/>
            <a:chOff x="816829" y="6855853"/>
            <a:chExt cx="5665360" cy="2913710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22A9A0B-18B4-2EF1-E9A7-D7747C6DD85F}"/>
                </a:ext>
              </a:extLst>
            </p:cNvPr>
            <p:cNvGrpSpPr/>
            <p:nvPr/>
          </p:nvGrpSpPr>
          <p:grpSpPr>
            <a:xfrm>
              <a:off x="816829" y="7240960"/>
              <a:ext cx="5029198" cy="2528603"/>
              <a:chOff x="1676400" y="3382669"/>
              <a:chExt cx="4572000" cy="2528603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724AF453-D23D-C0BA-FF56-356744087986}"/>
                  </a:ext>
                </a:extLst>
              </p:cNvPr>
              <p:cNvSpPr/>
              <p:nvPr/>
            </p:nvSpPr>
            <p:spPr>
              <a:xfrm>
                <a:off x="1828800" y="3581399"/>
                <a:ext cx="4419600" cy="2329873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03E3FC35-F997-1B49-20C7-CD465B32974E}"/>
                  </a:ext>
                </a:extLst>
              </p:cNvPr>
              <p:cNvSpPr/>
              <p:nvPr/>
            </p:nvSpPr>
            <p:spPr>
              <a:xfrm>
                <a:off x="1676400" y="3382669"/>
                <a:ext cx="4419600" cy="225613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 bóng</a:t>
                </a:r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2" name="Picture 81" descr="A cartoon of a child kicking a football ball&#10;&#10;Description automatically generated">
              <a:extLst>
                <a:ext uri="{FF2B5EF4-FFF2-40B4-BE49-F238E27FC236}">
                  <a16:creationId xmlns:a16="http://schemas.microsoft.com/office/drawing/2014/main" id="{F184EE81-64D3-662E-5B1E-299551231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991" y="6855853"/>
              <a:ext cx="2332198" cy="2332198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CF9AE97-5F74-F5A5-AF21-FAA128853EC7}"/>
              </a:ext>
            </a:extLst>
          </p:cNvPr>
          <p:cNvGrpSpPr/>
          <p:nvPr/>
        </p:nvGrpSpPr>
        <p:grpSpPr>
          <a:xfrm>
            <a:off x="12672281" y="3503200"/>
            <a:ext cx="5201702" cy="2978295"/>
            <a:chOff x="12672281" y="3503200"/>
            <a:chExt cx="5201702" cy="297829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6603477-A560-10DF-AE6C-7CB4C9676BC5}"/>
                </a:ext>
              </a:extLst>
            </p:cNvPr>
            <p:cNvGrpSpPr/>
            <p:nvPr/>
          </p:nvGrpSpPr>
          <p:grpSpPr>
            <a:xfrm>
              <a:off x="12672281" y="4119295"/>
              <a:ext cx="5008503" cy="2362200"/>
              <a:chOff x="1676400" y="3429000"/>
              <a:chExt cx="4572000" cy="2362200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55A407C-2531-6362-AAC7-7F0D70BCAAC1}"/>
                  </a:ext>
                </a:extLst>
              </p:cNvPr>
              <p:cNvSpPr/>
              <p:nvPr/>
            </p:nvSpPr>
            <p:spPr>
              <a:xfrm>
                <a:off x="1828800" y="3581400"/>
                <a:ext cx="4419600" cy="220980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4EB90CBC-0F81-8038-14C7-BD325D7CB177}"/>
                  </a:ext>
                </a:extLst>
              </p:cNvPr>
              <p:cNvSpPr/>
              <p:nvPr/>
            </p:nvSpPr>
            <p:spPr>
              <a:xfrm>
                <a:off x="1676400" y="3429000"/>
                <a:ext cx="4419600" cy="2209800"/>
              </a:xfrm>
              <a:prstGeom prst="roundRect">
                <a:avLst/>
              </a:prstGeom>
              <a:solidFill>
                <a:srgbClr val="FFFDB5"/>
              </a:solidFill>
              <a:ln>
                <a:solidFill>
                  <a:srgbClr val="FFFD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 tranh</a:t>
                </a:r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4" name="Picture 83" descr="A child painting on a easel&#10;&#10;Description automatically generated with medium confidence">
              <a:extLst>
                <a:ext uri="{FF2B5EF4-FFF2-40B4-BE49-F238E27FC236}">
                  <a16:creationId xmlns:a16="http://schemas.microsoft.com/office/drawing/2014/main" id="{0BDFD4B5-5FC9-5695-1390-F1174F86D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0902" y="3503200"/>
              <a:ext cx="1973081" cy="1869235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B6F6A5B-C349-6A44-A120-45458D762106}"/>
              </a:ext>
            </a:extLst>
          </p:cNvPr>
          <p:cNvGrpSpPr/>
          <p:nvPr/>
        </p:nvGrpSpPr>
        <p:grpSpPr>
          <a:xfrm>
            <a:off x="12672282" y="7240959"/>
            <a:ext cx="5008502" cy="2528603"/>
            <a:chOff x="12672282" y="7240959"/>
            <a:chExt cx="5008502" cy="252860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F6D09D6-CB5B-62DE-C2AC-5D339F1A030E}"/>
                </a:ext>
              </a:extLst>
            </p:cNvPr>
            <p:cNvGrpSpPr/>
            <p:nvPr/>
          </p:nvGrpSpPr>
          <p:grpSpPr>
            <a:xfrm>
              <a:off x="12672282" y="7240960"/>
              <a:ext cx="5008502" cy="2528602"/>
              <a:chOff x="1676400" y="3429000"/>
              <a:chExt cx="4572000" cy="2528602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412F9E9C-017D-B385-A0F7-C663A33D5B0F}"/>
                  </a:ext>
                </a:extLst>
              </p:cNvPr>
              <p:cNvSpPr/>
              <p:nvPr/>
            </p:nvSpPr>
            <p:spPr>
              <a:xfrm>
                <a:off x="1828800" y="3581399"/>
                <a:ext cx="4419600" cy="2376203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9D2DBE17-E682-2869-426A-A552C056B1C8}"/>
                  </a:ext>
                </a:extLst>
              </p:cNvPr>
              <p:cNvSpPr/>
              <p:nvPr/>
            </p:nvSpPr>
            <p:spPr>
              <a:xfrm>
                <a:off x="1676400" y="3429000"/>
                <a:ext cx="4419600" cy="220980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 hát</a:t>
                </a:r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6" name="Picture 85" descr="A cartoon of a child holding a microphone&#10;&#10;Description automatically generated with medium confidence">
              <a:extLst>
                <a:ext uri="{FF2B5EF4-FFF2-40B4-BE49-F238E27FC236}">
                  <a16:creationId xmlns:a16="http://schemas.microsoft.com/office/drawing/2014/main" id="{65332B70-C032-A52F-5E6F-297A3DC3AC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6" t="-670" r="19075" b="670"/>
            <a:stretch/>
          </p:blipFill>
          <p:spPr>
            <a:xfrm>
              <a:off x="12737482" y="7240959"/>
              <a:ext cx="1393043" cy="247349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255814" y="8902412"/>
            <a:ext cx="1358557" cy="1270953"/>
          </a:xfrm>
          <a:custGeom>
            <a:avLst/>
            <a:gdLst/>
            <a:ahLst/>
            <a:cxnLst/>
            <a:rect l="l" t="t" r="r" b="b"/>
            <a:pathLst>
              <a:path w="1857076" h="1803685">
                <a:moveTo>
                  <a:pt x="0" y="0"/>
                </a:moveTo>
                <a:lnTo>
                  <a:pt x="1857076" y="0"/>
                </a:lnTo>
                <a:lnTo>
                  <a:pt x="1857076" y="1803685"/>
                </a:lnTo>
                <a:lnTo>
                  <a:pt x="0" y="18036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rot="1351406">
            <a:off x="16732326" y="-139203"/>
            <a:ext cx="1709053" cy="1243895"/>
          </a:xfrm>
          <a:custGeom>
            <a:avLst/>
            <a:gdLst/>
            <a:ahLst/>
            <a:cxnLst/>
            <a:rect l="l" t="t" r="r" b="b"/>
            <a:pathLst>
              <a:path w="2450760" h="2165859">
                <a:moveTo>
                  <a:pt x="0" y="0"/>
                </a:moveTo>
                <a:lnTo>
                  <a:pt x="2450760" y="0"/>
                </a:lnTo>
                <a:lnTo>
                  <a:pt x="2450760" y="2165859"/>
                </a:lnTo>
                <a:lnTo>
                  <a:pt x="0" y="21658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228600" y="86421"/>
            <a:ext cx="1358557" cy="1270953"/>
          </a:xfrm>
          <a:custGeom>
            <a:avLst/>
            <a:gdLst/>
            <a:ahLst/>
            <a:cxnLst/>
            <a:rect l="l" t="t" r="r" b="b"/>
            <a:pathLst>
              <a:path w="2007744" h="2038319">
                <a:moveTo>
                  <a:pt x="0" y="0"/>
                </a:moveTo>
                <a:lnTo>
                  <a:pt x="2007744" y="0"/>
                </a:lnTo>
                <a:lnTo>
                  <a:pt x="2007744" y="2038319"/>
                </a:lnTo>
                <a:lnTo>
                  <a:pt x="0" y="20383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CAC2A994-3077-6B9C-285F-32A352FE83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914" t="38319"/>
          <a:stretch>
            <a:fillRect/>
          </a:stretch>
        </p:blipFill>
        <p:spPr>
          <a:xfrm rot="10800000">
            <a:off x="2743200" y="3086100"/>
            <a:ext cx="15542184" cy="7200900"/>
          </a:xfrm>
          <a:prstGeom prst="rect">
            <a:avLst/>
          </a:prstGeom>
        </p:spPr>
      </p:pic>
      <p:pic>
        <p:nvPicPr>
          <p:cNvPr id="26" name="Picture 2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655C7BB-4D0A-2213-C2B6-9866628B0A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1"/>
          <a:stretch/>
        </p:blipFill>
        <p:spPr>
          <a:xfrm rot="19925956">
            <a:off x="1493821" y="1206098"/>
            <a:ext cx="7960810" cy="436555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51F0AE7-7C7F-E306-3137-EDAD35694F34}"/>
              </a:ext>
            </a:extLst>
          </p:cNvPr>
          <p:cNvSpPr txBox="1"/>
          <p:nvPr/>
        </p:nvSpPr>
        <p:spPr>
          <a:xfrm>
            <a:off x="6296968" y="5600700"/>
            <a:ext cx="11049000" cy="385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 </a:t>
            </a:r>
            <a:r>
              <a:rPr lang="vi-VN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</a:t>
            </a: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vi-VN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ây dựng kế hoạch phát triển sở trường có liên quan đến định hướng nghề nghiệp trong tương lai</a:t>
            </a: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dựa vào những gợi ý dưới đây, sau đó chia sẻ trong nhóm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D13C69-117A-AB18-859E-4A0574D86D33}"/>
              </a:ext>
            </a:extLst>
          </p:cNvPr>
          <p:cNvSpPr/>
          <p:nvPr/>
        </p:nvSpPr>
        <p:spPr>
          <a:xfrm>
            <a:off x="304800" y="1257300"/>
            <a:ext cx="17602200" cy="876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F762EDE-32B2-3DB8-E750-2E30908C7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001686"/>
              </p:ext>
            </p:extLst>
          </p:nvPr>
        </p:nvGraphicFramePr>
        <p:xfrm>
          <a:off x="781050" y="2898675"/>
          <a:ext cx="16725900" cy="6846408"/>
        </p:xfrm>
        <a:graphic>
          <a:graphicData uri="http://schemas.openxmlformats.org/drawingml/2006/table">
            <a:tbl>
              <a:tblPr firstRow="1" firstCol="1" bandRow="1"/>
              <a:tblGrid>
                <a:gridCol w="2495550">
                  <a:extLst>
                    <a:ext uri="{9D8B030D-6E8A-4147-A177-3AD203B41FA5}">
                      <a16:colId xmlns:a16="http://schemas.microsoft.com/office/drawing/2014/main" val="3498728270"/>
                    </a:ext>
                  </a:extLst>
                </a:gridCol>
                <a:gridCol w="5519168">
                  <a:extLst>
                    <a:ext uri="{9D8B030D-6E8A-4147-A177-3AD203B41FA5}">
                      <a16:colId xmlns:a16="http://schemas.microsoft.com/office/drawing/2014/main" val="2797923260"/>
                    </a:ext>
                  </a:extLst>
                </a:gridCol>
                <a:gridCol w="4810972">
                  <a:extLst>
                    <a:ext uri="{9D8B030D-6E8A-4147-A177-3AD203B41FA5}">
                      <a16:colId xmlns:a16="http://schemas.microsoft.com/office/drawing/2014/main" val="1401028956"/>
                    </a:ext>
                  </a:extLst>
                </a:gridCol>
                <a:gridCol w="3900210">
                  <a:extLst>
                    <a:ext uri="{9D8B030D-6E8A-4147-A177-3AD203B41FA5}">
                      <a16:colId xmlns:a16="http://schemas.microsoft.com/office/drawing/2014/main" val="1116749719"/>
                    </a:ext>
                  </a:extLst>
                </a:gridCol>
              </a:tblGrid>
              <a:tr h="1131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Sở trường cần phát huy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Những việc cần làm 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để phát huy sở trường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Thời gian thực hiện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Kết quả mong muốn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758186"/>
                  </a:ext>
                </a:extLst>
              </a:tr>
              <a:tr h="281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Vẽ tranh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Tham gia sinh hoạt câu lạc bộ Mĩ thuật của trường. </a:t>
                      </a:r>
                    </a:p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Tham gia vẽ báo tường của lớp. </a:t>
                      </a:r>
                    </a:p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Vẽ tranh trang trí góc riêng của em ở gia đình.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Chiều thứ năm hằng tuần. </a:t>
                      </a:r>
                    </a:p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Dịp kỉ niệm ngày Nhà giáo Việt Nam 20/11.</a:t>
                      </a:r>
                    </a:p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Những lúc rảnh rỗi.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Khả năng vẽ tranh của bản thân được nâng cao.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471041"/>
                  </a:ext>
                </a:extLst>
              </a:tr>
              <a:tr h="2895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Thuyết trình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Tích cực phát biểu ý kiến trong các giờ học. </a:t>
                      </a:r>
                    </a:p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Tham gia diễn đàn học sinh, thi thuyết trình, thi tuyên truyền viên trẻ tuổi,…do lớp, trường tổ chức.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Hằng ngày. </a:t>
                      </a:r>
                    </a:p>
                    <a:p>
                      <a:pPr marL="457200" marR="0" indent="-45720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Những dịp nhà trường, lớp tổ chức hoạt động này.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Khả năng thuyết trình của bản thân sẽ được nâng cao cả về nội dung và cách trình bày.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32304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07FDD3B-9DFC-2C39-34FC-AF5D503CE7A6}"/>
              </a:ext>
            </a:extLst>
          </p:cNvPr>
          <p:cNvSpPr txBox="1"/>
          <p:nvPr/>
        </p:nvSpPr>
        <p:spPr>
          <a:xfrm>
            <a:off x="647700" y="1397789"/>
            <a:ext cx="11658600" cy="133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 và tên: Nguyễn Thùy Dung</a:t>
            </a:r>
          </a:p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 hướng nghề nghiệp tương lai: Họa sĩ, diễn giả.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76FEFD-6E10-FCA5-2CDD-9CCF426792BA}"/>
              </a:ext>
            </a:extLst>
          </p:cNvPr>
          <p:cNvSpPr txBox="1"/>
          <p:nvPr/>
        </p:nvSpPr>
        <p:spPr>
          <a:xfrm>
            <a:off x="517071" y="440897"/>
            <a:ext cx="1737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Kế hoạch phát triển sở trường hướng tới nghề nghiệp trong tương lai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7384212" y="9030118"/>
            <a:ext cx="1318655" cy="990600"/>
          </a:xfrm>
          <a:custGeom>
            <a:avLst/>
            <a:gdLst/>
            <a:ahLst/>
            <a:cxnLst/>
            <a:rect l="l" t="t" r="r" b="b"/>
            <a:pathLst>
              <a:path w="3962306" h="3556170">
                <a:moveTo>
                  <a:pt x="0" y="0"/>
                </a:moveTo>
                <a:lnTo>
                  <a:pt x="3962306" y="0"/>
                </a:lnTo>
                <a:lnTo>
                  <a:pt x="3962306" y="3556170"/>
                </a:lnTo>
                <a:lnTo>
                  <a:pt x="0" y="35561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7699884" y="9535"/>
            <a:ext cx="763770" cy="834721"/>
          </a:xfrm>
          <a:custGeom>
            <a:avLst/>
            <a:gdLst/>
            <a:ahLst/>
            <a:cxnLst/>
            <a:rect l="l" t="t" r="r" b="b"/>
            <a:pathLst>
              <a:path w="763770" h="834721">
                <a:moveTo>
                  <a:pt x="0" y="0"/>
                </a:moveTo>
                <a:lnTo>
                  <a:pt x="763770" y="0"/>
                </a:lnTo>
                <a:lnTo>
                  <a:pt x="763770" y="834721"/>
                </a:lnTo>
                <a:lnTo>
                  <a:pt x="0" y="83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0" y="9621316"/>
            <a:ext cx="769929" cy="586229"/>
          </a:xfrm>
          <a:custGeom>
            <a:avLst/>
            <a:gdLst/>
            <a:ahLst/>
            <a:cxnLst/>
            <a:rect l="l" t="t" r="r" b="b"/>
            <a:pathLst>
              <a:path w="1656670" h="958798">
                <a:moveTo>
                  <a:pt x="0" y="0"/>
                </a:moveTo>
                <a:lnTo>
                  <a:pt x="1656670" y="0"/>
                </a:lnTo>
                <a:lnTo>
                  <a:pt x="1656670" y="958798"/>
                </a:lnTo>
                <a:lnTo>
                  <a:pt x="0" y="958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383C60B-9761-5351-DB9C-D1EAED068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4914" y="1757144"/>
            <a:ext cx="2667000" cy="2283619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A876A79A-6D47-8611-139D-56C6F4461DF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801600" y="1751701"/>
            <a:ext cx="1607273" cy="21756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901F80-FBFD-B4F3-B0A5-3E91ED7ABFAE}"/>
              </a:ext>
            </a:extLst>
          </p:cNvPr>
          <p:cNvSpPr txBox="1"/>
          <p:nvPr/>
        </p:nvSpPr>
        <p:spPr>
          <a:xfrm>
            <a:off x="1828800" y="4937039"/>
            <a:ext cx="7086600" cy="483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Tham gia câu lạc bộ Tiếng Anh.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Xem các chương trình ti vi nói Tiếng Anh.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Mạnh dạn giao tiếp với người nước ngoài khi có điều kiện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Tập nói trước gương,…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CD3726-D512-BA7F-4E5B-FC9AA2C4DB5C}"/>
              </a:ext>
            </a:extLst>
          </p:cNvPr>
          <p:cNvSpPr txBox="1"/>
          <p:nvPr/>
        </p:nvSpPr>
        <p:spPr>
          <a:xfrm>
            <a:off x="1528056" y="4267997"/>
            <a:ext cx="7620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latin typeface="Arial" panose="020B0604020202020204" pitchFamily="34" charset="0"/>
                <a:cs typeface="Arial" panose="020B0604020202020204" pitchFamily="34" charset="0"/>
              </a:rPr>
              <a:t>Để phát triển sở trường Tiếng Anh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BDAC27-0463-7741-741E-98191E743D24}"/>
              </a:ext>
            </a:extLst>
          </p:cNvPr>
          <p:cNvSpPr txBox="1"/>
          <p:nvPr/>
        </p:nvSpPr>
        <p:spPr>
          <a:xfrm>
            <a:off x="9898069" y="4267997"/>
            <a:ext cx="7620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latin typeface="Arial" panose="020B0604020202020204" pitchFamily="34" charset="0"/>
                <a:cs typeface="Arial" panose="020B0604020202020204" pitchFamily="34" charset="0"/>
              </a:rPr>
              <a:t>Để phát triển sở trường đá bóng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9F60DE-2255-DA7C-4F7B-7F4DDA9E5A58}"/>
              </a:ext>
            </a:extLst>
          </p:cNvPr>
          <p:cNvSpPr txBox="1"/>
          <p:nvPr/>
        </p:nvSpPr>
        <p:spPr>
          <a:xfrm>
            <a:off x="9936170" y="4938906"/>
            <a:ext cx="7086600" cy="483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Tham gia câu lạc bộ đá bóng của trường.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Đi đá bóng giao hữu cùng các bạn vào cuối tuần.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Xem các trận bóng để học hỏi thêm kinh nghiệm.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EC8C43-5475-1797-024C-8B6BFF1740AB}"/>
              </a:ext>
            </a:extLst>
          </p:cNvPr>
          <p:cNvGrpSpPr/>
          <p:nvPr/>
        </p:nvGrpSpPr>
        <p:grpSpPr>
          <a:xfrm>
            <a:off x="0" y="262445"/>
            <a:ext cx="9202774" cy="1163623"/>
            <a:chOff x="0" y="1746465"/>
            <a:chExt cx="9202774" cy="116362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2C1CDAF-1CB6-DCFF-5581-42BACD9F121B}"/>
                </a:ext>
              </a:extLst>
            </p:cNvPr>
            <p:cNvSpPr/>
            <p:nvPr/>
          </p:nvSpPr>
          <p:spPr>
            <a:xfrm>
              <a:off x="0" y="1822687"/>
              <a:ext cx="8610600" cy="10111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 số ví dụ minh họa khác</a:t>
              </a:r>
            </a:p>
          </p:txBody>
        </p:sp>
        <p:pic>
          <p:nvPicPr>
            <p:cNvPr id="27" name="Picture 103">
              <a:extLst>
                <a:ext uri="{FF2B5EF4-FFF2-40B4-BE49-F238E27FC236}">
                  <a16:creationId xmlns:a16="http://schemas.microsoft.com/office/drawing/2014/main" id="{1D365888-DFA8-9EB3-3AB6-D96D4BD55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 rot="1376890">
              <a:off x="8018425" y="1746465"/>
              <a:ext cx="1184349" cy="116362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/>
      <p:bldP spid="22" grpId="0"/>
      <p:bldP spid="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26341" y="8751378"/>
            <a:ext cx="3132959" cy="1207495"/>
          </a:xfrm>
          <a:custGeom>
            <a:avLst/>
            <a:gdLst/>
            <a:ahLst/>
            <a:cxnLst/>
            <a:rect l="l" t="t" r="r" b="b"/>
            <a:pathLst>
              <a:path w="3132959" h="1207495">
                <a:moveTo>
                  <a:pt x="0" y="0"/>
                </a:moveTo>
                <a:lnTo>
                  <a:pt x="3132959" y="0"/>
                </a:lnTo>
                <a:lnTo>
                  <a:pt x="3132959" y="1207494"/>
                </a:lnTo>
                <a:lnTo>
                  <a:pt x="0" y="12074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6439248" y="-4480522"/>
            <a:ext cx="6689973" cy="20178070"/>
            <a:chOff x="0" y="0"/>
            <a:chExt cx="1679927" cy="4946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79927" cy="4946750"/>
            </a:xfrm>
            <a:custGeom>
              <a:avLst/>
              <a:gdLst/>
              <a:ahLst/>
              <a:cxnLst/>
              <a:rect l="l" t="t" r="r" b="b"/>
              <a:pathLst>
                <a:path w="1679927" h="4946750">
                  <a:moveTo>
                    <a:pt x="0" y="0"/>
                  </a:moveTo>
                  <a:lnTo>
                    <a:pt x="1679927" y="0"/>
                  </a:lnTo>
                  <a:lnTo>
                    <a:pt x="1679927" y="4946750"/>
                  </a:lnTo>
                  <a:lnTo>
                    <a:pt x="0" y="494675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3937862">
            <a:off x="15575720" y="441518"/>
            <a:ext cx="3572486" cy="1443880"/>
          </a:xfrm>
          <a:custGeom>
            <a:avLst/>
            <a:gdLst/>
            <a:ahLst/>
            <a:cxnLst/>
            <a:rect l="l" t="t" r="r" b="b"/>
            <a:pathLst>
              <a:path w="3572486" h="1443880">
                <a:moveTo>
                  <a:pt x="0" y="0"/>
                </a:moveTo>
                <a:lnTo>
                  <a:pt x="3572486" y="0"/>
                </a:lnTo>
                <a:lnTo>
                  <a:pt x="3572486" y="1443880"/>
                </a:lnTo>
                <a:lnTo>
                  <a:pt x="0" y="14438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3611772">
            <a:off x="16010169" y="7046186"/>
            <a:ext cx="1451494" cy="1543458"/>
          </a:xfrm>
          <a:custGeom>
            <a:avLst/>
            <a:gdLst/>
            <a:ahLst/>
            <a:cxnLst/>
            <a:rect l="l" t="t" r="r" b="b"/>
            <a:pathLst>
              <a:path w="1451494" h="1543458">
                <a:moveTo>
                  <a:pt x="0" y="0"/>
                </a:moveTo>
                <a:lnTo>
                  <a:pt x="1451493" y="0"/>
                </a:lnTo>
                <a:lnTo>
                  <a:pt x="1451493" y="1543458"/>
                </a:lnTo>
                <a:lnTo>
                  <a:pt x="0" y="15434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864656" y="4784846"/>
            <a:ext cx="2450760" cy="2165859"/>
          </a:xfrm>
          <a:custGeom>
            <a:avLst/>
            <a:gdLst/>
            <a:ahLst/>
            <a:cxnLst/>
            <a:rect l="l" t="t" r="r" b="b"/>
            <a:pathLst>
              <a:path w="2450760" h="2165859">
                <a:moveTo>
                  <a:pt x="0" y="0"/>
                </a:moveTo>
                <a:lnTo>
                  <a:pt x="2450760" y="0"/>
                </a:lnTo>
                <a:lnTo>
                  <a:pt x="2450760" y="2165860"/>
                </a:lnTo>
                <a:lnTo>
                  <a:pt x="0" y="21658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785138" y="-761524"/>
            <a:ext cx="1398032" cy="1523049"/>
          </a:xfrm>
          <a:custGeom>
            <a:avLst/>
            <a:gdLst/>
            <a:ahLst/>
            <a:cxnLst/>
            <a:rect l="l" t="t" r="r" b="b"/>
            <a:pathLst>
              <a:path w="1398032" h="1523049">
                <a:moveTo>
                  <a:pt x="0" y="0"/>
                </a:moveTo>
                <a:lnTo>
                  <a:pt x="1398032" y="0"/>
                </a:lnTo>
                <a:lnTo>
                  <a:pt x="1398032" y="1523048"/>
                </a:lnTo>
                <a:lnTo>
                  <a:pt x="0" y="15230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494648" y="2608965"/>
            <a:ext cx="1873316" cy="1937913"/>
          </a:xfrm>
          <a:custGeom>
            <a:avLst/>
            <a:gdLst/>
            <a:ahLst/>
            <a:cxnLst/>
            <a:rect l="l" t="t" r="r" b="b"/>
            <a:pathLst>
              <a:path w="1873316" h="1937913">
                <a:moveTo>
                  <a:pt x="0" y="0"/>
                </a:moveTo>
                <a:lnTo>
                  <a:pt x="1873316" y="0"/>
                </a:lnTo>
                <a:lnTo>
                  <a:pt x="1873316" y="1937913"/>
                </a:lnTo>
                <a:lnTo>
                  <a:pt x="0" y="19379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388853" y="1163458"/>
            <a:ext cx="1409886" cy="1360540"/>
          </a:xfrm>
          <a:custGeom>
            <a:avLst/>
            <a:gdLst/>
            <a:ahLst/>
            <a:cxnLst/>
            <a:rect l="l" t="t" r="r" b="b"/>
            <a:pathLst>
              <a:path w="1409886" h="1360540">
                <a:moveTo>
                  <a:pt x="0" y="0"/>
                </a:moveTo>
                <a:lnTo>
                  <a:pt x="1409886" y="0"/>
                </a:lnTo>
                <a:lnTo>
                  <a:pt x="1409886" y="1360540"/>
                </a:lnTo>
                <a:lnTo>
                  <a:pt x="0" y="13605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6168376">
            <a:off x="16058958" y="8458935"/>
            <a:ext cx="4255328" cy="1455677"/>
          </a:xfrm>
          <a:custGeom>
            <a:avLst/>
            <a:gdLst/>
            <a:ahLst/>
            <a:cxnLst/>
            <a:rect l="l" t="t" r="r" b="b"/>
            <a:pathLst>
              <a:path w="4255328" h="1455677">
                <a:moveTo>
                  <a:pt x="0" y="0"/>
                </a:moveTo>
                <a:lnTo>
                  <a:pt x="4255328" y="0"/>
                </a:lnTo>
                <a:lnTo>
                  <a:pt x="4255328" y="1455677"/>
                </a:lnTo>
                <a:lnTo>
                  <a:pt x="0" y="14556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DD4CFE-FAF6-EA6D-D40B-246912237744}"/>
              </a:ext>
            </a:extLst>
          </p:cNvPr>
          <p:cNvSpPr txBox="1"/>
          <p:nvPr/>
        </p:nvSpPr>
        <p:spPr>
          <a:xfrm>
            <a:off x="4238852" y="1050346"/>
            <a:ext cx="981029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183CB6-CA21-DDBA-831C-B9C908C0B978}"/>
              </a:ext>
            </a:extLst>
          </p:cNvPr>
          <p:cNvSpPr txBox="1"/>
          <p:nvPr/>
        </p:nvSpPr>
        <p:spPr>
          <a:xfrm>
            <a:off x="1568614" y="2961062"/>
            <a:ext cx="12341738" cy="5062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lại các kiến thức đã học hôm nay.</a:t>
            </a:r>
          </a:p>
          <a:p>
            <a:pPr marL="571500" marR="0" indent="-5715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vi-VN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bài tập trong </a:t>
            </a: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vi-VN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BT Hoạt động trải nghiệm 11</a:t>
            </a: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indent="-5715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vi-VN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và tìm hiểu trước nội dung </a:t>
            </a:r>
            <a:r>
              <a:rPr lang="vi-VN" sz="42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 đề 2 – Hoạt động </a:t>
            </a:r>
            <a:r>
              <a:rPr lang="en-US" sz="42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7,8.</a:t>
            </a:r>
            <a:endParaRPr lang="vi-VN" sz="4200" b="1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495</Words>
  <Application>Microsoft Office PowerPoint</Application>
  <PresentationFormat>Custom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Open Sans Light</vt:lpstr>
      <vt:lpstr>Courier New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Floral All About Me Presentation</dc:title>
  <cp:lastModifiedBy>Acer</cp:lastModifiedBy>
  <cp:revision>5</cp:revision>
  <dcterms:created xsi:type="dcterms:W3CDTF">2006-08-16T00:00:00Z</dcterms:created>
  <dcterms:modified xsi:type="dcterms:W3CDTF">2023-09-27T03:32:39Z</dcterms:modified>
  <dc:identifier>DAFrl4zfDjE</dc:identifier>
</cp:coreProperties>
</file>