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29" r:id="rId3"/>
    <p:sldId id="323" r:id="rId4"/>
    <p:sldId id="328" r:id="rId5"/>
    <p:sldId id="324" r:id="rId6"/>
    <p:sldId id="331" r:id="rId7"/>
    <p:sldId id="325" r:id="rId8"/>
    <p:sldId id="326" r:id="rId9"/>
    <p:sldId id="327"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540"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5E20F-C670-44E5-B124-3AA7EE17793D}" type="datetimeFigureOut">
              <a:rPr lang="en-US" smtClean="0"/>
              <a:pPr/>
              <a:t>15-Jan-24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32D58-8876-4969-8AE4-D9464F523703}" type="slidenum">
              <a:rPr lang="en-US" smtClean="0"/>
              <a:pPr/>
              <a:t>‹#›</a:t>
            </a:fld>
            <a:endParaRPr lang="en-US"/>
          </a:p>
        </p:txBody>
      </p:sp>
    </p:spTree>
    <p:extLst>
      <p:ext uri="{BB962C8B-B14F-4D97-AF65-F5344CB8AC3E}">
        <p14:creationId xmlns:p14="http://schemas.microsoft.com/office/powerpoint/2010/main" val="205418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32D58-8876-4969-8AE4-D9464F523703}" type="slidenum">
              <a:rPr lang="en-US" smtClean="0"/>
              <a:pPr/>
              <a:t>1</a:t>
            </a:fld>
            <a:endParaRPr lang="en-US"/>
          </a:p>
        </p:txBody>
      </p:sp>
    </p:spTree>
    <p:extLst>
      <p:ext uri="{BB962C8B-B14F-4D97-AF65-F5344CB8AC3E}">
        <p14:creationId xmlns:p14="http://schemas.microsoft.com/office/powerpoint/2010/main" val="174822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32D58-8876-4969-8AE4-D9464F523703}" type="slidenum">
              <a:rPr lang="en-US" smtClean="0"/>
              <a:pPr/>
              <a:t>2</a:t>
            </a:fld>
            <a:endParaRPr lang="en-US"/>
          </a:p>
        </p:txBody>
      </p:sp>
    </p:spTree>
    <p:extLst>
      <p:ext uri="{BB962C8B-B14F-4D97-AF65-F5344CB8AC3E}">
        <p14:creationId xmlns:p14="http://schemas.microsoft.com/office/powerpoint/2010/main" val="276652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32D58-8876-4969-8AE4-D9464F523703}" type="slidenum">
              <a:rPr lang="en-US" smtClean="0"/>
              <a:pPr/>
              <a:t>3</a:t>
            </a:fld>
            <a:endParaRPr lang="en-US"/>
          </a:p>
        </p:txBody>
      </p:sp>
    </p:spTree>
    <p:extLst>
      <p:ext uri="{BB962C8B-B14F-4D97-AF65-F5344CB8AC3E}">
        <p14:creationId xmlns:p14="http://schemas.microsoft.com/office/powerpoint/2010/main" val="2972598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32D58-8876-4969-8AE4-D9464F523703}" type="slidenum">
              <a:rPr lang="en-US" smtClean="0"/>
              <a:pPr/>
              <a:t>4</a:t>
            </a:fld>
            <a:endParaRPr lang="en-US"/>
          </a:p>
        </p:txBody>
      </p:sp>
    </p:spTree>
    <p:extLst>
      <p:ext uri="{BB962C8B-B14F-4D97-AF65-F5344CB8AC3E}">
        <p14:creationId xmlns:p14="http://schemas.microsoft.com/office/powerpoint/2010/main" val="74111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32D58-8876-4969-8AE4-D9464F523703}" type="slidenum">
              <a:rPr lang="en-US" smtClean="0"/>
              <a:pPr/>
              <a:t>5</a:t>
            </a:fld>
            <a:endParaRPr lang="en-US"/>
          </a:p>
        </p:txBody>
      </p:sp>
    </p:spTree>
    <p:extLst>
      <p:ext uri="{BB962C8B-B14F-4D97-AF65-F5344CB8AC3E}">
        <p14:creationId xmlns:p14="http://schemas.microsoft.com/office/powerpoint/2010/main" val="250570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32D58-8876-4969-8AE4-D9464F523703}" type="slidenum">
              <a:rPr lang="en-US" smtClean="0"/>
              <a:pPr/>
              <a:t>6</a:t>
            </a:fld>
            <a:endParaRPr lang="en-US"/>
          </a:p>
        </p:txBody>
      </p:sp>
    </p:spTree>
    <p:extLst>
      <p:ext uri="{BB962C8B-B14F-4D97-AF65-F5344CB8AC3E}">
        <p14:creationId xmlns:p14="http://schemas.microsoft.com/office/powerpoint/2010/main" val="4111733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32D58-8876-4969-8AE4-D9464F523703}" type="slidenum">
              <a:rPr lang="en-US" smtClean="0"/>
              <a:pPr/>
              <a:t>7</a:t>
            </a:fld>
            <a:endParaRPr lang="en-US"/>
          </a:p>
        </p:txBody>
      </p:sp>
    </p:spTree>
    <p:extLst>
      <p:ext uri="{BB962C8B-B14F-4D97-AF65-F5344CB8AC3E}">
        <p14:creationId xmlns:p14="http://schemas.microsoft.com/office/powerpoint/2010/main" val="338216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32D58-8876-4969-8AE4-D9464F523703}" type="slidenum">
              <a:rPr lang="en-US" smtClean="0"/>
              <a:pPr/>
              <a:t>8</a:t>
            </a:fld>
            <a:endParaRPr lang="en-US"/>
          </a:p>
        </p:txBody>
      </p:sp>
    </p:spTree>
    <p:extLst>
      <p:ext uri="{BB962C8B-B14F-4D97-AF65-F5344CB8AC3E}">
        <p14:creationId xmlns:p14="http://schemas.microsoft.com/office/powerpoint/2010/main" val="2968976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732D58-8876-4969-8AE4-D9464F523703}" type="slidenum">
              <a:rPr lang="en-US" smtClean="0"/>
              <a:pPr/>
              <a:t>9</a:t>
            </a:fld>
            <a:endParaRPr lang="en-US"/>
          </a:p>
        </p:txBody>
      </p:sp>
    </p:spTree>
    <p:extLst>
      <p:ext uri="{BB962C8B-B14F-4D97-AF65-F5344CB8AC3E}">
        <p14:creationId xmlns:p14="http://schemas.microsoft.com/office/powerpoint/2010/main" val="1776884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307E0F6E-00B1-45CF-86D1-C95BEB2127E0}" type="datetimeFigureOut">
              <a:rPr lang="en-SG" smtClean="0"/>
              <a:pPr/>
              <a:t>15/1/2024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205093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307E0F6E-00B1-45CF-86D1-C95BEB2127E0}" type="datetimeFigureOut">
              <a:rPr lang="en-SG" smtClean="0"/>
              <a:pPr/>
              <a:t>15/1/2024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195944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307E0F6E-00B1-45CF-86D1-C95BEB2127E0}" type="datetimeFigureOut">
              <a:rPr lang="en-SG" smtClean="0"/>
              <a:pPr/>
              <a:t>15/1/2024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361747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307E0F6E-00B1-45CF-86D1-C95BEB2127E0}" type="datetimeFigureOut">
              <a:rPr lang="en-SG" smtClean="0"/>
              <a:pPr/>
              <a:t>15/1/2024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195187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7E0F6E-00B1-45CF-86D1-C95BEB2127E0}" type="datetimeFigureOut">
              <a:rPr lang="en-SG" smtClean="0"/>
              <a:pPr/>
              <a:t>15/1/2024</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124430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307E0F6E-00B1-45CF-86D1-C95BEB2127E0}" type="datetimeFigureOut">
              <a:rPr lang="en-SG" smtClean="0"/>
              <a:pPr/>
              <a:t>15/1/2024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296585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307E0F6E-00B1-45CF-86D1-C95BEB2127E0}" type="datetimeFigureOut">
              <a:rPr lang="en-SG" smtClean="0"/>
              <a:pPr/>
              <a:t>15/1/2024</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279899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307E0F6E-00B1-45CF-86D1-C95BEB2127E0}" type="datetimeFigureOut">
              <a:rPr lang="en-SG" smtClean="0"/>
              <a:pPr/>
              <a:t>15/1/2024</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406345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E0F6E-00B1-45CF-86D1-C95BEB2127E0}" type="datetimeFigureOut">
              <a:rPr lang="en-SG" smtClean="0"/>
              <a:pPr/>
              <a:t>15/1/2024</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377085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7E0F6E-00B1-45CF-86D1-C95BEB2127E0}" type="datetimeFigureOut">
              <a:rPr lang="en-SG" smtClean="0"/>
              <a:pPr/>
              <a:t>15/1/2024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323379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7E0F6E-00B1-45CF-86D1-C95BEB2127E0}" type="datetimeFigureOut">
              <a:rPr lang="en-SG" smtClean="0"/>
              <a:pPr/>
              <a:t>15/1/2024</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264897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E0F6E-00B1-45CF-86D1-C95BEB2127E0}" type="datetimeFigureOut">
              <a:rPr lang="en-SG" smtClean="0"/>
              <a:pPr/>
              <a:t>15/1/2024</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53ED5-7A54-4B9F-8C7F-B35A92C39430}" type="slidenum">
              <a:rPr lang="en-SG" smtClean="0"/>
              <a:pPr/>
              <a:t>‹#›</a:t>
            </a:fld>
            <a:endParaRPr lang="en-SG"/>
          </a:p>
        </p:txBody>
      </p:sp>
    </p:spTree>
    <p:extLst>
      <p:ext uri="{BB962C8B-B14F-4D97-AF65-F5344CB8AC3E}">
        <p14:creationId xmlns:p14="http://schemas.microsoft.com/office/powerpoint/2010/main" val="15454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6000" b="-16000"/>
          </a:stretch>
        </a:blipFill>
        <a:effectLst/>
      </p:bgPr>
    </p:bg>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1045234" y="1394304"/>
            <a:ext cx="9740279" cy="3232780"/>
          </a:xfrm>
        </p:spPr>
        <p:txBody>
          <a:bodyPr>
            <a:normAutofit/>
          </a:bodyPr>
          <a:lstStyle/>
          <a:p>
            <a:pPr marL="0" indent="0" algn="ctr">
              <a:buNone/>
            </a:pPr>
            <a:r>
              <a:rPr lang="en-US" altLang="en-US" sz="7200" b="1" dirty="0" err="1" smtClean="0">
                <a:solidFill>
                  <a:srgbClr val="FF0000"/>
                </a:solidFill>
                <a:latin typeface="Times New Roman" panose="02020603050405020304" pitchFamily="18" charset="0"/>
                <a:cs typeface="Times New Roman" panose="02020603050405020304" pitchFamily="18" charset="0"/>
              </a:rPr>
              <a:t>TIẾNG</a:t>
            </a:r>
            <a:r>
              <a:rPr lang="en-US" altLang="en-US" sz="7200" b="1" dirty="0" smtClean="0">
                <a:solidFill>
                  <a:srgbClr val="FF0000"/>
                </a:solidFill>
                <a:latin typeface="Times New Roman" panose="02020603050405020304" pitchFamily="18" charset="0"/>
                <a:cs typeface="Times New Roman" panose="02020603050405020304" pitchFamily="18" charset="0"/>
              </a:rPr>
              <a:t> </a:t>
            </a:r>
            <a:r>
              <a:rPr lang="en-US" altLang="en-US" sz="7200" b="1" dirty="0" err="1" smtClean="0">
                <a:solidFill>
                  <a:srgbClr val="FF0000"/>
                </a:solidFill>
                <a:latin typeface="Times New Roman" panose="02020603050405020304" pitchFamily="18" charset="0"/>
                <a:cs typeface="Times New Roman" panose="02020603050405020304" pitchFamily="18" charset="0"/>
              </a:rPr>
              <a:t>VIỆT</a:t>
            </a:r>
            <a:r>
              <a:rPr lang="en-US" altLang="en-US" sz="7200" b="1" dirty="0" smtClean="0">
                <a:solidFill>
                  <a:srgbClr val="FF0000"/>
                </a:solidFill>
                <a:latin typeface="Times New Roman" panose="02020603050405020304" pitchFamily="18" charset="0"/>
                <a:cs typeface="Times New Roman" panose="02020603050405020304" pitchFamily="18" charset="0"/>
              </a:rPr>
              <a:t> </a:t>
            </a:r>
            <a:r>
              <a:rPr lang="en-US" altLang="en-US" sz="7200" b="1" dirty="0">
                <a:solidFill>
                  <a:srgbClr val="FF0000"/>
                </a:solidFill>
                <a:latin typeface="Times New Roman" panose="02020603050405020304" pitchFamily="18" charset="0"/>
                <a:cs typeface="Times New Roman" panose="02020603050405020304" pitchFamily="18" charset="0"/>
              </a:rPr>
              <a:t>LỚP 3</a:t>
            </a:r>
            <a:endParaRPr lang="en-SG" altLang="en-US" sz="7200"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altLang="en-US" sz="6400" b="1" dirty="0" err="1" smtClean="0">
                <a:solidFill>
                  <a:srgbClr val="009900"/>
                </a:solidFill>
                <a:latin typeface="Times New Roman" panose="02020603050405020304" pitchFamily="18" charset="0"/>
                <a:cs typeface="Times New Roman" panose="02020603050405020304" pitchFamily="18" charset="0"/>
              </a:rPr>
              <a:t>ÔN</a:t>
            </a:r>
            <a:r>
              <a:rPr lang="en-US" altLang="en-US" sz="6400" b="1" dirty="0" smtClean="0">
                <a:solidFill>
                  <a:srgbClr val="009900"/>
                </a:solidFill>
                <a:latin typeface="Times New Roman" panose="02020603050405020304" pitchFamily="18" charset="0"/>
                <a:cs typeface="Times New Roman" panose="02020603050405020304" pitchFamily="18" charset="0"/>
              </a:rPr>
              <a:t> </a:t>
            </a:r>
            <a:r>
              <a:rPr lang="en-US" altLang="en-US" sz="6400" b="1" dirty="0" err="1" smtClean="0">
                <a:solidFill>
                  <a:srgbClr val="009900"/>
                </a:solidFill>
                <a:latin typeface="Times New Roman" panose="02020603050405020304" pitchFamily="18" charset="0"/>
                <a:cs typeface="Times New Roman" panose="02020603050405020304" pitchFamily="18" charset="0"/>
              </a:rPr>
              <a:t>TẬP</a:t>
            </a:r>
            <a:r>
              <a:rPr lang="en-US" altLang="en-US" sz="6400" b="1" dirty="0" smtClean="0">
                <a:solidFill>
                  <a:srgbClr val="009900"/>
                </a:solidFill>
                <a:latin typeface="Times New Roman" panose="02020603050405020304" pitchFamily="18" charset="0"/>
                <a:cs typeface="Times New Roman" panose="02020603050405020304" pitchFamily="18" charset="0"/>
              </a:rPr>
              <a:t> </a:t>
            </a:r>
            <a:r>
              <a:rPr lang="en-US" altLang="en-US" sz="6400" b="1" dirty="0" err="1" smtClean="0">
                <a:solidFill>
                  <a:srgbClr val="009900"/>
                </a:solidFill>
                <a:latin typeface="Times New Roman" panose="02020603050405020304" pitchFamily="18" charset="0"/>
                <a:cs typeface="Times New Roman" panose="02020603050405020304" pitchFamily="18" charset="0"/>
              </a:rPr>
              <a:t>CUỐI</a:t>
            </a:r>
            <a:r>
              <a:rPr lang="en-US" altLang="en-US" sz="6400" b="1" dirty="0" smtClean="0">
                <a:solidFill>
                  <a:srgbClr val="009900"/>
                </a:solidFill>
                <a:latin typeface="Times New Roman" panose="02020603050405020304" pitchFamily="18" charset="0"/>
                <a:cs typeface="Times New Roman" panose="02020603050405020304" pitchFamily="18" charset="0"/>
              </a:rPr>
              <a:t> </a:t>
            </a:r>
            <a:r>
              <a:rPr lang="en-US" altLang="en-US" sz="6400" b="1" dirty="0" err="1" smtClean="0">
                <a:solidFill>
                  <a:srgbClr val="009900"/>
                </a:solidFill>
                <a:latin typeface="Times New Roman" panose="02020603050405020304" pitchFamily="18" charset="0"/>
                <a:cs typeface="Times New Roman" panose="02020603050405020304" pitchFamily="18" charset="0"/>
              </a:rPr>
              <a:t>HỌC</a:t>
            </a:r>
            <a:r>
              <a:rPr lang="en-US" altLang="en-US" sz="6400" b="1" dirty="0" smtClean="0">
                <a:solidFill>
                  <a:srgbClr val="009900"/>
                </a:solidFill>
                <a:latin typeface="Times New Roman" panose="02020603050405020304" pitchFamily="18" charset="0"/>
                <a:cs typeface="Times New Roman" panose="02020603050405020304" pitchFamily="18" charset="0"/>
              </a:rPr>
              <a:t> </a:t>
            </a:r>
            <a:r>
              <a:rPr lang="en-US" altLang="en-US" sz="6400" b="1" dirty="0" err="1" smtClean="0">
                <a:solidFill>
                  <a:srgbClr val="009900"/>
                </a:solidFill>
                <a:latin typeface="Times New Roman" panose="02020603050405020304" pitchFamily="18" charset="0"/>
                <a:cs typeface="Times New Roman" panose="02020603050405020304" pitchFamily="18" charset="0"/>
              </a:rPr>
              <a:t>KÌ</a:t>
            </a:r>
            <a:r>
              <a:rPr lang="en-US" altLang="en-US" sz="6400" b="1" dirty="0" smtClean="0">
                <a:solidFill>
                  <a:srgbClr val="009900"/>
                </a:solidFill>
                <a:latin typeface="Times New Roman" panose="02020603050405020304" pitchFamily="18" charset="0"/>
                <a:cs typeface="Times New Roman" panose="02020603050405020304" pitchFamily="18" charset="0"/>
              </a:rPr>
              <a:t> 1</a:t>
            </a:r>
          </a:p>
          <a:p>
            <a:pPr marL="0" indent="0" algn="ctr">
              <a:buNone/>
            </a:pPr>
            <a:r>
              <a:rPr lang="en-US" altLang="en-US" sz="6400" b="1" smtClean="0">
                <a:solidFill>
                  <a:srgbClr val="009900"/>
                </a:solidFill>
                <a:latin typeface="Times New Roman" panose="02020603050405020304" pitchFamily="18" charset="0"/>
                <a:cs typeface="Times New Roman" panose="02020603050405020304" pitchFamily="18" charset="0"/>
              </a:rPr>
              <a:t>(TIẾT 1+2)</a:t>
            </a:r>
            <a:endParaRPr lang="en-SG" altLang="en-US" sz="6400" b="1" dirty="0" smtClean="0">
              <a:solidFill>
                <a:srgbClr val="0099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11052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386" y="783766"/>
            <a:ext cx="10515600" cy="1325563"/>
          </a:xfrm>
        </p:spPr>
        <p:txBody>
          <a:bodyPr>
            <a:normAutofit fontScale="90000"/>
          </a:bodyPr>
          <a:lstStyle/>
          <a:p>
            <a:pPr algn="ctr"/>
            <a:r>
              <a:rPr lang="en-US" dirty="0" err="1" smtClean="0"/>
              <a:t>Thứ</a:t>
            </a:r>
            <a:r>
              <a:rPr lang="en-US" dirty="0" smtClean="0"/>
              <a:t> </a:t>
            </a:r>
            <a:r>
              <a:rPr lang="en-US" dirty="0" err="1" smtClean="0"/>
              <a:t>ba</a:t>
            </a:r>
            <a:r>
              <a:rPr lang="en-US" dirty="0" smtClean="0"/>
              <a:t> </a:t>
            </a:r>
            <a:r>
              <a:rPr lang="en-US" dirty="0" err="1" smtClean="0"/>
              <a:t>ngày</a:t>
            </a:r>
            <a:r>
              <a:rPr lang="en-US" dirty="0" smtClean="0"/>
              <a:t> 3 </a:t>
            </a:r>
            <a:r>
              <a:rPr lang="en-US" dirty="0" err="1" smtClean="0"/>
              <a:t>tháng</a:t>
            </a:r>
            <a:r>
              <a:rPr lang="en-US" dirty="0" smtClean="0"/>
              <a:t> 1 </a:t>
            </a:r>
            <a:r>
              <a:rPr lang="en-US" dirty="0" err="1" smtClean="0"/>
              <a:t>năm</a:t>
            </a:r>
            <a:r>
              <a:rPr lang="en-US" dirty="0" smtClean="0"/>
              <a:t> 2023</a:t>
            </a:r>
            <a:br>
              <a:rPr lang="en-US" dirty="0" smtClean="0"/>
            </a:br>
            <a:r>
              <a:rPr lang="en-US" dirty="0" err="1" smtClean="0"/>
              <a:t>Tiếng</a:t>
            </a:r>
            <a:r>
              <a:rPr lang="en-US" dirty="0" smtClean="0"/>
              <a:t> </a:t>
            </a:r>
            <a:r>
              <a:rPr lang="en-US" dirty="0" err="1" smtClean="0"/>
              <a:t>Việt</a:t>
            </a:r>
            <a:r>
              <a:rPr lang="en-US" dirty="0" smtClean="0"/>
              <a:t/>
            </a:r>
            <a:br>
              <a:rPr lang="en-US" dirty="0" smtClean="0"/>
            </a:br>
            <a:r>
              <a:rPr lang="en-US" dirty="0" err="1" smtClean="0"/>
              <a:t>Ôn</a:t>
            </a:r>
            <a:r>
              <a:rPr lang="en-US" dirty="0" smtClean="0"/>
              <a:t> </a:t>
            </a:r>
            <a:r>
              <a:rPr lang="en-US" dirty="0" err="1" smtClean="0"/>
              <a:t>tập</a:t>
            </a:r>
            <a:r>
              <a:rPr lang="en-US" dirty="0" smtClean="0"/>
              <a:t> </a:t>
            </a:r>
            <a:r>
              <a:rPr lang="en-US" dirty="0" err="1" smtClean="0"/>
              <a:t>và</a:t>
            </a:r>
            <a:r>
              <a:rPr lang="en-US" dirty="0" smtClean="0"/>
              <a:t> </a:t>
            </a:r>
            <a:r>
              <a:rPr lang="en-US" dirty="0" err="1" smtClean="0"/>
              <a:t>đánh</a:t>
            </a:r>
            <a:r>
              <a:rPr lang="en-US" dirty="0" smtClean="0"/>
              <a:t> </a:t>
            </a:r>
            <a:r>
              <a:rPr lang="en-US" dirty="0" err="1" smtClean="0"/>
              <a:t>giá</a:t>
            </a:r>
            <a:r>
              <a:rPr lang="en-US" dirty="0" smtClean="0"/>
              <a:t> </a:t>
            </a:r>
            <a:r>
              <a:rPr lang="en-US" dirty="0" err="1" smtClean="0"/>
              <a:t>cuối</a:t>
            </a:r>
            <a:r>
              <a:rPr lang="en-US" dirty="0" smtClean="0"/>
              <a:t> </a:t>
            </a:r>
            <a:r>
              <a:rPr lang="en-US" dirty="0" err="1" smtClean="0"/>
              <a:t>học</a:t>
            </a:r>
            <a:r>
              <a:rPr lang="en-US" dirty="0" smtClean="0"/>
              <a:t> </a:t>
            </a:r>
            <a:r>
              <a:rPr lang="en-US" dirty="0" err="1" smtClean="0"/>
              <a:t>kì</a:t>
            </a:r>
            <a:r>
              <a:rPr lang="en-US" dirty="0" smtClean="0"/>
              <a:t> ( </a:t>
            </a:r>
            <a:r>
              <a:rPr lang="en-US" dirty="0" err="1" smtClean="0"/>
              <a:t>tiết</a:t>
            </a:r>
            <a:r>
              <a:rPr lang="en-US" dirty="0" smtClean="0"/>
              <a:t> 1+2)</a:t>
            </a:r>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235302" y="301430"/>
            <a:ext cx="2282611" cy="2381099"/>
          </a:xfrm>
          <a:prstGeom prst="rect">
            <a:avLst/>
          </a:prstGeom>
          <a:noFill/>
          <a:ln w="9525">
            <a:noFill/>
            <a:miter lim="800000"/>
            <a:headEnd/>
            <a:tailEnd/>
          </a:ln>
          <a:effectLst/>
        </p:spPr>
      </p:pic>
      <p:sp>
        <p:nvSpPr>
          <p:cNvPr id="6" name="TextBox 5"/>
          <p:cNvSpPr txBox="1"/>
          <p:nvPr/>
        </p:nvSpPr>
        <p:spPr>
          <a:xfrm>
            <a:off x="164615" y="2685241"/>
            <a:ext cx="2510624" cy="523220"/>
          </a:xfrm>
          <a:prstGeom prst="rect">
            <a:avLst/>
          </a:prstGeom>
          <a:noFill/>
        </p:spPr>
        <p:txBody>
          <a:bodyPr wrap="none" rtlCol="0">
            <a:spAutoFit/>
          </a:bodyPr>
          <a:lstStyle/>
          <a:p>
            <a:r>
              <a:rPr lang="en-US" sz="2800" dirty="0" smtClean="0"/>
              <a:t>Tia </a:t>
            </a:r>
            <a:r>
              <a:rPr lang="en-US" sz="2800" dirty="0" err="1" smtClean="0"/>
              <a:t>nắng</a:t>
            </a:r>
            <a:r>
              <a:rPr lang="en-US" sz="2800" dirty="0" smtClean="0"/>
              <a:t> </a:t>
            </a:r>
            <a:r>
              <a:rPr lang="en-US" sz="2800" dirty="0" err="1" smtClean="0"/>
              <a:t>bé</a:t>
            </a:r>
            <a:r>
              <a:rPr lang="en-US" sz="2800" dirty="0" smtClean="0"/>
              <a:t> </a:t>
            </a:r>
            <a:r>
              <a:rPr lang="en-US" sz="2800" dirty="0" err="1" smtClean="0"/>
              <a:t>nhỏ</a:t>
            </a:r>
            <a:endParaRPr lang="en-US" sz="2800" dirty="0"/>
          </a:p>
        </p:txBody>
      </p:sp>
      <p:pic>
        <p:nvPicPr>
          <p:cNvPr id="1027" name="Picture 3"/>
          <p:cNvPicPr>
            <a:picLocks noChangeAspect="1" noChangeArrowheads="1"/>
          </p:cNvPicPr>
          <p:nvPr/>
        </p:nvPicPr>
        <p:blipFill>
          <a:blip r:embed="rId5"/>
          <a:srcRect/>
          <a:stretch>
            <a:fillRect/>
          </a:stretch>
        </p:blipFill>
        <p:spPr bwMode="auto">
          <a:xfrm>
            <a:off x="2774674" y="225778"/>
            <a:ext cx="2870752" cy="2765905"/>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5979630" y="192778"/>
            <a:ext cx="3045101" cy="2787665"/>
          </a:xfrm>
          <a:prstGeom prst="rect">
            <a:avLst/>
          </a:prstGeom>
          <a:noFill/>
          <a:ln w="9525">
            <a:noFill/>
            <a:miter lim="800000"/>
            <a:headEnd/>
            <a:tailEnd/>
          </a:ln>
          <a:effectLst/>
        </p:spPr>
      </p:pic>
      <p:sp>
        <p:nvSpPr>
          <p:cNvPr id="11" name="TextBox 10"/>
          <p:cNvSpPr txBox="1"/>
          <p:nvPr/>
        </p:nvSpPr>
        <p:spPr>
          <a:xfrm>
            <a:off x="6175513" y="2796209"/>
            <a:ext cx="2689582" cy="461665"/>
          </a:xfrm>
          <a:prstGeom prst="rect">
            <a:avLst/>
          </a:prstGeom>
          <a:noFill/>
        </p:spPr>
        <p:txBody>
          <a:bodyPr wrap="none" rtlCol="0">
            <a:spAutoFit/>
          </a:bodyPr>
          <a:lstStyle/>
          <a:p>
            <a:r>
              <a:rPr lang="en-US" sz="2400" dirty="0" err="1" smtClean="0"/>
              <a:t>Trò</a:t>
            </a:r>
            <a:r>
              <a:rPr lang="en-US" sz="2400" dirty="0" smtClean="0"/>
              <a:t> </a:t>
            </a:r>
            <a:r>
              <a:rPr lang="en-US" sz="2400" dirty="0" err="1" smtClean="0"/>
              <a:t>chuyện</a:t>
            </a:r>
            <a:r>
              <a:rPr lang="en-US" sz="2400" dirty="0" smtClean="0"/>
              <a:t> </a:t>
            </a:r>
            <a:r>
              <a:rPr lang="en-US" sz="2400" dirty="0" err="1" smtClean="0"/>
              <a:t>cùng</a:t>
            </a:r>
            <a:r>
              <a:rPr lang="en-US" sz="2400" dirty="0" smtClean="0"/>
              <a:t> </a:t>
            </a:r>
            <a:r>
              <a:rPr lang="en-US" sz="2400" dirty="0" err="1" smtClean="0"/>
              <a:t>mẹ</a:t>
            </a:r>
            <a:endParaRPr lang="en-US" sz="2400" dirty="0"/>
          </a:p>
        </p:txBody>
      </p:sp>
      <p:pic>
        <p:nvPicPr>
          <p:cNvPr id="1029" name="Picture 5"/>
          <p:cNvPicPr>
            <a:picLocks noChangeAspect="1" noChangeArrowheads="1"/>
          </p:cNvPicPr>
          <p:nvPr/>
        </p:nvPicPr>
        <p:blipFill>
          <a:blip r:embed="rId7"/>
          <a:srcRect/>
          <a:stretch>
            <a:fillRect/>
          </a:stretch>
        </p:blipFill>
        <p:spPr bwMode="auto">
          <a:xfrm>
            <a:off x="9236764" y="159026"/>
            <a:ext cx="2650435" cy="2870822"/>
          </a:xfrm>
          <a:prstGeom prst="rect">
            <a:avLst/>
          </a:prstGeom>
          <a:noFill/>
          <a:ln w="9525">
            <a:noFill/>
            <a:miter lim="800000"/>
            <a:headEnd/>
            <a:tailEnd/>
          </a:ln>
          <a:effectLst/>
        </p:spPr>
      </p:pic>
      <p:sp>
        <p:nvSpPr>
          <p:cNvPr id="14" name="TextBox 13"/>
          <p:cNvSpPr txBox="1"/>
          <p:nvPr/>
        </p:nvSpPr>
        <p:spPr>
          <a:xfrm>
            <a:off x="9170504" y="2822713"/>
            <a:ext cx="2810513" cy="461665"/>
          </a:xfrm>
          <a:prstGeom prst="rect">
            <a:avLst/>
          </a:prstGeom>
          <a:noFill/>
        </p:spPr>
        <p:txBody>
          <a:bodyPr wrap="none" rtlCol="0">
            <a:spAutoFit/>
          </a:bodyPr>
          <a:lstStyle/>
          <a:p>
            <a:r>
              <a:rPr lang="en-US" sz="2400" dirty="0" err="1" smtClean="0"/>
              <a:t>Để</a:t>
            </a:r>
            <a:r>
              <a:rPr lang="en-US" sz="2400" dirty="0" smtClean="0"/>
              <a:t> </a:t>
            </a:r>
            <a:r>
              <a:rPr lang="en-US" sz="2400" dirty="0" err="1" smtClean="0"/>
              <a:t>cháu</a:t>
            </a:r>
            <a:r>
              <a:rPr lang="en-US" sz="2400" dirty="0" smtClean="0"/>
              <a:t> </a:t>
            </a:r>
            <a:r>
              <a:rPr lang="en-US" sz="2400" dirty="0" err="1" smtClean="0"/>
              <a:t>nắm</a:t>
            </a:r>
            <a:r>
              <a:rPr lang="en-US" sz="2400" dirty="0" smtClean="0"/>
              <a:t> </a:t>
            </a:r>
            <a:r>
              <a:rPr lang="en-US" sz="2400" dirty="0" err="1" smtClean="0"/>
              <a:t>tay</a:t>
            </a:r>
            <a:r>
              <a:rPr lang="en-US" sz="2400" dirty="0" smtClean="0"/>
              <a:t> </a:t>
            </a:r>
            <a:r>
              <a:rPr lang="en-US" sz="2400" dirty="0" err="1" smtClean="0"/>
              <a:t>ông</a:t>
            </a:r>
            <a:endParaRPr lang="en-US" sz="2400" dirty="0"/>
          </a:p>
        </p:txBody>
      </p:sp>
      <p:pic>
        <p:nvPicPr>
          <p:cNvPr id="1030" name="Picture 6"/>
          <p:cNvPicPr>
            <a:picLocks noChangeAspect="1" noChangeArrowheads="1"/>
          </p:cNvPicPr>
          <p:nvPr/>
        </p:nvPicPr>
        <p:blipFill>
          <a:blip r:embed="rId8"/>
          <a:srcRect/>
          <a:stretch>
            <a:fillRect/>
          </a:stretch>
        </p:blipFill>
        <p:spPr bwMode="auto">
          <a:xfrm>
            <a:off x="1" y="3207028"/>
            <a:ext cx="2872095" cy="2955234"/>
          </a:xfrm>
          <a:prstGeom prst="rect">
            <a:avLst/>
          </a:prstGeom>
          <a:noFill/>
          <a:ln w="9525">
            <a:noFill/>
            <a:miter lim="800000"/>
            <a:headEnd/>
            <a:tailEnd/>
          </a:ln>
          <a:effectLst/>
        </p:spPr>
      </p:pic>
      <p:sp>
        <p:nvSpPr>
          <p:cNvPr id="17" name="TextBox 16"/>
          <p:cNvSpPr txBox="1"/>
          <p:nvPr/>
        </p:nvSpPr>
        <p:spPr>
          <a:xfrm>
            <a:off x="0" y="6211669"/>
            <a:ext cx="2823786" cy="646331"/>
          </a:xfrm>
          <a:prstGeom prst="rect">
            <a:avLst/>
          </a:prstGeom>
          <a:noFill/>
        </p:spPr>
        <p:txBody>
          <a:bodyPr wrap="none" rtlCol="0">
            <a:spAutoFit/>
          </a:bodyPr>
          <a:lstStyle/>
          <a:p>
            <a:r>
              <a:rPr lang="en-US" sz="3600" dirty="0" err="1" smtClean="0"/>
              <a:t>Bạn</a:t>
            </a:r>
            <a:r>
              <a:rPr lang="en-US" sz="3600" dirty="0" smtClean="0"/>
              <a:t> </a:t>
            </a:r>
            <a:r>
              <a:rPr lang="en-US" sz="3600" dirty="0" err="1" smtClean="0"/>
              <a:t>trong</a:t>
            </a:r>
            <a:r>
              <a:rPr lang="en-US" sz="3600" dirty="0" smtClean="0"/>
              <a:t> </a:t>
            </a:r>
            <a:r>
              <a:rPr lang="en-US" sz="3600" dirty="0" err="1" smtClean="0"/>
              <a:t>nhà</a:t>
            </a:r>
            <a:endParaRPr lang="en-US" sz="3600" dirty="0"/>
          </a:p>
        </p:txBody>
      </p:sp>
      <p:pic>
        <p:nvPicPr>
          <p:cNvPr id="1031" name="Picture 7"/>
          <p:cNvPicPr>
            <a:picLocks noChangeAspect="1" noChangeArrowheads="1"/>
          </p:cNvPicPr>
          <p:nvPr/>
        </p:nvPicPr>
        <p:blipFill>
          <a:blip r:embed="rId9"/>
          <a:srcRect/>
          <a:stretch>
            <a:fillRect/>
          </a:stretch>
        </p:blipFill>
        <p:spPr bwMode="auto">
          <a:xfrm>
            <a:off x="3011556" y="3246783"/>
            <a:ext cx="3330105" cy="3021495"/>
          </a:xfrm>
          <a:prstGeom prst="rect">
            <a:avLst/>
          </a:prstGeom>
          <a:noFill/>
          <a:ln w="9525">
            <a:noFill/>
            <a:miter lim="800000"/>
            <a:headEnd/>
            <a:tailEnd/>
          </a:ln>
          <a:effectLst/>
        </p:spPr>
      </p:pic>
      <p:sp>
        <p:nvSpPr>
          <p:cNvPr id="20" name="TextBox 19"/>
          <p:cNvSpPr txBox="1"/>
          <p:nvPr/>
        </p:nvSpPr>
        <p:spPr>
          <a:xfrm>
            <a:off x="3087756" y="6273225"/>
            <a:ext cx="2641300" cy="584775"/>
          </a:xfrm>
          <a:prstGeom prst="rect">
            <a:avLst/>
          </a:prstGeom>
          <a:noFill/>
        </p:spPr>
        <p:txBody>
          <a:bodyPr wrap="none" rtlCol="0">
            <a:spAutoFit/>
          </a:bodyPr>
          <a:lstStyle/>
          <a:p>
            <a:r>
              <a:rPr lang="en-US" sz="3200" dirty="0" err="1" smtClean="0"/>
              <a:t>Đi</a:t>
            </a:r>
            <a:r>
              <a:rPr lang="en-US" sz="3200" dirty="0" smtClean="0"/>
              <a:t> </a:t>
            </a:r>
            <a:r>
              <a:rPr lang="en-US" sz="3200" dirty="0" err="1" smtClean="0"/>
              <a:t>tìm</a:t>
            </a:r>
            <a:r>
              <a:rPr lang="en-US" sz="3200" dirty="0" smtClean="0"/>
              <a:t> </a:t>
            </a:r>
            <a:r>
              <a:rPr lang="en-US" sz="3200" dirty="0" err="1" smtClean="0"/>
              <a:t>mặt</a:t>
            </a:r>
            <a:r>
              <a:rPr lang="en-US" sz="3200" dirty="0" smtClean="0"/>
              <a:t> </a:t>
            </a:r>
            <a:r>
              <a:rPr lang="en-US" sz="3200" dirty="0" err="1" smtClean="0"/>
              <a:t>trời</a:t>
            </a:r>
            <a:endParaRPr lang="en-US" sz="3200" dirty="0"/>
          </a:p>
        </p:txBody>
      </p:sp>
      <p:pic>
        <p:nvPicPr>
          <p:cNvPr id="1032" name="Picture 8"/>
          <p:cNvPicPr>
            <a:picLocks noChangeAspect="1" noChangeArrowheads="1"/>
          </p:cNvPicPr>
          <p:nvPr/>
        </p:nvPicPr>
        <p:blipFill>
          <a:blip r:embed="rId10"/>
          <a:srcRect/>
          <a:stretch>
            <a:fillRect/>
          </a:stretch>
        </p:blipFill>
        <p:spPr bwMode="auto">
          <a:xfrm>
            <a:off x="6455661" y="3299791"/>
            <a:ext cx="2794356" cy="2676939"/>
          </a:xfrm>
          <a:prstGeom prst="rect">
            <a:avLst/>
          </a:prstGeom>
          <a:noFill/>
          <a:ln w="9525">
            <a:noFill/>
            <a:miter lim="800000"/>
            <a:headEnd/>
            <a:tailEnd/>
          </a:ln>
          <a:effectLst/>
        </p:spPr>
      </p:pic>
      <p:sp>
        <p:nvSpPr>
          <p:cNvPr id="23" name="TextBox 22"/>
          <p:cNvSpPr txBox="1"/>
          <p:nvPr/>
        </p:nvSpPr>
        <p:spPr>
          <a:xfrm>
            <a:off x="6347791" y="6334780"/>
            <a:ext cx="2997937" cy="523220"/>
          </a:xfrm>
          <a:prstGeom prst="rect">
            <a:avLst/>
          </a:prstGeom>
          <a:noFill/>
        </p:spPr>
        <p:txBody>
          <a:bodyPr wrap="none" rtlCol="0">
            <a:spAutoFit/>
          </a:bodyPr>
          <a:lstStyle/>
          <a:p>
            <a:r>
              <a:rPr lang="en-US" sz="2800" dirty="0" err="1" smtClean="0"/>
              <a:t>Những</a:t>
            </a:r>
            <a:r>
              <a:rPr lang="en-US" sz="2800" dirty="0" smtClean="0"/>
              <a:t> </a:t>
            </a:r>
            <a:r>
              <a:rPr lang="en-US" sz="2800" dirty="0" err="1" smtClean="0"/>
              <a:t>chiếc</a:t>
            </a:r>
            <a:r>
              <a:rPr lang="en-US" sz="2800" dirty="0" smtClean="0"/>
              <a:t> </a:t>
            </a:r>
            <a:r>
              <a:rPr lang="en-US" sz="2800" dirty="0" err="1" smtClean="0"/>
              <a:t>áo</a:t>
            </a:r>
            <a:r>
              <a:rPr lang="en-US" sz="2800" dirty="0" smtClean="0"/>
              <a:t> </a:t>
            </a:r>
            <a:r>
              <a:rPr lang="en-US" sz="2800" dirty="0" err="1" smtClean="0"/>
              <a:t>ấm</a:t>
            </a:r>
            <a:endParaRPr lang="en-US" sz="2800" dirty="0"/>
          </a:p>
        </p:txBody>
      </p:sp>
      <p:pic>
        <p:nvPicPr>
          <p:cNvPr id="1033" name="Picture 9"/>
          <p:cNvPicPr>
            <a:picLocks noChangeAspect="1" noChangeArrowheads="1"/>
          </p:cNvPicPr>
          <p:nvPr/>
        </p:nvPicPr>
        <p:blipFill>
          <a:blip r:embed="rId11"/>
          <a:srcRect/>
          <a:stretch>
            <a:fillRect/>
          </a:stretch>
        </p:blipFill>
        <p:spPr bwMode="auto">
          <a:xfrm>
            <a:off x="9351995" y="3260036"/>
            <a:ext cx="2800248" cy="2835965"/>
          </a:xfrm>
          <a:prstGeom prst="rect">
            <a:avLst/>
          </a:prstGeom>
          <a:noFill/>
          <a:ln w="9525">
            <a:noFill/>
            <a:miter lim="800000"/>
            <a:headEnd/>
            <a:tailEnd/>
          </a:ln>
          <a:effectLst/>
        </p:spPr>
      </p:pic>
      <p:sp>
        <p:nvSpPr>
          <p:cNvPr id="26" name="TextBox 25"/>
          <p:cNvSpPr txBox="1"/>
          <p:nvPr/>
        </p:nvSpPr>
        <p:spPr>
          <a:xfrm>
            <a:off x="9402105" y="6069496"/>
            <a:ext cx="2906052" cy="461665"/>
          </a:xfrm>
          <a:prstGeom prst="rect">
            <a:avLst/>
          </a:prstGeom>
          <a:noFill/>
        </p:spPr>
        <p:txBody>
          <a:bodyPr wrap="none" rtlCol="0">
            <a:spAutoFit/>
          </a:bodyPr>
          <a:lstStyle/>
          <a:p>
            <a:r>
              <a:rPr lang="en-US" sz="2400" dirty="0" err="1" smtClean="0"/>
              <a:t>Những</a:t>
            </a:r>
            <a:r>
              <a:rPr lang="en-US" sz="2400" dirty="0" smtClean="0"/>
              <a:t> </a:t>
            </a:r>
            <a:r>
              <a:rPr lang="en-US" sz="2400" dirty="0" err="1" smtClean="0"/>
              <a:t>ngọn</a:t>
            </a:r>
            <a:r>
              <a:rPr lang="en-US" sz="2400" dirty="0" smtClean="0"/>
              <a:t> </a:t>
            </a:r>
            <a:r>
              <a:rPr lang="en-US" sz="2400" dirty="0" err="1" smtClean="0"/>
              <a:t>Hải</a:t>
            </a:r>
            <a:r>
              <a:rPr lang="en-US" sz="2400" dirty="0" smtClean="0"/>
              <a:t> </a:t>
            </a:r>
            <a:r>
              <a:rPr lang="en-US" sz="2400" dirty="0" err="1" smtClean="0"/>
              <a:t>đăng</a:t>
            </a:r>
            <a:endParaRPr lang="en-US" sz="2400" dirty="0"/>
          </a:p>
        </p:txBody>
      </p:sp>
      <p:sp>
        <p:nvSpPr>
          <p:cNvPr id="18" name="TextBox 17"/>
          <p:cNvSpPr txBox="1"/>
          <p:nvPr/>
        </p:nvSpPr>
        <p:spPr>
          <a:xfrm>
            <a:off x="0" y="0"/>
            <a:ext cx="7032978" cy="369332"/>
          </a:xfrm>
          <a:prstGeom prst="rect">
            <a:avLst/>
          </a:prstGeom>
          <a:noFill/>
        </p:spPr>
        <p:txBody>
          <a:bodyPr wrap="square" rtlCol="0">
            <a:spAutoFit/>
          </a:bodyPr>
          <a:lstStyle/>
          <a:p>
            <a:r>
              <a:rPr lang="en-US" b="1" dirty="0" smtClean="0">
                <a:solidFill>
                  <a:srgbClr val="FF0000"/>
                </a:solidFill>
              </a:rPr>
              <a:t>1. </a:t>
            </a:r>
            <a:r>
              <a:rPr lang="en-US" b="1" dirty="0" err="1" smtClean="0">
                <a:solidFill>
                  <a:srgbClr val="FF0000"/>
                </a:solidFill>
              </a:rPr>
              <a:t>Xem</a:t>
            </a:r>
            <a:r>
              <a:rPr lang="en-US" b="1" dirty="0" smtClean="0">
                <a:solidFill>
                  <a:srgbClr val="FF0000"/>
                </a:solidFill>
              </a:rPr>
              <a:t> </a:t>
            </a:r>
            <a:r>
              <a:rPr lang="en-US" b="1" dirty="0" err="1" smtClean="0">
                <a:solidFill>
                  <a:srgbClr val="FF0000"/>
                </a:solidFill>
              </a:rPr>
              <a:t>tranh</a:t>
            </a:r>
            <a:r>
              <a:rPr lang="en-US" b="1" dirty="0" smtClean="0">
                <a:solidFill>
                  <a:srgbClr val="FF0000"/>
                </a:solidFill>
              </a:rPr>
              <a:t> </a:t>
            </a:r>
            <a:r>
              <a:rPr lang="en-US" b="1" dirty="0" err="1" smtClean="0">
                <a:solidFill>
                  <a:srgbClr val="FF0000"/>
                </a:solidFill>
              </a:rPr>
              <a:t>đoán</a:t>
            </a:r>
            <a:r>
              <a:rPr lang="en-US" b="1" dirty="0" smtClean="0">
                <a:solidFill>
                  <a:srgbClr val="FF0000"/>
                </a:solidFill>
              </a:rPr>
              <a:t> </a:t>
            </a:r>
            <a:r>
              <a:rPr lang="en-US" b="1" dirty="0" err="1" smtClean="0">
                <a:solidFill>
                  <a:srgbClr val="FF0000"/>
                </a:solidFill>
              </a:rPr>
              <a:t>tên</a:t>
            </a:r>
            <a:r>
              <a:rPr lang="en-US" b="1" dirty="0" smtClean="0">
                <a:solidFill>
                  <a:srgbClr val="FF0000"/>
                </a:solidFill>
              </a:rPr>
              <a:t> </a:t>
            </a:r>
            <a:r>
              <a:rPr lang="en-US" b="1" dirty="0" err="1" smtClean="0">
                <a:solidFill>
                  <a:srgbClr val="FF0000"/>
                </a:solidFill>
              </a:rPr>
              <a:t>bài</a:t>
            </a:r>
            <a:r>
              <a:rPr lang="en-US" b="1" dirty="0" smtClean="0">
                <a:solidFill>
                  <a:srgbClr val="FF0000"/>
                </a:solidFill>
              </a:rPr>
              <a:t>  </a:t>
            </a:r>
            <a:r>
              <a:rPr lang="en-US" b="1" dirty="0" err="1" smtClean="0">
                <a:solidFill>
                  <a:srgbClr val="FF0000"/>
                </a:solidFill>
              </a:rPr>
              <a:t>đọc</a:t>
            </a:r>
            <a:endParaRPr lang="en-US" b="1"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7" grpId="0"/>
      <p:bldP spid="20" grpId="0"/>
      <p:bldP spid="23"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a:t>
            </a:r>
            <a:r>
              <a:rPr lang="en-US" sz="3200" dirty="0" err="1" smtClean="0"/>
              <a:t>Đọc</a:t>
            </a:r>
            <a:r>
              <a:rPr lang="en-US" sz="3200" dirty="0" smtClean="0"/>
              <a:t> </a:t>
            </a:r>
            <a:r>
              <a:rPr lang="en-US" sz="3200" dirty="0" err="1" smtClean="0"/>
              <a:t>một</a:t>
            </a:r>
            <a:r>
              <a:rPr lang="en-US" sz="3200" dirty="0" smtClean="0"/>
              <a:t> </a:t>
            </a:r>
            <a:r>
              <a:rPr lang="en-US" sz="3200" dirty="0" err="1" smtClean="0"/>
              <a:t>trong</a:t>
            </a:r>
            <a:r>
              <a:rPr lang="en-US" sz="3200" dirty="0" smtClean="0"/>
              <a:t> </a:t>
            </a:r>
            <a:r>
              <a:rPr lang="en-US" sz="3200" dirty="0" err="1" smtClean="0"/>
              <a:t>các</a:t>
            </a:r>
            <a:r>
              <a:rPr lang="en-US" sz="3200" dirty="0" smtClean="0"/>
              <a:t> </a:t>
            </a:r>
            <a:r>
              <a:rPr lang="en-US" sz="3200" dirty="0" err="1" smtClean="0"/>
              <a:t>bài</a:t>
            </a:r>
            <a:r>
              <a:rPr lang="en-US" sz="3200" dirty="0" smtClean="0"/>
              <a:t> </a:t>
            </a:r>
            <a:r>
              <a:rPr lang="en-US" sz="3200" dirty="0" err="1" smtClean="0"/>
              <a:t>trên</a:t>
            </a:r>
            <a:r>
              <a:rPr lang="en-US" sz="3200" dirty="0" smtClean="0"/>
              <a:t> </a:t>
            </a:r>
            <a:r>
              <a:rPr lang="en-US" sz="3200" dirty="0" err="1" smtClean="0"/>
              <a:t>và</a:t>
            </a:r>
            <a:r>
              <a:rPr lang="en-US" sz="3200" dirty="0" smtClean="0"/>
              <a:t> </a:t>
            </a:r>
            <a:r>
              <a:rPr lang="en-US" sz="3200" dirty="0" err="1" smtClean="0"/>
              <a:t>nêu</a:t>
            </a:r>
            <a:r>
              <a:rPr lang="en-US" sz="3200" dirty="0" smtClean="0"/>
              <a:t> </a:t>
            </a:r>
            <a:r>
              <a:rPr lang="en-US" sz="3200" dirty="0" err="1" smtClean="0"/>
              <a:t>cảm</a:t>
            </a:r>
            <a:r>
              <a:rPr lang="en-US" sz="3200" dirty="0" smtClean="0"/>
              <a:t> </a:t>
            </a:r>
            <a:r>
              <a:rPr lang="en-US" sz="3200" dirty="0" err="1" smtClean="0"/>
              <a:t>nghĩ</a:t>
            </a:r>
            <a:r>
              <a:rPr lang="en-US" sz="3200" dirty="0" smtClean="0"/>
              <a:t> </a:t>
            </a:r>
            <a:r>
              <a:rPr lang="en-US" sz="3200" dirty="0" err="1" smtClean="0"/>
              <a:t>về</a:t>
            </a:r>
            <a:r>
              <a:rPr lang="en-US" sz="3200" dirty="0" smtClean="0"/>
              <a:t> </a:t>
            </a:r>
            <a:r>
              <a:rPr lang="en-US" sz="3200" dirty="0" err="1" smtClean="0"/>
              <a:t>nhân</a:t>
            </a:r>
            <a:r>
              <a:rPr lang="en-US" sz="3200" dirty="0" smtClean="0"/>
              <a:t> </a:t>
            </a:r>
            <a:r>
              <a:rPr lang="en-US" sz="3200" dirty="0" err="1" smtClean="0"/>
              <a:t>vật</a:t>
            </a:r>
            <a:r>
              <a:rPr lang="en-US" sz="3200" dirty="0" smtClean="0"/>
              <a:t> </a:t>
            </a:r>
            <a:r>
              <a:rPr lang="en-US" sz="3200" dirty="0" err="1" smtClean="0"/>
              <a:t>mà</a:t>
            </a:r>
            <a:r>
              <a:rPr lang="en-US" sz="3200" dirty="0" smtClean="0"/>
              <a:t> </a:t>
            </a:r>
            <a:r>
              <a:rPr lang="en-US" sz="3200" dirty="0" err="1" smtClean="0"/>
              <a:t>em</a:t>
            </a:r>
            <a:r>
              <a:rPr lang="en-US" sz="3200" dirty="0" smtClean="0"/>
              <a:t> </a:t>
            </a:r>
            <a:r>
              <a:rPr lang="en-US" sz="3200" dirty="0" err="1" smtClean="0"/>
              <a:t>yêu</a:t>
            </a:r>
            <a:r>
              <a:rPr lang="en-US" sz="3200" dirty="0" smtClean="0"/>
              <a:t> </a:t>
            </a:r>
            <a:r>
              <a:rPr lang="en-US" sz="3200" dirty="0" err="1" smtClean="0"/>
              <a:t>thích</a:t>
            </a:r>
            <a:endParaRPr lang="en-US" sz="3200"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smtClean="0"/>
              <a:t>3. Đọc kĩ câu ca dao, tìm từ ngữ theo yêu cầu, tìm từ ngữ thuộc một trong hai nhóm:</a:t>
            </a:r>
            <a:endParaRPr lang="en-US" sz="4800" dirty="0"/>
          </a:p>
        </p:txBody>
      </p:sp>
      <p:graphicFrame>
        <p:nvGraphicFramePr>
          <p:cNvPr id="10" name="Table 9"/>
          <p:cNvGraphicFramePr>
            <a:graphicFrameLocks noGrp="1"/>
          </p:cNvGraphicFramePr>
          <p:nvPr/>
        </p:nvGraphicFramePr>
        <p:xfrm>
          <a:off x="1035053" y="1561739"/>
          <a:ext cx="8914296" cy="3383280"/>
        </p:xfrm>
        <a:graphic>
          <a:graphicData uri="http://schemas.openxmlformats.org/drawingml/2006/table">
            <a:tbl>
              <a:tblPr firstRow="1" bandRow="1">
                <a:tableStyleId>{5C22544A-7EE6-4342-B048-85BDC9FD1C3A}</a:tableStyleId>
              </a:tblPr>
              <a:tblGrid>
                <a:gridCol w="1114288"/>
                <a:gridCol w="4828576"/>
                <a:gridCol w="2971432"/>
              </a:tblGrid>
              <a:tr h="370840">
                <a:tc>
                  <a:txBody>
                    <a:bodyPr/>
                    <a:lstStyle/>
                    <a:p>
                      <a:r>
                        <a:rPr lang="en-US" sz="3200" dirty="0" err="1" smtClean="0"/>
                        <a:t>Câu</a:t>
                      </a:r>
                      <a:endParaRPr lang="en-US" sz="3200" dirty="0"/>
                    </a:p>
                  </a:txBody>
                  <a:tcPr/>
                </a:tc>
                <a:tc>
                  <a:txBody>
                    <a:bodyPr/>
                    <a:lstStyle/>
                    <a:p>
                      <a:r>
                        <a:rPr lang="en-US" sz="3200" dirty="0" err="1" smtClean="0"/>
                        <a:t>Từ</a:t>
                      </a:r>
                      <a:r>
                        <a:rPr lang="en-US" sz="3200" baseline="0" dirty="0" smtClean="0"/>
                        <a:t> </a:t>
                      </a:r>
                      <a:r>
                        <a:rPr lang="en-US" sz="3200" baseline="0" dirty="0" err="1" smtClean="0"/>
                        <a:t>ngữ</a:t>
                      </a:r>
                      <a:r>
                        <a:rPr lang="en-US" sz="3200" baseline="0" dirty="0" smtClean="0"/>
                        <a:t> </a:t>
                      </a:r>
                      <a:r>
                        <a:rPr lang="en-US" sz="3200" baseline="0" dirty="0" err="1" smtClean="0"/>
                        <a:t>chỉ</a:t>
                      </a:r>
                      <a:r>
                        <a:rPr lang="en-US" sz="3200" baseline="0" dirty="0" smtClean="0"/>
                        <a:t> </a:t>
                      </a:r>
                      <a:r>
                        <a:rPr lang="en-US" sz="3200" baseline="0" dirty="0" err="1" smtClean="0"/>
                        <a:t>sự</a:t>
                      </a:r>
                      <a:r>
                        <a:rPr lang="en-US" sz="3200" baseline="0" dirty="0" smtClean="0"/>
                        <a:t> </a:t>
                      </a:r>
                      <a:r>
                        <a:rPr lang="en-US" sz="3200" baseline="0" dirty="0" err="1" smtClean="0"/>
                        <a:t>vật</a:t>
                      </a:r>
                      <a:endParaRPr lang="en-US" sz="3200" dirty="0"/>
                    </a:p>
                  </a:txBody>
                  <a:tcPr/>
                </a:tc>
                <a:tc>
                  <a:txBody>
                    <a:bodyPr/>
                    <a:lstStyle/>
                    <a:p>
                      <a:r>
                        <a:rPr lang="en-US" sz="3200" dirty="0" err="1" smtClean="0"/>
                        <a:t>Từ</a:t>
                      </a:r>
                      <a:r>
                        <a:rPr lang="en-US" sz="3200" baseline="0" dirty="0" smtClean="0"/>
                        <a:t> </a:t>
                      </a:r>
                      <a:r>
                        <a:rPr lang="en-US" sz="3200" baseline="0" dirty="0" err="1" smtClean="0"/>
                        <a:t>ngữ</a:t>
                      </a:r>
                      <a:r>
                        <a:rPr lang="en-US" sz="3200" baseline="0" dirty="0" smtClean="0"/>
                        <a:t> </a:t>
                      </a:r>
                      <a:r>
                        <a:rPr lang="en-US" sz="3200" baseline="0" dirty="0" err="1" smtClean="0"/>
                        <a:t>chỉ</a:t>
                      </a:r>
                      <a:r>
                        <a:rPr lang="en-US" sz="3200" baseline="0" dirty="0" smtClean="0"/>
                        <a:t> </a:t>
                      </a:r>
                      <a:r>
                        <a:rPr lang="en-US" sz="3200" baseline="0" dirty="0" err="1" smtClean="0"/>
                        <a:t>đặc</a:t>
                      </a:r>
                      <a:r>
                        <a:rPr lang="en-US" sz="3200" baseline="0" dirty="0" smtClean="0"/>
                        <a:t> </a:t>
                      </a:r>
                      <a:r>
                        <a:rPr lang="en-US" sz="3200" baseline="0" dirty="0" err="1" smtClean="0"/>
                        <a:t>điểm</a:t>
                      </a:r>
                      <a:endParaRPr lang="en-US" sz="3200" dirty="0"/>
                    </a:p>
                  </a:txBody>
                  <a:tcPr/>
                </a:tc>
              </a:tr>
              <a:tr h="370840">
                <a:tc>
                  <a:txBody>
                    <a:bodyPr/>
                    <a:lstStyle/>
                    <a:p>
                      <a:endParaRPr lang="en-US" sz="3200" dirty="0"/>
                    </a:p>
                  </a:txBody>
                  <a:tcPr/>
                </a:tc>
                <a:tc>
                  <a:txBody>
                    <a:bodyPr/>
                    <a:lstStyle/>
                    <a:p>
                      <a:endParaRPr lang="en-US" sz="3200" dirty="0"/>
                    </a:p>
                  </a:txBody>
                  <a:tcPr/>
                </a:tc>
                <a:tc>
                  <a:txBody>
                    <a:bodyPr/>
                    <a:lstStyle/>
                    <a:p>
                      <a:endParaRPr lang="en-US" sz="3200" dirty="0"/>
                    </a:p>
                  </a:txBody>
                  <a:tcPr/>
                </a:tc>
              </a:tr>
              <a:tr h="370840">
                <a:tc>
                  <a:txBody>
                    <a:bodyPr/>
                    <a:lstStyle/>
                    <a:p>
                      <a:endParaRPr lang="en-US" sz="3200" dirty="0"/>
                    </a:p>
                  </a:txBody>
                  <a:tcPr/>
                </a:tc>
                <a:tc>
                  <a:txBody>
                    <a:bodyPr/>
                    <a:lstStyle/>
                    <a:p>
                      <a:endParaRPr lang="en-US" sz="3200" dirty="0"/>
                    </a:p>
                  </a:txBody>
                  <a:tcPr/>
                </a:tc>
                <a:tc>
                  <a:txBody>
                    <a:bodyPr/>
                    <a:lstStyle/>
                    <a:p>
                      <a:endParaRPr lang="en-US" sz="3200" dirty="0"/>
                    </a:p>
                  </a:txBody>
                  <a:tcPr/>
                </a:tc>
              </a:tr>
              <a:tr h="370840">
                <a:tc>
                  <a:txBody>
                    <a:bodyPr/>
                    <a:lstStyle/>
                    <a:p>
                      <a:endParaRPr lang="en-US" sz="3200" dirty="0"/>
                    </a:p>
                  </a:txBody>
                  <a:tcPr/>
                </a:tc>
                <a:tc>
                  <a:txBody>
                    <a:bodyPr/>
                    <a:lstStyle/>
                    <a:p>
                      <a:endParaRPr lang="en-US" sz="3200" dirty="0"/>
                    </a:p>
                  </a:txBody>
                  <a:tcPr/>
                </a:tc>
                <a:tc>
                  <a:txBody>
                    <a:bodyPr/>
                    <a:lstStyle/>
                    <a:p>
                      <a:endParaRPr lang="en-US" sz="3200" dirty="0"/>
                    </a:p>
                  </a:txBody>
                  <a:tcPr/>
                </a:tc>
              </a:tr>
              <a:tr h="370840">
                <a:tc>
                  <a:txBody>
                    <a:bodyPr/>
                    <a:lstStyle/>
                    <a:p>
                      <a:endParaRPr lang="en-US" sz="3200" dirty="0"/>
                    </a:p>
                  </a:txBody>
                  <a:tcPr/>
                </a:tc>
                <a:tc>
                  <a:txBody>
                    <a:bodyPr/>
                    <a:lstStyle/>
                    <a:p>
                      <a:endParaRPr lang="en-US" sz="3200" dirty="0"/>
                    </a:p>
                  </a:txBody>
                  <a:tcPr/>
                </a:tc>
                <a:tc>
                  <a:txBody>
                    <a:bodyPr/>
                    <a:lstStyle/>
                    <a:p>
                      <a:endParaRPr lang="en-US" sz="3200" dirty="0"/>
                    </a:p>
                  </a:txBody>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smtClean="0"/>
              <a:t>3. Đọc kĩ câu ca dao, tìm từ ngữ theo yêu cầu, tìm từ ngữ thuộc một trong hai nhóm:</a:t>
            </a:r>
            <a:endParaRPr lang="en-US" sz="4800" dirty="0"/>
          </a:p>
        </p:txBody>
      </p:sp>
      <p:graphicFrame>
        <p:nvGraphicFramePr>
          <p:cNvPr id="10" name="Table 9"/>
          <p:cNvGraphicFramePr>
            <a:graphicFrameLocks noGrp="1"/>
          </p:cNvGraphicFramePr>
          <p:nvPr/>
        </p:nvGraphicFramePr>
        <p:xfrm>
          <a:off x="1035053" y="1561739"/>
          <a:ext cx="8914296" cy="3383280"/>
        </p:xfrm>
        <a:graphic>
          <a:graphicData uri="http://schemas.openxmlformats.org/drawingml/2006/table">
            <a:tbl>
              <a:tblPr firstRow="1" bandRow="1">
                <a:tableStyleId>{5C22544A-7EE6-4342-B048-85BDC9FD1C3A}</a:tableStyleId>
              </a:tblPr>
              <a:tblGrid>
                <a:gridCol w="1114288"/>
                <a:gridCol w="4828576"/>
                <a:gridCol w="2971432"/>
              </a:tblGrid>
              <a:tr h="370840">
                <a:tc>
                  <a:txBody>
                    <a:bodyPr/>
                    <a:lstStyle/>
                    <a:p>
                      <a:r>
                        <a:rPr lang="en-US" sz="3200" dirty="0" err="1" smtClean="0"/>
                        <a:t>Câu</a:t>
                      </a:r>
                      <a:endParaRPr lang="en-US" sz="3200" dirty="0"/>
                    </a:p>
                  </a:txBody>
                  <a:tcPr/>
                </a:tc>
                <a:tc>
                  <a:txBody>
                    <a:bodyPr/>
                    <a:lstStyle/>
                    <a:p>
                      <a:r>
                        <a:rPr lang="en-US" sz="3200" dirty="0" err="1" smtClean="0"/>
                        <a:t>Từ</a:t>
                      </a:r>
                      <a:r>
                        <a:rPr lang="en-US" sz="3200" baseline="0" dirty="0" smtClean="0"/>
                        <a:t> </a:t>
                      </a:r>
                      <a:r>
                        <a:rPr lang="en-US" sz="3200" baseline="0" dirty="0" err="1" smtClean="0"/>
                        <a:t>ngữ</a:t>
                      </a:r>
                      <a:r>
                        <a:rPr lang="en-US" sz="3200" baseline="0" dirty="0" smtClean="0"/>
                        <a:t> </a:t>
                      </a:r>
                      <a:r>
                        <a:rPr lang="en-US" sz="3200" baseline="0" dirty="0" err="1" smtClean="0"/>
                        <a:t>chỉ</a:t>
                      </a:r>
                      <a:r>
                        <a:rPr lang="en-US" sz="3200" baseline="0" dirty="0" smtClean="0"/>
                        <a:t> </a:t>
                      </a:r>
                      <a:r>
                        <a:rPr lang="en-US" sz="3200" baseline="0" dirty="0" err="1" smtClean="0"/>
                        <a:t>sự</a:t>
                      </a:r>
                      <a:r>
                        <a:rPr lang="en-US" sz="3200" baseline="0" dirty="0" smtClean="0"/>
                        <a:t> </a:t>
                      </a:r>
                      <a:r>
                        <a:rPr lang="en-US" sz="3200" baseline="0" dirty="0" err="1" smtClean="0"/>
                        <a:t>vật</a:t>
                      </a:r>
                      <a:endParaRPr lang="en-US" sz="3200" dirty="0"/>
                    </a:p>
                  </a:txBody>
                  <a:tcPr/>
                </a:tc>
                <a:tc>
                  <a:txBody>
                    <a:bodyPr/>
                    <a:lstStyle/>
                    <a:p>
                      <a:r>
                        <a:rPr lang="en-US" sz="3200" dirty="0" err="1" smtClean="0"/>
                        <a:t>Từ</a:t>
                      </a:r>
                      <a:r>
                        <a:rPr lang="en-US" sz="3200" baseline="0" dirty="0" smtClean="0"/>
                        <a:t> </a:t>
                      </a:r>
                      <a:r>
                        <a:rPr lang="en-US" sz="3200" baseline="0" dirty="0" err="1" smtClean="0"/>
                        <a:t>ngữ</a:t>
                      </a:r>
                      <a:r>
                        <a:rPr lang="en-US" sz="3200" baseline="0" dirty="0" smtClean="0"/>
                        <a:t> </a:t>
                      </a:r>
                      <a:r>
                        <a:rPr lang="en-US" sz="3200" baseline="0" dirty="0" err="1" smtClean="0"/>
                        <a:t>chỉ</a:t>
                      </a:r>
                      <a:r>
                        <a:rPr lang="en-US" sz="3200" baseline="0" dirty="0" smtClean="0"/>
                        <a:t> </a:t>
                      </a:r>
                      <a:r>
                        <a:rPr lang="en-US" sz="3200" baseline="0" dirty="0" err="1" smtClean="0"/>
                        <a:t>đặc</a:t>
                      </a:r>
                      <a:r>
                        <a:rPr lang="en-US" sz="3200" baseline="0" dirty="0" smtClean="0"/>
                        <a:t> </a:t>
                      </a:r>
                      <a:r>
                        <a:rPr lang="en-US" sz="3200" baseline="0" dirty="0" err="1" smtClean="0"/>
                        <a:t>điểm</a:t>
                      </a:r>
                      <a:endParaRPr lang="en-US" sz="3200" dirty="0"/>
                    </a:p>
                  </a:txBody>
                  <a:tcPr/>
                </a:tc>
              </a:tr>
              <a:tr h="370840">
                <a:tc>
                  <a:txBody>
                    <a:bodyPr/>
                    <a:lstStyle/>
                    <a:p>
                      <a:r>
                        <a:rPr lang="en-US" sz="3200" dirty="0" smtClean="0"/>
                        <a:t>1</a:t>
                      </a:r>
                      <a:endParaRPr lang="en-US" sz="3200" dirty="0"/>
                    </a:p>
                  </a:txBody>
                  <a:tcPr/>
                </a:tc>
                <a:tc>
                  <a:txBody>
                    <a:bodyPr/>
                    <a:lstStyle/>
                    <a:p>
                      <a:r>
                        <a:rPr lang="en-US" sz="3200" dirty="0" err="1" smtClean="0"/>
                        <a:t>Chuồn</a:t>
                      </a:r>
                      <a:r>
                        <a:rPr lang="en-US" sz="3200" dirty="0" smtClean="0"/>
                        <a:t> </a:t>
                      </a:r>
                      <a:r>
                        <a:rPr lang="en-US" sz="3200" dirty="0" err="1" smtClean="0"/>
                        <a:t>chuồn</a:t>
                      </a:r>
                      <a:r>
                        <a:rPr lang="en-US" sz="3200" dirty="0" smtClean="0"/>
                        <a:t>.</a:t>
                      </a:r>
                      <a:r>
                        <a:rPr lang="en-US" sz="3200" baseline="0" dirty="0" smtClean="0"/>
                        <a:t> </a:t>
                      </a:r>
                      <a:r>
                        <a:rPr lang="en-US" sz="3200" baseline="0" dirty="0" err="1" smtClean="0"/>
                        <a:t>bờ</a:t>
                      </a:r>
                      <a:r>
                        <a:rPr lang="en-US" sz="3200" baseline="0" dirty="0" smtClean="0"/>
                        <a:t> </a:t>
                      </a:r>
                      <a:r>
                        <a:rPr lang="en-US" sz="3200" baseline="0" dirty="0" err="1" smtClean="0"/>
                        <a:t>ao</a:t>
                      </a:r>
                      <a:endParaRPr lang="en-US" sz="3200" dirty="0"/>
                    </a:p>
                  </a:txBody>
                  <a:tcPr/>
                </a:tc>
                <a:tc>
                  <a:txBody>
                    <a:bodyPr/>
                    <a:lstStyle/>
                    <a:p>
                      <a:r>
                        <a:rPr lang="en-US" sz="3200" dirty="0" err="1" smtClean="0"/>
                        <a:t>Thấp</a:t>
                      </a:r>
                      <a:r>
                        <a:rPr lang="en-US" sz="3200" dirty="0" smtClean="0"/>
                        <a:t>,</a:t>
                      </a:r>
                      <a:r>
                        <a:rPr lang="en-US" sz="3200" baseline="0" dirty="0" smtClean="0"/>
                        <a:t> </a:t>
                      </a:r>
                      <a:r>
                        <a:rPr lang="en-US" sz="3200" baseline="0" dirty="0" err="1" smtClean="0"/>
                        <a:t>cao</a:t>
                      </a:r>
                      <a:endParaRPr lang="en-US" sz="3200" dirty="0"/>
                    </a:p>
                  </a:txBody>
                  <a:tcPr/>
                </a:tc>
              </a:tr>
              <a:tr h="370840">
                <a:tc>
                  <a:txBody>
                    <a:bodyPr/>
                    <a:lstStyle/>
                    <a:p>
                      <a:r>
                        <a:rPr lang="en-US" sz="3200" dirty="0" smtClean="0"/>
                        <a:t>2</a:t>
                      </a:r>
                      <a:endParaRPr lang="en-US" sz="3200" dirty="0"/>
                    </a:p>
                  </a:txBody>
                  <a:tcPr/>
                </a:tc>
                <a:tc>
                  <a:txBody>
                    <a:bodyPr/>
                    <a:lstStyle/>
                    <a:p>
                      <a:r>
                        <a:rPr lang="en-US" sz="3200" dirty="0" smtClean="0"/>
                        <a:t>Non</a:t>
                      </a:r>
                      <a:r>
                        <a:rPr lang="en-US" sz="3200" baseline="0" dirty="0" smtClean="0"/>
                        <a:t> , </a:t>
                      </a:r>
                      <a:r>
                        <a:rPr lang="en-US" sz="3200" baseline="0" dirty="0" err="1" smtClean="0"/>
                        <a:t>biển</a:t>
                      </a:r>
                      <a:r>
                        <a:rPr lang="en-US" sz="3200" baseline="0" dirty="0" smtClean="0"/>
                        <a:t>, </a:t>
                      </a:r>
                      <a:r>
                        <a:rPr lang="en-US" sz="3200" baseline="0" dirty="0" err="1" smtClean="0"/>
                        <a:t>sào</a:t>
                      </a:r>
                      <a:endParaRPr lang="en-US" sz="3200" dirty="0"/>
                    </a:p>
                  </a:txBody>
                  <a:tcPr/>
                </a:tc>
                <a:tc>
                  <a:txBody>
                    <a:bodyPr/>
                    <a:lstStyle/>
                    <a:p>
                      <a:r>
                        <a:rPr lang="en-US" sz="3200" dirty="0" smtClean="0"/>
                        <a:t>Cao, </a:t>
                      </a:r>
                      <a:r>
                        <a:rPr lang="en-US" sz="3200" dirty="0" err="1" smtClean="0"/>
                        <a:t>sâu</a:t>
                      </a:r>
                      <a:r>
                        <a:rPr lang="en-US" sz="3200" dirty="0" smtClean="0"/>
                        <a:t>,</a:t>
                      </a:r>
                      <a:r>
                        <a:rPr lang="en-US" sz="3200" baseline="0" dirty="0" smtClean="0"/>
                        <a:t> </a:t>
                      </a:r>
                      <a:r>
                        <a:rPr lang="en-US" sz="3200" baseline="0" dirty="0" err="1" smtClean="0"/>
                        <a:t>cạn</a:t>
                      </a:r>
                      <a:endParaRPr lang="en-US" sz="3200" dirty="0"/>
                    </a:p>
                  </a:txBody>
                  <a:tcPr/>
                </a:tc>
              </a:tr>
              <a:tr h="370840">
                <a:tc>
                  <a:txBody>
                    <a:bodyPr/>
                    <a:lstStyle/>
                    <a:p>
                      <a:r>
                        <a:rPr lang="en-US" sz="3200" dirty="0" smtClean="0"/>
                        <a:t>3</a:t>
                      </a:r>
                      <a:endParaRPr lang="en-US" sz="3200" dirty="0"/>
                    </a:p>
                  </a:txBody>
                  <a:tcPr/>
                </a:tc>
                <a:tc>
                  <a:txBody>
                    <a:bodyPr/>
                    <a:lstStyle/>
                    <a:p>
                      <a:r>
                        <a:rPr lang="en-US" sz="3200" dirty="0" err="1" smtClean="0"/>
                        <a:t>Dòng</a:t>
                      </a:r>
                      <a:r>
                        <a:rPr lang="en-US" sz="3200" baseline="0" dirty="0" smtClean="0"/>
                        <a:t> </a:t>
                      </a:r>
                      <a:r>
                        <a:rPr lang="en-US" sz="3200" baseline="0" dirty="0" err="1" smtClean="0"/>
                        <a:t>sông</a:t>
                      </a:r>
                      <a:r>
                        <a:rPr lang="en-US" sz="3200" baseline="0" dirty="0" smtClean="0"/>
                        <a:t>, </a:t>
                      </a:r>
                      <a:r>
                        <a:rPr lang="en-US" sz="3200" baseline="0" dirty="0" err="1" smtClean="0"/>
                        <a:t>bên</a:t>
                      </a:r>
                      <a:r>
                        <a:rPr lang="en-US" sz="3200" baseline="0" dirty="0" smtClean="0"/>
                        <a:t> </a:t>
                      </a:r>
                      <a:r>
                        <a:rPr lang="en-US" sz="3200" baseline="0" dirty="0" err="1" smtClean="0"/>
                        <a:t>bồi</a:t>
                      </a:r>
                      <a:r>
                        <a:rPr lang="en-US" sz="3200" baseline="0" dirty="0" smtClean="0"/>
                        <a:t>, </a:t>
                      </a:r>
                      <a:r>
                        <a:rPr lang="en-US" sz="3200" baseline="0" dirty="0" err="1" smtClean="0"/>
                        <a:t>bên</a:t>
                      </a:r>
                      <a:r>
                        <a:rPr lang="en-US" sz="3200" baseline="0" dirty="0" smtClean="0"/>
                        <a:t> </a:t>
                      </a:r>
                      <a:r>
                        <a:rPr lang="en-US" sz="3200" baseline="0" dirty="0" err="1" smtClean="0"/>
                        <a:t>lở</a:t>
                      </a:r>
                      <a:endParaRPr lang="en-US" sz="3200" dirty="0"/>
                    </a:p>
                  </a:txBody>
                  <a:tcPr/>
                </a:tc>
                <a:tc>
                  <a:txBody>
                    <a:bodyPr/>
                    <a:lstStyle/>
                    <a:p>
                      <a:r>
                        <a:rPr lang="en-US" sz="3200" dirty="0" err="1" smtClean="0"/>
                        <a:t>Đục</a:t>
                      </a:r>
                      <a:r>
                        <a:rPr lang="en-US" sz="3200" dirty="0" smtClean="0"/>
                        <a:t>,</a:t>
                      </a:r>
                      <a:r>
                        <a:rPr lang="en-US" sz="3200" baseline="0" dirty="0" smtClean="0"/>
                        <a:t> </a:t>
                      </a:r>
                      <a:r>
                        <a:rPr lang="en-US" sz="3200" baseline="0" dirty="0" err="1" smtClean="0"/>
                        <a:t>trong</a:t>
                      </a:r>
                      <a:endParaRPr lang="en-US" sz="3200" dirty="0"/>
                    </a:p>
                  </a:txBody>
                  <a:tcPr/>
                </a:tc>
              </a:tr>
              <a:tr h="370840">
                <a:tc>
                  <a:txBody>
                    <a:bodyPr/>
                    <a:lstStyle/>
                    <a:p>
                      <a:r>
                        <a:rPr lang="en-US" sz="3200" dirty="0" smtClean="0"/>
                        <a:t>4</a:t>
                      </a:r>
                      <a:endParaRPr lang="en-US" sz="3200" dirty="0"/>
                    </a:p>
                  </a:txBody>
                  <a:tcPr/>
                </a:tc>
                <a:tc>
                  <a:txBody>
                    <a:bodyPr/>
                    <a:lstStyle/>
                    <a:p>
                      <a:r>
                        <a:rPr lang="en-US" sz="3200" dirty="0" err="1" smtClean="0"/>
                        <a:t>Trăng</a:t>
                      </a:r>
                      <a:r>
                        <a:rPr lang="en-US" sz="3200" dirty="0" smtClean="0"/>
                        <a:t>, </a:t>
                      </a:r>
                      <a:r>
                        <a:rPr lang="en-US" sz="3200" dirty="0" err="1" smtClean="0"/>
                        <a:t>sao</a:t>
                      </a:r>
                      <a:r>
                        <a:rPr lang="en-US" sz="3200" dirty="0" smtClean="0"/>
                        <a:t>, </a:t>
                      </a:r>
                      <a:r>
                        <a:rPr lang="en-US" sz="3200" dirty="0" err="1" smtClean="0"/>
                        <a:t>núi</a:t>
                      </a:r>
                      <a:r>
                        <a:rPr lang="en-US" sz="3200" baseline="0" dirty="0" smtClean="0"/>
                        <a:t>, </a:t>
                      </a:r>
                      <a:r>
                        <a:rPr lang="en-US" sz="3200" baseline="0" dirty="0" err="1" smtClean="0"/>
                        <a:t>đồi</a:t>
                      </a:r>
                      <a:endParaRPr lang="en-US" sz="3200" dirty="0"/>
                    </a:p>
                  </a:txBody>
                  <a:tcPr/>
                </a:tc>
                <a:tc>
                  <a:txBody>
                    <a:bodyPr/>
                    <a:lstStyle/>
                    <a:p>
                      <a:r>
                        <a:rPr lang="en-US" sz="3200" dirty="0" err="1" smtClean="0"/>
                        <a:t>Mờ</a:t>
                      </a:r>
                      <a:r>
                        <a:rPr lang="en-US" sz="3200" dirty="0" smtClean="0"/>
                        <a:t>, </a:t>
                      </a:r>
                      <a:r>
                        <a:rPr lang="en-US" sz="3200" dirty="0" err="1" smtClean="0"/>
                        <a:t>tỏ</a:t>
                      </a:r>
                      <a:r>
                        <a:rPr lang="en-US" sz="3200" dirty="0" smtClean="0"/>
                        <a:t>,</a:t>
                      </a:r>
                      <a:r>
                        <a:rPr lang="en-US" sz="3200" baseline="0" dirty="0" smtClean="0"/>
                        <a:t> </a:t>
                      </a:r>
                      <a:r>
                        <a:rPr lang="en-US" sz="3200" baseline="0" dirty="0" err="1" smtClean="0"/>
                        <a:t>lở</a:t>
                      </a:r>
                      <a:r>
                        <a:rPr lang="en-US" sz="3200" baseline="0" dirty="0" smtClean="0"/>
                        <a:t>, </a:t>
                      </a:r>
                      <a:r>
                        <a:rPr lang="en-US" sz="3200" baseline="0" dirty="0" err="1" smtClean="0"/>
                        <a:t>cao</a:t>
                      </a:r>
                      <a:endParaRPr lang="en-US" sz="3200" dirty="0"/>
                    </a:p>
                  </a:txBody>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13" y="232603"/>
            <a:ext cx="10515600" cy="1325563"/>
          </a:xfrm>
        </p:spPr>
        <p:txBody>
          <a:bodyPr>
            <a:normAutofit/>
          </a:bodyPr>
          <a:lstStyle/>
          <a:p>
            <a:r>
              <a:rPr lang="nl-NL" sz="3600" dirty="0" smtClean="0"/>
              <a:t>4: Tìm từ có nghĩa trái ngược nhau trong mỗi câu ca dao ở bài tập trên:</a:t>
            </a:r>
            <a:endParaRPr lang="en-US" sz="3600" dirty="0"/>
          </a:p>
        </p:txBody>
      </p:sp>
      <p:graphicFrame>
        <p:nvGraphicFramePr>
          <p:cNvPr id="4" name="Table 3"/>
          <p:cNvGraphicFramePr>
            <a:graphicFrameLocks noGrp="1"/>
          </p:cNvGraphicFramePr>
          <p:nvPr/>
        </p:nvGraphicFramePr>
        <p:xfrm>
          <a:off x="507999" y="1325218"/>
          <a:ext cx="11352696" cy="4846320"/>
        </p:xfrm>
        <a:graphic>
          <a:graphicData uri="http://schemas.openxmlformats.org/drawingml/2006/table">
            <a:tbl>
              <a:tblPr firstRow="1" bandRow="1">
                <a:tableStyleId>{5C22544A-7EE6-4342-B048-85BDC9FD1C3A}</a:tableStyleId>
              </a:tblPr>
              <a:tblGrid>
                <a:gridCol w="909984"/>
                <a:gridCol w="7248939"/>
                <a:gridCol w="3193773"/>
              </a:tblGrid>
              <a:tr h="0">
                <a:tc>
                  <a:txBody>
                    <a:bodyPr/>
                    <a:lstStyle/>
                    <a:p>
                      <a:endParaRPr lang="en-US" sz="3200" dirty="0"/>
                    </a:p>
                  </a:txBody>
                  <a:tcPr/>
                </a:tc>
                <a:tc>
                  <a:txBody>
                    <a:bodyPr/>
                    <a:lstStyle/>
                    <a:p>
                      <a:r>
                        <a:rPr lang="en-US" sz="3200" dirty="0" err="1" smtClean="0"/>
                        <a:t>Câu</a:t>
                      </a:r>
                      <a:r>
                        <a:rPr lang="en-US" sz="3200" baseline="0" dirty="0" smtClean="0"/>
                        <a:t> ca </a:t>
                      </a:r>
                      <a:r>
                        <a:rPr lang="en-US" sz="3200" baseline="0" dirty="0" err="1" smtClean="0"/>
                        <a:t>dao</a:t>
                      </a:r>
                      <a:r>
                        <a:rPr lang="en-US" sz="3200" baseline="0" dirty="0" smtClean="0"/>
                        <a:t>, </a:t>
                      </a:r>
                      <a:r>
                        <a:rPr lang="en-US" sz="3200" baseline="0" dirty="0" err="1" smtClean="0"/>
                        <a:t>tục</a:t>
                      </a:r>
                      <a:r>
                        <a:rPr lang="en-US" sz="3200" baseline="0" dirty="0" smtClean="0"/>
                        <a:t> </a:t>
                      </a:r>
                      <a:r>
                        <a:rPr lang="en-US" sz="3200" baseline="0" dirty="0" err="1" smtClean="0"/>
                        <a:t>ngữ</a:t>
                      </a:r>
                      <a:endParaRPr lang="en-US" sz="3200" dirty="0"/>
                    </a:p>
                  </a:txBody>
                  <a:tcPr/>
                </a:tc>
                <a:tc>
                  <a:txBody>
                    <a:bodyPr/>
                    <a:lstStyle/>
                    <a:p>
                      <a:r>
                        <a:rPr lang="en-US" sz="3200" dirty="0" err="1" smtClean="0"/>
                        <a:t>Từ</a:t>
                      </a:r>
                      <a:r>
                        <a:rPr lang="en-US" sz="3200" baseline="0" dirty="0" smtClean="0"/>
                        <a:t> </a:t>
                      </a:r>
                      <a:r>
                        <a:rPr lang="en-US" sz="3200" baseline="0" dirty="0" err="1" smtClean="0"/>
                        <a:t>ngữ</a:t>
                      </a:r>
                      <a:r>
                        <a:rPr lang="en-US" sz="3200" baseline="0" dirty="0" smtClean="0"/>
                        <a:t> </a:t>
                      </a:r>
                      <a:r>
                        <a:rPr lang="en-US" sz="3200" baseline="0" dirty="0" err="1" smtClean="0"/>
                        <a:t>trái</a:t>
                      </a:r>
                      <a:r>
                        <a:rPr lang="en-US" sz="3200" baseline="0" dirty="0" smtClean="0"/>
                        <a:t> </a:t>
                      </a:r>
                      <a:r>
                        <a:rPr lang="en-US" sz="3200" baseline="0" dirty="0" err="1" smtClean="0"/>
                        <a:t>nghĩa</a:t>
                      </a:r>
                      <a:endParaRPr lang="en-US" sz="3200" dirty="0"/>
                    </a:p>
                  </a:txBody>
                  <a:tcPr/>
                </a:tc>
              </a:tr>
              <a:tr h="370840">
                <a:tc>
                  <a:txBody>
                    <a:bodyPr/>
                    <a:lstStyle/>
                    <a:p>
                      <a:r>
                        <a:rPr lang="en-US" sz="3200" dirty="0" smtClean="0"/>
                        <a:t>1</a:t>
                      </a:r>
                      <a:endParaRPr lang="en-US" sz="3200" dirty="0"/>
                    </a:p>
                  </a:txBody>
                  <a:tcPr/>
                </a:tc>
                <a:tc>
                  <a:txBody>
                    <a:bodyPr/>
                    <a:lstStyle/>
                    <a:p>
                      <a:r>
                        <a:rPr lang="en-US" sz="3200" dirty="0" err="1" smtClean="0"/>
                        <a:t>Chuồn</a:t>
                      </a:r>
                      <a:r>
                        <a:rPr lang="en-US" sz="3200" baseline="0" dirty="0" smtClean="0"/>
                        <a:t> </a:t>
                      </a:r>
                      <a:r>
                        <a:rPr lang="en-US" sz="3200" baseline="0" dirty="0" err="1" smtClean="0"/>
                        <a:t>chuồn</a:t>
                      </a:r>
                      <a:r>
                        <a:rPr lang="en-US" sz="3200" baseline="0" dirty="0" smtClean="0"/>
                        <a:t> bay </a:t>
                      </a:r>
                      <a:r>
                        <a:rPr lang="en-US" sz="3200" baseline="0" dirty="0" err="1" smtClean="0"/>
                        <a:t>thấp</a:t>
                      </a:r>
                      <a:r>
                        <a:rPr lang="en-US" sz="3200" baseline="0" dirty="0" smtClean="0"/>
                        <a:t>, </a:t>
                      </a:r>
                      <a:r>
                        <a:rPr lang="en-US" sz="3200" baseline="0" dirty="0" err="1" smtClean="0"/>
                        <a:t>mưa</a:t>
                      </a:r>
                      <a:r>
                        <a:rPr lang="en-US" sz="3200" baseline="0" dirty="0" smtClean="0"/>
                        <a:t> </a:t>
                      </a:r>
                      <a:r>
                        <a:rPr lang="en-US" sz="3200" baseline="0" dirty="0" err="1" smtClean="0"/>
                        <a:t>ngập</a:t>
                      </a:r>
                      <a:r>
                        <a:rPr lang="en-US" sz="3200" baseline="0" dirty="0" smtClean="0"/>
                        <a:t> </a:t>
                      </a:r>
                      <a:r>
                        <a:rPr lang="en-US" sz="3200" baseline="0" dirty="0" err="1" smtClean="0"/>
                        <a:t>bờ</a:t>
                      </a:r>
                      <a:r>
                        <a:rPr lang="en-US" sz="3200" baseline="0" dirty="0" smtClean="0"/>
                        <a:t> </a:t>
                      </a:r>
                      <a:r>
                        <a:rPr lang="en-US" sz="3200" baseline="0" dirty="0" err="1" smtClean="0"/>
                        <a:t>ao</a:t>
                      </a:r>
                      <a:r>
                        <a:rPr lang="en-US" sz="3200" baseline="0" dirty="0" smtClean="0"/>
                        <a:t>.</a:t>
                      </a:r>
                    </a:p>
                    <a:p>
                      <a:r>
                        <a:rPr lang="en-US" sz="3200" baseline="0" dirty="0" err="1" smtClean="0"/>
                        <a:t>Chuồn</a:t>
                      </a:r>
                      <a:r>
                        <a:rPr lang="en-US" sz="3200" baseline="0" dirty="0" smtClean="0"/>
                        <a:t> </a:t>
                      </a:r>
                      <a:r>
                        <a:rPr lang="en-US" sz="3200" baseline="0" dirty="0" err="1" smtClean="0"/>
                        <a:t>chuồn</a:t>
                      </a:r>
                      <a:r>
                        <a:rPr lang="en-US" sz="3200" baseline="0" dirty="0" smtClean="0"/>
                        <a:t> bay </a:t>
                      </a:r>
                      <a:r>
                        <a:rPr lang="en-US" sz="3200" baseline="0" dirty="0" err="1" smtClean="0"/>
                        <a:t>cao</a:t>
                      </a:r>
                      <a:r>
                        <a:rPr lang="en-US" sz="3200" baseline="0" dirty="0" smtClean="0"/>
                        <a:t>, </a:t>
                      </a:r>
                      <a:r>
                        <a:rPr lang="en-US" sz="3200" baseline="0" dirty="0" err="1" smtClean="0"/>
                        <a:t>mưa</a:t>
                      </a:r>
                      <a:r>
                        <a:rPr lang="en-US" sz="3200" baseline="0" dirty="0" smtClean="0"/>
                        <a:t> </a:t>
                      </a:r>
                      <a:r>
                        <a:rPr lang="en-US" sz="3200" baseline="0" dirty="0" err="1" smtClean="0"/>
                        <a:t>rào</a:t>
                      </a:r>
                      <a:r>
                        <a:rPr lang="en-US" sz="3200" baseline="0" dirty="0" smtClean="0"/>
                        <a:t> </a:t>
                      </a:r>
                      <a:r>
                        <a:rPr lang="en-US" sz="3200" baseline="0" dirty="0" err="1" smtClean="0"/>
                        <a:t>lại</a:t>
                      </a:r>
                      <a:r>
                        <a:rPr lang="en-US" sz="3200" baseline="0" dirty="0" smtClean="0"/>
                        <a:t> </a:t>
                      </a:r>
                      <a:r>
                        <a:rPr lang="en-US" sz="3200" baseline="0" dirty="0" err="1" smtClean="0"/>
                        <a:t>tạnh</a:t>
                      </a:r>
                      <a:r>
                        <a:rPr lang="en-US" sz="3200" baseline="0" dirty="0" smtClean="0"/>
                        <a:t>.</a:t>
                      </a:r>
                      <a:endParaRPr lang="en-US" sz="3200" dirty="0"/>
                    </a:p>
                  </a:txBody>
                  <a:tcPr/>
                </a:tc>
                <a:tc>
                  <a:txBody>
                    <a:bodyPr/>
                    <a:lstStyle/>
                    <a:p>
                      <a:r>
                        <a:rPr lang="en-US" sz="3200" dirty="0" err="1" smtClean="0"/>
                        <a:t>Thấp</a:t>
                      </a:r>
                      <a:r>
                        <a:rPr lang="en-US" sz="3200" dirty="0" smtClean="0"/>
                        <a:t>,</a:t>
                      </a:r>
                      <a:r>
                        <a:rPr lang="en-US" sz="3200" baseline="0" dirty="0" smtClean="0"/>
                        <a:t> </a:t>
                      </a:r>
                      <a:r>
                        <a:rPr lang="en-US" sz="3200" baseline="0" dirty="0" err="1" smtClean="0"/>
                        <a:t>cao</a:t>
                      </a:r>
                      <a:endParaRPr lang="en-US" sz="3200" dirty="0"/>
                    </a:p>
                  </a:txBody>
                  <a:tcPr/>
                </a:tc>
              </a:tr>
              <a:tr h="370840">
                <a:tc>
                  <a:txBody>
                    <a:bodyPr/>
                    <a:lstStyle/>
                    <a:p>
                      <a:r>
                        <a:rPr lang="en-US" sz="3200" dirty="0" smtClean="0"/>
                        <a:t>2</a:t>
                      </a:r>
                      <a:endParaRPr lang="en-US" sz="3200" dirty="0"/>
                    </a:p>
                  </a:txBody>
                  <a:tcPr/>
                </a:tc>
                <a:tc>
                  <a:txBody>
                    <a:bodyPr/>
                    <a:lstStyle/>
                    <a:p>
                      <a:r>
                        <a:rPr lang="en-US" sz="3200" dirty="0" err="1" smtClean="0"/>
                        <a:t>Nên</a:t>
                      </a:r>
                      <a:r>
                        <a:rPr lang="en-US" sz="3200" baseline="0" dirty="0" smtClean="0"/>
                        <a:t> non </a:t>
                      </a:r>
                      <a:r>
                        <a:rPr lang="en-US" sz="3200" baseline="0" dirty="0" err="1" smtClean="0"/>
                        <a:t>mới</a:t>
                      </a:r>
                      <a:r>
                        <a:rPr lang="en-US" sz="3200" baseline="0" dirty="0" smtClean="0"/>
                        <a:t> </a:t>
                      </a:r>
                      <a:r>
                        <a:rPr lang="en-US" sz="3200" baseline="0" dirty="0" err="1" smtClean="0"/>
                        <a:t>biết</a:t>
                      </a:r>
                      <a:r>
                        <a:rPr lang="en-US" sz="3200" baseline="0" dirty="0" smtClean="0"/>
                        <a:t> non </a:t>
                      </a:r>
                      <a:r>
                        <a:rPr lang="en-US" sz="3200" baseline="0" dirty="0" err="1" smtClean="0"/>
                        <a:t>cao</a:t>
                      </a:r>
                      <a:endParaRPr lang="en-US" sz="3200" baseline="0" dirty="0" smtClean="0"/>
                    </a:p>
                    <a:p>
                      <a:r>
                        <a:rPr lang="en-US" sz="3200" baseline="0" dirty="0" err="1" smtClean="0"/>
                        <a:t>Xuống</a:t>
                      </a:r>
                      <a:r>
                        <a:rPr lang="en-US" sz="3200" baseline="0" dirty="0" smtClean="0"/>
                        <a:t> </a:t>
                      </a:r>
                      <a:r>
                        <a:rPr lang="en-US" sz="3200" baseline="0" dirty="0" err="1" smtClean="0"/>
                        <a:t>biển</a:t>
                      </a:r>
                      <a:r>
                        <a:rPr lang="en-US" sz="3200" baseline="0" dirty="0" smtClean="0"/>
                        <a:t> </a:t>
                      </a:r>
                      <a:r>
                        <a:rPr lang="en-US" sz="3200" baseline="0" dirty="0" err="1" smtClean="0"/>
                        <a:t>cầm</a:t>
                      </a:r>
                      <a:r>
                        <a:rPr lang="en-US" sz="3200" baseline="0" dirty="0" smtClean="0"/>
                        <a:t> </a:t>
                      </a:r>
                      <a:r>
                        <a:rPr lang="en-US" sz="3200" baseline="0" dirty="0" err="1" smtClean="0"/>
                        <a:t>sào</a:t>
                      </a:r>
                      <a:r>
                        <a:rPr lang="en-US" sz="3200" baseline="0" dirty="0" smtClean="0"/>
                        <a:t> </a:t>
                      </a:r>
                      <a:r>
                        <a:rPr lang="en-US" sz="3200" baseline="0" dirty="0" err="1" smtClean="0"/>
                        <a:t>mới</a:t>
                      </a:r>
                      <a:r>
                        <a:rPr lang="en-US" sz="3200" baseline="0" dirty="0" smtClean="0"/>
                        <a:t> </a:t>
                      </a:r>
                      <a:r>
                        <a:rPr lang="en-US" sz="3200" baseline="0" dirty="0" err="1" smtClean="0"/>
                        <a:t>biết</a:t>
                      </a:r>
                      <a:r>
                        <a:rPr lang="en-US" sz="3200" baseline="0" dirty="0" smtClean="0"/>
                        <a:t> </a:t>
                      </a:r>
                      <a:r>
                        <a:rPr lang="en-US" sz="3200" baseline="0" dirty="0" err="1" smtClean="0"/>
                        <a:t>cạn</a:t>
                      </a:r>
                      <a:r>
                        <a:rPr lang="en-US" sz="3200" baseline="0" dirty="0" smtClean="0"/>
                        <a:t>, </a:t>
                      </a:r>
                      <a:r>
                        <a:rPr lang="en-US" sz="3200" baseline="0" dirty="0" err="1" smtClean="0"/>
                        <a:t>sâu</a:t>
                      </a:r>
                      <a:r>
                        <a:rPr lang="en-US" sz="3200" baseline="0" dirty="0" smtClean="0"/>
                        <a:t>.</a:t>
                      </a:r>
                      <a:endParaRPr lang="en-US" sz="3200" dirty="0"/>
                    </a:p>
                  </a:txBody>
                  <a:tcPr/>
                </a:tc>
                <a:tc>
                  <a:txBody>
                    <a:bodyPr/>
                    <a:lstStyle/>
                    <a:p>
                      <a:r>
                        <a:rPr lang="en-US" sz="3200" dirty="0" err="1" smtClean="0"/>
                        <a:t>Nên</a:t>
                      </a:r>
                      <a:r>
                        <a:rPr lang="en-US" sz="3200" dirty="0" smtClean="0"/>
                        <a:t>-</a:t>
                      </a:r>
                      <a:r>
                        <a:rPr lang="en-US" sz="3200" baseline="0" dirty="0" smtClean="0"/>
                        <a:t> </a:t>
                      </a:r>
                      <a:r>
                        <a:rPr lang="en-US" sz="3200" baseline="0" dirty="0" err="1" smtClean="0"/>
                        <a:t>xuống</a:t>
                      </a:r>
                      <a:r>
                        <a:rPr lang="en-US" sz="3200" baseline="0" dirty="0" smtClean="0"/>
                        <a:t>; </a:t>
                      </a:r>
                      <a:r>
                        <a:rPr lang="en-US" sz="3200" baseline="0" dirty="0" err="1" smtClean="0"/>
                        <a:t>cạn</a:t>
                      </a:r>
                      <a:r>
                        <a:rPr lang="en-US" sz="3200" baseline="0" dirty="0" smtClean="0"/>
                        <a:t>- </a:t>
                      </a:r>
                      <a:r>
                        <a:rPr lang="en-US" sz="3200" baseline="0" dirty="0" err="1" smtClean="0"/>
                        <a:t>sâu</a:t>
                      </a:r>
                      <a:endParaRPr lang="en-US" sz="3200" dirty="0"/>
                    </a:p>
                  </a:txBody>
                  <a:tcPr/>
                </a:tc>
              </a:tr>
              <a:tr h="370840">
                <a:tc>
                  <a:txBody>
                    <a:bodyPr/>
                    <a:lstStyle/>
                    <a:p>
                      <a:r>
                        <a:rPr lang="en-US" sz="3200" dirty="0" smtClean="0"/>
                        <a:t>3</a:t>
                      </a:r>
                      <a:endParaRPr lang="en-US" sz="3200" dirty="0"/>
                    </a:p>
                  </a:txBody>
                  <a:tcPr/>
                </a:tc>
                <a:tc>
                  <a:txBody>
                    <a:bodyPr/>
                    <a:lstStyle/>
                    <a:p>
                      <a:r>
                        <a:rPr lang="en-US" sz="3200" dirty="0" err="1" smtClean="0"/>
                        <a:t>Dòng</a:t>
                      </a:r>
                      <a:r>
                        <a:rPr lang="en-US" sz="3200" baseline="0" dirty="0" smtClean="0"/>
                        <a:t> </a:t>
                      </a:r>
                      <a:r>
                        <a:rPr lang="en-US" sz="3200" baseline="0" dirty="0" err="1" smtClean="0"/>
                        <a:t>sông</a:t>
                      </a:r>
                      <a:r>
                        <a:rPr lang="en-US" sz="3200" baseline="0" dirty="0" smtClean="0"/>
                        <a:t> </a:t>
                      </a:r>
                      <a:r>
                        <a:rPr lang="en-US" sz="3200" baseline="0" dirty="0" err="1" smtClean="0"/>
                        <a:t>bên</a:t>
                      </a:r>
                      <a:r>
                        <a:rPr lang="en-US" sz="3200" baseline="0" dirty="0" smtClean="0"/>
                        <a:t> </a:t>
                      </a:r>
                      <a:r>
                        <a:rPr lang="en-US" sz="3200" baseline="0" dirty="0" err="1" smtClean="0"/>
                        <a:t>lở</a:t>
                      </a:r>
                      <a:r>
                        <a:rPr lang="en-US" sz="3200" baseline="0" dirty="0" smtClean="0"/>
                        <a:t>, </a:t>
                      </a:r>
                      <a:r>
                        <a:rPr lang="en-US" sz="3200" baseline="0" dirty="0" err="1" smtClean="0"/>
                        <a:t>bên</a:t>
                      </a:r>
                      <a:r>
                        <a:rPr lang="en-US" sz="3200" baseline="0" dirty="0" smtClean="0"/>
                        <a:t> </a:t>
                      </a:r>
                      <a:r>
                        <a:rPr lang="en-US" sz="3200" baseline="0" dirty="0" err="1" smtClean="0"/>
                        <a:t>bồi</a:t>
                      </a:r>
                      <a:endParaRPr lang="en-US" sz="3200" baseline="0" dirty="0" smtClean="0"/>
                    </a:p>
                    <a:p>
                      <a:r>
                        <a:rPr lang="en-US" sz="3200" baseline="0" dirty="0" err="1" smtClean="0"/>
                        <a:t>Bên</a:t>
                      </a:r>
                      <a:r>
                        <a:rPr lang="en-US" sz="3200" baseline="0" dirty="0" smtClean="0"/>
                        <a:t> </a:t>
                      </a:r>
                      <a:r>
                        <a:rPr lang="en-US" sz="3200" baseline="0" dirty="0" err="1" smtClean="0"/>
                        <a:t>lở</a:t>
                      </a:r>
                      <a:r>
                        <a:rPr lang="en-US" sz="3200" baseline="0" dirty="0" smtClean="0"/>
                        <a:t> </a:t>
                      </a:r>
                      <a:r>
                        <a:rPr lang="en-US" sz="3200" baseline="0" dirty="0" err="1" smtClean="0"/>
                        <a:t>thì</a:t>
                      </a:r>
                      <a:r>
                        <a:rPr lang="en-US" sz="3200" baseline="0" dirty="0" smtClean="0"/>
                        <a:t> </a:t>
                      </a:r>
                      <a:r>
                        <a:rPr lang="en-US" sz="3200" baseline="0" dirty="0" err="1" smtClean="0"/>
                        <a:t>đục</a:t>
                      </a:r>
                      <a:r>
                        <a:rPr lang="en-US" sz="3200" baseline="0" dirty="0" smtClean="0"/>
                        <a:t>, </a:t>
                      </a:r>
                      <a:r>
                        <a:rPr lang="en-US" sz="3200" baseline="0" dirty="0" err="1" smtClean="0"/>
                        <a:t>bên</a:t>
                      </a:r>
                      <a:r>
                        <a:rPr lang="en-US" sz="3200" baseline="0" dirty="0" smtClean="0"/>
                        <a:t> </a:t>
                      </a:r>
                      <a:r>
                        <a:rPr lang="en-US" sz="3200" baseline="0" dirty="0" err="1" smtClean="0"/>
                        <a:t>bồi</a:t>
                      </a:r>
                      <a:r>
                        <a:rPr lang="en-US" sz="3200" baseline="0" dirty="0" smtClean="0"/>
                        <a:t> </a:t>
                      </a:r>
                      <a:r>
                        <a:rPr lang="en-US" sz="3200" baseline="0" dirty="0" err="1" smtClean="0"/>
                        <a:t>thì</a:t>
                      </a:r>
                      <a:r>
                        <a:rPr lang="en-US" sz="3200" baseline="0" dirty="0" smtClean="0"/>
                        <a:t> </a:t>
                      </a:r>
                      <a:r>
                        <a:rPr lang="en-US" sz="3200" baseline="0" dirty="0" err="1" smtClean="0"/>
                        <a:t>trong</a:t>
                      </a:r>
                      <a:r>
                        <a:rPr lang="en-US" sz="3200" baseline="0" dirty="0" smtClean="0"/>
                        <a:t>.</a:t>
                      </a:r>
                      <a:endParaRPr lang="en-US" sz="3200" dirty="0"/>
                    </a:p>
                  </a:txBody>
                  <a:tcPr/>
                </a:tc>
                <a:tc>
                  <a:txBody>
                    <a:bodyPr/>
                    <a:lstStyle/>
                    <a:p>
                      <a:r>
                        <a:rPr lang="en-US" sz="3200" dirty="0" err="1" smtClean="0"/>
                        <a:t>Lở</a:t>
                      </a:r>
                      <a:r>
                        <a:rPr lang="en-US" sz="3200" dirty="0" smtClean="0"/>
                        <a:t>- </a:t>
                      </a:r>
                      <a:r>
                        <a:rPr lang="en-US" sz="3200" dirty="0" err="1" smtClean="0"/>
                        <a:t>bồi</a:t>
                      </a:r>
                      <a:r>
                        <a:rPr lang="en-US" sz="3200" dirty="0" smtClean="0"/>
                        <a:t>;</a:t>
                      </a:r>
                      <a:r>
                        <a:rPr lang="en-US" sz="3200" baseline="0" dirty="0" smtClean="0"/>
                        <a:t> </a:t>
                      </a:r>
                      <a:r>
                        <a:rPr lang="en-US" sz="3200" baseline="0" dirty="0" err="1" smtClean="0"/>
                        <a:t>đ</a:t>
                      </a:r>
                      <a:r>
                        <a:rPr lang="en-US" sz="3200" dirty="0" err="1" smtClean="0"/>
                        <a:t>ục</a:t>
                      </a:r>
                      <a:r>
                        <a:rPr lang="en-US" sz="3200" dirty="0" smtClean="0"/>
                        <a:t>-</a:t>
                      </a:r>
                      <a:r>
                        <a:rPr lang="en-US" sz="3200" baseline="0" dirty="0" smtClean="0"/>
                        <a:t> </a:t>
                      </a:r>
                      <a:r>
                        <a:rPr lang="en-US" sz="3200" baseline="0" dirty="0" err="1" smtClean="0"/>
                        <a:t>trong</a:t>
                      </a:r>
                      <a:endParaRPr lang="en-US" sz="3200" dirty="0"/>
                    </a:p>
                  </a:txBody>
                  <a:tcPr/>
                </a:tc>
              </a:tr>
              <a:tr h="370840">
                <a:tc>
                  <a:txBody>
                    <a:bodyPr/>
                    <a:lstStyle/>
                    <a:p>
                      <a:r>
                        <a:rPr lang="en-US" sz="3200" dirty="0" smtClean="0"/>
                        <a:t>4</a:t>
                      </a:r>
                      <a:endParaRPr lang="en-US" sz="3200" dirty="0"/>
                    </a:p>
                  </a:txBody>
                  <a:tcPr/>
                </a:tc>
                <a:tc>
                  <a:txBody>
                    <a:bodyPr/>
                    <a:lstStyle/>
                    <a:p>
                      <a:r>
                        <a:rPr lang="en-US" sz="3200" dirty="0" err="1" smtClean="0"/>
                        <a:t>Trăng</a:t>
                      </a:r>
                      <a:r>
                        <a:rPr lang="en-US" sz="3200" dirty="0" smtClean="0"/>
                        <a:t> </a:t>
                      </a:r>
                      <a:r>
                        <a:rPr lang="en-US" sz="3200" dirty="0" err="1" smtClean="0"/>
                        <a:t>mờ</a:t>
                      </a:r>
                      <a:r>
                        <a:rPr lang="en-US" sz="3200" baseline="0" dirty="0" smtClean="0"/>
                        <a:t> </a:t>
                      </a:r>
                      <a:r>
                        <a:rPr lang="en-US" sz="3200" baseline="0" dirty="0" err="1" smtClean="0"/>
                        <a:t>còn</a:t>
                      </a:r>
                      <a:r>
                        <a:rPr lang="en-US" sz="3200" baseline="0" dirty="0" smtClean="0"/>
                        <a:t> </a:t>
                      </a:r>
                      <a:r>
                        <a:rPr lang="en-US" sz="3200" baseline="0" dirty="0" err="1" smtClean="0"/>
                        <a:t>tỏ</a:t>
                      </a:r>
                      <a:r>
                        <a:rPr lang="en-US" sz="3200" baseline="0" dirty="0" smtClean="0"/>
                        <a:t> </a:t>
                      </a:r>
                      <a:r>
                        <a:rPr lang="en-US" sz="3200" baseline="0" dirty="0" err="1" smtClean="0"/>
                        <a:t>hơn</a:t>
                      </a:r>
                      <a:r>
                        <a:rPr lang="en-US" sz="3200" baseline="0" dirty="0" smtClean="0"/>
                        <a:t> </a:t>
                      </a:r>
                      <a:r>
                        <a:rPr lang="en-US" sz="3200" baseline="0" dirty="0" err="1" smtClean="0"/>
                        <a:t>sao</a:t>
                      </a:r>
                      <a:endParaRPr lang="en-US" sz="3200" baseline="0" dirty="0" smtClean="0"/>
                    </a:p>
                    <a:p>
                      <a:r>
                        <a:rPr lang="en-US" sz="3200" baseline="0" dirty="0" err="1" smtClean="0"/>
                        <a:t>Dẫu</a:t>
                      </a:r>
                      <a:r>
                        <a:rPr lang="en-US" sz="3200" baseline="0" dirty="0" smtClean="0"/>
                        <a:t> </a:t>
                      </a:r>
                      <a:r>
                        <a:rPr lang="en-US" sz="3200" baseline="0" dirty="0" err="1" smtClean="0"/>
                        <a:t>rằng</a:t>
                      </a:r>
                      <a:r>
                        <a:rPr lang="en-US" sz="3200" baseline="0" dirty="0" smtClean="0"/>
                        <a:t> </a:t>
                      </a:r>
                      <a:r>
                        <a:rPr lang="en-US" sz="3200" baseline="0" dirty="0" err="1" smtClean="0"/>
                        <a:t>núi</a:t>
                      </a:r>
                      <a:r>
                        <a:rPr lang="en-US" sz="3200" baseline="0" dirty="0" smtClean="0"/>
                        <a:t> </a:t>
                      </a:r>
                      <a:r>
                        <a:rPr lang="en-US" sz="3200" baseline="0" dirty="0" err="1" smtClean="0"/>
                        <a:t>lở</a:t>
                      </a:r>
                      <a:r>
                        <a:rPr lang="en-US" sz="3200" baseline="0" dirty="0" smtClean="0"/>
                        <a:t> </a:t>
                      </a:r>
                      <a:r>
                        <a:rPr lang="en-US" sz="3200" baseline="0" dirty="0" err="1" smtClean="0"/>
                        <a:t>còn</a:t>
                      </a:r>
                      <a:r>
                        <a:rPr lang="en-US" sz="3200" baseline="0" dirty="0" smtClean="0"/>
                        <a:t> </a:t>
                      </a:r>
                      <a:r>
                        <a:rPr lang="en-US" sz="3200" baseline="0" dirty="0" err="1" smtClean="0"/>
                        <a:t>cao</a:t>
                      </a:r>
                      <a:r>
                        <a:rPr lang="en-US" sz="3200" baseline="0" dirty="0" smtClean="0"/>
                        <a:t> </a:t>
                      </a:r>
                      <a:r>
                        <a:rPr lang="en-US" sz="3200" baseline="0" dirty="0" err="1" smtClean="0"/>
                        <a:t>hơn</a:t>
                      </a:r>
                      <a:r>
                        <a:rPr lang="en-US" sz="3200" baseline="0" dirty="0" smtClean="0"/>
                        <a:t> </a:t>
                      </a:r>
                      <a:r>
                        <a:rPr lang="en-US" sz="3200" baseline="0" dirty="0" err="1" smtClean="0"/>
                        <a:t>đồi</a:t>
                      </a:r>
                      <a:r>
                        <a:rPr lang="en-US" sz="3200" baseline="0" dirty="0" smtClean="0"/>
                        <a:t>.</a:t>
                      </a:r>
                      <a:endParaRPr lang="en-US" sz="3200" dirty="0"/>
                    </a:p>
                  </a:txBody>
                  <a:tcPr/>
                </a:tc>
                <a:tc>
                  <a:txBody>
                    <a:bodyPr/>
                    <a:lstStyle/>
                    <a:p>
                      <a:r>
                        <a:rPr lang="en-US" sz="3200" dirty="0" err="1" smtClean="0"/>
                        <a:t>Mờ-tỏ</a:t>
                      </a:r>
                      <a:endParaRPr lang="en-US" sz="3200" dirty="0"/>
                    </a:p>
                  </a:txBody>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192847"/>
            <a:ext cx="10515600" cy="1325563"/>
          </a:xfrm>
        </p:spPr>
        <p:txBody>
          <a:bodyPr>
            <a:normAutofit/>
          </a:bodyPr>
          <a:lstStyle/>
          <a:p>
            <a:r>
              <a:rPr lang="en-US" sz="3600" dirty="0" smtClean="0"/>
              <a:t>5. </a:t>
            </a:r>
            <a:r>
              <a:rPr lang="en-US" sz="3600" dirty="0" err="1" smtClean="0"/>
              <a:t>Chọn</a:t>
            </a:r>
            <a:r>
              <a:rPr lang="en-US" sz="3600" dirty="0" smtClean="0"/>
              <a:t> </a:t>
            </a:r>
            <a:r>
              <a:rPr lang="en-US" sz="3600" dirty="0" err="1" smtClean="0"/>
              <a:t>từ</a:t>
            </a:r>
            <a:r>
              <a:rPr lang="en-US" sz="3600" dirty="0" smtClean="0"/>
              <a:t> </a:t>
            </a:r>
            <a:r>
              <a:rPr lang="en-US" sz="3600" dirty="0" err="1" smtClean="0"/>
              <a:t>ngữ</a:t>
            </a:r>
            <a:r>
              <a:rPr lang="en-US" sz="3600" dirty="0" smtClean="0"/>
              <a:t> </a:t>
            </a:r>
            <a:r>
              <a:rPr lang="en-US" sz="3600" dirty="0" err="1" smtClean="0"/>
              <a:t>chỉ</a:t>
            </a:r>
            <a:r>
              <a:rPr lang="en-US" sz="3600" dirty="0" smtClean="0"/>
              <a:t> </a:t>
            </a:r>
            <a:r>
              <a:rPr lang="en-US" sz="3600" dirty="0" err="1" smtClean="0"/>
              <a:t>đặc</a:t>
            </a:r>
            <a:r>
              <a:rPr lang="en-US" sz="3600" dirty="0" smtClean="0"/>
              <a:t> </a:t>
            </a:r>
            <a:r>
              <a:rPr lang="en-US" sz="3600" dirty="0" err="1" smtClean="0"/>
              <a:t>điểm</a:t>
            </a:r>
            <a:r>
              <a:rPr lang="en-US" sz="3600" dirty="0" smtClean="0"/>
              <a:t> </a:t>
            </a:r>
            <a:r>
              <a:rPr lang="en-US" sz="3600" dirty="0" err="1" smtClean="0"/>
              <a:t>thay</a:t>
            </a:r>
            <a:r>
              <a:rPr lang="en-US" sz="3600" dirty="0" smtClean="0"/>
              <a:t> </a:t>
            </a:r>
            <a:r>
              <a:rPr lang="en-US" sz="3600" dirty="0" err="1" smtClean="0"/>
              <a:t>cho</a:t>
            </a:r>
            <a:r>
              <a:rPr lang="en-US" sz="3600" dirty="0" smtClean="0"/>
              <a:t> ô </a:t>
            </a:r>
            <a:r>
              <a:rPr lang="en-US" sz="3600" dirty="0" err="1" smtClean="0"/>
              <a:t>trống</a:t>
            </a:r>
            <a:r>
              <a:rPr lang="en-US" sz="3600" dirty="0" smtClean="0"/>
              <a:t>. ( </a:t>
            </a:r>
            <a:r>
              <a:rPr lang="en-US" sz="3600" dirty="0" err="1" smtClean="0"/>
              <a:t>im</a:t>
            </a:r>
            <a:r>
              <a:rPr lang="en-US" sz="3600" dirty="0" smtClean="0"/>
              <a:t> </a:t>
            </a:r>
            <a:r>
              <a:rPr lang="en-US" sz="3600" dirty="0" err="1" smtClean="0"/>
              <a:t>ắng</a:t>
            </a:r>
            <a:r>
              <a:rPr lang="en-US" sz="3600" dirty="0" smtClean="0"/>
              <a:t>, </a:t>
            </a:r>
            <a:r>
              <a:rPr lang="en-US" sz="3600" dirty="0" err="1" smtClean="0"/>
              <a:t>róc</a:t>
            </a:r>
            <a:r>
              <a:rPr lang="en-US" sz="3600" dirty="0" smtClean="0"/>
              <a:t> </a:t>
            </a:r>
            <a:r>
              <a:rPr lang="en-US" sz="3600" dirty="0" err="1" smtClean="0"/>
              <a:t>rách</a:t>
            </a:r>
            <a:r>
              <a:rPr lang="en-US" sz="3600" dirty="0" smtClean="0"/>
              <a:t>, </a:t>
            </a:r>
            <a:r>
              <a:rPr lang="en-US" sz="3600" dirty="0" err="1" smtClean="0"/>
              <a:t>cao</a:t>
            </a:r>
            <a:r>
              <a:rPr lang="en-US" sz="3600" dirty="0" smtClean="0"/>
              <a:t> </a:t>
            </a:r>
            <a:r>
              <a:rPr lang="en-US" sz="3600" dirty="0" err="1" smtClean="0"/>
              <a:t>vút</a:t>
            </a:r>
            <a:r>
              <a:rPr lang="en-US" sz="3600" dirty="0" smtClean="0"/>
              <a:t>, </a:t>
            </a:r>
            <a:r>
              <a:rPr lang="en-US" sz="3600" dirty="0" err="1" smtClean="0"/>
              <a:t>tự</a:t>
            </a:r>
            <a:r>
              <a:rPr lang="en-US" sz="3600" dirty="0" smtClean="0"/>
              <a:t> tin, </a:t>
            </a:r>
            <a:r>
              <a:rPr lang="en-US" sz="3600" dirty="0" err="1" smtClean="0"/>
              <a:t>vàng</a:t>
            </a:r>
            <a:r>
              <a:rPr lang="en-US" sz="3600" dirty="0" smtClean="0"/>
              <a:t> </a:t>
            </a:r>
            <a:r>
              <a:rPr lang="en-US" sz="3600" dirty="0" err="1" smtClean="0"/>
              <a:t>rực</a:t>
            </a:r>
            <a:r>
              <a:rPr lang="en-US" sz="3600" dirty="0" smtClean="0"/>
              <a:t>)</a:t>
            </a:r>
            <a:endParaRPr lang="en-US" sz="3600" dirty="0"/>
          </a:p>
        </p:txBody>
      </p:sp>
      <p:sp>
        <p:nvSpPr>
          <p:cNvPr id="6" name="TextBox 5"/>
          <p:cNvSpPr txBox="1"/>
          <p:nvPr/>
        </p:nvSpPr>
        <p:spPr>
          <a:xfrm>
            <a:off x="437322" y="1775790"/>
            <a:ext cx="3634328" cy="646331"/>
          </a:xfrm>
          <a:prstGeom prst="rect">
            <a:avLst/>
          </a:prstGeom>
          <a:noFill/>
        </p:spPr>
        <p:txBody>
          <a:bodyPr wrap="none" rtlCol="0">
            <a:spAutoFit/>
          </a:bodyPr>
          <a:lstStyle/>
          <a:p>
            <a:r>
              <a:rPr lang="nl-NL" sz="3600" dirty="0" smtClean="0"/>
              <a:t>a. </a:t>
            </a:r>
            <a:r>
              <a:rPr lang="nl-NL" sz="3600" i="1" dirty="0" smtClean="0"/>
              <a:t>Ngọn tháp  .......</a:t>
            </a:r>
            <a:endParaRPr lang="en-US" sz="3600" dirty="0"/>
          </a:p>
        </p:txBody>
      </p:sp>
      <p:sp>
        <p:nvSpPr>
          <p:cNvPr id="8" name="TextBox 7"/>
          <p:cNvSpPr txBox="1"/>
          <p:nvPr/>
        </p:nvSpPr>
        <p:spPr>
          <a:xfrm>
            <a:off x="2928731" y="1802295"/>
            <a:ext cx="1842052" cy="584775"/>
          </a:xfrm>
          <a:prstGeom prst="rect">
            <a:avLst/>
          </a:prstGeom>
          <a:noFill/>
        </p:spPr>
        <p:txBody>
          <a:bodyPr wrap="square" rtlCol="0">
            <a:spAutoFit/>
          </a:bodyPr>
          <a:lstStyle/>
          <a:p>
            <a:r>
              <a:rPr lang="nl-NL" sz="3200" b="1" i="1" dirty="0" smtClean="0"/>
              <a:t>cao vút</a:t>
            </a:r>
            <a:endParaRPr lang="en-US" sz="3200" dirty="0"/>
          </a:p>
        </p:txBody>
      </p:sp>
      <p:sp>
        <p:nvSpPr>
          <p:cNvPr id="9" name="TextBox 8"/>
          <p:cNvSpPr txBox="1"/>
          <p:nvPr/>
        </p:nvSpPr>
        <p:spPr>
          <a:xfrm>
            <a:off x="689112" y="2504661"/>
            <a:ext cx="6917635" cy="861774"/>
          </a:xfrm>
          <a:prstGeom prst="rect">
            <a:avLst/>
          </a:prstGeom>
          <a:noFill/>
        </p:spPr>
        <p:txBody>
          <a:bodyPr wrap="square" rtlCol="0">
            <a:spAutoFit/>
          </a:bodyPr>
          <a:lstStyle/>
          <a:p>
            <a:r>
              <a:rPr lang="nl-NL" sz="3200" dirty="0" smtClean="0"/>
              <a:t>b. </a:t>
            </a:r>
            <a:r>
              <a:rPr lang="nl-NL" sz="3200" i="1" dirty="0" smtClean="0"/>
              <a:t>Ánh nắng .............     trên sân trường</a:t>
            </a:r>
            <a:r>
              <a:rPr lang="nl-NL" i="1" dirty="0" smtClean="0"/>
              <a:t>.</a:t>
            </a:r>
            <a:endParaRPr lang="en-US" dirty="0" smtClean="0"/>
          </a:p>
          <a:p>
            <a:endParaRPr lang="en-US" dirty="0"/>
          </a:p>
        </p:txBody>
      </p:sp>
      <p:sp>
        <p:nvSpPr>
          <p:cNvPr id="10" name="TextBox 9"/>
          <p:cNvSpPr txBox="1"/>
          <p:nvPr/>
        </p:nvSpPr>
        <p:spPr>
          <a:xfrm>
            <a:off x="2663686" y="2464907"/>
            <a:ext cx="1987826" cy="646331"/>
          </a:xfrm>
          <a:prstGeom prst="rect">
            <a:avLst/>
          </a:prstGeom>
          <a:noFill/>
        </p:spPr>
        <p:txBody>
          <a:bodyPr wrap="square" rtlCol="0">
            <a:spAutoFit/>
          </a:bodyPr>
          <a:lstStyle/>
          <a:p>
            <a:r>
              <a:rPr lang="nl-NL" sz="3600" b="1" i="1" dirty="0" smtClean="0"/>
              <a:t> vàng rực</a:t>
            </a:r>
            <a:endParaRPr lang="en-US" sz="3600" dirty="0"/>
          </a:p>
        </p:txBody>
      </p:sp>
      <p:sp>
        <p:nvSpPr>
          <p:cNvPr id="11" name="TextBox 10"/>
          <p:cNvSpPr txBox="1"/>
          <p:nvPr/>
        </p:nvSpPr>
        <p:spPr>
          <a:xfrm>
            <a:off x="781878" y="3207026"/>
            <a:ext cx="8567730" cy="923330"/>
          </a:xfrm>
          <a:prstGeom prst="rect">
            <a:avLst/>
          </a:prstGeom>
          <a:noFill/>
        </p:spPr>
        <p:txBody>
          <a:bodyPr wrap="none" rtlCol="0">
            <a:spAutoFit/>
          </a:bodyPr>
          <a:lstStyle/>
          <a:p>
            <a:r>
              <a:rPr lang="nl-NL" sz="3600" dirty="0" smtClean="0"/>
              <a:t>c. </a:t>
            </a:r>
            <a:r>
              <a:rPr lang="nl-NL" sz="3600" i="1" dirty="0" smtClean="0"/>
              <a:t>Rừng  ........... , chỉ có tiếng suối   .....        .</a:t>
            </a:r>
            <a:endParaRPr lang="en-US" sz="3600" dirty="0" smtClean="0"/>
          </a:p>
          <a:p>
            <a:endParaRPr lang="en-US" dirty="0"/>
          </a:p>
        </p:txBody>
      </p:sp>
      <p:sp>
        <p:nvSpPr>
          <p:cNvPr id="12" name="TextBox 11"/>
          <p:cNvSpPr txBox="1"/>
          <p:nvPr/>
        </p:nvSpPr>
        <p:spPr>
          <a:xfrm>
            <a:off x="2385392" y="3193775"/>
            <a:ext cx="1503938" cy="646331"/>
          </a:xfrm>
          <a:prstGeom prst="rect">
            <a:avLst/>
          </a:prstGeom>
          <a:noFill/>
        </p:spPr>
        <p:txBody>
          <a:bodyPr wrap="none" rtlCol="0">
            <a:spAutoFit/>
          </a:bodyPr>
          <a:lstStyle/>
          <a:p>
            <a:r>
              <a:rPr lang="nl-NL" sz="3600" b="1" i="1" dirty="0" smtClean="0"/>
              <a:t>im ắng</a:t>
            </a:r>
            <a:endParaRPr lang="en-US" sz="3600" dirty="0"/>
          </a:p>
        </p:txBody>
      </p:sp>
      <p:sp>
        <p:nvSpPr>
          <p:cNvPr id="13" name="TextBox 12"/>
          <p:cNvSpPr txBox="1"/>
          <p:nvPr/>
        </p:nvSpPr>
        <p:spPr>
          <a:xfrm>
            <a:off x="7275445" y="3207027"/>
            <a:ext cx="1725152" cy="646331"/>
          </a:xfrm>
          <a:prstGeom prst="rect">
            <a:avLst/>
          </a:prstGeom>
          <a:noFill/>
        </p:spPr>
        <p:txBody>
          <a:bodyPr wrap="none" rtlCol="0">
            <a:spAutoFit/>
          </a:bodyPr>
          <a:lstStyle/>
          <a:p>
            <a:r>
              <a:rPr lang="nl-NL" sz="3600" b="1" i="1" dirty="0" smtClean="0"/>
              <a:t>róc rách</a:t>
            </a:r>
            <a:endParaRPr lang="en-US" sz="3600" dirty="0"/>
          </a:p>
        </p:txBody>
      </p:sp>
      <p:sp>
        <p:nvSpPr>
          <p:cNvPr id="14" name="TextBox 13"/>
          <p:cNvSpPr txBox="1"/>
          <p:nvPr/>
        </p:nvSpPr>
        <p:spPr>
          <a:xfrm>
            <a:off x="742122" y="4108174"/>
            <a:ext cx="7462299" cy="646331"/>
          </a:xfrm>
          <a:prstGeom prst="rect">
            <a:avLst/>
          </a:prstGeom>
          <a:noFill/>
        </p:spPr>
        <p:txBody>
          <a:bodyPr wrap="none" rtlCol="0">
            <a:spAutoFit/>
          </a:bodyPr>
          <a:lstStyle/>
          <a:p>
            <a:r>
              <a:rPr lang="nl-NL" sz="3600" dirty="0" smtClean="0"/>
              <a:t>d. </a:t>
            </a:r>
            <a:r>
              <a:rPr lang="nl-NL" sz="3600" i="1" dirty="0" smtClean="0"/>
              <a:t>Lên lớp 3, bạn nào cũng    ....      hơn.</a:t>
            </a:r>
            <a:endParaRPr lang="en-US" sz="3600" dirty="0" smtClean="0"/>
          </a:p>
        </p:txBody>
      </p:sp>
      <p:sp>
        <p:nvSpPr>
          <p:cNvPr id="15" name="TextBox 14"/>
          <p:cNvSpPr txBox="1"/>
          <p:nvPr/>
        </p:nvSpPr>
        <p:spPr>
          <a:xfrm>
            <a:off x="5791199" y="4108174"/>
            <a:ext cx="1253869" cy="646331"/>
          </a:xfrm>
          <a:prstGeom prst="rect">
            <a:avLst/>
          </a:prstGeom>
          <a:noFill/>
        </p:spPr>
        <p:txBody>
          <a:bodyPr wrap="none" rtlCol="0">
            <a:spAutoFit/>
          </a:bodyPr>
          <a:lstStyle/>
          <a:p>
            <a:r>
              <a:rPr lang="nl-NL" sz="3600" b="1" i="1" dirty="0" smtClean="0"/>
              <a:t>tự tin</a:t>
            </a:r>
            <a:endParaRPr lang="en-US" sz="36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box(in)">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box(in)">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ox(in)">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linds(horizontal)">
                                      <p:cBhvr>
                                        <p:cTn id="5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6. </a:t>
            </a:r>
            <a:r>
              <a:rPr lang="en-US" sz="3200" dirty="0" err="1" smtClean="0"/>
              <a:t>Đặt</a:t>
            </a:r>
            <a:r>
              <a:rPr lang="en-US" sz="3200" dirty="0" smtClean="0"/>
              <a:t> 1-2 </a:t>
            </a:r>
            <a:r>
              <a:rPr lang="en-US" sz="3200" dirty="0" err="1" smtClean="0"/>
              <a:t>câu</a:t>
            </a:r>
            <a:r>
              <a:rPr lang="en-US" sz="3200" dirty="0" smtClean="0"/>
              <a:t> </a:t>
            </a:r>
            <a:r>
              <a:rPr lang="en-US" sz="3200" dirty="0" err="1" smtClean="0"/>
              <a:t>về</a:t>
            </a:r>
            <a:r>
              <a:rPr lang="en-US" sz="3200" dirty="0" smtClean="0"/>
              <a:t> </a:t>
            </a:r>
            <a:r>
              <a:rPr lang="en-US" sz="3200" dirty="0" err="1" smtClean="0"/>
              <a:t>cảnh</a:t>
            </a:r>
            <a:r>
              <a:rPr lang="en-US" sz="3200" dirty="0" smtClean="0"/>
              <a:t> </a:t>
            </a:r>
            <a:r>
              <a:rPr lang="en-US" sz="3200" dirty="0" err="1" smtClean="0"/>
              <a:t>vật</a:t>
            </a:r>
            <a:r>
              <a:rPr lang="en-US" sz="3200" dirty="0" smtClean="0"/>
              <a:t> </a:t>
            </a:r>
            <a:r>
              <a:rPr lang="en-US" sz="3200" dirty="0" err="1" smtClean="0"/>
              <a:t>nơi</a:t>
            </a:r>
            <a:r>
              <a:rPr lang="en-US" sz="3200" dirty="0" smtClean="0"/>
              <a:t> </a:t>
            </a:r>
            <a:r>
              <a:rPr lang="en-US" sz="3200" dirty="0" err="1" smtClean="0"/>
              <a:t>em</a:t>
            </a:r>
            <a:r>
              <a:rPr lang="en-US" sz="3200" dirty="0" smtClean="0"/>
              <a:t> ở, </a:t>
            </a:r>
            <a:r>
              <a:rPr lang="en-US" sz="3200" dirty="0" err="1" smtClean="0"/>
              <a:t>có</a:t>
            </a:r>
            <a:r>
              <a:rPr lang="en-US" sz="3200" dirty="0" smtClean="0"/>
              <a:t> </a:t>
            </a:r>
            <a:r>
              <a:rPr lang="en-US" sz="3200" dirty="0" err="1" smtClean="0"/>
              <a:t>từ</a:t>
            </a:r>
            <a:r>
              <a:rPr lang="en-US" sz="3200" dirty="0" smtClean="0"/>
              <a:t> </a:t>
            </a:r>
            <a:r>
              <a:rPr lang="en-US" sz="3200" dirty="0" err="1" smtClean="0"/>
              <a:t>ngữ</a:t>
            </a:r>
            <a:r>
              <a:rPr lang="en-US" sz="3200" dirty="0" smtClean="0"/>
              <a:t> </a:t>
            </a:r>
            <a:r>
              <a:rPr lang="en-US" sz="3200" dirty="0" err="1" smtClean="0"/>
              <a:t>chỉ</a:t>
            </a:r>
            <a:r>
              <a:rPr lang="en-US" sz="3200" dirty="0" smtClean="0"/>
              <a:t> </a:t>
            </a:r>
            <a:r>
              <a:rPr lang="en-US" sz="3200" dirty="0" err="1" smtClean="0"/>
              <a:t>đặc</a:t>
            </a:r>
            <a:r>
              <a:rPr lang="en-US" sz="3200" dirty="0" smtClean="0"/>
              <a:t> </a:t>
            </a:r>
            <a:r>
              <a:rPr lang="en-US" sz="3200" dirty="0" err="1" smtClean="0"/>
              <a:t>điểm</a:t>
            </a:r>
            <a:r>
              <a:rPr lang="en-US" sz="3200" dirty="0" smtClean="0"/>
              <a:t>.</a:t>
            </a:r>
            <a:endParaRPr lang="en-US" sz="3200" dirty="0"/>
          </a:p>
        </p:txBody>
      </p:sp>
      <p:sp>
        <p:nvSpPr>
          <p:cNvPr id="3" name="Content Placeholder 2"/>
          <p:cNvSpPr>
            <a:spLocks noGrp="1"/>
          </p:cNvSpPr>
          <p:nvPr>
            <p:ph idx="1"/>
          </p:nvPr>
        </p:nvSpPr>
        <p:spPr/>
        <p:txBody>
          <a:bodyPr/>
          <a:lstStyle/>
          <a:p>
            <a:pPr algn="just">
              <a:buNone/>
            </a:pPr>
            <a:r>
              <a:rPr lang="en-US" sz="3200" dirty="0" err="1" smtClean="0"/>
              <a:t>Ví</a:t>
            </a:r>
            <a:r>
              <a:rPr lang="en-US" sz="3200" dirty="0" smtClean="0"/>
              <a:t> </a:t>
            </a:r>
            <a:r>
              <a:rPr lang="en-US" sz="3200" dirty="0" err="1" smtClean="0"/>
              <a:t>dụ</a:t>
            </a:r>
            <a:r>
              <a:rPr lang="en-US" sz="3200" dirty="0" smtClean="0"/>
              <a:t> 1: </a:t>
            </a:r>
            <a:r>
              <a:rPr lang="vi-VN" sz="3200" dirty="0" smtClean="0"/>
              <a:t>Vào buổi sáng, khi mặt trời chưa lên, khi cánh đồng còn chìm trong sương mờ, các bác nông dân đã cặm cụi làm việc. Trên đường, đông đúc các em học sinh tung tăng đến trường. Buổi sáng cảnh vật quê em thật đẹp.</a:t>
            </a:r>
            <a:endParaRPr lang="en-US" sz="3200" dirty="0" smtClean="0"/>
          </a:p>
          <a:p>
            <a:pPr algn="just">
              <a:buNone/>
            </a:pPr>
            <a:endParaRPr lang="en-US" sz="3200" dirty="0" smtClean="0"/>
          </a:p>
          <a:p>
            <a:pPr algn="just">
              <a:buNone/>
            </a:pPr>
            <a:r>
              <a:rPr lang="en-US" sz="3200" dirty="0" err="1" smtClean="0"/>
              <a:t>Ví</a:t>
            </a:r>
            <a:r>
              <a:rPr lang="en-US" sz="3200" dirty="0" smtClean="0"/>
              <a:t> </a:t>
            </a:r>
            <a:r>
              <a:rPr lang="en-US" sz="3200" dirty="0" err="1" smtClean="0"/>
              <a:t>dụ</a:t>
            </a:r>
            <a:r>
              <a:rPr lang="en-US" sz="3200" dirty="0" smtClean="0"/>
              <a:t> 2: </a:t>
            </a:r>
            <a:r>
              <a:rPr lang="vi-VN" sz="3200" dirty="0" smtClean="0"/>
              <a:t> Ánh nắng vàng rực trên sân trường.</a:t>
            </a:r>
            <a:endParaRPr lang="en-US" sz="32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Tiếng Việt 3. Ôn tập cuối học kì 1"/>
  <p:tag name="ISPRING_ULTRA_SCORM_COURSE_ID" val="E382AE86-12AD-469E-8B38-B95358E8AB3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ếng Việt 3. Ôn tập cuối học kì 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A88A575E-6A32-4099-8EFE-3F489B802864}:327"/>
</p:tagLst>
</file>

<file path=ppt/tags/tag2.xml><?xml version="1.0" encoding="utf-8"?>
<p:tagLst xmlns:a="http://schemas.openxmlformats.org/drawingml/2006/main" xmlns:r="http://schemas.openxmlformats.org/officeDocument/2006/relationships" xmlns:p="http://schemas.openxmlformats.org/presentationml/2006/main">
  <p:tag name="GENSWF_SLIDE_UID" val="{F468BBCA-2F08-48AC-A521-F0BC263E5EB8}:256"/>
</p:tagLst>
</file>

<file path=ppt/tags/tag3.xml><?xml version="1.0" encoding="utf-8"?>
<p:tagLst xmlns:a="http://schemas.openxmlformats.org/drawingml/2006/main" xmlns:r="http://schemas.openxmlformats.org/officeDocument/2006/relationships" xmlns:p="http://schemas.openxmlformats.org/presentationml/2006/main">
  <p:tag name="GENSWF_SLIDE_UID" val="{88258A96-AA18-46B1-9DAF-21C67CFADC65}:329"/>
</p:tagLst>
</file>

<file path=ppt/tags/tag4.xml><?xml version="1.0" encoding="utf-8"?>
<p:tagLst xmlns:a="http://schemas.openxmlformats.org/drawingml/2006/main" xmlns:r="http://schemas.openxmlformats.org/officeDocument/2006/relationships" xmlns:p="http://schemas.openxmlformats.org/presentationml/2006/main">
  <p:tag name="GENSWF_SLIDE_UID" val="{25C93A4A-59F4-4D2F-93B0-81EF4A732EAE}:323"/>
</p:tagLst>
</file>

<file path=ppt/tags/tag5.xml><?xml version="1.0" encoding="utf-8"?>
<p:tagLst xmlns:a="http://schemas.openxmlformats.org/drawingml/2006/main" xmlns:r="http://schemas.openxmlformats.org/officeDocument/2006/relationships" xmlns:p="http://schemas.openxmlformats.org/presentationml/2006/main">
  <p:tag name="GENSWF_SLIDE_UID" val="{A6E5A69C-E562-40E5-9141-6F20306FDBEF}:328"/>
</p:tagLst>
</file>

<file path=ppt/tags/tag6.xml><?xml version="1.0" encoding="utf-8"?>
<p:tagLst xmlns:a="http://schemas.openxmlformats.org/drawingml/2006/main" xmlns:r="http://schemas.openxmlformats.org/officeDocument/2006/relationships" xmlns:p="http://schemas.openxmlformats.org/presentationml/2006/main">
  <p:tag name="GENSWF_SLIDE_UID" val="{9F4B7F2D-90CF-48A8-8819-F6BE5DCABAA3}:324"/>
</p:tagLst>
</file>

<file path=ppt/tags/tag7.xml><?xml version="1.0" encoding="utf-8"?>
<p:tagLst xmlns:a="http://schemas.openxmlformats.org/drawingml/2006/main" xmlns:r="http://schemas.openxmlformats.org/officeDocument/2006/relationships" xmlns:p="http://schemas.openxmlformats.org/presentationml/2006/main">
  <p:tag name="GENSWF_SLIDE_UID" val="{08173663-D02C-4136-8BF5-54357B009277}:331"/>
</p:tagLst>
</file>

<file path=ppt/tags/tag8.xml><?xml version="1.0" encoding="utf-8"?>
<p:tagLst xmlns:a="http://schemas.openxmlformats.org/drawingml/2006/main" xmlns:r="http://schemas.openxmlformats.org/officeDocument/2006/relationships" xmlns:p="http://schemas.openxmlformats.org/presentationml/2006/main">
  <p:tag name="GENSWF_SLIDE_UID" val="{9F652451-9C07-4865-A29F-42F0B220EE26}:325"/>
</p:tagLst>
</file>

<file path=ppt/tags/tag9.xml><?xml version="1.0" encoding="utf-8"?>
<p:tagLst xmlns:a="http://schemas.openxmlformats.org/drawingml/2006/main" xmlns:r="http://schemas.openxmlformats.org/officeDocument/2006/relationships" xmlns:p="http://schemas.openxmlformats.org/presentationml/2006/main">
  <p:tag name="GENSWF_SLIDE_UID" val="{52C8C6B7-3FC9-4C9B-AC9F-69EA94F0CE62}:3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482</Words>
  <Application>Microsoft Office PowerPoint</Application>
  <PresentationFormat>Widescreen</PresentationFormat>
  <Paragraphs>75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Thứ ba ngày 3 tháng 1 năm 2023 Tiếng Việt Ôn tập và đánh giá cuối học kì ( tiết 1+2)</vt:lpstr>
      <vt:lpstr>PowerPoint Presentation</vt:lpstr>
      <vt:lpstr>2. Đọc một trong các bài trên và nêu cảm nghĩ về nhân vật mà em yêu thích</vt:lpstr>
      <vt:lpstr>3. Đọc kĩ câu ca dao, tìm từ ngữ theo yêu cầu, tìm từ ngữ thuộc một trong hai nhóm:</vt:lpstr>
      <vt:lpstr>3. Đọc kĩ câu ca dao, tìm từ ngữ theo yêu cầu, tìm từ ngữ thuộc một trong hai nhóm:</vt:lpstr>
      <vt:lpstr>4: Tìm từ có nghĩa trái ngược nhau trong mỗi câu ca dao ở bài tập trên:</vt:lpstr>
      <vt:lpstr>5. Chọn từ ngữ chỉ đặc điểm thay cho ô trống. ( im ắng, róc rách, cao vút, tự tin, vàng rực)</vt:lpstr>
      <vt:lpstr>6. Đặt 1-2 câu về cảnh vật nơi em ở, có từ ngữ chỉ đặc điểm.</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3. Ôn tập cuối học kì 1</dc:title>
  <dc:creator>Mai Gia Tuệ</dc:creator>
  <cp:lastModifiedBy>AutoBVT</cp:lastModifiedBy>
  <cp:revision>71</cp:revision>
  <dcterms:created xsi:type="dcterms:W3CDTF">2021-10-24T12:19:23Z</dcterms:created>
  <dcterms:modified xsi:type="dcterms:W3CDTF">2024-01-14T23:22:07Z</dcterms:modified>
</cp:coreProperties>
</file>