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75" r:id="rId2"/>
    <p:sldId id="277" r:id="rId3"/>
    <p:sldId id="281" r:id="rId4"/>
    <p:sldId id="279" r:id="rId5"/>
    <p:sldId id="280" r:id="rId6"/>
    <p:sldId id="268" r:id="rId7"/>
  </p:sldIdLst>
  <p:sldSz cx="16276638" cy="9144000"/>
  <p:notesSz cx="6858000" cy="9144000"/>
  <p:defaultTextStyle>
    <a:defPPr>
      <a:defRPr lang="en-US"/>
    </a:defPPr>
    <a:lvl1pPr marL="0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3399"/>
    <a:srgbClr val="FFDB69"/>
    <a:srgbClr val="88DFE8"/>
    <a:srgbClr val="FFCC29"/>
    <a:srgbClr val="FEF4EC"/>
    <a:srgbClr val="F688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 varScale="1">
        <p:scale>
          <a:sx n="54" d="100"/>
          <a:sy n="54" d="100"/>
        </p:scale>
        <p:origin x="672" y="90"/>
      </p:cViewPr>
      <p:guideLst>
        <p:guide orient="horz" pos="2880"/>
        <p:guide pos="512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79AE0-E343-4431-9E77-3AB2AF9D83DA}" type="datetimeFigureOut">
              <a:rPr lang="en-US" smtClean="0"/>
              <a:t>10/2/2024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D46B89-F200-43AA-B36B-6A2EF4B50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154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7558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8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6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2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8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5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31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7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8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10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10/2/2024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776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10/2/2024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370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37" y="488951"/>
            <a:ext cx="6516307" cy="10401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0" y="488951"/>
            <a:ext cx="19286120" cy="10401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10/2/2024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846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10/2/2024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74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18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6262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252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878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504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3131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757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838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1009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10/2/2024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532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0" y="2844800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17" y="2844800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10/2/2024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589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10/2/2024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448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10/2/2024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007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10/2/2024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073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7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7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10/2/2024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979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0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6262" indent="0">
              <a:buNone/>
              <a:defRPr sz="4400"/>
            </a:lvl2pPr>
            <a:lvl3pPr marL="1452524" indent="0">
              <a:buNone/>
              <a:defRPr sz="3800"/>
            </a:lvl3pPr>
            <a:lvl4pPr marL="2178787" indent="0">
              <a:buNone/>
              <a:defRPr sz="3200"/>
            </a:lvl4pPr>
            <a:lvl5pPr marL="2905049" indent="0">
              <a:buNone/>
              <a:defRPr sz="3200"/>
            </a:lvl5pPr>
            <a:lvl6pPr marL="3631311" indent="0">
              <a:buNone/>
              <a:defRPr sz="3200"/>
            </a:lvl6pPr>
            <a:lvl7pPr marL="4357573" indent="0">
              <a:buNone/>
              <a:defRPr sz="3200"/>
            </a:lvl7pPr>
            <a:lvl8pPr marL="5083835" indent="0">
              <a:buNone/>
              <a:defRPr sz="3200"/>
            </a:lvl8pPr>
            <a:lvl9pPr marL="5810098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1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10/2/2024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980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252" tIns="72626" rIns="145252" bIns="7262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1"/>
            <a:ext cx="14648974" cy="6034617"/>
          </a:xfrm>
          <a:prstGeom prst="rect">
            <a:avLst/>
          </a:prstGeom>
        </p:spPr>
        <p:txBody>
          <a:bodyPr vert="horz" lIns="145252" tIns="72626" rIns="145252" bIns="7262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B3276-3901-471F-8285-C92A8E75787C}" type="datetimeFigureOut">
              <a:rPr lang="en-US" smtClean="0"/>
              <a:t>10/2/2024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5" y="8475134"/>
            <a:ext cx="5154269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90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452524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697" indent="-544697" algn="l" defTabSz="1452524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80176" indent="-453914" algn="l" defTabSz="1452524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5656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41918" indent="-363131" algn="l" defTabSz="1452524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8180" indent="-363131" algn="l" defTabSz="1452524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4442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20704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6967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73229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6262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2524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8787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5049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31311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7573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83835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10098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Box 14"/>
          <p:cNvSpPr txBox="1">
            <a:spLocks noChangeArrowheads="1"/>
          </p:cNvSpPr>
          <p:nvPr/>
        </p:nvSpPr>
        <p:spPr bwMode="auto">
          <a:xfrm>
            <a:off x="1639445" y="3414833"/>
            <a:ext cx="13500099" cy="14993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nghệ</a:t>
            </a: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3</a:t>
            </a:r>
          </a:p>
          <a:p>
            <a:pPr algn="ctr" eaLnBrk="1" hangingPunct="1">
              <a:defRPr/>
            </a:pP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2:  SỬ DỤNG ĐÈN HỌC (TIẾT 2)</a:t>
            </a:r>
          </a:p>
        </p:txBody>
      </p:sp>
      <p:pic>
        <p:nvPicPr>
          <p:cNvPr id="16" name="Picture 22" descr="bd21315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2672" y="5181600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7" name="Straight Connector 16"/>
          <p:cNvCxnSpPr/>
          <p:nvPr/>
        </p:nvCxnSpPr>
        <p:spPr>
          <a:xfrm>
            <a:off x="6049872" y="1790699"/>
            <a:ext cx="467924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8" name="Text Box 14"/>
          <p:cNvSpPr txBox="1">
            <a:spLocks noChangeArrowheads="1"/>
          </p:cNvSpPr>
          <p:nvPr/>
        </p:nvSpPr>
        <p:spPr bwMode="auto">
          <a:xfrm>
            <a:off x="4922394" y="5821869"/>
            <a:ext cx="6934199" cy="1330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600"/>
              </a:spcBef>
              <a:defRPr/>
            </a:pPr>
            <a:r>
              <a:rPr lang="en-US" sz="36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36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36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36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36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36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sz="36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Ngọc</a:t>
            </a:r>
            <a:endParaRPr lang="en-US" sz="3600" b="1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ts val="600"/>
              </a:spcBef>
              <a:defRPr/>
            </a:pPr>
            <a:r>
              <a:rPr lang="en-US" sz="36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6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: 3C</a:t>
            </a:r>
            <a:endParaRPr lang="en-US" sz="4800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1279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ext Box 14"/>
          <p:cNvSpPr txBox="1">
            <a:spLocks noChangeArrowheads="1"/>
          </p:cNvSpPr>
          <p:nvPr/>
        </p:nvSpPr>
        <p:spPr bwMode="auto">
          <a:xfrm>
            <a:off x="4421902" y="1121313"/>
            <a:ext cx="7026385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</a:rPr>
              <a:t>Bài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</a:rPr>
              <a:t> 2: SỬ DỤNG ĐÈN HỌC (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</a:rPr>
              <a:t>Tiết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</a:rPr>
              <a:t> 2)</a:t>
            </a:r>
          </a:p>
        </p:txBody>
      </p:sp>
      <p:sp>
        <p:nvSpPr>
          <p:cNvPr id="46" name="Text Box 14"/>
          <p:cNvSpPr txBox="1">
            <a:spLocks noChangeArrowheads="1"/>
          </p:cNvSpPr>
          <p:nvPr/>
        </p:nvSpPr>
        <p:spPr bwMode="auto">
          <a:xfrm>
            <a:off x="1491583" y="1524000"/>
            <a:ext cx="10380536" cy="699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ts val="0"/>
              </a:spcBef>
              <a:defRPr/>
            </a:pPr>
            <a:r>
              <a:rPr lang="en-US" sz="3200" b="1" u="sng">
                <a:solidFill>
                  <a:srgbClr val="FF0000"/>
                </a:solidFill>
                <a:latin typeface="Times New Roman" pitchFamily="18" charset="0"/>
              </a:rPr>
              <a:t>3. </a:t>
            </a:r>
            <a:r>
              <a:rPr lang="nl-NL" sz="3600" b="1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Sử dụng đèn học đúng cách và an toàn.</a:t>
            </a:r>
            <a:endParaRPr lang="en-US" sz="3600" b="1" u="sng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1127919" y="2165765"/>
            <a:ext cx="141905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/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Em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Rectangle 6"/>
          <p:cNvSpPr/>
          <p:nvPr/>
        </p:nvSpPr>
        <p:spPr>
          <a:xfrm>
            <a:off x="1468396" y="3581400"/>
            <a:ext cx="8443830" cy="43416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vi-VN" sz="3600" b="1" i="1" dirty="0">
                <a:solidFill>
                  <a:srgbClr val="0000FF"/>
                </a:solidFill>
                <a:latin typeface="+mj-lt"/>
              </a:rPr>
              <a:t>-</a:t>
            </a:r>
            <a:r>
              <a:rPr lang="en-US" sz="3600" b="1" i="1" dirty="0">
                <a:solidFill>
                  <a:srgbClr val="0000FF"/>
                </a:solidFill>
                <a:latin typeface="+mj-lt"/>
              </a:rPr>
              <a:t> </a:t>
            </a:r>
            <a:r>
              <a:rPr lang="vi-VN" sz="3600" b="1" i="1" dirty="0">
                <a:solidFill>
                  <a:srgbClr val="0000FF"/>
                </a:solidFill>
                <a:latin typeface="+mj-lt"/>
              </a:rPr>
              <a:t>Bước 1: Đặt đèn ở vị trí phù hợp (Hình a)</a:t>
            </a:r>
          </a:p>
          <a:p>
            <a:pPr algn="just">
              <a:lnSpc>
                <a:spcPct val="130000"/>
              </a:lnSpc>
            </a:pPr>
            <a:r>
              <a:rPr lang="vi-VN" sz="3600" b="1" i="1" dirty="0">
                <a:solidFill>
                  <a:srgbClr val="0000FF"/>
                </a:solidFill>
                <a:latin typeface="+mj-lt"/>
              </a:rPr>
              <a:t>- Bước 2: Bật đèn khi sử dụng (Hình d)</a:t>
            </a:r>
          </a:p>
          <a:p>
            <a:pPr algn="just">
              <a:lnSpc>
                <a:spcPct val="130000"/>
              </a:lnSpc>
            </a:pPr>
            <a:r>
              <a:rPr lang="en-US" sz="3600" b="1" i="1" dirty="0">
                <a:solidFill>
                  <a:srgbClr val="0000FF"/>
                </a:solidFill>
                <a:latin typeface="+mj-lt"/>
              </a:rPr>
              <a:t>- </a:t>
            </a:r>
            <a:r>
              <a:rPr lang="vi-VN" sz="3600" b="1" i="1" dirty="0">
                <a:solidFill>
                  <a:srgbClr val="0000FF"/>
                </a:solidFill>
                <a:latin typeface="+mj-lt"/>
              </a:rPr>
              <a:t>Bước 3: Điều chỉnh độ cao và hướng chiếu sáng của đèn (Hình c)</a:t>
            </a:r>
            <a:endParaRPr lang="en-US" sz="3600" b="1" i="1" dirty="0">
              <a:solidFill>
                <a:srgbClr val="0000FF"/>
              </a:solidFill>
              <a:latin typeface="+mj-lt"/>
            </a:endParaRPr>
          </a:p>
          <a:p>
            <a:pPr algn="just">
              <a:lnSpc>
                <a:spcPct val="130000"/>
              </a:lnSpc>
            </a:pPr>
            <a:r>
              <a:rPr lang="vi-VN" sz="3600" b="1" i="1" dirty="0">
                <a:solidFill>
                  <a:srgbClr val="0000FF"/>
                </a:solidFill>
                <a:latin typeface="+mj-lt"/>
              </a:rPr>
              <a:t>-</a:t>
            </a:r>
            <a:r>
              <a:rPr lang="en-US" sz="3600" b="1" i="1" dirty="0">
                <a:solidFill>
                  <a:srgbClr val="0000FF"/>
                </a:solidFill>
                <a:latin typeface="+mj-lt"/>
              </a:rPr>
              <a:t> </a:t>
            </a:r>
            <a:r>
              <a:rPr lang="vi-VN" sz="3600" b="1" i="1" dirty="0">
                <a:solidFill>
                  <a:srgbClr val="0000FF"/>
                </a:solidFill>
                <a:latin typeface="+mj-lt"/>
              </a:rPr>
              <a:t>Bước 4: T</a:t>
            </a:r>
            <a:r>
              <a:rPr lang="en-US" sz="36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ắ</a:t>
            </a:r>
            <a:r>
              <a:rPr lang="vi-VN" sz="3600" b="1" i="1" dirty="0">
                <a:solidFill>
                  <a:srgbClr val="0000FF"/>
                </a:solidFill>
                <a:latin typeface="+mj-lt"/>
              </a:rPr>
              <a:t>t đèn khi không sử dụng (Hình b</a:t>
            </a:r>
          </a:p>
        </p:txBody>
      </p:sp>
    </p:spTree>
    <p:extLst>
      <p:ext uri="{BB962C8B-B14F-4D97-AF65-F5344CB8AC3E}">
        <p14:creationId xmlns:p14="http://schemas.microsoft.com/office/powerpoint/2010/main" val="296800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7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6925959" y="469070"/>
            <a:ext cx="2090637" cy="461665"/>
            <a:chOff x="6718466" y="641502"/>
            <a:chExt cx="2055362" cy="461665"/>
          </a:xfrm>
        </p:grpSpPr>
        <p:sp>
          <p:nvSpPr>
            <p:cNvPr id="6" name="TextBox 5"/>
            <p:cNvSpPr txBox="1"/>
            <p:nvPr/>
          </p:nvSpPr>
          <p:spPr>
            <a:xfrm>
              <a:off x="6718466" y="641502"/>
              <a:ext cx="205536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CÔNG NGHỆ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6830837" y="1051559"/>
              <a:ext cx="1759473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5" name="Text Box 14"/>
          <p:cNvSpPr txBox="1">
            <a:spLocks noChangeArrowheads="1"/>
          </p:cNvSpPr>
          <p:nvPr/>
        </p:nvSpPr>
        <p:spPr bwMode="auto">
          <a:xfrm>
            <a:off x="4404519" y="898134"/>
            <a:ext cx="7026385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>
                <a:solidFill>
                  <a:srgbClr val="0000CC"/>
                </a:solidFill>
                <a:latin typeface="Times New Roman" pitchFamily="18" charset="0"/>
              </a:rPr>
              <a:t>Bài 2: SỬ DỤNG ĐÈN HỌC (T2)</a:t>
            </a:r>
          </a:p>
        </p:txBody>
      </p:sp>
      <p:sp>
        <p:nvSpPr>
          <p:cNvPr id="46" name="Text Box 14"/>
          <p:cNvSpPr txBox="1">
            <a:spLocks noChangeArrowheads="1"/>
          </p:cNvSpPr>
          <p:nvPr/>
        </p:nvSpPr>
        <p:spPr bwMode="auto">
          <a:xfrm>
            <a:off x="1491583" y="1524000"/>
            <a:ext cx="10380536" cy="699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ts val="0"/>
              </a:spcBef>
              <a:defRPr/>
            </a:pPr>
            <a:r>
              <a:rPr lang="en-US" sz="3200" b="1" u="sng">
                <a:solidFill>
                  <a:srgbClr val="FF0000"/>
                </a:solidFill>
                <a:latin typeface="Times New Roman" pitchFamily="18" charset="0"/>
              </a:rPr>
              <a:t>3. </a:t>
            </a:r>
            <a:r>
              <a:rPr lang="nl-NL" sz="3600" b="1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Sử dụng đèn học đúng cách và an toàn.</a:t>
            </a:r>
            <a:endParaRPr lang="en-US" sz="3600" b="1" u="sng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1127919" y="2165765"/>
            <a:ext cx="141905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/>
            <a:r>
              <a:rPr lang="en-US" sz="36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Em cùng bạn thảo luận và cho biết tại sao các tình huống sử dụng đèn học trong Hình 5 là mất an toàn?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99A9AC7-116A-8152-2FEC-0D1CF477B9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14719" y="2771377"/>
            <a:ext cx="5819775" cy="591542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AD46774F-0910-2AEC-12DA-BF89A37ECDA2}"/>
              </a:ext>
            </a:extLst>
          </p:cNvPr>
          <p:cNvSpPr txBox="1"/>
          <p:nvPr/>
        </p:nvSpPr>
        <p:spPr>
          <a:xfrm>
            <a:off x="1051719" y="3581400"/>
            <a:ext cx="8137186" cy="48013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3400" b="1" i="1">
                <a:solidFill>
                  <a:srgbClr val="0000FF"/>
                </a:solidFill>
                <a:effectLst/>
                <a:latin typeface="+mj-lt"/>
              </a:rPr>
              <a:t>- Hình a: Đặt đèn trên bàn ướt dễ bị giật điện do nước truyền điện, gây nguy hiểm.</a:t>
            </a:r>
          </a:p>
          <a:p>
            <a:pPr algn="just"/>
            <a:r>
              <a:rPr lang="vi-VN" sz="3400" b="1" i="1">
                <a:solidFill>
                  <a:srgbClr val="0000FF"/>
                </a:solidFill>
                <a:effectLst/>
                <a:latin typeface="+mj-lt"/>
              </a:rPr>
              <a:t>- Hình b: Giật dây nguồn dễ gây mất an toàn khi sử dụng đồ dùng điện.</a:t>
            </a:r>
          </a:p>
          <a:p>
            <a:pPr algn="just"/>
            <a:r>
              <a:rPr lang="vi-VN" sz="3400" b="1" i="1">
                <a:solidFill>
                  <a:srgbClr val="0000FF"/>
                </a:solidFill>
                <a:effectLst/>
                <a:latin typeface="+mj-lt"/>
              </a:rPr>
              <a:t>- Hình c: Khi đèn đang phát sáng, nhiệt độ của bóng đèn rất cao, sờ tay vào bóng sẽ gây bỏng.</a:t>
            </a:r>
          </a:p>
          <a:p>
            <a:pPr algn="just"/>
            <a:r>
              <a:rPr lang="vi-VN" sz="3400" b="1" i="1">
                <a:solidFill>
                  <a:srgbClr val="0000FF"/>
                </a:solidFill>
                <a:effectLst/>
                <a:latin typeface="+mj-lt"/>
              </a:rPr>
              <a:t>- Hình d: Đèn học chiếu thẳng ánh sáng vào mắt gây lóa và hại mắt.</a:t>
            </a:r>
          </a:p>
        </p:txBody>
      </p:sp>
      <p:sp>
        <p:nvSpPr>
          <p:cNvPr id="7" name="Text Box 14">
            <a:extLst>
              <a:ext uri="{FF2B5EF4-FFF2-40B4-BE49-F238E27FC236}">
                <a16:creationId xmlns:a16="http://schemas.microsoft.com/office/drawing/2014/main" id="{028B0BA2-45F9-220C-C6F9-6FEFB65815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07306" y="1524000"/>
            <a:ext cx="10380536" cy="699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ts val="0"/>
              </a:spcBef>
              <a:defRPr/>
            </a:pPr>
            <a:r>
              <a:rPr lang="en-US" sz="3200" b="1" u="sng">
                <a:solidFill>
                  <a:srgbClr val="FF0000"/>
                </a:solidFill>
                <a:latin typeface="Times New Roman" pitchFamily="18" charset="0"/>
              </a:rPr>
              <a:t>3. </a:t>
            </a:r>
            <a:r>
              <a:rPr lang="nl-NL" sz="3600" b="1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Sử dụng đèn học đúng cách và an toàn.</a:t>
            </a:r>
            <a:endParaRPr lang="en-US" sz="3600" b="1" u="sng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B26C7AC-B077-860B-88AD-4C30E3C639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30442" y="2771377"/>
            <a:ext cx="5819775" cy="5915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376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14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6925959" y="469070"/>
            <a:ext cx="2090637" cy="461665"/>
            <a:chOff x="6718466" y="641502"/>
            <a:chExt cx="2055362" cy="461665"/>
          </a:xfrm>
        </p:grpSpPr>
        <p:sp>
          <p:nvSpPr>
            <p:cNvPr id="6" name="TextBox 5"/>
            <p:cNvSpPr txBox="1"/>
            <p:nvPr/>
          </p:nvSpPr>
          <p:spPr>
            <a:xfrm>
              <a:off x="6718466" y="641502"/>
              <a:ext cx="205536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CÔNG NGHỆ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6830837" y="1051559"/>
              <a:ext cx="1759473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5" name="Text Box 14"/>
          <p:cNvSpPr txBox="1">
            <a:spLocks noChangeArrowheads="1"/>
          </p:cNvSpPr>
          <p:nvPr/>
        </p:nvSpPr>
        <p:spPr bwMode="auto">
          <a:xfrm>
            <a:off x="4404519" y="898134"/>
            <a:ext cx="7026385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>
                <a:solidFill>
                  <a:srgbClr val="0000CC"/>
                </a:solidFill>
                <a:latin typeface="Times New Roman" pitchFamily="18" charset="0"/>
              </a:rPr>
              <a:t>Bài 2: SỬ DỤNG ĐÈN HỌC (T2)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1280319" y="5549311"/>
            <a:ext cx="13944600" cy="2426530"/>
          </a:xfrm>
          <a:prstGeom prst="round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20000"/>
              </a:lnSpc>
            </a:pPr>
            <a:r>
              <a:rPr lang="nl-NL" sz="45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Khi ánh sáng của đèn học nhấp nháy hoặc không sáng rõ, em cần nói với người lớn trong gia đình để đảm bảo an toàn..</a:t>
            </a:r>
            <a:endParaRPr lang="en-US" sz="45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 Box 14">
            <a:extLst>
              <a:ext uri="{FF2B5EF4-FFF2-40B4-BE49-F238E27FC236}">
                <a16:creationId xmlns:a16="http://schemas.microsoft.com/office/drawing/2014/main" id="{A605FB54-5568-11B9-2731-B87FD1F5CE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07306" y="1524000"/>
            <a:ext cx="10380536" cy="699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ts val="0"/>
              </a:spcBef>
              <a:defRPr/>
            </a:pPr>
            <a:r>
              <a:rPr lang="en-US" sz="3200" b="1" u="sng">
                <a:solidFill>
                  <a:srgbClr val="FF0000"/>
                </a:solidFill>
                <a:latin typeface="Times New Roman" pitchFamily="18" charset="0"/>
              </a:rPr>
              <a:t>3. </a:t>
            </a:r>
            <a:r>
              <a:rPr lang="nl-NL" sz="3600" b="1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Sử dụng đèn học đúng cách và an toàn.</a:t>
            </a:r>
            <a:endParaRPr lang="en-US" sz="3600" b="1" u="sng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5C67477-DF2E-12CE-3815-AB058E97A4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7010" y="2514600"/>
            <a:ext cx="11528535" cy="281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420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6925959" y="469070"/>
            <a:ext cx="2090637" cy="461665"/>
            <a:chOff x="6718466" y="641502"/>
            <a:chExt cx="2055362" cy="461665"/>
          </a:xfrm>
        </p:grpSpPr>
        <p:sp>
          <p:nvSpPr>
            <p:cNvPr id="6" name="TextBox 5"/>
            <p:cNvSpPr txBox="1"/>
            <p:nvPr/>
          </p:nvSpPr>
          <p:spPr>
            <a:xfrm>
              <a:off x="6718466" y="641502"/>
              <a:ext cx="205536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CÔNG NGHỆ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6830837" y="1051559"/>
              <a:ext cx="1759473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5" name="Text Box 14"/>
          <p:cNvSpPr txBox="1">
            <a:spLocks noChangeArrowheads="1"/>
          </p:cNvSpPr>
          <p:nvPr/>
        </p:nvSpPr>
        <p:spPr bwMode="auto">
          <a:xfrm>
            <a:off x="4404519" y="898134"/>
            <a:ext cx="7026385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>
                <a:solidFill>
                  <a:srgbClr val="0000CC"/>
                </a:solidFill>
                <a:latin typeface="Times New Roman" pitchFamily="18" charset="0"/>
              </a:rPr>
              <a:t>Bài 2: SỬ DỤNG ĐÈN HỌC (T2)</a:t>
            </a:r>
          </a:p>
        </p:txBody>
      </p:sp>
      <p:sp>
        <p:nvSpPr>
          <p:cNvPr id="46" name="Text Box 14"/>
          <p:cNvSpPr txBox="1">
            <a:spLocks noChangeArrowheads="1"/>
          </p:cNvSpPr>
          <p:nvPr/>
        </p:nvSpPr>
        <p:spPr bwMode="auto">
          <a:xfrm>
            <a:off x="1491583" y="1524000"/>
            <a:ext cx="10380536" cy="699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ts val="0"/>
              </a:spcBef>
              <a:defRPr/>
            </a:pPr>
            <a:r>
              <a:rPr lang="en-US" sz="3200" b="1" u="sng">
                <a:solidFill>
                  <a:srgbClr val="FF0000"/>
                </a:solidFill>
                <a:latin typeface="Times New Roman" pitchFamily="18" charset="0"/>
              </a:rPr>
              <a:t>4. </a:t>
            </a:r>
            <a:r>
              <a:rPr lang="nl-NL" sz="3600" b="1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Vận dụng</a:t>
            </a:r>
            <a:endParaRPr lang="en-US" sz="3600" b="1" u="sng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76401" y="2223089"/>
            <a:ext cx="141905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/>
            <a:r>
              <a:rPr lang="nl-NL" sz="3600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 dáng và màu sắc của chiếc đèn học mà em yêu thích. Cách sử dụng đèn học đúng cách và an toàn. 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7396091"/>
              </p:ext>
            </p:extLst>
          </p:nvPr>
        </p:nvGraphicFramePr>
        <p:xfrm>
          <a:off x="1176401" y="3492765"/>
          <a:ext cx="14190535" cy="4813035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28471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51461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6511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3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 dáng</a:t>
                      </a:r>
                      <a:endParaRPr lang="en-US" sz="3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3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Màu sắc</a:t>
                      </a:r>
                      <a:endParaRPr lang="en-US" sz="3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3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Cách sử dụng</a:t>
                      </a:r>
                      <a:endParaRPr lang="en-US" sz="3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246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900" b="0" i="0" kern="1200">
                          <a:solidFill>
                            <a:schemeClr val="tx1"/>
                          </a:solidFill>
                          <a:effectLst/>
                          <a:latin typeface="Times New Romantim"/>
                          <a:ea typeface="+mn-ea"/>
                          <a:cs typeface="+mn-cs"/>
                        </a:rPr>
                        <a:t>cao, mảnh, dễ thương.</a:t>
                      </a:r>
                      <a:endParaRPr lang="en-US" sz="3200">
                        <a:solidFill>
                          <a:schemeClr val="tx1"/>
                        </a:solidFill>
                        <a:effectLst/>
                        <a:latin typeface="Times New Romantim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>
                          <a:solidFill>
                            <a:schemeClr val="tx1"/>
                          </a:solidFill>
                          <a:effectLst/>
                          <a:latin typeface="Times New Romantim"/>
                          <a:ea typeface="Times New Roman"/>
                          <a:cs typeface="Times New Roman" pitchFamily="18" charset="0"/>
                        </a:rPr>
                        <a:t>vàng</a:t>
                      </a: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vi-VN" sz="3200" b="0" i="0" dirty="0">
                          <a:solidFill>
                            <a:schemeClr val="tx1"/>
                          </a:solidFill>
                          <a:effectLst/>
                          <a:latin typeface="Times New Romantim"/>
                        </a:rPr>
                        <a:t>- Cách sử dụng đèn học đúng cách và an toàn:</a:t>
                      </a:r>
                    </a:p>
                    <a:p>
                      <a:pPr algn="just"/>
                      <a:r>
                        <a:rPr lang="vi-VN" sz="3200" b="0" i="0" dirty="0">
                          <a:solidFill>
                            <a:schemeClr val="tx1"/>
                          </a:solidFill>
                          <a:effectLst/>
                          <a:latin typeface="Times New Romantim"/>
                        </a:rPr>
                        <a:t>+ Không đặt đèn lên mặt bàn bị ướt</a:t>
                      </a:r>
                    </a:p>
                    <a:p>
                      <a:pPr algn="just"/>
                      <a:r>
                        <a:rPr lang="vi-VN" sz="3200" b="0" i="0" dirty="0">
                          <a:solidFill>
                            <a:schemeClr val="tx1"/>
                          </a:solidFill>
                          <a:effectLst/>
                          <a:latin typeface="Times New Romantim"/>
                        </a:rPr>
                        <a:t>+ Không tắt đèn bằng cách giật dây nguồn</a:t>
                      </a:r>
                    </a:p>
                    <a:p>
                      <a:pPr algn="just"/>
                      <a:r>
                        <a:rPr lang="vi-VN" sz="3200" b="0" i="0" dirty="0">
                          <a:solidFill>
                            <a:schemeClr val="tx1"/>
                          </a:solidFill>
                          <a:effectLst/>
                          <a:latin typeface="Times New Romantim"/>
                        </a:rPr>
                        <a:t>+ Không sờ tay vào bóng đèn đang sáng</a:t>
                      </a:r>
                    </a:p>
                    <a:p>
                      <a:pPr algn="just"/>
                      <a:r>
                        <a:rPr lang="vi-VN" sz="3200" b="0" i="0" dirty="0">
                          <a:solidFill>
                            <a:schemeClr val="tx1"/>
                          </a:solidFill>
                          <a:effectLst/>
                          <a:latin typeface="Times New Romantim"/>
                        </a:rPr>
                        <a:t>+ Không để ánh sáng đèn chiếu trực tiếp vào mắt</a:t>
                      </a:r>
                    </a:p>
                    <a:p>
                      <a:pPr algn="just"/>
                      <a:r>
                        <a:rPr lang="vi-VN" sz="3200" b="0" i="0" dirty="0">
                          <a:solidFill>
                            <a:schemeClr val="tx1"/>
                          </a:solidFill>
                          <a:effectLst/>
                          <a:latin typeface="Times New Romantim"/>
                        </a:rPr>
                        <a:t>+ Khi ánh sáng đèn nhấp nháy hoặc không sáng rõ, cần nói với người lớn để đảm bảo an toàn.</a:t>
                      </a:r>
                    </a:p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200" dirty="0">
                        <a:solidFill>
                          <a:schemeClr val="tx1"/>
                        </a:solidFill>
                        <a:effectLst/>
                        <a:latin typeface="Times New Romantim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0930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 descr="Anh dep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719" y="218988"/>
            <a:ext cx="14417345" cy="8459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WordArt 3"/>
          <p:cNvSpPr>
            <a:spLocks noChangeArrowheads="1" noChangeShapeType="1" noTextEdit="1"/>
          </p:cNvSpPr>
          <p:nvPr/>
        </p:nvSpPr>
        <p:spPr bwMode="auto">
          <a:xfrm>
            <a:off x="4556919" y="3733800"/>
            <a:ext cx="76962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CHÚC CÁC EM THÀNH CÔNG</a:t>
            </a:r>
            <a:endParaRPr lang="en-US" sz="5700" b="1" kern="10" dirty="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1788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1490</TotalTime>
  <Words>469</Words>
  <Application>Microsoft Office PowerPoint</Application>
  <PresentationFormat>Custom</PresentationFormat>
  <Paragraphs>41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Times New Roman</vt:lpstr>
      <vt:lpstr>Times New Romantim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Administrator</cp:lastModifiedBy>
  <cp:revision>271</cp:revision>
  <dcterms:created xsi:type="dcterms:W3CDTF">2022-07-10T01:37:20Z</dcterms:created>
  <dcterms:modified xsi:type="dcterms:W3CDTF">2024-10-02T14:26:25Z</dcterms:modified>
</cp:coreProperties>
</file>