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6" r:id="rId2"/>
    <p:sldId id="257" r:id="rId3"/>
    <p:sldId id="265" r:id="rId4"/>
    <p:sldId id="259" r:id="rId5"/>
    <p:sldId id="260" r:id="rId6"/>
    <p:sldId id="264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5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E52C68-CD77-43DC-9A0C-FEAEFF0A1C80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ECE68-9135-40C2-A68E-B8B7A62EF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621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956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FF8D-285E-4271-8553-CBE0A9C96A85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ECEB-7428-44F2-B66D-E1F2D3E14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93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FF8D-285E-4271-8553-CBE0A9C96A85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ECEB-7428-44F2-B66D-E1F2D3E14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628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FF8D-285E-4271-8553-CBE0A9C96A85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ECEB-7428-44F2-B66D-E1F2D3E14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54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934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=""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6081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6667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482713"/>
      </p:ext>
    </p:extLst>
  </p:cSld>
  <p:clrMapOvr>
    <a:masterClrMapping/>
  </p:clrMapOvr>
  <p:transition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FF8D-285E-4271-8553-CBE0A9C96A85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ECEB-7428-44F2-B66D-E1F2D3E14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26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FF8D-285E-4271-8553-CBE0A9C96A85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ECEB-7428-44F2-B66D-E1F2D3E14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93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FF8D-285E-4271-8553-CBE0A9C96A85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ECEB-7428-44F2-B66D-E1F2D3E14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34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FF8D-285E-4271-8553-CBE0A9C96A85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ECEB-7428-44F2-B66D-E1F2D3E14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38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FF8D-285E-4271-8553-CBE0A9C96A85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ECEB-7428-44F2-B66D-E1F2D3E14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067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FF8D-285E-4271-8553-CBE0A9C96A85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ECEB-7428-44F2-B66D-E1F2D3E14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023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FF8D-285E-4271-8553-CBE0A9C96A85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ECEB-7428-44F2-B66D-E1F2D3E14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86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FF8D-285E-4271-8553-CBE0A9C96A85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ECEB-7428-44F2-B66D-E1F2D3E14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16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EFF8D-285E-4271-8553-CBE0A9C96A85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EECEB-7428-44F2-B66D-E1F2D3E14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533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51167" y="3910243"/>
            <a:ext cx="12140532" cy="29477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87696" y="41590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altLang="zh-CN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ỦY BAN NHÂN DÂN HUYỆN AN LÃO</a:t>
            </a:r>
          </a:p>
          <a:p>
            <a:pPr lvl="0" algn="ctr">
              <a:defRPr/>
            </a:pPr>
            <a:r>
              <a:rPr lang="en-US" altLang="zh-CN" b="1" u="sng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TRƯỜNG TIỂU HỌC QUANG TRUNG</a:t>
            </a:r>
            <a:endParaRPr lang="zh-CN" altLang="en-US" b="1" u="sng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427ADA6-213D-424A-8265-DDE2F08EB70B}"/>
              </a:ext>
            </a:extLst>
          </p:cNvPr>
          <p:cNvSpPr txBox="1"/>
          <p:nvPr/>
        </p:nvSpPr>
        <p:spPr>
          <a:xfrm>
            <a:off x="2938509" y="1539518"/>
            <a:ext cx="6667130" cy="83094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 KẾT NỐI TRI THỨC VỚI CUỘC SỐNG</a:t>
            </a:r>
          </a:p>
          <a:p>
            <a:pPr algn="ctr"/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427ADA6-213D-424A-8265-DDE2F08EB70B}"/>
              </a:ext>
            </a:extLst>
          </p:cNvPr>
          <p:cNvSpPr txBox="1"/>
          <p:nvPr/>
        </p:nvSpPr>
        <p:spPr>
          <a:xfrm>
            <a:off x="4447713" y="2502746"/>
            <a:ext cx="442108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r>
              <a:rPr lang="en-US" altLang="zh-CN" sz="28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zh-CN" sz="28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18: Luyện tập chung</a:t>
            </a:r>
            <a:endParaRPr lang="zh-CN" altLang="en-US" sz="16600" b="1" spc="300" dirty="0">
              <a:solidFill>
                <a:srgbClr val="00B05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427ADA6-213D-424A-8265-DDE2F08EB70B}"/>
              </a:ext>
            </a:extLst>
          </p:cNvPr>
          <p:cNvSpPr txBox="1"/>
          <p:nvPr/>
        </p:nvSpPr>
        <p:spPr>
          <a:xfrm>
            <a:off x="2806822" y="4026745"/>
            <a:ext cx="6667130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 Thanh Huyền</a:t>
            </a:r>
            <a:endParaRPr lang="en-US" b="1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</a:t>
            </a:r>
            <a:r>
              <a:rPr lang="en-US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2C</a:t>
            </a:r>
            <a:endParaRPr lang="en-US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026522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68880" y="2037808"/>
            <a:ext cx="71192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18:</a:t>
            </a:r>
          </a:p>
          <a:p>
            <a:pPr algn="ctr"/>
            <a:r>
              <a:rPr lang="en-US" sz="60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LUYỆN TẬP CHUNG</a:t>
            </a:r>
            <a:endParaRPr lang="en-US" sz="60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727970" y="223582"/>
            <a:ext cx="2600384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=""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=""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 smtClean="0">
                  <a:solidFill>
                    <a:srgbClr val="002060"/>
                  </a:solidFill>
                  <a:latin typeface="+mj-lt"/>
                </a:rPr>
                <a:t>3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2060"/>
                </a:solidFill>
                <a:latin typeface="+mj-lt"/>
              </a:rPr>
              <a:t>LÀM QUEN VỚI KHỐI LƯỢNG, DUNG TÍCH</a:t>
            </a:r>
            <a:endParaRPr lang="vi-VN" sz="3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5701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ướng dẫn nhảy TÌNH BẠN DIỆU KỲ ( ANHVU REMIX) Phiên bản đồng diễn Tiểu học Liên Minh-By MINH THUẬ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075" end="196346.580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287" y="186431"/>
            <a:ext cx="11940466" cy="598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6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3754" y="3207629"/>
            <a:ext cx="107637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a)40kg + 20kg </a:t>
            </a:r>
            <a:r>
              <a:rPr lang="en-US" sz="2800" smtClean="0"/>
              <a:t>= 		8kg </a:t>
            </a:r>
            <a:r>
              <a:rPr lang="en-US" sz="2800" dirty="0" smtClean="0"/>
              <a:t>+ 5kg </a:t>
            </a:r>
            <a:r>
              <a:rPr lang="en-US" sz="2800" smtClean="0"/>
              <a:t>=              	25kg </a:t>
            </a:r>
            <a:r>
              <a:rPr lang="en-US" sz="2800" dirty="0" smtClean="0"/>
              <a:t>+ 31kg </a:t>
            </a:r>
            <a:r>
              <a:rPr lang="en-US" sz="2800" smtClean="0"/>
              <a:t>= </a:t>
            </a:r>
            <a:endParaRPr lang="en-US" sz="280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smtClean="0"/>
              <a:t>    </a:t>
            </a:r>
            <a:r>
              <a:rPr lang="en-US" sz="2800" dirty="0" smtClean="0"/>
              <a:t>60kg – 40kg </a:t>
            </a:r>
            <a:r>
              <a:rPr lang="en-US" sz="2800" smtClean="0"/>
              <a:t>= 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US" sz="2800" smtClean="0"/>
              <a:t>13kg </a:t>
            </a:r>
            <a:r>
              <a:rPr lang="en-US" sz="2800" dirty="0" smtClean="0"/>
              <a:t>– 8kg </a:t>
            </a:r>
            <a:r>
              <a:rPr lang="en-US" sz="2800" smtClean="0"/>
              <a:t>= 		56kg </a:t>
            </a:r>
            <a:r>
              <a:rPr lang="en-US" sz="2800" dirty="0" smtClean="0"/>
              <a:t>– </a:t>
            </a:r>
            <a:r>
              <a:rPr lang="en-US" sz="2800" smtClean="0"/>
              <a:t>31kg =</a:t>
            </a:r>
            <a:endParaRPr lang="en-US" sz="2800" dirty="0" smtClean="0"/>
          </a:p>
          <a:p>
            <a:pPr marL="457200" indent="-457200">
              <a:lnSpc>
                <a:spcPct val="150000"/>
              </a:lnSpc>
              <a:buAutoNum type="alphaLcParenR" startAt="2"/>
            </a:pPr>
            <a:r>
              <a:rPr lang="en-US" sz="2800" dirty="0" smtClean="0"/>
              <a:t>30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 smtClean="0"/>
              <a:t> + 10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 smtClean="0"/>
              <a:t> </a:t>
            </a:r>
            <a:r>
              <a:rPr lang="en-US" sz="2800" smtClean="0"/>
              <a:t>= 		7</a:t>
            </a:r>
            <a:r>
              <a:rPr lang="en-US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smtClean="0"/>
              <a:t> </a:t>
            </a:r>
            <a:r>
              <a:rPr lang="en-US" sz="2800" dirty="0" smtClean="0"/>
              <a:t>+ 6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 smtClean="0"/>
              <a:t> </a:t>
            </a:r>
            <a:r>
              <a:rPr lang="en-US" sz="2800" smtClean="0"/>
              <a:t>= 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US" sz="2800" smtClean="0"/>
              <a:t>          45</a:t>
            </a:r>
            <a:r>
              <a:rPr lang="en-US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smtClean="0"/>
              <a:t> </a:t>
            </a:r>
            <a:r>
              <a:rPr lang="en-US" sz="2800" dirty="0" smtClean="0"/>
              <a:t>+ 23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 smtClean="0"/>
              <a:t> </a:t>
            </a:r>
            <a:r>
              <a:rPr lang="en-US" sz="2800" smtClean="0"/>
              <a:t>= </a:t>
            </a:r>
          </a:p>
          <a:p>
            <a:pPr marL="457200" indent="-457200">
              <a:lnSpc>
                <a:spcPct val="150000"/>
              </a:lnSpc>
              <a:buAutoNum type="alphaLcParenR" startAt="2"/>
            </a:pPr>
            <a:r>
              <a:rPr lang="en-US" sz="2800" smtClean="0"/>
              <a:t>40</a:t>
            </a:r>
            <a:r>
              <a:rPr lang="en-US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smtClean="0"/>
              <a:t> </a:t>
            </a:r>
            <a:r>
              <a:rPr lang="en-US" sz="2800" dirty="0" smtClean="0"/>
              <a:t>– 10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 smtClean="0"/>
              <a:t> </a:t>
            </a:r>
            <a:r>
              <a:rPr lang="en-US" sz="2800" smtClean="0"/>
              <a:t>= 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US" sz="2800" smtClean="0"/>
              <a:t>           </a:t>
            </a:r>
            <a:r>
              <a:rPr lang="en-US" sz="2800" dirty="0" smtClean="0"/>
              <a:t>13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 smtClean="0"/>
              <a:t> – 7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 smtClean="0"/>
              <a:t> </a:t>
            </a:r>
            <a:r>
              <a:rPr lang="en-US" sz="2800" smtClean="0"/>
              <a:t>= 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US" sz="2800" smtClean="0"/>
              <a:t>           </a:t>
            </a:r>
            <a:r>
              <a:rPr lang="en-US" sz="2800" dirty="0" smtClean="0"/>
              <a:t>68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 smtClean="0"/>
              <a:t> -</a:t>
            </a:r>
            <a:r>
              <a:rPr lang="en-US" sz="2800" smtClean="0"/>
              <a:t>23</a:t>
            </a:r>
            <a:r>
              <a:rPr lang="en-US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smtClean="0"/>
              <a:t> =</a:t>
            </a:r>
            <a:endParaRPr lang="en-US" sz="28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06805" y="2241859"/>
            <a:ext cx="1805131" cy="617957"/>
            <a:chOff x="1183342" y="1464303"/>
            <a:chExt cx="1805131" cy="617957"/>
          </a:xfrm>
        </p:grpSpPr>
        <p:sp>
          <p:nvSpPr>
            <p:cNvPr id="3" name="TextBox 2"/>
            <p:cNvSpPr txBox="1"/>
            <p:nvPr/>
          </p:nvSpPr>
          <p:spPr>
            <a:xfrm>
              <a:off x="1801299" y="1511671"/>
              <a:ext cx="11871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Tính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2" y="1464303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/>
                <a:t>1</a:t>
              </a:r>
              <a:endParaRPr lang="en-US" sz="4000" b="1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10319816" y="2235398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319816" y="2890190"/>
            <a:ext cx="1044870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1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49132" y="1403151"/>
            <a:ext cx="1907887" cy="617957"/>
            <a:chOff x="1144472" y="1425114"/>
            <a:chExt cx="1907887" cy="617957"/>
          </a:xfrm>
        </p:grpSpPr>
        <p:grpSp>
          <p:nvGrpSpPr>
            <p:cNvPr id="2" name="Group 1"/>
            <p:cNvGrpSpPr/>
            <p:nvPr/>
          </p:nvGrpSpPr>
          <p:grpSpPr>
            <a:xfrm>
              <a:off x="1470232" y="1476668"/>
              <a:ext cx="1582127" cy="523220"/>
              <a:chOff x="1171235" y="4800441"/>
              <a:chExt cx="1582127" cy="523220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1563797" y="4822566"/>
                <a:ext cx="613345" cy="449943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1171235" y="4800441"/>
                <a:ext cx="158212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 </a:t>
                </a:r>
                <a:r>
                  <a:rPr lang="en-US" sz="2800" dirty="0" smtClean="0"/>
                  <a:t>   </a:t>
                </a:r>
                <a:r>
                  <a:rPr lang="en-US" sz="2800" dirty="0" err="1" smtClean="0"/>
                  <a:t>Số</a:t>
                </a:r>
                <a:r>
                  <a:rPr lang="en-US" sz="2800" dirty="0" smtClean="0"/>
                  <a:t>  ?</a:t>
                </a:r>
                <a:endParaRPr lang="en-US" sz="2800" dirty="0"/>
              </a:p>
            </p:txBody>
          </p:sp>
        </p:grpSp>
        <p:sp>
          <p:nvSpPr>
            <p:cNvPr id="5" name="Oval 4"/>
            <p:cNvSpPr/>
            <p:nvPr/>
          </p:nvSpPr>
          <p:spPr>
            <a:xfrm>
              <a:off x="1144472" y="1425114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/>
                <a:t>2</a:t>
              </a:r>
              <a:endParaRPr lang="en-US" sz="4000" b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925983" y="1802673"/>
            <a:ext cx="5877000" cy="4304213"/>
            <a:chOff x="4306528" y="884903"/>
            <a:chExt cx="6538977" cy="4683318"/>
          </a:xfrm>
        </p:grpSpPr>
        <p:pic>
          <p:nvPicPr>
            <p:cNvPr id="1026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3" t="51485" r="20296" b="17785"/>
            <a:stretch/>
          </p:blipFill>
          <p:spPr bwMode="auto">
            <a:xfrm>
              <a:off x="4306528" y="884903"/>
              <a:ext cx="6538977" cy="4683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810256" y="884903"/>
              <a:ext cx="3575044" cy="175754"/>
            </a:xfrm>
            <a:custGeom>
              <a:avLst/>
              <a:gdLst>
                <a:gd name="connsiteX0" fmla="*/ 0 w 3575044"/>
                <a:gd name="connsiteY0" fmla="*/ 0 h 561703"/>
                <a:gd name="connsiteX1" fmla="*/ 3575044 w 3575044"/>
                <a:gd name="connsiteY1" fmla="*/ 0 h 561703"/>
                <a:gd name="connsiteX2" fmla="*/ 3575044 w 3575044"/>
                <a:gd name="connsiteY2" fmla="*/ 561703 h 561703"/>
                <a:gd name="connsiteX3" fmla="*/ 0 w 3575044"/>
                <a:gd name="connsiteY3" fmla="*/ 561703 h 561703"/>
                <a:gd name="connsiteX4" fmla="*/ 0 w 3575044"/>
                <a:gd name="connsiteY4" fmla="*/ 0 h 561703"/>
                <a:gd name="connsiteX0" fmla="*/ 0 w 3575044"/>
                <a:gd name="connsiteY0" fmla="*/ 0 h 582023"/>
                <a:gd name="connsiteX1" fmla="*/ 3575044 w 3575044"/>
                <a:gd name="connsiteY1" fmla="*/ 0 h 582023"/>
                <a:gd name="connsiteX2" fmla="*/ 3575044 w 3575044"/>
                <a:gd name="connsiteY2" fmla="*/ 561703 h 582023"/>
                <a:gd name="connsiteX3" fmla="*/ 0 w 3575044"/>
                <a:gd name="connsiteY3" fmla="*/ 561703 h 582023"/>
                <a:gd name="connsiteX4" fmla="*/ 0 w 3575044"/>
                <a:gd name="connsiteY4" fmla="*/ 0 h 582023"/>
                <a:gd name="connsiteX0" fmla="*/ 0 w 3575044"/>
                <a:gd name="connsiteY0" fmla="*/ 0 h 590558"/>
                <a:gd name="connsiteX1" fmla="*/ 3575044 w 3575044"/>
                <a:gd name="connsiteY1" fmla="*/ 0 h 590558"/>
                <a:gd name="connsiteX2" fmla="*/ 3575044 w 3575044"/>
                <a:gd name="connsiteY2" fmla="*/ 561703 h 590558"/>
                <a:gd name="connsiteX3" fmla="*/ 0 w 3575044"/>
                <a:gd name="connsiteY3" fmla="*/ 561703 h 590558"/>
                <a:gd name="connsiteX4" fmla="*/ 0 w 3575044"/>
                <a:gd name="connsiteY4" fmla="*/ 0 h 590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5044" h="590558">
                  <a:moveTo>
                    <a:pt x="0" y="0"/>
                  </a:moveTo>
                  <a:lnTo>
                    <a:pt x="3575044" y="0"/>
                  </a:lnTo>
                  <a:lnTo>
                    <a:pt x="3575044" y="561703"/>
                  </a:lnTo>
                  <a:cubicBezTo>
                    <a:pt x="2390983" y="592183"/>
                    <a:pt x="1199301" y="607423"/>
                    <a:pt x="0" y="5617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7"/>
            <p:cNvSpPr/>
            <p:nvPr/>
          </p:nvSpPr>
          <p:spPr>
            <a:xfrm>
              <a:off x="6329050" y="1722181"/>
              <a:ext cx="1234434" cy="240192"/>
            </a:xfrm>
            <a:custGeom>
              <a:avLst/>
              <a:gdLst>
                <a:gd name="connsiteX0" fmla="*/ 0 w 3575044"/>
                <a:gd name="connsiteY0" fmla="*/ 0 h 561703"/>
                <a:gd name="connsiteX1" fmla="*/ 3575044 w 3575044"/>
                <a:gd name="connsiteY1" fmla="*/ 0 h 561703"/>
                <a:gd name="connsiteX2" fmla="*/ 3575044 w 3575044"/>
                <a:gd name="connsiteY2" fmla="*/ 561703 h 561703"/>
                <a:gd name="connsiteX3" fmla="*/ 0 w 3575044"/>
                <a:gd name="connsiteY3" fmla="*/ 561703 h 561703"/>
                <a:gd name="connsiteX4" fmla="*/ 0 w 3575044"/>
                <a:gd name="connsiteY4" fmla="*/ 0 h 561703"/>
                <a:gd name="connsiteX0" fmla="*/ 0 w 3575044"/>
                <a:gd name="connsiteY0" fmla="*/ 0 h 582023"/>
                <a:gd name="connsiteX1" fmla="*/ 3575044 w 3575044"/>
                <a:gd name="connsiteY1" fmla="*/ 0 h 582023"/>
                <a:gd name="connsiteX2" fmla="*/ 3575044 w 3575044"/>
                <a:gd name="connsiteY2" fmla="*/ 561703 h 582023"/>
                <a:gd name="connsiteX3" fmla="*/ 0 w 3575044"/>
                <a:gd name="connsiteY3" fmla="*/ 561703 h 582023"/>
                <a:gd name="connsiteX4" fmla="*/ 0 w 3575044"/>
                <a:gd name="connsiteY4" fmla="*/ 0 h 582023"/>
                <a:gd name="connsiteX0" fmla="*/ 0 w 3575044"/>
                <a:gd name="connsiteY0" fmla="*/ 0 h 590558"/>
                <a:gd name="connsiteX1" fmla="*/ 3575044 w 3575044"/>
                <a:gd name="connsiteY1" fmla="*/ 0 h 590558"/>
                <a:gd name="connsiteX2" fmla="*/ 3575044 w 3575044"/>
                <a:gd name="connsiteY2" fmla="*/ 561703 h 590558"/>
                <a:gd name="connsiteX3" fmla="*/ 0 w 3575044"/>
                <a:gd name="connsiteY3" fmla="*/ 561703 h 590558"/>
                <a:gd name="connsiteX4" fmla="*/ 0 w 3575044"/>
                <a:gd name="connsiteY4" fmla="*/ 0 h 590558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183188 w 3748591"/>
                <a:gd name="connsiteY0" fmla="*/ 53342 h 689726"/>
                <a:gd name="connsiteX1" fmla="*/ 3748591 w 3748591"/>
                <a:gd name="connsiteY1" fmla="*/ 0 h 689726"/>
                <a:gd name="connsiteX2" fmla="*/ 2803725 w 3748591"/>
                <a:gd name="connsiteY2" fmla="*/ 689726 h 689726"/>
                <a:gd name="connsiteX3" fmla="*/ 0 w 3748591"/>
                <a:gd name="connsiteY3" fmla="*/ 636380 h 689726"/>
                <a:gd name="connsiteX4" fmla="*/ 183188 w 3748591"/>
                <a:gd name="connsiteY4" fmla="*/ 53342 h 689726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8591" h="807079">
                  <a:moveTo>
                    <a:pt x="154264" y="0"/>
                  </a:moveTo>
                  <a:lnTo>
                    <a:pt x="3748591" y="117353"/>
                  </a:lnTo>
                  <a:cubicBezTo>
                    <a:pt x="3449705" y="180124"/>
                    <a:pt x="3083329" y="232223"/>
                    <a:pt x="2803725" y="807079"/>
                  </a:cubicBezTo>
                  <a:lnTo>
                    <a:pt x="0" y="753733"/>
                  </a:lnTo>
                  <a:lnTo>
                    <a:pt x="15426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7"/>
            <p:cNvSpPr/>
            <p:nvPr/>
          </p:nvSpPr>
          <p:spPr>
            <a:xfrm flipH="1">
              <a:off x="7597779" y="1738850"/>
              <a:ext cx="1193792" cy="233841"/>
            </a:xfrm>
            <a:custGeom>
              <a:avLst/>
              <a:gdLst>
                <a:gd name="connsiteX0" fmla="*/ 0 w 3575044"/>
                <a:gd name="connsiteY0" fmla="*/ 0 h 561703"/>
                <a:gd name="connsiteX1" fmla="*/ 3575044 w 3575044"/>
                <a:gd name="connsiteY1" fmla="*/ 0 h 561703"/>
                <a:gd name="connsiteX2" fmla="*/ 3575044 w 3575044"/>
                <a:gd name="connsiteY2" fmla="*/ 561703 h 561703"/>
                <a:gd name="connsiteX3" fmla="*/ 0 w 3575044"/>
                <a:gd name="connsiteY3" fmla="*/ 561703 h 561703"/>
                <a:gd name="connsiteX4" fmla="*/ 0 w 3575044"/>
                <a:gd name="connsiteY4" fmla="*/ 0 h 561703"/>
                <a:gd name="connsiteX0" fmla="*/ 0 w 3575044"/>
                <a:gd name="connsiteY0" fmla="*/ 0 h 582023"/>
                <a:gd name="connsiteX1" fmla="*/ 3575044 w 3575044"/>
                <a:gd name="connsiteY1" fmla="*/ 0 h 582023"/>
                <a:gd name="connsiteX2" fmla="*/ 3575044 w 3575044"/>
                <a:gd name="connsiteY2" fmla="*/ 561703 h 582023"/>
                <a:gd name="connsiteX3" fmla="*/ 0 w 3575044"/>
                <a:gd name="connsiteY3" fmla="*/ 561703 h 582023"/>
                <a:gd name="connsiteX4" fmla="*/ 0 w 3575044"/>
                <a:gd name="connsiteY4" fmla="*/ 0 h 582023"/>
                <a:gd name="connsiteX0" fmla="*/ 0 w 3575044"/>
                <a:gd name="connsiteY0" fmla="*/ 0 h 590558"/>
                <a:gd name="connsiteX1" fmla="*/ 3575044 w 3575044"/>
                <a:gd name="connsiteY1" fmla="*/ 0 h 590558"/>
                <a:gd name="connsiteX2" fmla="*/ 3575044 w 3575044"/>
                <a:gd name="connsiteY2" fmla="*/ 561703 h 590558"/>
                <a:gd name="connsiteX3" fmla="*/ 0 w 3575044"/>
                <a:gd name="connsiteY3" fmla="*/ 561703 h 590558"/>
                <a:gd name="connsiteX4" fmla="*/ 0 w 3575044"/>
                <a:gd name="connsiteY4" fmla="*/ 0 h 590558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183188 w 3748591"/>
                <a:gd name="connsiteY0" fmla="*/ 53342 h 689726"/>
                <a:gd name="connsiteX1" fmla="*/ 3748591 w 3748591"/>
                <a:gd name="connsiteY1" fmla="*/ 0 h 689726"/>
                <a:gd name="connsiteX2" fmla="*/ 2803725 w 3748591"/>
                <a:gd name="connsiteY2" fmla="*/ 689726 h 689726"/>
                <a:gd name="connsiteX3" fmla="*/ 0 w 3748591"/>
                <a:gd name="connsiteY3" fmla="*/ 636380 h 689726"/>
                <a:gd name="connsiteX4" fmla="*/ 183188 w 3748591"/>
                <a:gd name="connsiteY4" fmla="*/ 53342 h 689726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  <a:gd name="connsiteX0" fmla="*/ 1 w 3594328"/>
                <a:gd name="connsiteY0" fmla="*/ 0 h 841749"/>
                <a:gd name="connsiteX1" fmla="*/ 3594328 w 3594328"/>
                <a:gd name="connsiteY1" fmla="*/ 117353 h 841749"/>
                <a:gd name="connsiteX2" fmla="*/ 2649462 w 3594328"/>
                <a:gd name="connsiteY2" fmla="*/ 807079 h 841749"/>
                <a:gd name="connsiteX3" fmla="*/ 83214 w 3594328"/>
                <a:gd name="connsiteY3" fmla="*/ 841749 h 841749"/>
                <a:gd name="connsiteX4" fmla="*/ 1 w 3594328"/>
                <a:gd name="connsiteY4" fmla="*/ 0 h 841749"/>
                <a:gd name="connsiteX0" fmla="*/ 188365 w 3782692"/>
                <a:gd name="connsiteY0" fmla="*/ 0 h 841749"/>
                <a:gd name="connsiteX1" fmla="*/ 3782692 w 3782692"/>
                <a:gd name="connsiteY1" fmla="*/ 117353 h 841749"/>
                <a:gd name="connsiteX2" fmla="*/ 2837826 w 3782692"/>
                <a:gd name="connsiteY2" fmla="*/ 807079 h 841749"/>
                <a:gd name="connsiteX3" fmla="*/ 271578 w 3782692"/>
                <a:gd name="connsiteY3" fmla="*/ 841749 h 841749"/>
                <a:gd name="connsiteX4" fmla="*/ 188365 w 3782692"/>
                <a:gd name="connsiteY4" fmla="*/ 0 h 841749"/>
                <a:gd name="connsiteX0" fmla="*/ 60403 w 3860547"/>
                <a:gd name="connsiteY0" fmla="*/ 0 h 785739"/>
                <a:gd name="connsiteX1" fmla="*/ 3860547 w 3860547"/>
                <a:gd name="connsiteY1" fmla="*/ 61343 h 785739"/>
                <a:gd name="connsiteX2" fmla="*/ 2915681 w 3860547"/>
                <a:gd name="connsiteY2" fmla="*/ 751069 h 785739"/>
                <a:gd name="connsiteX3" fmla="*/ 349433 w 3860547"/>
                <a:gd name="connsiteY3" fmla="*/ 785739 h 785739"/>
                <a:gd name="connsiteX4" fmla="*/ 60403 w 3860547"/>
                <a:gd name="connsiteY4" fmla="*/ 0 h 785739"/>
                <a:gd name="connsiteX0" fmla="*/ 168359 w 3968503"/>
                <a:gd name="connsiteY0" fmla="*/ 0 h 785739"/>
                <a:gd name="connsiteX1" fmla="*/ 3968503 w 3968503"/>
                <a:gd name="connsiteY1" fmla="*/ 61343 h 785739"/>
                <a:gd name="connsiteX2" fmla="*/ 3023637 w 3968503"/>
                <a:gd name="connsiteY2" fmla="*/ 751069 h 785739"/>
                <a:gd name="connsiteX3" fmla="*/ 457389 w 3968503"/>
                <a:gd name="connsiteY3" fmla="*/ 785739 h 785739"/>
                <a:gd name="connsiteX4" fmla="*/ 168359 w 3968503"/>
                <a:gd name="connsiteY4" fmla="*/ 0 h 785739"/>
                <a:gd name="connsiteX0" fmla="*/ 168359 w 3968503"/>
                <a:gd name="connsiteY0" fmla="*/ 0 h 785739"/>
                <a:gd name="connsiteX1" fmla="*/ 3968503 w 3968503"/>
                <a:gd name="connsiteY1" fmla="*/ 61343 h 785739"/>
                <a:gd name="connsiteX2" fmla="*/ 3023637 w 3968503"/>
                <a:gd name="connsiteY2" fmla="*/ 751069 h 785739"/>
                <a:gd name="connsiteX3" fmla="*/ 457389 w 3968503"/>
                <a:gd name="connsiteY3" fmla="*/ 785739 h 785739"/>
                <a:gd name="connsiteX4" fmla="*/ 168359 w 3968503"/>
                <a:gd name="connsiteY4" fmla="*/ 0 h 785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8503" h="785739">
                  <a:moveTo>
                    <a:pt x="168359" y="0"/>
                  </a:moveTo>
                  <a:lnTo>
                    <a:pt x="3968503" y="61343"/>
                  </a:lnTo>
                  <a:cubicBezTo>
                    <a:pt x="3669617" y="124114"/>
                    <a:pt x="3303241" y="176213"/>
                    <a:pt x="3023637" y="751069"/>
                  </a:cubicBezTo>
                  <a:lnTo>
                    <a:pt x="457389" y="785739"/>
                  </a:lnTo>
                  <a:cubicBezTo>
                    <a:pt x="-116549" y="497157"/>
                    <a:pt x="-73045" y="144557"/>
                    <a:pt x="16835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619875" y="1498793"/>
              <a:ext cx="1905000" cy="2553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920037" y="2137457"/>
              <a:ext cx="1465263" cy="422863"/>
            </a:xfrm>
            <a:custGeom>
              <a:avLst/>
              <a:gdLst>
                <a:gd name="connsiteX0" fmla="*/ 0 w 1465263"/>
                <a:gd name="connsiteY0" fmla="*/ 0 h 422863"/>
                <a:gd name="connsiteX1" fmla="*/ 1465263 w 1465263"/>
                <a:gd name="connsiteY1" fmla="*/ 0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65263"/>
                <a:gd name="connsiteY0" fmla="*/ 0 h 422863"/>
                <a:gd name="connsiteX1" fmla="*/ 1465263 w 1465263"/>
                <a:gd name="connsiteY1" fmla="*/ 14287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5263" h="422863">
                  <a:moveTo>
                    <a:pt x="0" y="0"/>
                  </a:moveTo>
                  <a:lnTo>
                    <a:pt x="1465263" y="14287"/>
                  </a:lnTo>
                  <a:lnTo>
                    <a:pt x="1465263" y="422863"/>
                  </a:lnTo>
                  <a:lnTo>
                    <a:pt x="0" y="422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2"/>
            <p:cNvSpPr/>
            <p:nvPr/>
          </p:nvSpPr>
          <p:spPr>
            <a:xfrm>
              <a:off x="5754687" y="2137457"/>
              <a:ext cx="1465263" cy="422863"/>
            </a:xfrm>
            <a:custGeom>
              <a:avLst/>
              <a:gdLst>
                <a:gd name="connsiteX0" fmla="*/ 0 w 1465263"/>
                <a:gd name="connsiteY0" fmla="*/ 0 h 422863"/>
                <a:gd name="connsiteX1" fmla="*/ 1465263 w 1465263"/>
                <a:gd name="connsiteY1" fmla="*/ 0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65263"/>
                <a:gd name="connsiteY0" fmla="*/ 0 h 422863"/>
                <a:gd name="connsiteX1" fmla="*/ 1465263 w 1465263"/>
                <a:gd name="connsiteY1" fmla="*/ 14287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5263" h="422863">
                  <a:moveTo>
                    <a:pt x="0" y="0"/>
                  </a:moveTo>
                  <a:lnTo>
                    <a:pt x="1465263" y="14287"/>
                  </a:lnTo>
                  <a:lnTo>
                    <a:pt x="1465263" y="422863"/>
                  </a:lnTo>
                  <a:lnTo>
                    <a:pt x="0" y="422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2"/>
            <p:cNvSpPr/>
            <p:nvPr/>
          </p:nvSpPr>
          <p:spPr>
            <a:xfrm>
              <a:off x="7253288" y="2137457"/>
              <a:ext cx="641351" cy="567643"/>
            </a:xfrm>
            <a:custGeom>
              <a:avLst/>
              <a:gdLst>
                <a:gd name="connsiteX0" fmla="*/ 0 w 1465263"/>
                <a:gd name="connsiteY0" fmla="*/ 0 h 422863"/>
                <a:gd name="connsiteX1" fmla="*/ 1465263 w 1465263"/>
                <a:gd name="connsiteY1" fmla="*/ 0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65263"/>
                <a:gd name="connsiteY0" fmla="*/ 0 h 422863"/>
                <a:gd name="connsiteX1" fmla="*/ 1465263 w 1465263"/>
                <a:gd name="connsiteY1" fmla="*/ 14287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6226" h="422863">
                  <a:moveTo>
                    <a:pt x="0" y="0"/>
                  </a:moveTo>
                  <a:cubicBezTo>
                    <a:pt x="530444" y="39058"/>
                    <a:pt x="819718" y="58603"/>
                    <a:pt x="1476226" y="96"/>
                  </a:cubicBezTo>
                  <a:lnTo>
                    <a:pt x="1465263" y="422863"/>
                  </a:lnTo>
                  <a:lnTo>
                    <a:pt x="0" y="422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4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690172" y="706877"/>
            <a:ext cx="6387737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 smtClean="0"/>
              <a:t>Thỏ</a:t>
            </a:r>
            <a:r>
              <a:rPr lang="en-US" sz="2400" dirty="0" smtClean="0"/>
              <a:t>, </a:t>
            </a:r>
            <a:r>
              <a:rPr lang="en-US" sz="2400" dirty="0" err="1" smtClean="0"/>
              <a:t>gà</a:t>
            </a:r>
            <a:r>
              <a:rPr lang="en-US" sz="2400" dirty="0" smtClean="0"/>
              <a:t>, </a:t>
            </a:r>
            <a:r>
              <a:rPr lang="en-US" sz="2400" dirty="0" err="1" smtClean="0"/>
              <a:t>chó</a:t>
            </a:r>
            <a:r>
              <a:rPr lang="en-US" sz="2400" dirty="0" smtClean="0"/>
              <a:t> </a:t>
            </a:r>
            <a:r>
              <a:rPr lang="en-US" sz="2400" dirty="0" err="1" smtClean="0"/>
              <a:t>chơi</a:t>
            </a:r>
            <a:r>
              <a:rPr lang="en-US" sz="2400" dirty="0" smtClean="0"/>
              <a:t> </a:t>
            </a:r>
            <a:r>
              <a:rPr lang="en-US" sz="2400" dirty="0" err="1" smtClean="0"/>
              <a:t>cầu</a:t>
            </a:r>
            <a:r>
              <a:rPr lang="en-US" sz="2400" dirty="0" smtClean="0"/>
              <a:t> </a:t>
            </a:r>
            <a:r>
              <a:rPr lang="en-US" sz="2400" dirty="0" err="1" smtClean="0"/>
              <a:t>thăng</a:t>
            </a:r>
            <a:r>
              <a:rPr lang="en-US" sz="2400" dirty="0" smtClean="0"/>
              <a:t> </a:t>
            </a:r>
            <a:r>
              <a:rPr lang="en-US" sz="2400" dirty="0" err="1" smtClean="0"/>
              <a:t>bằng</a:t>
            </a:r>
            <a:r>
              <a:rPr lang="en-US" sz="2400" dirty="0" smtClean="0"/>
              <a:t>.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cả</a:t>
            </a:r>
            <a:r>
              <a:rPr lang="en-US" sz="2400" dirty="0" smtClean="0"/>
              <a:t> </a:t>
            </a:r>
            <a:r>
              <a:rPr lang="en-US" sz="2400" dirty="0" err="1" smtClean="0"/>
              <a:t>hai</a:t>
            </a:r>
            <a:r>
              <a:rPr lang="en-US" sz="2400" dirty="0" smtClean="0"/>
              <a:t> </a:t>
            </a:r>
            <a:r>
              <a:rPr lang="en-US" sz="2400" dirty="0" err="1" smtClean="0"/>
              <a:t>trường</a:t>
            </a:r>
            <a:r>
              <a:rPr lang="en-US" sz="2400" dirty="0" smtClean="0"/>
              <a:t> </a:t>
            </a:r>
            <a:r>
              <a:rPr lang="en-US" sz="2400" dirty="0" err="1" smtClean="0"/>
              <a:t>hợp</a:t>
            </a:r>
            <a:r>
              <a:rPr lang="en-US" sz="2400" dirty="0" smtClean="0"/>
              <a:t> </a:t>
            </a:r>
            <a:r>
              <a:rPr lang="en-US" sz="2400" dirty="0" err="1" smtClean="0"/>
              <a:t>dưới</a:t>
            </a:r>
            <a:r>
              <a:rPr lang="en-US" sz="2400" dirty="0" smtClean="0"/>
              <a:t> </a:t>
            </a:r>
            <a:r>
              <a:rPr lang="en-US" sz="2400" dirty="0" err="1" smtClean="0"/>
              <a:t>đây</a:t>
            </a:r>
            <a:r>
              <a:rPr lang="en-US" sz="2400" dirty="0" smtClean="0"/>
              <a:t> </a:t>
            </a:r>
            <a:r>
              <a:rPr lang="en-US" sz="2400" dirty="0" err="1" smtClean="0"/>
              <a:t>cầu</a:t>
            </a:r>
            <a:r>
              <a:rPr lang="en-US" sz="2400" dirty="0" smtClean="0"/>
              <a:t> </a:t>
            </a:r>
            <a:r>
              <a:rPr lang="en-US" sz="2400" dirty="0" err="1" smtClean="0"/>
              <a:t>đều</a:t>
            </a:r>
            <a:r>
              <a:rPr lang="en-US" sz="2400" dirty="0" smtClean="0"/>
              <a:t> </a:t>
            </a:r>
            <a:r>
              <a:rPr lang="en-US" sz="2400" dirty="0" err="1" smtClean="0"/>
              <a:t>thăng</a:t>
            </a:r>
            <a:r>
              <a:rPr lang="en-US" sz="2400" dirty="0" smtClean="0"/>
              <a:t> </a:t>
            </a:r>
            <a:r>
              <a:rPr lang="en-US" sz="2400" dirty="0" err="1" smtClean="0"/>
              <a:t>bằng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600273" y="3549711"/>
            <a:ext cx="4830482" cy="1616276"/>
            <a:chOff x="600273" y="3594099"/>
            <a:chExt cx="4830482" cy="1616276"/>
          </a:xfrm>
        </p:grpSpPr>
        <p:sp>
          <p:nvSpPr>
            <p:cNvPr id="19" name="TextBox 18"/>
            <p:cNvSpPr txBox="1"/>
            <p:nvPr/>
          </p:nvSpPr>
          <p:spPr>
            <a:xfrm>
              <a:off x="600273" y="3594099"/>
              <a:ext cx="4830482" cy="161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ts val="15000"/>
                </a:lnSpc>
                <a:buAutoNum type="alphaLcParenR"/>
              </a:pPr>
              <a:r>
                <a:rPr lang="en-US" sz="2400" dirty="0" smtClean="0"/>
                <a:t>Con </a:t>
              </a:r>
              <a:r>
                <a:rPr lang="en-US" sz="2400" dirty="0" err="1" smtClean="0"/>
                <a:t>thỏ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nặng</a:t>
              </a:r>
              <a:r>
                <a:rPr lang="en-US" sz="2400" dirty="0" smtClean="0"/>
                <a:t> </a:t>
              </a:r>
              <a:r>
                <a:rPr lang="en-US" sz="2400" err="1" smtClean="0"/>
                <a:t>bằng</a:t>
              </a:r>
              <a:r>
                <a:rPr lang="en-US" sz="2400" smtClean="0"/>
                <a:t>        con </a:t>
              </a:r>
              <a:r>
                <a:rPr lang="en-US" sz="2400" err="1" smtClean="0"/>
                <a:t>gà</a:t>
              </a:r>
              <a:r>
                <a:rPr lang="en-US" sz="2400" smtClean="0"/>
                <a:t>.</a:t>
              </a:r>
              <a:endParaRPr lang="en-US" sz="2400" dirty="0" smtClean="0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3407404" y="4693286"/>
              <a:ext cx="485149" cy="490805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2542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49132" y="1403151"/>
            <a:ext cx="1907887" cy="617957"/>
            <a:chOff x="1144472" y="1425114"/>
            <a:chExt cx="1907887" cy="617957"/>
          </a:xfrm>
        </p:grpSpPr>
        <p:grpSp>
          <p:nvGrpSpPr>
            <p:cNvPr id="2" name="Group 1"/>
            <p:cNvGrpSpPr/>
            <p:nvPr/>
          </p:nvGrpSpPr>
          <p:grpSpPr>
            <a:xfrm>
              <a:off x="1470232" y="1476668"/>
              <a:ext cx="1582127" cy="523220"/>
              <a:chOff x="1171235" y="4800441"/>
              <a:chExt cx="1582127" cy="523220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1563797" y="4822566"/>
                <a:ext cx="613345" cy="449943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1171235" y="4800441"/>
                <a:ext cx="158212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 </a:t>
                </a:r>
                <a:r>
                  <a:rPr lang="en-US" sz="2800" dirty="0" smtClean="0"/>
                  <a:t>   </a:t>
                </a:r>
                <a:r>
                  <a:rPr lang="en-US" sz="2800" dirty="0" err="1" smtClean="0"/>
                  <a:t>Số</a:t>
                </a:r>
                <a:r>
                  <a:rPr lang="en-US" sz="2800" dirty="0" smtClean="0"/>
                  <a:t>  ?</a:t>
                </a:r>
                <a:endParaRPr lang="en-US" sz="2800" dirty="0"/>
              </a:p>
            </p:txBody>
          </p:sp>
        </p:grpSp>
        <p:sp>
          <p:nvSpPr>
            <p:cNvPr id="5" name="Oval 4"/>
            <p:cNvSpPr/>
            <p:nvPr/>
          </p:nvSpPr>
          <p:spPr>
            <a:xfrm>
              <a:off x="1144472" y="1425114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/>
                <a:t>2</a:t>
              </a:r>
              <a:endParaRPr lang="en-US" sz="4000" b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925983" y="1802673"/>
            <a:ext cx="5877000" cy="4304213"/>
            <a:chOff x="4306528" y="884903"/>
            <a:chExt cx="6538977" cy="4683318"/>
          </a:xfrm>
        </p:grpSpPr>
        <p:pic>
          <p:nvPicPr>
            <p:cNvPr id="1026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3" t="51485" r="20296" b="17785"/>
            <a:stretch/>
          </p:blipFill>
          <p:spPr bwMode="auto">
            <a:xfrm>
              <a:off x="4306528" y="884903"/>
              <a:ext cx="6538977" cy="4683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810256" y="884903"/>
              <a:ext cx="3575044" cy="175754"/>
            </a:xfrm>
            <a:custGeom>
              <a:avLst/>
              <a:gdLst>
                <a:gd name="connsiteX0" fmla="*/ 0 w 3575044"/>
                <a:gd name="connsiteY0" fmla="*/ 0 h 561703"/>
                <a:gd name="connsiteX1" fmla="*/ 3575044 w 3575044"/>
                <a:gd name="connsiteY1" fmla="*/ 0 h 561703"/>
                <a:gd name="connsiteX2" fmla="*/ 3575044 w 3575044"/>
                <a:gd name="connsiteY2" fmla="*/ 561703 h 561703"/>
                <a:gd name="connsiteX3" fmla="*/ 0 w 3575044"/>
                <a:gd name="connsiteY3" fmla="*/ 561703 h 561703"/>
                <a:gd name="connsiteX4" fmla="*/ 0 w 3575044"/>
                <a:gd name="connsiteY4" fmla="*/ 0 h 561703"/>
                <a:gd name="connsiteX0" fmla="*/ 0 w 3575044"/>
                <a:gd name="connsiteY0" fmla="*/ 0 h 582023"/>
                <a:gd name="connsiteX1" fmla="*/ 3575044 w 3575044"/>
                <a:gd name="connsiteY1" fmla="*/ 0 h 582023"/>
                <a:gd name="connsiteX2" fmla="*/ 3575044 w 3575044"/>
                <a:gd name="connsiteY2" fmla="*/ 561703 h 582023"/>
                <a:gd name="connsiteX3" fmla="*/ 0 w 3575044"/>
                <a:gd name="connsiteY3" fmla="*/ 561703 h 582023"/>
                <a:gd name="connsiteX4" fmla="*/ 0 w 3575044"/>
                <a:gd name="connsiteY4" fmla="*/ 0 h 582023"/>
                <a:gd name="connsiteX0" fmla="*/ 0 w 3575044"/>
                <a:gd name="connsiteY0" fmla="*/ 0 h 590558"/>
                <a:gd name="connsiteX1" fmla="*/ 3575044 w 3575044"/>
                <a:gd name="connsiteY1" fmla="*/ 0 h 590558"/>
                <a:gd name="connsiteX2" fmla="*/ 3575044 w 3575044"/>
                <a:gd name="connsiteY2" fmla="*/ 561703 h 590558"/>
                <a:gd name="connsiteX3" fmla="*/ 0 w 3575044"/>
                <a:gd name="connsiteY3" fmla="*/ 561703 h 590558"/>
                <a:gd name="connsiteX4" fmla="*/ 0 w 3575044"/>
                <a:gd name="connsiteY4" fmla="*/ 0 h 590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5044" h="590558">
                  <a:moveTo>
                    <a:pt x="0" y="0"/>
                  </a:moveTo>
                  <a:lnTo>
                    <a:pt x="3575044" y="0"/>
                  </a:lnTo>
                  <a:lnTo>
                    <a:pt x="3575044" y="561703"/>
                  </a:lnTo>
                  <a:cubicBezTo>
                    <a:pt x="2390983" y="592183"/>
                    <a:pt x="1199301" y="607423"/>
                    <a:pt x="0" y="5617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7"/>
            <p:cNvSpPr/>
            <p:nvPr/>
          </p:nvSpPr>
          <p:spPr>
            <a:xfrm>
              <a:off x="6329050" y="1722181"/>
              <a:ext cx="1234434" cy="240192"/>
            </a:xfrm>
            <a:custGeom>
              <a:avLst/>
              <a:gdLst>
                <a:gd name="connsiteX0" fmla="*/ 0 w 3575044"/>
                <a:gd name="connsiteY0" fmla="*/ 0 h 561703"/>
                <a:gd name="connsiteX1" fmla="*/ 3575044 w 3575044"/>
                <a:gd name="connsiteY1" fmla="*/ 0 h 561703"/>
                <a:gd name="connsiteX2" fmla="*/ 3575044 w 3575044"/>
                <a:gd name="connsiteY2" fmla="*/ 561703 h 561703"/>
                <a:gd name="connsiteX3" fmla="*/ 0 w 3575044"/>
                <a:gd name="connsiteY3" fmla="*/ 561703 h 561703"/>
                <a:gd name="connsiteX4" fmla="*/ 0 w 3575044"/>
                <a:gd name="connsiteY4" fmla="*/ 0 h 561703"/>
                <a:gd name="connsiteX0" fmla="*/ 0 w 3575044"/>
                <a:gd name="connsiteY0" fmla="*/ 0 h 582023"/>
                <a:gd name="connsiteX1" fmla="*/ 3575044 w 3575044"/>
                <a:gd name="connsiteY1" fmla="*/ 0 h 582023"/>
                <a:gd name="connsiteX2" fmla="*/ 3575044 w 3575044"/>
                <a:gd name="connsiteY2" fmla="*/ 561703 h 582023"/>
                <a:gd name="connsiteX3" fmla="*/ 0 w 3575044"/>
                <a:gd name="connsiteY3" fmla="*/ 561703 h 582023"/>
                <a:gd name="connsiteX4" fmla="*/ 0 w 3575044"/>
                <a:gd name="connsiteY4" fmla="*/ 0 h 582023"/>
                <a:gd name="connsiteX0" fmla="*/ 0 w 3575044"/>
                <a:gd name="connsiteY0" fmla="*/ 0 h 590558"/>
                <a:gd name="connsiteX1" fmla="*/ 3575044 w 3575044"/>
                <a:gd name="connsiteY1" fmla="*/ 0 h 590558"/>
                <a:gd name="connsiteX2" fmla="*/ 3575044 w 3575044"/>
                <a:gd name="connsiteY2" fmla="*/ 561703 h 590558"/>
                <a:gd name="connsiteX3" fmla="*/ 0 w 3575044"/>
                <a:gd name="connsiteY3" fmla="*/ 561703 h 590558"/>
                <a:gd name="connsiteX4" fmla="*/ 0 w 3575044"/>
                <a:gd name="connsiteY4" fmla="*/ 0 h 590558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183188 w 3748591"/>
                <a:gd name="connsiteY0" fmla="*/ 53342 h 689726"/>
                <a:gd name="connsiteX1" fmla="*/ 3748591 w 3748591"/>
                <a:gd name="connsiteY1" fmla="*/ 0 h 689726"/>
                <a:gd name="connsiteX2" fmla="*/ 2803725 w 3748591"/>
                <a:gd name="connsiteY2" fmla="*/ 689726 h 689726"/>
                <a:gd name="connsiteX3" fmla="*/ 0 w 3748591"/>
                <a:gd name="connsiteY3" fmla="*/ 636380 h 689726"/>
                <a:gd name="connsiteX4" fmla="*/ 183188 w 3748591"/>
                <a:gd name="connsiteY4" fmla="*/ 53342 h 689726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8591" h="807079">
                  <a:moveTo>
                    <a:pt x="154264" y="0"/>
                  </a:moveTo>
                  <a:lnTo>
                    <a:pt x="3748591" y="117353"/>
                  </a:lnTo>
                  <a:cubicBezTo>
                    <a:pt x="3449705" y="180124"/>
                    <a:pt x="3083329" y="232223"/>
                    <a:pt x="2803725" y="807079"/>
                  </a:cubicBezTo>
                  <a:lnTo>
                    <a:pt x="0" y="753733"/>
                  </a:lnTo>
                  <a:lnTo>
                    <a:pt x="15426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7"/>
            <p:cNvSpPr/>
            <p:nvPr/>
          </p:nvSpPr>
          <p:spPr>
            <a:xfrm flipH="1">
              <a:off x="7597779" y="1738850"/>
              <a:ext cx="1193792" cy="233841"/>
            </a:xfrm>
            <a:custGeom>
              <a:avLst/>
              <a:gdLst>
                <a:gd name="connsiteX0" fmla="*/ 0 w 3575044"/>
                <a:gd name="connsiteY0" fmla="*/ 0 h 561703"/>
                <a:gd name="connsiteX1" fmla="*/ 3575044 w 3575044"/>
                <a:gd name="connsiteY1" fmla="*/ 0 h 561703"/>
                <a:gd name="connsiteX2" fmla="*/ 3575044 w 3575044"/>
                <a:gd name="connsiteY2" fmla="*/ 561703 h 561703"/>
                <a:gd name="connsiteX3" fmla="*/ 0 w 3575044"/>
                <a:gd name="connsiteY3" fmla="*/ 561703 h 561703"/>
                <a:gd name="connsiteX4" fmla="*/ 0 w 3575044"/>
                <a:gd name="connsiteY4" fmla="*/ 0 h 561703"/>
                <a:gd name="connsiteX0" fmla="*/ 0 w 3575044"/>
                <a:gd name="connsiteY0" fmla="*/ 0 h 582023"/>
                <a:gd name="connsiteX1" fmla="*/ 3575044 w 3575044"/>
                <a:gd name="connsiteY1" fmla="*/ 0 h 582023"/>
                <a:gd name="connsiteX2" fmla="*/ 3575044 w 3575044"/>
                <a:gd name="connsiteY2" fmla="*/ 561703 h 582023"/>
                <a:gd name="connsiteX3" fmla="*/ 0 w 3575044"/>
                <a:gd name="connsiteY3" fmla="*/ 561703 h 582023"/>
                <a:gd name="connsiteX4" fmla="*/ 0 w 3575044"/>
                <a:gd name="connsiteY4" fmla="*/ 0 h 582023"/>
                <a:gd name="connsiteX0" fmla="*/ 0 w 3575044"/>
                <a:gd name="connsiteY0" fmla="*/ 0 h 590558"/>
                <a:gd name="connsiteX1" fmla="*/ 3575044 w 3575044"/>
                <a:gd name="connsiteY1" fmla="*/ 0 h 590558"/>
                <a:gd name="connsiteX2" fmla="*/ 3575044 w 3575044"/>
                <a:gd name="connsiteY2" fmla="*/ 561703 h 590558"/>
                <a:gd name="connsiteX3" fmla="*/ 0 w 3575044"/>
                <a:gd name="connsiteY3" fmla="*/ 561703 h 590558"/>
                <a:gd name="connsiteX4" fmla="*/ 0 w 3575044"/>
                <a:gd name="connsiteY4" fmla="*/ 0 h 590558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183188 w 3748591"/>
                <a:gd name="connsiteY0" fmla="*/ 53342 h 689726"/>
                <a:gd name="connsiteX1" fmla="*/ 3748591 w 3748591"/>
                <a:gd name="connsiteY1" fmla="*/ 0 h 689726"/>
                <a:gd name="connsiteX2" fmla="*/ 2803725 w 3748591"/>
                <a:gd name="connsiteY2" fmla="*/ 689726 h 689726"/>
                <a:gd name="connsiteX3" fmla="*/ 0 w 3748591"/>
                <a:gd name="connsiteY3" fmla="*/ 636380 h 689726"/>
                <a:gd name="connsiteX4" fmla="*/ 183188 w 3748591"/>
                <a:gd name="connsiteY4" fmla="*/ 53342 h 689726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  <a:gd name="connsiteX0" fmla="*/ 1 w 3594328"/>
                <a:gd name="connsiteY0" fmla="*/ 0 h 841749"/>
                <a:gd name="connsiteX1" fmla="*/ 3594328 w 3594328"/>
                <a:gd name="connsiteY1" fmla="*/ 117353 h 841749"/>
                <a:gd name="connsiteX2" fmla="*/ 2649462 w 3594328"/>
                <a:gd name="connsiteY2" fmla="*/ 807079 h 841749"/>
                <a:gd name="connsiteX3" fmla="*/ 83214 w 3594328"/>
                <a:gd name="connsiteY3" fmla="*/ 841749 h 841749"/>
                <a:gd name="connsiteX4" fmla="*/ 1 w 3594328"/>
                <a:gd name="connsiteY4" fmla="*/ 0 h 841749"/>
                <a:gd name="connsiteX0" fmla="*/ 188365 w 3782692"/>
                <a:gd name="connsiteY0" fmla="*/ 0 h 841749"/>
                <a:gd name="connsiteX1" fmla="*/ 3782692 w 3782692"/>
                <a:gd name="connsiteY1" fmla="*/ 117353 h 841749"/>
                <a:gd name="connsiteX2" fmla="*/ 2837826 w 3782692"/>
                <a:gd name="connsiteY2" fmla="*/ 807079 h 841749"/>
                <a:gd name="connsiteX3" fmla="*/ 271578 w 3782692"/>
                <a:gd name="connsiteY3" fmla="*/ 841749 h 841749"/>
                <a:gd name="connsiteX4" fmla="*/ 188365 w 3782692"/>
                <a:gd name="connsiteY4" fmla="*/ 0 h 841749"/>
                <a:gd name="connsiteX0" fmla="*/ 60403 w 3860547"/>
                <a:gd name="connsiteY0" fmla="*/ 0 h 785739"/>
                <a:gd name="connsiteX1" fmla="*/ 3860547 w 3860547"/>
                <a:gd name="connsiteY1" fmla="*/ 61343 h 785739"/>
                <a:gd name="connsiteX2" fmla="*/ 2915681 w 3860547"/>
                <a:gd name="connsiteY2" fmla="*/ 751069 h 785739"/>
                <a:gd name="connsiteX3" fmla="*/ 349433 w 3860547"/>
                <a:gd name="connsiteY3" fmla="*/ 785739 h 785739"/>
                <a:gd name="connsiteX4" fmla="*/ 60403 w 3860547"/>
                <a:gd name="connsiteY4" fmla="*/ 0 h 785739"/>
                <a:gd name="connsiteX0" fmla="*/ 168359 w 3968503"/>
                <a:gd name="connsiteY0" fmla="*/ 0 h 785739"/>
                <a:gd name="connsiteX1" fmla="*/ 3968503 w 3968503"/>
                <a:gd name="connsiteY1" fmla="*/ 61343 h 785739"/>
                <a:gd name="connsiteX2" fmla="*/ 3023637 w 3968503"/>
                <a:gd name="connsiteY2" fmla="*/ 751069 h 785739"/>
                <a:gd name="connsiteX3" fmla="*/ 457389 w 3968503"/>
                <a:gd name="connsiteY3" fmla="*/ 785739 h 785739"/>
                <a:gd name="connsiteX4" fmla="*/ 168359 w 3968503"/>
                <a:gd name="connsiteY4" fmla="*/ 0 h 785739"/>
                <a:gd name="connsiteX0" fmla="*/ 168359 w 3968503"/>
                <a:gd name="connsiteY0" fmla="*/ 0 h 785739"/>
                <a:gd name="connsiteX1" fmla="*/ 3968503 w 3968503"/>
                <a:gd name="connsiteY1" fmla="*/ 61343 h 785739"/>
                <a:gd name="connsiteX2" fmla="*/ 3023637 w 3968503"/>
                <a:gd name="connsiteY2" fmla="*/ 751069 h 785739"/>
                <a:gd name="connsiteX3" fmla="*/ 457389 w 3968503"/>
                <a:gd name="connsiteY3" fmla="*/ 785739 h 785739"/>
                <a:gd name="connsiteX4" fmla="*/ 168359 w 3968503"/>
                <a:gd name="connsiteY4" fmla="*/ 0 h 785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8503" h="785739">
                  <a:moveTo>
                    <a:pt x="168359" y="0"/>
                  </a:moveTo>
                  <a:lnTo>
                    <a:pt x="3968503" y="61343"/>
                  </a:lnTo>
                  <a:cubicBezTo>
                    <a:pt x="3669617" y="124114"/>
                    <a:pt x="3303241" y="176213"/>
                    <a:pt x="3023637" y="751069"/>
                  </a:cubicBezTo>
                  <a:lnTo>
                    <a:pt x="457389" y="785739"/>
                  </a:lnTo>
                  <a:cubicBezTo>
                    <a:pt x="-116549" y="497157"/>
                    <a:pt x="-73045" y="144557"/>
                    <a:pt x="16835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619875" y="1498793"/>
              <a:ext cx="1905000" cy="2553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920037" y="2137457"/>
              <a:ext cx="1465263" cy="422863"/>
            </a:xfrm>
            <a:custGeom>
              <a:avLst/>
              <a:gdLst>
                <a:gd name="connsiteX0" fmla="*/ 0 w 1465263"/>
                <a:gd name="connsiteY0" fmla="*/ 0 h 422863"/>
                <a:gd name="connsiteX1" fmla="*/ 1465263 w 1465263"/>
                <a:gd name="connsiteY1" fmla="*/ 0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65263"/>
                <a:gd name="connsiteY0" fmla="*/ 0 h 422863"/>
                <a:gd name="connsiteX1" fmla="*/ 1465263 w 1465263"/>
                <a:gd name="connsiteY1" fmla="*/ 14287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5263" h="422863">
                  <a:moveTo>
                    <a:pt x="0" y="0"/>
                  </a:moveTo>
                  <a:lnTo>
                    <a:pt x="1465263" y="14287"/>
                  </a:lnTo>
                  <a:lnTo>
                    <a:pt x="1465263" y="422863"/>
                  </a:lnTo>
                  <a:lnTo>
                    <a:pt x="0" y="422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2"/>
            <p:cNvSpPr/>
            <p:nvPr/>
          </p:nvSpPr>
          <p:spPr>
            <a:xfrm>
              <a:off x="5754687" y="2137457"/>
              <a:ext cx="1465263" cy="422863"/>
            </a:xfrm>
            <a:custGeom>
              <a:avLst/>
              <a:gdLst>
                <a:gd name="connsiteX0" fmla="*/ 0 w 1465263"/>
                <a:gd name="connsiteY0" fmla="*/ 0 h 422863"/>
                <a:gd name="connsiteX1" fmla="*/ 1465263 w 1465263"/>
                <a:gd name="connsiteY1" fmla="*/ 0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65263"/>
                <a:gd name="connsiteY0" fmla="*/ 0 h 422863"/>
                <a:gd name="connsiteX1" fmla="*/ 1465263 w 1465263"/>
                <a:gd name="connsiteY1" fmla="*/ 14287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5263" h="422863">
                  <a:moveTo>
                    <a:pt x="0" y="0"/>
                  </a:moveTo>
                  <a:lnTo>
                    <a:pt x="1465263" y="14287"/>
                  </a:lnTo>
                  <a:lnTo>
                    <a:pt x="1465263" y="422863"/>
                  </a:lnTo>
                  <a:lnTo>
                    <a:pt x="0" y="422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2"/>
            <p:cNvSpPr/>
            <p:nvPr/>
          </p:nvSpPr>
          <p:spPr>
            <a:xfrm>
              <a:off x="7253288" y="2137457"/>
              <a:ext cx="641351" cy="567643"/>
            </a:xfrm>
            <a:custGeom>
              <a:avLst/>
              <a:gdLst>
                <a:gd name="connsiteX0" fmla="*/ 0 w 1465263"/>
                <a:gd name="connsiteY0" fmla="*/ 0 h 422863"/>
                <a:gd name="connsiteX1" fmla="*/ 1465263 w 1465263"/>
                <a:gd name="connsiteY1" fmla="*/ 0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65263"/>
                <a:gd name="connsiteY0" fmla="*/ 0 h 422863"/>
                <a:gd name="connsiteX1" fmla="*/ 1465263 w 1465263"/>
                <a:gd name="connsiteY1" fmla="*/ 14287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6226" h="422863">
                  <a:moveTo>
                    <a:pt x="0" y="0"/>
                  </a:moveTo>
                  <a:cubicBezTo>
                    <a:pt x="530444" y="39058"/>
                    <a:pt x="819718" y="58603"/>
                    <a:pt x="1476226" y="96"/>
                  </a:cubicBezTo>
                  <a:lnTo>
                    <a:pt x="1465263" y="422863"/>
                  </a:lnTo>
                  <a:lnTo>
                    <a:pt x="0" y="422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4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690172" y="706877"/>
            <a:ext cx="6387737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 smtClean="0"/>
              <a:t>Thỏ</a:t>
            </a:r>
            <a:r>
              <a:rPr lang="en-US" sz="2400" dirty="0" smtClean="0"/>
              <a:t>, </a:t>
            </a:r>
            <a:r>
              <a:rPr lang="en-US" sz="2400" dirty="0" err="1" smtClean="0"/>
              <a:t>gà</a:t>
            </a:r>
            <a:r>
              <a:rPr lang="en-US" sz="2400" dirty="0" smtClean="0"/>
              <a:t>, </a:t>
            </a:r>
            <a:r>
              <a:rPr lang="en-US" sz="2400" dirty="0" err="1" smtClean="0"/>
              <a:t>chó</a:t>
            </a:r>
            <a:r>
              <a:rPr lang="en-US" sz="2400" dirty="0" smtClean="0"/>
              <a:t> </a:t>
            </a:r>
            <a:r>
              <a:rPr lang="en-US" sz="2400" dirty="0" err="1" smtClean="0"/>
              <a:t>chơi</a:t>
            </a:r>
            <a:r>
              <a:rPr lang="en-US" sz="2400" dirty="0" smtClean="0"/>
              <a:t> </a:t>
            </a:r>
            <a:r>
              <a:rPr lang="en-US" sz="2400" dirty="0" err="1" smtClean="0"/>
              <a:t>cầu</a:t>
            </a:r>
            <a:r>
              <a:rPr lang="en-US" sz="2400" dirty="0" smtClean="0"/>
              <a:t> </a:t>
            </a:r>
            <a:r>
              <a:rPr lang="en-US" sz="2400" dirty="0" err="1" smtClean="0"/>
              <a:t>thăng</a:t>
            </a:r>
            <a:r>
              <a:rPr lang="en-US" sz="2400" dirty="0" smtClean="0"/>
              <a:t> </a:t>
            </a:r>
            <a:r>
              <a:rPr lang="en-US" sz="2400" dirty="0" err="1" smtClean="0"/>
              <a:t>bằng</a:t>
            </a:r>
            <a:r>
              <a:rPr lang="en-US" sz="2400" dirty="0" smtClean="0"/>
              <a:t>.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cả</a:t>
            </a:r>
            <a:r>
              <a:rPr lang="en-US" sz="2400" dirty="0" smtClean="0"/>
              <a:t> </a:t>
            </a:r>
            <a:r>
              <a:rPr lang="en-US" sz="2400" dirty="0" err="1" smtClean="0"/>
              <a:t>hai</a:t>
            </a:r>
            <a:r>
              <a:rPr lang="en-US" sz="2400" dirty="0" smtClean="0"/>
              <a:t> </a:t>
            </a:r>
            <a:r>
              <a:rPr lang="en-US" sz="2400" dirty="0" err="1" smtClean="0"/>
              <a:t>trường</a:t>
            </a:r>
            <a:r>
              <a:rPr lang="en-US" sz="2400" dirty="0" smtClean="0"/>
              <a:t> </a:t>
            </a:r>
            <a:r>
              <a:rPr lang="en-US" sz="2400" dirty="0" err="1" smtClean="0"/>
              <a:t>hợp</a:t>
            </a:r>
            <a:r>
              <a:rPr lang="en-US" sz="2400" dirty="0" smtClean="0"/>
              <a:t> </a:t>
            </a:r>
            <a:r>
              <a:rPr lang="en-US" sz="2400" dirty="0" err="1" smtClean="0"/>
              <a:t>dưới</a:t>
            </a:r>
            <a:r>
              <a:rPr lang="en-US" sz="2400" dirty="0" smtClean="0"/>
              <a:t> </a:t>
            </a:r>
            <a:r>
              <a:rPr lang="en-US" sz="2400" dirty="0" err="1" smtClean="0"/>
              <a:t>đây</a:t>
            </a:r>
            <a:r>
              <a:rPr lang="en-US" sz="2400" dirty="0" smtClean="0"/>
              <a:t> </a:t>
            </a:r>
            <a:r>
              <a:rPr lang="en-US" sz="2400" dirty="0" err="1" smtClean="0"/>
              <a:t>cầu</a:t>
            </a:r>
            <a:r>
              <a:rPr lang="en-US" sz="2400" dirty="0" smtClean="0"/>
              <a:t> </a:t>
            </a:r>
            <a:r>
              <a:rPr lang="en-US" sz="2400" dirty="0" err="1" smtClean="0"/>
              <a:t>đều</a:t>
            </a:r>
            <a:r>
              <a:rPr lang="en-US" sz="2400" dirty="0" smtClean="0"/>
              <a:t> </a:t>
            </a:r>
            <a:r>
              <a:rPr lang="en-US" sz="2400" dirty="0" err="1" smtClean="0"/>
              <a:t>thăng</a:t>
            </a:r>
            <a:r>
              <a:rPr lang="en-US" sz="2400" dirty="0" smtClean="0"/>
              <a:t> </a:t>
            </a:r>
            <a:r>
              <a:rPr lang="en-US" sz="2400" dirty="0" err="1" smtClean="0"/>
              <a:t>bằng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635784" y="1845199"/>
            <a:ext cx="4830482" cy="3939540"/>
            <a:chOff x="635784" y="1845199"/>
            <a:chExt cx="4830482" cy="3939540"/>
          </a:xfrm>
        </p:grpSpPr>
        <p:sp>
          <p:nvSpPr>
            <p:cNvPr id="19" name="TextBox 18"/>
            <p:cNvSpPr txBox="1"/>
            <p:nvPr/>
          </p:nvSpPr>
          <p:spPr>
            <a:xfrm>
              <a:off x="635784" y="1845199"/>
              <a:ext cx="4830482" cy="3939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0"/>
                </a:lnSpc>
              </a:pPr>
              <a:endParaRPr lang="en-US" sz="2400" smtClean="0"/>
            </a:p>
            <a:p>
              <a:pPr>
                <a:lnSpc>
                  <a:spcPts val="15000"/>
                </a:lnSpc>
              </a:pPr>
              <a:r>
                <a:rPr lang="en-US" sz="2400" smtClean="0"/>
                <a:t>b. Con chó nặng bằng         con gà.</a:t>
              </a:r>
              <a:endParaRPr lang="en-US" sz="2400" dirty="0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3441731" y="4878057"/>
              <a:ext cx="485149" cy="490805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0211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57087" y="446662"/>
            <a:ext cx="9958959" cy="2031325"/>
            <a:chOff x="1183342" y="1400251"/>
            <a:chExt cx="9958959" cy="2031325"/>
          </a:xfrm>
        </p:grpSpPr>
        <p:sp>
          <p:nvSpPr>
            <p:cNvPr id="3" name="TextBox 2"/>
            <p:cNvSpPr txBox="1"/>
            <p:nvPr/>
          </p:nvSpPr>
          <p:spPr>
            <a:xfrm>
              <a:off x="1801299" y="1400251"/>
              <a:ext cx="9341002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 smtClean="0"/>
                <a:t>Tại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cửa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hàng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xăng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dầu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một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người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đi</a:t>
              </a:r>
              <a:r>
                <a:rPr lang="en-US" sz="2800" dirty="0" smtClean="0"/>
                <a:t> ô </a:t>
              </a:r>
              <a:r>
                <a:rPr lang="en-US" sz="2800" dirty="0" err="1" smtClean="0"/>
                <a:t>tô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vào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mua</a:t>
              </a:r>
              <a:r>
                <a:rPr lang="en-US" sz="2800" dirty="0" smtClean="0"/>
                <a:t> 25</a:t>
              </a:r>
              <a:r>
                <a:rPr lang="en-US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xăng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một</a:t>
              </a:r>
              <a:r>
                <a:rPr lang="en-US" sz="2800" dirty="0" smtClean="0"/>
                <a:t> </a:t>
              </a:r>
              <a:r>
                <a:rPr lang="en-US" sz="2800" err="1" smtClean="0"/>
                <a:t>người</a:t>
              </a:r>
              <a:r>
                <a:rPr lang="en-US" sz="2800" smtClean="0"/>
                <a:t> đi xe máy vào mua </a:t>
              </a:r>
              <a:r>
                <a:rPr lang="en-US" sz="2800" dirty="0" smtClean="0"/>
                <a:t>3</a:t>
              </a:r>
              <a:r>
                <a:rPr lang="en-US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xăng</a:t>
              </a:r>
              <a:r>
                <a:rPr lang="en-US" sz="2800" dirty="0" smtClean="0"/>
                <a:t>. </a:t>
              </a:r>
              <a:r>
                <a:rPr lang="en-US" sz="2800" dirty="0" err="1" smtClean="0"/>
                <a:t>Hỏi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cả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hai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người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mua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nhiêu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lít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xăng</a:t>
              </a:r>
              <a:r>
                <a:rPr lang="en-US" sz="2800" dirty="0" smtClean="0"/>
                <a:t>.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2" y="1464303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b="1" dirty="0" smtClean="0"/>
                <a:t>3</a:t>
              </a:r>
              <a:endParaRPr lang="en-US" sz="4000" b="1" dirty="0"/>
            </a:p>
          </p:txBody>
        </p:sp>
      </p:grpSp>
      <p:cxnSp>
        <p:nvCxnSpPr>
          <p:cNvPr id="6" name="Straight Connector 5"/>
          <p:cNvCxnSpPr/>
          <p:nvPr/>
        </p:nvCxnSpPr>
        <p:spPr>
          <a:xfrm>
            <a:off x="9391434" y="1072741"/>
            <a:ext cx="1188720" cy="0"/>
          </a:xfrm>
          <a:prstGeom prst="line">
            <a:avLst/>
          </a:prstGeom>
          <a:ln w="28575">
            <a:solidFill>
              <a:srgbClr val="E05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106570" y="1672110"/>
            <a:ext cx="1188720" cy="0"/>
          </a:xfrm>
          <a:prstGeom prst="line">
            <a:avLst/>
          </a:prstGeom>
          <a:ln w="28575">
            <a:solidFill>
              <a:srgbClr val="E05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493134" y="1663233"/>
            <a:ext cx="3409405" cy="0"/>
          </a:xfrm>
          <a:prstGeom prst="line">
            <a:avLst/>
          </a:prstGeom>
          <a:ln w="28575">
            <a:solidFill>
              <a:srgbClr val="E05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567543" y="2325950"/>
            <a:ext cx="2596084" cy="19956"/>
          </a:xfrm>
          <a:prstGeom prst="line">
            <a:avLst/>
          </a:prstGeom>
          <a:ln w="28575">
            <a:solidFill>
              <a:srgbClr val="E05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9" t="13500" r="13713" b="48907"/>
          <a:stretch/>
        </p:blipFill>
        <p:spPr bwMode="auto">
          <a:xfrm>
            <a:off x="6145545" y="2076451"/>
            <a:ext cx="5014820" cy="3714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80884" y="3132741"/>
            <a:ext cx="56008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Bài giải</a:t>
            </a:r>
          </a:p>
          <a:p>
            <a:pPr>
              <a:lnSpc>
                <a:spcPct val="150000"/>
              </a:lnSpc>
            </a:pPr>
            <a:r>
              <a:rPr lang="en-US" sz="2800" i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Cả hai người mua số lít xăng là:</a:t>
            </a:r>
            <a:endParaRPr lang="en-US" sz="2800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25 + 3 = 28 (</a:t>
            </a:r>
            <a:r>
              <a:rPr 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</a:t>
            </a:r>
            <a:r>
              <a:rPr 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Đáp</a:t>
            </a:r>
            <a:r>
              <a:rPr 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số</a:t>
            </a:r>
            <a:r>
              <a:rPr lang="en-US" sz="2800" i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28</a:t>
            </a:r>
            <a:r>
              <a:rPr lang="en-US" sz="2800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xăng</a:t>
            </a:r>
            <a:endParaRPr lang="en-US" sz="2800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70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57087" y="446662"/>
            <a:ext cx="9958959" cy="682009"/>
            <a:chOff x="1183342" y="1400251"/>
            <a:chExt cx="9958959" cy="682009"/>
          </a:xfrm>
        </p:grpSpPr>
        <p:sp>
          <p:nvSpPr>
            <p:cNvPr id="3" name="TextBox 2"/>
            <p:cNvSpPr txBox="1"/>
            <p:nvPr/>
          </p:nvSpPr>
          <p:spPr>
            <a:xfrm>
              <a:off x="1801299" y="1400251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 smtClean="0"/>
                <a:t>Có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năm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túi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gạo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sau</a:t>
              </a:r>
              <a:r>
                <a:rPr lang="en-US" sz="2800" dirty="0" smtClean="0"/>
                <a:t>: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2" y="1464303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b="1" dirty="0" smtClean="0"/>
                <a:t>4</a:t>
              </a:r>
              <a:endParaRPr lang="en-US" sz="4000" b="1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39294" y="2983808"/>
            <a:ext cx="110705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a) </a:t>
            </a:r>
            <a:r>
              <a:rPr lang="en-US" sz="2800" dirty="0" err="1" smtClean="0"/>
              <a:t>Muốn</a:t>
            </a:r>
            <a:r>
              <a:rPr lang="en-US" sz="2800" dirty="0" smtClean="0"/>
              <a:t> </a:t>
            </a:r>
            <a:r>
              <a:rPr lang="en-US" sz="2800" dirty="0" err="1" smtClean="0"/>
              <a:t>lấy</a:t>
            </a:r>
            <a:r>
              <a:rPr lang="en-US" sz="2800" dirty="0" smtClean="0"/>
              <a:t> 2 </a:t>
            </a:r>
            <a:r>
              <a:rPr lang="en-US" sz="2800" dirty="0" err="1" smtClean="0"/>
              <a:t>túi</a:t>
            </a:r>
            <a:r>
              <a:rPr lang="en-US" sz="2800" dirty="0" smtClean="0"/>
              <a:t> </a:t>
            </a:r>
            <a:r>
              <a:rPr lang="en-US" sz="2800" dirty="0" err="1" smtClean="0"/>
              <a:t>gạo</a:t>
            </a:r>
            <a:r>
              <a:rPr lang="en-US" sz="2800" dirty="0" smtClean="0"/>
              <a:t> </a:t>
            </a:r>
            <a:r>
              <a:rPr lang="en-US" sz="2800" dirty="0" err="1" smtClean="0"/>
              <a:t>để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13kg </a:t>
            </a:r>
            <a:r>
              <a:rPr lang="en-US" sz="2800" dirty="0" err="1" smtClean="0"/>
              <a:t>gạo</a:t>
            </a:r>
            <a:r>
              <a:rPr lang="en-US" sz="2800" dirty="0" smtClean="0"/>
              <a:t> </a:t>
            </a:r>
            <a:r>
              <a:rPr lang="en-US" sz="2800" dirty="0" err="1" smtClean="0"/>
              <a:t>thì</a:t>
            </a:r>
            <a:r>
              <a:rPr lang="en-US" sz="2800" dirty="0" smtClean="0"/>
              <a:t> </a:t>
            </a:r>
            <a:r>
              <a:rPr lang="en-US" sz="2800" dirty="0" err="1" smtClean="0"/>
              <a:t>phải</a:t>
            </a:r>
            <a:r>
              <a:rPr lang="en-US" sz="2800" dirty="0" smtClean="0"/>
              <a:t> </a:t>
            </a:r>
            <a:r>
              <a:rPr lang="en-US" sz="2800" dirty="0" err="1" smtClean="0"/>
              <a:t>lấy</a:t>
            </a:r>
            <a:r>
              <a:rPr lang="en-US" sz="2800" dirty="0" smtClean="0"/>
              <a:t> 2 </a:t>
            </a:r>
            <a:r>
              <a:rPr lang="en-US" sz="2800" dirty="0" err="1" smtClean="0"/>
              <a:t>túi</a:t>
            </a:r>
            <a:r>
              <a:rPr lang="en-US" sz="2800" dirty="0" smtClean="0"/>
              <a:t> </a:t>
            </a:r>
            <a:r>
              <a:rPr lang="en-US" sz="2800" dirty="0" err="1" smtClean="0"/>
              <a:t>gạo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?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89" t="60528" r="70041" b="27839"/>
          <a:stretch/>
        </p:blipFill>
        <p:spPr bwMode="auto">
          <a:xfrm>
            <a:off x="3017520" y="1197587"/>
            <a:ext cx="1334499" cy="138160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76" t="64493" r="54642" b="22155"/>
          <a:stretch/>
        </p:blipFill>
        <p:spPr bwMode="auto">
          <a:xfrm>
            <a:off x="4156199" y="1550038"/>
            <a:ext cx="1538598" cy="1585698"/>
          </a:xfrm>
          <a:prstGeom prst="trapezoid">
            <a:avLst>
              <a:gd name="adj" fmla="val 29082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18" t="58412" r="40543" b="28236"/>
          <a:stretch/>
        </p:blipFill>
        <p:spPr bwMode="auto">
          <a:xfrm>
            <a:off x="5460183" y="853215"/>
            <a:ext cx="1475798" cy="1585699"/>
          </a:xfrm>
          <a:prstGeom prst="snip2SameRect">
            <a:avLst>
              <a:gd name="adj1" fmla="val 40426"/>
              <a:gd name="adj2" fmla="val 0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89" t="65417" r="26072" b="21231"/>
          <a:stretch/>
        </p:blipFill>
        <p:spPr bwMode="auto">
          <a:xfrm>
            <a:off x="6802961" y="1550038"/>
            <a:ext cx="1475798" cy="1585699"/>
          </a:xfrm>
          <a:prstGeom prst="trapezoid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16" t="56061" r="9175" b="27180"/>
          <a:stretch/>
        </p:blipFill>
        <p:spPr bwMode="auto">
          <a:xfrm>
            <a:off x="8323871" y="641039"/>
            <a:ext cx="1634071" cy="1990317"/>
          </a:xfrm>
          <a:prstGeom prst="snip2SameRect">
            <a:avLst>
              <a:gd name="adj1" fmla="val 0"/>
              <a:gd name="adj2" fmla="val 0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17520" y="-7620"/>
            <a:ext cx="7080069" cy="22098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759715" y="1476106"/>
            <a:ext cx="609600" cy="609600"/>
          </a:xfrm>
          <a:prstGeom prst="ellipse">
            <a:avLst/>
          </a:prstGeom>
          <a:solidFill>
            <a:srgbClr val="E1D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7kg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909534" y="1575149"/>
            <a:ext cx="609600" cy="609600"/>
          </a:xfrm>
          <a:prstGeom prst="ellipse">
            <a:avLst/>
          </a:prstGeom>
          <a:solidFill>
            <a:srgbClr val="ADD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6kg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160609" y="3722472"/>
            <a:ext cx="1032533" cy="1032533"/>
          </a:xfrm>
          <a:prstGeom prst="ellipse">
            <a:avLst/>
          </a:prstGeom>
          <a:solidFill>
            <a:srgbClr val="ADD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6kg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892965" y="3722472"/>
            <a:ext cx="1032533" cy="1032533"/>
          </a:xfrm>
          <a:prstGeom prst="ellipse">
            <a:avLst/>
          </a:prstGeom>
          <a:solidFill>
            <a:srgbClr val="E1D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7kg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69533" y="3974634"/>
            <a:ext cx="4412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+                =     13kg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639294" y="4644715"/>
            <a:ext cx="110705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b) </a:t>
            </a:r>
            <a:r>
              <a:rPr lang="en-US" sz="2800" dirty="0" err="1" smtClean="0"/>
              <a:t>Muốn</a:t>
            </a:r>
            <a:r>
              <a:rPr lang="en-US" sz="2800" dirty="0" smtClean="0"/>
              <a:t> </a:t>
            </a:r>
            <a:r>
              <a:rPr lang="en-US" sz="2800" dirty="0" err="1" smtClean="0"/>
              <a:t>lấy</a:t>
            </a:r>
            <a:r>
              <a:rPr lang="en-US" sz="2800" dirty="0" smtClean="0"/>
              <a:t> 3 </a:t>
            </a:r>
            <a:r>
              <a:rPr lang="en-US" sz="2800" dirty="0" err="1" smtClean="0"/>
              <a:t>túi</a:t>
            </a:r>
            <a:r>
              <a:rPr lang="en-US" sz="2800" dirty="0" smtClean="0"/>
              <a:t> </a:t>
            </a:r>
            <a:r>
              <a:rPr lang="en-US" sz="2800" dirty="0" err="1" smtClean="0"/>
              <a:t>gạo</a:t>
            </a:r>
            <a:r>
              <a:rPr lang="en-US" sz="2800" dirty="0" smtClean="0"/>
              <a:t> </a:t>
            </a:r>
            <a:r>
              <a:rPr lang="en-US" sz="2800" dirty="0" err="1" smtClean="0"/>
              <a:t>để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9kg </a:t>
            </a:r>
            <a:r>
              <a:rPr lang="en-US" sz="2800" dirty="0" err="1" smtClean="0"/>
              <a:t>gạo</a:t>
            </a:r>
            <a:r>
              <a:rPr lang="en-US" sz="2800" dirty="0" smtClean="0"/>
              <a:t> </a:t>
            </a:r>
            <a:r>
              <a:rPr lang="en-US" sz="2800" dirty="0" err="1" smtClean="0"/>
              <a:t>thì</a:t>
            </a:r>
            <a:r>
              <a:rPr lang="en-US" sz="2800" dirty="0" smtClean="0"/>
              <a:t> </a:t>
            </a:r>
            <a:r>
              <a:rPr lang="en-US" sz="2800" dirty="0" err="1" smtClean="0"/>
              <a:t>phải</a:t>
            </a:r>
            <a:r>
              <a:rPr lang="en-US" sz="2800" dirty="0" smtClean="0"/>
              <a:t> </a:t>
            </a:r>
            <a:r>
              <a:rPr lang="en-US" sz="2800" dirty="0" err="1" smtClean="0"/>
              <a:t>lấy</a:t>
            </a:r>
            <a:r>
              <a:rPr lang="en-US" sz="2800" dirty="0" smtClean="0"/>
              <a:t> 3 </a:t>
            </a:r>
            <a:r>
              <a:rPr lang="en-US" sz="2800" dirty="0" err="1" smtClean="0"/>
              <a:t>túi</a:t>
            </a:r>
            <a:r>
              <a:rPr lang="en-US" sz="2800" dirty="0" smtClean="0"/>
              <a:t> </a:t>
            </a:r>
            <a:r>
              <a:rPr lang="en-US" sz="2800" dirty="0" err="1" smtClean="0"/>
              <a:t>gạo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?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480495" y="4772760"/>
            <a:ext cx="342900" cy="533275"/>
          </a:xfrm>
          <a:prstGeom prst="ellipse">
            <a:avLst/>
          </a:prstGeom>
          <a:noFill/>
          <a:ln w="28575">
            <a:solidFill>
              <a:srgbClr val="F154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331862" y="1776040"/>
            <a:ext cx="609600" cy="609600"/>
          </a:xfrm>
          <a:prstGeom prst="ellipse">
            <a:avLst/>
          </a:prstGeom>
          <a:solidFill>
            <a:srgbClr val="D3E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2kg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566756" y="2171898"/>
            <a:ext cx="609600" cy="609600"/>
          </a:xfrm>
          <a:prstGeom prst="ellipse">
            <a:avLst/>
          </a:prstGeom>
          <a:solidFill>
            <a:srgbClr val="D7A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4kg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7212528" y="2227347"/>
            <a:ext cx="609600" cy="609600"/>
          </a:xfrm>
          <a:prstGeom prst="ellipse">
            <a:avLst/>
          </a:pr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3kg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1752577" y="5383379"/>
            <a:ext cx="1032533" cy="1032533"/>
          </a:xfrm>
          <a:prstGeom prst="ellipse">
            <a:avLst/>
          </a:prstGeom>
          <a:solidFill>
            <a:srgbClr val="D3E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2kg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3367513" y="5383379"/>
            <a:ext cx="1032533" cy="1032533"/>
          </a:xfrm>
          <a:prstGeom prst="ellipse">
            <a:avLst/>
          </a:prstGeom>
          <a:solidFill>
            <a:srgbClr val="D7A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4kg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4982449" y="5383379"/>
            <a:ext cx="1032533" cy="1032533"/>
          </a:xfrm>
          <a:prstGeom prst="ellipse">
            <a:avLst/>
          </a:pr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3kg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835281" y="5655044"/>
            <a:ext cx="4986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+                   +                =   </a:t>
            </a:r>
            <a:r>
              <a:rPr lang="en-US" sz="2800" dirty="0" smtClean="0"/>
              <a:t>9kg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2763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 p14:presetBounceEnd="4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-2.22222E-6 L -0.38659 0.36459 " pathEditMode="relative" rAng="0" ptsTypes="AA">
                                          <p:cBhvr>
                                            <p:cTn id="4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36" y="182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4.07407E-6 L -0.2931 0.35672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61" y="178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2.22222E-6 L -0.11589 0.55996 " pathEditMode="relative" rAng="0" ptsTypes="AA">
                                          <p:cBhvr>
                                            <p:cTn id="8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794" y="27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-1.11111E-6 L -0.0819 0.50023 " pathEditMode="relative" rAng="0" ptsTypes="AA">
                                          <p:cBhvr>
                                            <p:cTn id="8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102" y="25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2.96296E-6 L -0.16615 0.49422 " pathEditMode="relative" rAng="0" ptsTypes="AA">
                                          <p:cBhvr>
                                            <p:cTn id="8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07" y="2469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9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9" grpId="0" animBg="1"/>
          <p:bldP spid="9" grpId="1" animBg="1"/>
          <p:bldP spid="19" grpId="0" animBg="1"/>
          <p:bldP spid="19" grpId="1" animBg="1"/>
          <p:bldP spid="20" grpId="0" animBg="1"/>
          <p:bldP spid="21" grpId="0" animBg="1"/>
          <p:bldP spid="10" grpId="0"/>
          <p:bldP spid="23" grpId="0"/>
          <p:bldP spid="25" grpId="0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1" grpId="0" animBg="1"/>
          <p:bldP spid="32" grpId="0" animBg="1"/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-2.22222E-6 L -0.38659 0.36459 " pathEditMode="relative" rAng="0" ptsTypes="AA">
                                          <p:cBhvr>
                                            <p:cTn id="4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36" y="182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4.07407E-6 L -0.2931 0.35672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61" y="178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2.22222E-6 L -0.11589 0.55996 " pathEditMode="relative" rAng="0" ptsTypes="AA">
                                          <p:cBhvr>
                                            <p:cTn id="8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794" y="27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-1.11111E-6 L -0.0819 0.50023 " pathEditMode="relative" rAng="0" ptsTypes="AA">
                                          <p:cBhvr>
                                            <p:cTn id="8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102" y="25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2.96296E-6 L -0.16615 0.49422 " pathEditMode="relative" rAng="0" ptsTypes="AA">
                                          <p:cBhvr>
                                            <p:cTn id="8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07" y="2469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9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9" grpId="0" animBg="1"/>
          <p:bldP spid="9" grpId="1" animBg="1"/>
          <p:bldP spid="19" grpId="0" animBg="1"/>
          <p:bldP spid="19" grpId="1" animBg="1"/>
          <p:bldP spid="20" grpId="0" animBg="1"/>
          <p:bldP spid="21" grpId="0" animBg="1"/>
          <p:bldP spid="10" grpId="0"/>
          <p:bldP spid="23" grpId="0"/>
          <p:bldP spid="25" grpId="0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1" grpId="0" animBg="1"/>
          <p:bldP spid="32" grpId="0" animBg="1"/>
          <p:bldP spid="33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8F28CE-BF6B-40E1-8321-C42812F7B735}:27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255</Words>
  <Application>Microsoft Office PowerPoint</Application>
  <PresentationFormat>Widescreen</PresentationFormat>
  <Paragraphs>49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Microsoft YaHei</vt:lpstr>
      <vt:lpstr>宋体</vt:lpstr>
      <vt:lpstr>Arial</vt:lpstr>
      <vt:lpstr>Calibri</vt:lpstr>
      <vt:lpstr>Calibri Light</vt:lpstr>
      <vt:lpstr>Times New Roman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STD_NHA</dc:creator>
  <cp:lastModifiedBy>STD_NHA</cp:lastModifiedBy>
  <cp:revision>8</cp:revision>
  <dcterms:created xsi:type="dcterms:W3CDTF">2021-09-02T14:37:50Z</dcterms:created>
  <dcterms:modified xsi:type="dcterms:W3CDTF">2024-11-12T07:31:02Z</dcterms:modified>
</cp:coreProperties>
</file>