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79" r:id="rId3"/>
    <p:sldId id="260" r:id="rId4"/>
    <p:sldId id="261" r:id="rId5"/>
    <p:sldId id="280" r:id="rId6"/>
    <p:sldId id="263" r:id="rId7"/>
    <p:sldId id="264" r:id="rId8"/>
    <p:sldId id="265" r:id="rId9"/>
    <p:sldId id="28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793ED-1FB0-4CF1-8EE2-79DFC56032D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C4A10-578A-4F8D-8794-5C4AD2A9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7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09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4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4A10-578A-4F8D-8794-5C4AD2A91F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0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4A10-578A-4F8D-8794-5C4AD2A91F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4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253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4A10-578A-4F8D-8794-5C4AD2A91F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2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4A10-578A-4F8D-8794-5C4AD2A91F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17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4A10-578A-4F8D-8794-5C4AD2A91F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16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0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0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8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9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19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7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1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7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7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1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3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7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6754-0B7F-482D-A3BD-714A623180D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4658-5240-4984-998E-B991C161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6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877247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693110" y="1654928"/>
            <a:ext cx="666713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5"/>
            <a:ext cx="10095932" cy="126282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27735" y="1920975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>
                  <a:solidFill>
                    <a:srgbClr val="ED2F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ỦY BAN NHÂN DÂN HUYỆN AN LÃO</a:t>
              </a:r>
              <a:endParaRPr lang="en-US" altLang="zh-CN" sz="2000" b="1" noProof="0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u="sng" noProof="0">
                  <a:solidFill>
                    <a:srgbClr val="ED2F6A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TRƯỜNG TIỂU HỌC QUANG TRUNG</a:t>
              </a:r>
              <a:endParaRPr kumimoji="0" lang="zh-CN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854388" y="4008990"/>
            <a:ext cx="666713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962398" y="2492388"/>
            <a:ext cx="6667130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altLang="zh-C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LÀM QUEN VỚI KHỐI LƯỢNG. DUNG TÍCH</a:t>
            </a:r>
            <a:endParaRPr lang="zh-CN" altLang="en-US" sz="9600" b="1" spc="300" dirty="0">
              <a:solidFill>
                <a:srgbClr val="00B05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5499715" y="2973263"/>
            <a:ext cx="346673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Ki – lô - gam</a:t>
            </a:r>
            <a:endParaRPr lang="zh-CN" altLang="en-US" sz="16600" b="1" spc="300" dirty="0">
              <a:solidFill>
                <a:srgbClr val="00B05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17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681937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6675" y="2019215"/>
            <a:ext cx="49103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6600" b="1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KHÁM PHÁ</a:t>
            </a:r>
            <a:endParaRPr lang="en-US" altLang="zh-CN" sz="6600" b="1" dirty="0">
              <a:solidFill>
                <a:srgbClr val="ED2F6A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08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CFE15-67E8-489A-AC3A-4AC9D8D0E9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769" y="1448503"/>
            <a:ext cx="8094203" cy="3960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82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3C491-2114-49E9-AC55-7C465AA758DC}"/>
              </a:ext>
            </a:extLst>
          </p:cNvPr>
          <p:cNvGrpSpPr/>
          <p:nvPr/>
        </p:nvGrpSpPr>
        <p:grpSpPr>
          <a:xfrm>
            <a:off x="6248579" y="1829409"/>
            <a:ext cx="5008305" cy="4255794"/>
            <a:chOff x="6221947" y="1829409"/>
            <a:chExt cx="4652034" cy="42557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E926C6-31F0-4FDB-932A-1E0A6F2C7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499"/>
            <a:stretch/>
          </p:blipFill>
          <p:spPr>
            <a:xfrm>
              <a:off x="6240614" y="3172691"/>
              <a:ext cx="4633367" cy="29125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7F9914-7BD8-4E86-811F-8C8A8F27FE4B}"/>
                </a:ext>
              </a:extLst>
            </p:cNvPr>
            <p:cNvSpPr txBox="1"/>
            <p:nvPr/>
          </p:nvSpPr>
          <p:spPr>
            <a:xfrm>
              <a:off x="6221947" y="1829409"/>
              <a:ext cx="4652034" cy="1818703"/>
            </a:xfrm>
            <a:prstGeom prst="rect">
              <a:avLst/>
            </a:prstGeom>
            <a:solidFill>
              <a:srgbClr val="FEEEE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C8F0F9-0D86-4A6C-9CC0-A3251DA9ACCE}"/>
              </a:ext>
            </a:extLst>
          </p:cNvPr>
          <p:cNvGrpSpPr/>
          <p:nvPr/>
        </p:nvGrpSpPr>
        <p:grpSpPr>
          <a:xfrm>
            <a:off x="1064217" y="1829409"/>
            <a:ext cx="4546874" cy="4255794"/>
            <a:chOff x="1064217" y="1829409"/>
            <a:chExt cx="4546874" cy="42557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53E111-D01F-40F1-A653-38E4DADB0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2682"/>
            <a:stretch/>
          </p:blipFill>
          <p:spPr>
            <a:xfrm>
              <a:off x="1064217" y="3648159"/>
              <a:ext cx="4546874" cy="24370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98D50-AFC6-4E93-9B96-2FF96FA12E79}"/>
                </a:ext>
              </a:extLst>
            </p:cNvPr>
            <p:cNvSpPr txBox="1"/>
            <p:nvPr/>
          </p:nvSpPr>
          <p:spPr>
            <a:xfrm>
              <a:off x="1064217" y="1829409"/>
              <a:ext cx="4546874" cy="1818703"/>
            </a:xfrm>
            <a:prstGeom prst="rect">
              <a:avLst/>
            </a:prstGeom>
            <a:solidFill>
              <a:srgbClr val="F0F4D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3320248" y="772797"/>
            <a:ext cx="5974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5EF28-06E8-4DDA-AB30-169D8B979525}"/>
              </a:ext>
            </a:extLst>
          </p:cNvPr>
          <p:cNvSpPr txBox="1"/>
          <p:nvPr/>
        </p:nvSpPr>
        <p:spPr>
          <a:xfrm>
            <a:off x="1064217" y="1829456"/>
            <a:ext cx="4546874" cy="1892826"/>
          </a:xfrm>
          <a:prstGeom prst="rect">
            <a:avLst/>
          </a:prstGeom>
          <a:solidFill>
            <a:srgbClr val="F0F4D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5D738-2806-4A89-BD1F-7EC12C0CCCB0}"/>
              </a:ext>
            </a:extLst>
          </p:cNvPr>
          <p:cNvSpPr txBox="1"/>
          <p:nvPr/>
        </p:nvSpPr>
        <p:spPr>
          <a:xfrm>
            <a:off x="6213981" y="1847164"/>
            <a:ext cx="5060659" cy="1292662"/>
          </a:xfrm>
          <a:prstGeom prst="rect">
            <a:avLst/>
          </a:prstGeom>
          <a:solidFill>
            <a:srgbClr val="FEEEE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5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681937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55419" y="2019215"/>
            <a:ext cx="55946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6600" b="1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HOẠT ĐỘNG</a:t>
            </a:r>
            <a:endParaRPr lang="en-US" altLang="zh-CN" sz="6600" b="1" dirty="0">
              <a:solidFill>
                <a:srgbClr val="ED2F6A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960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1042562" y="2013136"/>
            <a:ext cx="52679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384992-DB85-4851-84F9-521CDB095738}"/>
              </a:ext>
            </a:extLst>
          </p:cNvPr>
          <p:cNvGrpSpPr/>
          <p:nvPr/>
        </p:nvGrpSpPr>
        <p:grpSpPr>
          <a:xfrm>
            <a:off x="6096000" y="2603640"/>
            <a:ext cx="5267977" cy="3086829"/>
            <a:chOff x="6622473" y="3327552"/>
            <a:chExt cx="4636943" cy="2571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4D17FB-092E-4A3B-8F9C-5B457CF7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8366" y="3327552"/>
              <a:ext cx="4591050" cy="25717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DAC8F1-3D1A-4EE6-BC3B-442C04E7B45D}"/>
                </a:ext>
              </a:extLst>
            </p:cNvPr>
            <p:cNvSpPr/>
            <p:nvPr/>
          </p:nvSpPr>
          <p:spPr>
            <a:xfrm>
              <a:off x="6622473" y="3532909"/>
              <a:ext cx="955963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886723" y="227325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5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CC51D-2266-44BF-BFB1-35A8048B9967}"/>
              </a:ext>
            </a:extLst>
          </p:cNvPr>
          <p:cNvGrpSpPr/>
          <p:nvPr/>
        </p:nvGrpSpPr>
        <p:grpSpPr>
          <a:xfrm>
            <a:off x="1553050" y="984584"/>
            <a:ext cx="3959560" cy="3131127"/>
            <a:chOff x="1373038" y="735584"/>
            <a:chExt cx="5829300" cy="4609673"/>
          </a:xfrm>
        </p:grpSpPr>
        <p:pic>
          <p:nvPicPr>
            <p:cNvPr id="37894" name="Picture 6" descr="Furry Bunny Cartoon HD Stock Images | Shutterstock">
              <a:extLst>
                <a:ext uri="{FF2B5EF4-FFF2-40B4-BE49-F238E27FC236}">
                  <a16:creationId xmlns:a16="http://schemas.microsoft.com/office/drawing/2014/main" id="{A3D6B95D-2B35-4330-8BFC-3D67BB403C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3" t="519" b="6105"/>
            <a:stretch/>
          </p:blipFill>
          <p:spPr bwMode="auto">
            <a:xfrm>
              <a:off x="5331997" y="735584"/>
              <a:ext cx="1528006" cy="189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2" name="Picture 4" descr="Funny cat cartoon Sticker • Pixers® - We live to change">
              <a:extLst>
                <a:ext uri="{FF2B5EF4-FFF2-40B4-BE49-F238E27FC236}">
                  <a16:creationId xmlns:a16="http://schemas.microsoft.com/office/drawing/2014/main" id="{4FC26CAE-F43E-48CF-8DE6-CEA61AA9B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23198" y="2108489"/>
              <a:ext cx="1160319" cy="141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" name="Picture 2" descr="Waage - Illustrationen und Vektorgrafiken - iStock">
              <a:extLst>
                <a:ext uri="{FF2B5EF4-FFF2-40B4-BE49-F238E27FC236}">
                  <a16:creationId xmlns:a16="http://schemas.microsoft.com/office/drawing/2014/main" id="{1DB44EBF-E1C6-4942-B62C-DC6FB33DA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038" y="1706707"/>
              <a:ext cx="5829300" cy="363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1EF84-9549-4177-AE3C-84AE36B79781}"/>
              </a:ext>
            </a:extLst>
          </p:cNvPr>
          <p:cNvGrpSpPr/>
          <p:nvPr/>
        </p:nvGrpSpPr>
        <p:grpSpPr>
          <a:xfrm>
            <a:off x="6739436" y="1376803"/>
            <a:ext cx="3959560" cy="2738908"/>
            <a:chOff x="6547909" y="2331857"/>
            <a:chExt cx="3959560" cy="273890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A85F21-19F5-4E3C-BECD-E3A73612F7D9}"/>
                </a:ext>
              </a:extLst>
            </p:cNvPr>
            <p:cNvGrpSpPr/>
            <p:nvPr/>
          </p:nvGrpSpPr>
          <p:grpSpPr>
            <a:xfrm>
              <a:off x="6547909" y="2331857"/>
              <a:ext cx="3959560" cy="2738908"/>
              <a:chOff x="1464667" y="2108489"/>
              <a:chExt cx="5829300" cy="4032245"/>
            </a:xfrm>
          </p:grpSpPr>
          <p:pic>
            <p:nvPicPr>
              <p:cNvPr id="12" name="Picture 4" descr="Funny cat cartoon Sticker • Pixers® - We live to change">
                <a:extLst>
                  <a:ext uri="{FF2B5EF4-FFF2-40B4-BE49-F238E27FC236}">
                    <a16:creationId xmlns:a16="http://schemas.microsoft.com/office/drawing/2014/main" id="{E5EE5B3E-E603-4D5F-9548-280829C52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23198" y="2108489"/>
                <a:ext cx="1160319" cy="141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Waage - Illustrationen und Vektorgrafiken - iStock">
                <a:extLst>
                  <a:ext uri="{FF2B5EF4-FFF2-40B4-BE49-F238E27FC236}">
                    <a16:creationId xmlns:a16="http://schemas.microsoft.com/office/drawing/2014/main" id="{08CB92E5-9D12-42E7-81BC-26A39E92E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64667" y="2502184"/>
                <a:ext cx="5829300" cy="3638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896" name="Picture 8" descr="Do animal dog cat pet illustration cartoon caricature by Luiza98 | Fiverr">
              <a:extLst>
                <a:ext uri="{FF2B5EF4-FFF2-40B4-BE49-F238E27FC236}">
                  <a16:creationId xmlns:a16="http://schemas.microsoft.com/office/drawing/2014/main" id="{2D8E59A2-89D8-4143-AD2D-77DF5133C3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5" r="19087"/>
            <a:stretch/>
          </p:blipFill>
          <p:spPr bwMode="auto">
            <a:xfrm>
              <a:off x="9060873" y="2686226"/>
              <a:ext cx="1160146" cy="114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857373" y="3131686"/>
            <a:ext cx="931047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2141074" y="3696433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2087807" y="4673269"/>
            <a:ext cx="535114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2078930" y="5508520"/>
            <a:ext cx="9310475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0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696884" y="293035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2770169" y="3020846"/>
            <a:ext cx="877413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3352534" y="3603348"/>
            <a:ext cx="581321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3343656" y="4553551"/>
            <a:ext cx="549985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3334777" y="5415435"/>
            <a:ext cx="877413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1D434-1A24-45EC-9A33-6DA345696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73" y="966773"/>
            <a:ext cx="10353675" cy="2200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04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681937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55419" y="2019215"/>
            <a:ext cx="55946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altLang="zh-CN" sz="3600" b="1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600" b="1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Hôm nay em đã học bài gì?</a:t>
            </a:r>
          </a:p>
          <a:p>
            <a:pPr lvl="0" algn="just">
              <a:defRPr/>
            </a:pPr>
            <a:r>
              <a:rPr lang="en-US" altLang="zh-CN" sz="3600" b="1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- Nêu cách so sán</a:t>
            </a:r>
            <a:r>
              <a:rPr lang="vi-VN" altLang="zh-CN" sz="3600" b="1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</a:t>
            </a:r>
            <a:r>
              <a:rPr lang="en-US" altLang="zh-CN" sz="3600" b="1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nặng hơn, </a:t>
            </a:r>
            <a:r>
              <a:rPr lang="vi-VN" altLang="zh-CN" sz="3600" b="1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bằng nhau?</a:t>
            </a:r>
            <a:endParaRPr lang="en-US" altLang="zh-CN" sz="3600" b="1" dirty="0">
              <a:solidFill>
                <a:srgbClr val="ED2F6A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2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FAAF154-243F-4DAF-8660-3554F93CBBA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ớp 2b. Bài15. Kilôgam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96C81F-BDF2-4644-AE21-B3979F2A67A7}: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246776-0145-4C55-9B21-D0FCF9981904}:2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AF8B84-C840-4A33-90B5-247EA2EE09EA}:2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D3535CA-A653-4B3E-81BB-6720A16C4577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01E592B-0BA0-4B70-9B31-26E648E24092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79B5B4-3CA2-4AB5-9261-9F39A0755BD5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6AABD2D-0D2C-4CD5-A691-84A3F724A606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6177C65-D8EB-4CBB-8903-3BC76264B6A0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32CA81D-C4ED-4430-BE5B-32A758BFFAE7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293</Words>
  <Application>Microsoft Office PowerPoint</Application>
  <PresentationFormat>Widescreen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2b. Bài15. Kilôgam</dc:title>
  <dc:creator>STD_NHA</dc:creator>
  <cp:lastModifiedBy>Dell</cp:lastModifiedBy>
  <cp:revision>7</cp:revision>
  <dcterms:created xsi:type="dcterms:W3CDTF">2024-10-31T09:35:29Z</dcterms:created>
  <dcterms:modified xsi:type="dcterms:W3CDTF">2024-11-02T07:15:35Z</dcterms:modified>
</cp:coreProperties>
</file>