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1"/>
  </p:notesMasterIdLst>
  <p:sldIdLst>
    <p:sldId id="256" r:id="rId2"/>
    <p:sldId id="349" r:id="rId3"/>
    <p:sldId id="398" r:id="rId4"/>
    <p:sldId id="399" r:id="rId5"/>
    <p:sldId id="400" r:id="rId6"/>
    <p:sldId id="392" r:id="rId7"/>
    <p:sldId id="401" r:id="rId8"/>
    <p:sldId id="386" r:id="rId9"/>
    <p:sldId id="402" r:id="rId10"/>
  </p:sldIdLst>
  <p:sldSz cx="12161838" cy="6858000"/>
  <p:notesSz cx="6858000" cy="9144000"/>
  <p:embeddedFontLst>
    <p:embeddedFont>
      <p:font typeface="Fira Sans Extra Condensed" panose="020B0503050000020004" pitchFamily="34" charset="0"/>
      <p:regular r:id="rId12"/>
      <p:bold r:id="rId13"/>
      <p:italic r:id="rId14"/>
      <p:boldItalic r:id="rId15"/>
    </p:embeddedFont>
    <p:embeddedFont>
      <p:font typeface="Gloria Hallelujah" panose="020B0604020202020204" charset="0"/>
      <p:regular r:id="rId16"/>
    </p:embeddedFont>
    <p:embeddedFont>
      <p:font typeface="Maven Pro" panose="020B0604020202020204" charset="0"/>
      <p:regular r:id="rId17"/>
      <p:bold r:id="rId18"/>
    </p:embeddedFont>
    <p:embeddedFont>
      <p:font typeface="Nunito" panose="00000500000000000000" pitchFamily="2" charset="0"/>
      <p:regular r:id="rId19"/>
      <p:bold r:id="rId20"/>
      <p:italic r:id="rId21"/>
      <p:boldItalic r:id="rId22"/>
    </p:embeddedFont>
    <p:embeddedFont>
      <p:font typeface="Raleway SemiBold" panose="020B0703030101060003" pitchFamily="34" charset="0"/>
      <p:regular r:id="rId23"/>
      <p:bold r:id="rId24"/>
      <p:italic r:id="rId25"/>
      <p:boldItalic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FF"/>
    <a:srgbClr val="FF9FFF"/>
    <a:srgbClr val="CC00CC"/>
    <a:srgbClr val="CDFFCD"/>
    <a:srgbClr val="9FFF9F"/>
    <a:srgbClr val="A3FFA3"/>
    <a:srgbClr val="97F3E8"/>
    <a:srgbClr val="D2FAF5"/>
    <a:srgbClr val="FFA7C9"/>
    <a:srgbClr val="FFF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931963-40AD-4E1E-9959-6DFCE9967D4C}">
  <a:tblStyle styleId="{16931963-40AD-4E1E-9959-6DFCE9967D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5" autoAdjust="0"/>
    <p:restoredTop sz="89981" autoAdjust="0"/>
  </p:normalViewPr>
  <p:slideViewPr>
    <p:cSldViewPr snapToGrid="0">
      <p:cViewPr varScale="1">
        <p:scale>
          <a:sx n="72" d="100"/>
          <a:sy n="72" d="100"/>
        </p:scale>
        <p:origin x="594"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86287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0"/>
              <a:t>GV linh động thay đổi nội dung nếu thấy chưa phù hợp nhé</a:t>
            </a:r>
          </a:p>
          <a:p>
            <a:pPr marL="158750" indent="0">
              <a:buNone/>
            </a:pPr>
            <a:endParaRPr lang="en-US" b="0"/>
          </a:p>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95032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0"/>
              <a:t>GV linh động thay đổi nội dung nếu thấy chưa phù hợp nhé</a:t>
            </a:r>
          </a:p>
          <a:p>
            <a:pPr marL="158750" indent="0">
              <a:buNone/>
            </a:pPr>
            <a:endParaRPr lang="en-US" b="0"/>
          </a:p>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94468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0"/>
              <a:t>GV linh động thay đổi nội dung nếu thấy chưa phù hợp nhé</a:t>
            </a:r>
          </a:p>
          <a:p>
            <a:pPr marL="158750" indent="0">
              <a:buNone/>
            </a:pPr>
            <a:endParaRPr lang="en-US" b="0"/>
          </a:p>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57874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0"/>
              <a:t>Thầy cô nên cho HS quan sát vào sách để trả lời. Khai thác SGK, hạn chế nhìn màn hình vì nhìn màn hình nhiều sẽ làm HS bị động khi khai thác sgk</a:t>
            </a:r>
          </a:p>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70367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0"/>
              <a:t>Bài văn do ng soạn tự viết nên thầy cô có thể dùng tham khảo nếu thấy phù hợp; thay thế nếu chưa phù hợp nhé</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62125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0"/>
              <a:t>GV hướng dẫn HS làm poster giới thiệu về bản thân.</a:t>
            </a:r>
          </a:p>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0067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0"/>
              <a:t>Bài văn mẫu là do người soạn ppt tự viết nên thầy cô có thể dùng tham khảo nếu thấy phù hợp nhé!</a:t>
            </a:r>
          </a:p>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8043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91781" y="-134838"/>
            <a:ext cx="3058504" cy="1346305"/>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414439" y="4196092"/>
            <a:ext cx="5537336" cy="302452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9824589" y="4325035"/>
            <a:ext cx="2751744" cy="2766627"/>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7243535" y="-461966"/>
            <a:ext cx="5157166" cy="1826673"/>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640133" y="12163"/>
            <a:ext cx="234"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0640133" y="12163"/>
            <a:ext cx="234"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0640133" y="12163"/>
            <a:ext cx="234"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txBox="1">
            <a:spLocks noGrp="1"/>
          </p:cNvSpPr>
          <p:nvPr>
            <p:ph type="ctrTitle"/>
          </p:nvPr>
        </p:nvSpPr>
        <p:spPr>
          <a:xfrm>
            <a:off x="1422672" y="1650633"/>
            <a:ext cx="9316495" cy="251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6118">
                <a:latin typeface="Gloria Hallelujah"/>
                <a:ea typeface="Gloria Hallelujah"/>
                <a:cs typeface="Gloria Hallelujah"/>
                <a:sym typeface="Gloria Hallelujah"/>
              </a:defRPr>
            </a:lvl1pPr>
            <a:lvl2pPr lvl="1" algn="r" rtl="0">
              <a:spcBef>
                <a:spcPts val="0"/>
              </a:spcBef>
              <a:spcAft>
                <a:spcPts val="0"/>
              </a:spcAft>
              <a:buSzPts val="12000"/>
              <a:buNone/>
              <a:defRPr sz="15960"/>
            </a:lvl2pPr>
            <a:lvl3pPr lvl="2" algn="r" rtl="0">
              <a:spcBef>
                <a:spcPts val="0"/>
              </a:spcBef>
              <a:spcAft>
                <a:spcPts val="0"/>
              </a:spcAft>
              <a:buSzPts val="12000"/>
              <a:buNone/>
              <a:defRPr sz="15960"/>
            </a:lvl3pPr>
            <a:lvl4pPr lvl="3" algn="r" rtl="0">
              <a:spcBef>
                <a:spcPts val="0"/>
              </a:spcBef>
              <a:spcAft>
                <a:spcPts val="0"/>
              </a:spcAft>
              <a:buSzPts val="12000"/>
              <a:buNone/>
              <a:defRPr sz="15960"/>
            </a:lvl4pPr>
            <a:lvl5pPr lvl="4" algn="r" rtl="0">
              <a:spcBef>
                <a:spcPts val="0"/>
              </a:spcBef>
              <a:spcAft>
                <a:spcPts val="0"/>
              </a:spcAft>
              <a:buSzPts val="12000"/>
              <a:buNone/>
              <a:defRPr sz="15960"/>
            </a:lvl5pPr>
            <a:lvl6pPr lvl="5" algn="r" rtl="0">
              <a:spcBef>
                <a:spcPts val="0"/>
              </a:spcBef>
              <a:spcAft>
                <a:spcPts val="0"/>
              </a:spcAft>
              <a:buSzPts val="12000"/>
              <a:buNone/>
              <a:defRPr sz="15960"/>
            </a:lvl6pPr>
            <a:lvl7pPr lvl="6" algn="r" rtl="0">
              <a:spcBef>
                <a:spcPts val="0"/>
              </a:spcBef>
              <a:spcAft>
                <a:spcPts val="0"/>
              </a:spcAft>
              <a:buSzPts val="12000"/>
              <a:buNone/>
              <a:defRPr sz="15960"/>
            </a:lvl7pPr>
            <a:lvl8pPr lvl="7" algn="r" rtl="0">
              <a:spcBef>
                <a:spcPts val="0"/>
              </a:spcBef>
              <a:spcAft>
                <a:spcPts val="0"/>
              </a:spcAft>
              <a:buSzPts val="12000"/>
              <a:buNone/>
              <a:defRPr sz="15960"/>
            </a:lvl8pPr>
            <a:lvl9pPr lvl="8" algn="r" rtl="0">
              <a:spcBef>
                <a:spcPts val="0"/>
              </a:spcBef>
              <a:spcAft>
                <a:spcPts val="0"/>
              </a:spcAft>
              <a:buSzPts val="12000"/>
              <a:buNone/>
              <a:defRPr sz="15960"/>
            </a:lvl9pPr>
          </a:lstStyle>
          <a:p>
            <a:endParaRPr/>
          </a:p>
        </p:txBody>
      </p:sp>
      <p:sp>
        <p:nvSpPr>
          <p:cNvPr id="17" name="Google Shape;17;p2"/>
          <p:cNvSpPr txBox="1">
            <a:spLocks noGrp="1"/>
          </p:cNvSpPr>
          <p:nvPr>
            <p:ph type="subTitle" idx="1"/>
          </p:nvPr>
        </p:nvSpPr>
        <p:spPr>
          <a:xfrm>
            <a:off x="4425439" y="5016400"/>
            <a:ext cx="3310989" cy="894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2394">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9pPr>
          </a:lstStyle>
          <a:p>
            <a:endParaRPr/>
          </a:p>
        </p:txBody>
      </p:sp>
      <p:grpSp>
        <p:nvGrpSpPr>
          <p:cNvPr id="18" name="Google Shape;18;p2"/>
          <p:cNvGrpSpPr/>
          <p:nvPr/>
        </p:nvGrpSpPr>
        <p:grpSpPr>
          <a:xfrm>
            <a:off x="9005927" y="5489903"/>
            <a:ext cx="810825" cy="1095312"/>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24" name="Google Shape;24;p2"/>
          <p:cNvGrpSpPr/>
          <p:nvPr/>
        </p:nvGrpSpPr>
        <p:grpSpPr>
          <a:xfrm>
            <a:off x="10386439" y="601815"/>
            <a:ext cx="715105" cy="855864"/>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30" name="Google Shape;30;p2"/>
          <p:cNvGrpSpPr/>
          <p:nvPr/>
        </p:nvGrpSpPr>
        <p:grpSpPr>
          <a:xfrm rot="-1922792">
            <a:off x="523685" y="5026056"/>
            <a:ext cx="1484317" cy="1493219"/>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sp>
        <p:nvSpPr>
          <p:cNvPr id="44" name="Google Shape;44;p2"/>
          <p:cNvSpPr/>
          <p:nvPr/>
        </p:nvSpPr>
        <p:spPr>
          <a:xfrm>
            <a:off x="510562" y="1008964"/>
            <a:ext cx="876109" cy="72289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solidFill>
                <a:schemeClr val="dk1"/>
              </a:solidFill>
            </a:endParaRPr>
          </a:p>
        </p:txBody>
      </p:sp>
      <p:sp>
        <p:nvSpPr>
          <p:cNvPr id="45" name="Google Shape;45;p2"/>
          <p:cNvSpPr/>
          <p:nvPr/>
        </p:nvSpPr>
        <p:spPr>
          <a:xfrm rot="-906757">
            <a:off x="4785441" y="6305459"/>
            <a:ext cx="1004422" cy="23590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 name="Google Shape;46;p2"/>
          <p:cNvGrpSpPr/>
          <p:nvPr/>
        </p:nvGrpSpPr>
        <p:grpSpPr>
          <a:xfrm>
            <a:off x="11561393" y="2318030"/>
            <a:ext cx="294964" cy="267845"/>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 name="Google Shape;50;p2"/>
          <p:cNvSpPr/>
          <p:nvPr/>
        </p:nvSpPr>
        <p:spPr>
          <a:xfrm>
            <a:off x="11353610" y="5912082"/>
            <a:ext cx="810806" cy="127354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 name="Google Shape;51;p2"/>
          <p:cNvSpPr/>
          <p:nvPr/>
        </p:nvSpPr>
        <p:spPr>
          <a:xfrm rot="-6249525">
            <a:off x="1821159" y="5765749"/>
            <a:ext cx="1723575" cy="156619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 name="Google Shape;52;p2"/>
          <p:cNvGrpSpPr/>
          <p:nvPr/>
        </p:nvGrpSpPr>
        <p:grpSpPr>
          <a:xfrm>
            <a:off x="1713340" y="1017152"/>
            <a:ext cx="576760" cy="523765"/>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 name="Google Shape;56;p2"/>
          <p:cNvGrpSpPr/>
          <p:nvPr/>
        </p:nvGrpSpPr>
        <p:grpSpPr>
          <a:xfrm rot="-5400000">
            <a:off x="10335204" y="6130912"/>
            <a:ext cx="326429" cy="294966"/>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0" name="Google Shape;60;p2"/>
          <p:cNvSpPr/>
          <p:nvPr/>
        </p:nvSpPr>
        <p:spPr>
          <a:xfrm rot="581768">
            <a:off x="11056664" y="488031"/>
            <a:ext cx="622255" cy="14614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1" name="Google Shape;61;p2"/>
          <p:cNvGrpSpPr/>
          <p:nvPr/>
        </p:nvGrpSpPr>
        <p:grpSpPr>
          <a:xfrm>
            <a:off x="431429" y="3759130"/>
            <a:ext cx="294964" cy="267845"/>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5" name="Google Shape;65;p2"/>
          <p:cNvGrpSpPr/>
          <p:nvPr/>
        </p:nvGrpSpPr>
        <p:grpSpPr>
          <a:xfrm>
            <a:off x="10480757" y="5389822"/>
            <a:ext cx="526458" cy="434620"/>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 name="Google Shape;68;p2"/>
          <p:cNvGrpSpPr/>
          <p:nvPr/>
        </p:nvGrpSpPr>
        <p:grpSpPr>
          <a:xfrm>
            <a:off x="1325610" y="436541"/>
            <a:ext cx="488713" cy="43460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531"/>
        <p:cNvGrpSpPr/>
        <p:nvPr/>
      </p:nvGrpSpPr>
      <p:grpSpPr>
        <a:xfrm>
          <a:off x="0" y="0"/>
          <a:ext cx="0" cy="0"/>
          <a:chOff x="0" y="0"/>
          <a:chExt cx="0" cy="0"/>
        </a:xfrm>
      </p:grpSpPr>
      <p:sp>
        <p:nvSpPr>
          <p:cNvPr id="532" name="Google Shape;532;p21"/>
          <p:cNvSpPr/>
          <p:nvPr/>
        </p:nvSpPr>
        <p:spPr>
          <a:xfrm>
            <a:off x="-600058" y="3868491"/>
            <a:ext cx="3439653"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09475" y="5542353"/>
            <a:ext cx="3898372"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1816" y="-106839"/>
            <a:ext cx="5393673"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880521" y="-295733"/>
            <a:ext cx="4660522"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11942" y="1011936"/>
            <a:ext cx="4937754"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6610"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7508" y="4018400"/>
            <a:ext cx="3320166"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20837"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22335" y="4018400"/>
            <a:ext cx="3319767"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05064"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06761" y="4018400"/>
            <a:ext cx="3316974"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385598" y="5429217"/>
            <a:ext cx="287197"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196064" y="3308150"/>
            <a:ext cx="372824" cy="336890"/>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89949" y="6237795"/>
            <a:ext cx="1181208"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19911" y="249903"/>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8703" y="1232244"/>
            <a:ext cx="387720" cy="350347"/>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29388" y="314092"/>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12861" y="5886744"/>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7267090" y="-228666"/>
            <a:ext cx="4942397" cy="2527372"/>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5" name="Google Shape;775;p29"/>
          <p:cNvSpPr/>
          <p:nvPr/>
        </p:nvSpPr>
        <p:spPr>
          <a:xfrm flipH="1">
            <a:off x="8392729" y="4453999"/>
            <a:ext cx="4165992" cy="2766635"/>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29"/>
          <p:cNvSpPr/>
          <p:nvPr/>
        </p:nvSpPr>
        <p:spPr>
          <a:xfrm flipH="1">
            <a:off x="-405700" y="4668132"/>
            <a:ext cx="4657788" cy="2423544"/>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29"/>
          <p:cNvSpPr/>
          <p:nvPr/>
        </p:nvSpPr>
        <p:spPr>
          <a:xfrm flipH="1">
            <a:off x="-230051" y="-461966"/>
            <a:ext cx="5157166" cy="2672269"/>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29"/>
          <p:cNvGrpSpPr/>
          <p:nvPr/>
        </p:nvGrpSpPr>
        <p:grpSpPr>
          <a:xfrm rot="899994">
            <a:off x="1351943" y="269176"/>
            <a:ext cx="604057" cy="548555"/>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9"/>
          <p:cNvGrpSpPr/>
          <p:nvPr/>
        </p:nvGrpSpPr>
        <p:grpSpPr>
          <a:xfrm rot="-765977">
            <a:off x="10975432" y="2028966"/>
            <a:ext cx="371899" cy="337725"/>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6" name="Google Shape;786;p29"/>
          <p:cNvSpPr/>
          <p:nvPr/>
        </p:nvSpPr>
        <p:spPr>
          <a:xfrm rot="-1686808" flipH="1">
            <a:off x="4248579" y="6095818"/>
            <a:ext cx="924439" cy="21710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7" name="Google Shape;787;p29"/>
          <p:cNvSpPr/>
          <p:nvPr/>
        </p:nvSpPr>
        <p:spPr>
          <a:xfrm rot="117" flipH="1">
            <a:off x="10472959" y="200179"/>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29"/>
          <p:cNvGrpSpPr/>
          <p:nvPr/>
        </p:nvGrpSpPr>
        <p:grpSpPr>
          <a:xfrm rot="-4475517">
            <a:off x="9885479" y="5923262"/>
            <a:ext cx="263693" cy="284375"/>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9"/>
          <p:cNvSpPr/>
          <p:nvPr/>
        </p:nvSpPr>
        <p:spPr>
          <a:xfrm>
            <a:off x="1185875" y="5495984"/>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9"/>
          <p:cNvSpPr/>
          <p:nvPr/>
        </p:nvSpPr>
        <p:spPr>
          <a:xfrm rot="368157">
            <a:off x="10998215" y="5660185"/>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94" name="Google Shape;794;p29"/>
          <p:cNvGrpSpPr/>
          <p:nvPr/>
        </p:nvGrpSpPr>
        <p:grpSpPr>
          <a:xfrm rot="-765935">
            <a:off x="365266" y="4065178"/>
            <a:ext cx="294951" cy="267847"/>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71340" y="5412084"/>
            <a:ext cx="4743077" cy="1541664"/>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0" name="Google Shape;800;p30"/>
          <p:cNvSpPr/>
          <p:nvPr/>
        </p:nvSpPr>
        <p:spPr>
          <a:xfrm>
            <a:off x="9403431" y="-171713"/>
            <a:ext cx="2854177" cy="140420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1" name="Google Shape;801;p30"/>
          <p:cNvSpPr/>
          <p:nvPr/>
        </p:nvSpPr>
        <p:spPr>
          <a:xfrm>
            <a:off x="-592596" y="-388999"/>
            <a:ext cx="6259882" cy="2116089"/>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2" name="Google Shape;802;p30"/>
          <p:cNvSpPr/>
          <p:nvPr/>
        </p:nvSpPr>
        <p:spPr>
          <a:xfrm>
            <a:off x="9626473" y="4042864"/>
            <a:ext cx="3175720" cy="3313011"/>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3" name="Google Shape;803;p30"/>
          <p:cNvSpPr/>
          <p:nvPr/>
        </p:nvSpPr>
        <p:spPr>
          <a:xfrm rot="10800000">
            <a:off x="10072995" y="4182405"/>
            <a:ext cx="16725"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4" name="Google Shape;804;p30"/>
          <p:cNvSpPr/>
          <p:nvPr/>
        </p:nvSpPr>
        <p:spPr>
          <a:xfrm rot="10800000">
            <a:off x="9764493" y="4726639"/>
            <a:ext cx="14531"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5" name="Google Shape;805;p30"/>
          <p:cNvSpPr/>
          <p:nvPr/>
        </p:nvSpPr>
        <p:spPr>
          <a:xfrm rot="10800000">
            <a:off x="9340644" y="2853906"/>
            <a:ext cx="982297"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6" name="Google Shape;806;p30"/>
          <p:cNvSpPr/>
          <p:nvPr/>
        </p:nvSpPr>
        <p:spPr>
          <a:xfrm rot="9893225">
            <a:off x="2363586" y="495825"/>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07" name="Google Shape;807;p30"/>
          <p:cNvGrpSpPr/>
          <p:nvPr/>
        </p:nvGrpSpPr>
        <p:grpSpPr>
          <a:xfrm rot="5400000">
            <a:off x="370494" y="6049338"/>
            <a:ext cx="295696" cy="267183"/>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11" name="Google Shape;811;p30"/>
          <p:cNvSpPr/>
          <p:nvPr/>
        </p:nvSpPr>
        <p:spPr>
          <a:xfrm rot="-834203">
            <a:off x="11367157" y="484581"/>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12" name="Google Shape;812;p30"/>
          <p:cNvGrpSpPr/>
          <p:nvPr/>
        </p:nvGrpSpPr>
        <p:grpSpPr>
          <a:xfrm rot="4654902">
            <a:off x="9660064" y="545038"/>
            <a:ext cx="578189" cy="522470"/>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6" name="Google Shape;816;p30"/>
          <p:cNvGrpSpPr/>
          <p:nvPr/>
        </p:nvGrpSpPr>
        <p:grpSpPr>
          <a:xfrm rot="5400000">
            <a:off x="759335" y="1413561"/>
            <a:ext cx="326429" cy="294966"/>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20" name="Google Shape;820;p30"/>
          <p:cNvSpPr/>
          <p:nvPr/>
        </p:nvSpPr>
        <p:spPr>
          <a:xfrm rot="6477717">
            <a:off x="11035871" y="6015927"/>
            <a:ext cx="773556" cy="18077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21" name="Google Shape;821;p30"/>
          <p:cNvGrpSpPr/>
          <p:nvPr/>
        </p:nvGrpSpPr>
        <p:grpSpPr>
          <a:xfrm rot="5400000">
            <a:off x="10041511" y="5978894"/>
            <a:ext cx="295696" cy="267183"/>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9277527" y="3731314"/>
            <a:ext cx="3545789"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88944" y="5456811"/>
            <a:ext cx="4018662"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48548" y="-261913"/>
            <a:ext cx="5560103"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3172" y="-561368"/>
            <a:ext cx="4804329"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87351" y="2802867"/>
            <a:ext cx="16725"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898047" y="2252567"/>
            <a:ext cx="14531"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4128" y="3416334"/>
            <a:ext cx="982297"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25741" y="394933"/>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499348" y="1337251"/>
            <a:ext cx="295696" cy="267183"/>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3421" y="5146259"/>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0159" y="641130"/>
            <a:ext cx="578189" cy="522470"/>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38385" y="6286178"/>
            <a:ext cx="326429" cy="294966"/>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5948" y="327181"/>
            <a:ext cx="771642"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894580" y="6155394"/>
            <a:ext cx="295696" cy="267183"/>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89"/>
        <p:cNvGrpSpPr/>
        <p:nvPr/>
      </p:nvGrpSpPr>
      <p:grpSpPr>
        <a:xfrm>
          <a:off x="0" y="0"/>
          <a:ext cx="0" cy="0"/>
          <a:chOff x="0" y="0"/>
          <a:chExt cx="0" cy="0"/>
        </a:xfrm>
      </p:grpSpPr>
      <p:sp>
        <p:nvSpPr>
          <p:cNvPr id="90" name="Google Shape;90;p11"/>
          <p:cNvSpPr txBox="1">
            <a:spLocks noGrp="1"/>
          </p:cNvSpPr>
          <p:nvPr>
            <p:ph type="title" hasCustomPrompt="1"/>
          </p:nvPr>
        </p:nvSpPr>
        <p:spPr>
          <a:xfrm>
            <a:off x="959819" y="2235533"/>
            <a:ext cx="6601628" cy="18404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10906">
                <a:solidFill>
                  <a:schemeClr val="accent3"/>
                </a:solidFill>
              </a:defRPr>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91" name="Google Shape;91;p11"/>
          <p:cNvSpPr txBox="1">
            <a:spLocks noGrp="1"/>
          </p:cNvSpPr>
          <p:nvPr>
            <p:ph type="subTitle" idx="1"/>
          </p:nvPr>
        </p:nvSpPr>
        <p:spPr>
          <a:xfrm>
            <a:off x="959819" y="4085600"/>
            <a:ext cx="5992339" cy="50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
        <p:nvSpPr>
          <p:cNvPr id="92" name="Google Shape;92;p11"/>
          <p:cNvSpPr/>
          <p:nvPr/>
        </p:nvSpPr>
        <p:spPr>
          <a:xfrm rot="-1061612" flipH="1">
            <a:off x="-641684" y="4897035"/>
            <a:ext cx="1324897" cy="2085539"/>
          </a:xfrm>
          <a:custGeom>
            <a:avLst/>
            <a:gdLst/>
            <a:ahLst/>
            <a:cxnLst/>
            <a:rect l="l" t="t" r="r" b="b"/>
            <a:pathLst>
              <a:path w="19092" h="29980" extrusionOk="0">
                <a:moveTo>
                  <a:pt x="8236" y="0"/>
                </a:moveTo>
                <a:cubicBezTo>
                  <a:pt x="6345" y="501"/>
                  <a:pt x="2484" y="1994"/>
                  <a:pt x="1253" y="3520"/>
                </a:cubicBezTo>
                <a:cubicBezTo>
                  <a:pt x="559" y="4397"/>
                  <a:pt x="0" y="5559"/>
                  <a:pt x="388" y="6596"/>
                </a:cubicBezTo>
                <a:cubicBezTo>
                  <a:pt x="741" y="7587"/>
                  <a:pt x="1823" y="8122"/>
                  <a:pt x="2848" y="8327"/>
                </a:cubicBezTo>
                <a:cubicBezTo>
                  <a:pt x="3896" y="8521"/>
                  <a:pt x="4955" y="8464"/>
                  <a:pt x="5969" y="8726"/>
                </a:cubicBezTo>
                <a:cubicBezTo>
                  <a:pt x="6664" y="8908"/>
                  <a:pt x="7359" y="9295"/>
                  <a:pt x="7644" y="9944"/>
                </a:cubicBezTo>
                <a:cubicBezTo>
                  <a:pt x="8020" y="10810"/>
                  <a:pt x="7553" y="11835"/>
                  <a:pt x="6869" y="12485"/>
                </a:cubicBezTo>
                <a:cubicBezTo>
                  <a:pt x="6186" y="13122"/>
                  <a:pt x="5297" y="13533"/>
                  <a:pt x="4557" y="14113"/>
                </a:cubicBezTo>
                <a:cubicBezTo>
                  <a:pt x="3816" y="14706"/>
                  <a:pt x="3190" y="15617"/>
                  <a:pt x="3361" y="16540"/>
                </a:cubicBezTo>
                <a:cubicBezTo>
                  <a:pt x="3543" y="17588"/>
                  <a:pt x="4671" y="18248"/>
                  <a:pt x="5730" y="18419"/>
                </a:cubicBezTo>
                <a:cubicBezTo>
                  <a:pt x="6789" y="18590"/>
                  <a:pt x="7894" y="18431"/>
                  <a:pt x="8942" y="18613"/>
                </a:cubicBezTo>
                <a:cubicBezTo>
                  <a:pt x="9888" y="18784"/>
                  <a:pt x="10890" y="19410"/>
                  <a:pt x="10890" y="20356"/>
                </a:cubicBezTo>
                <a:cubicBezTo>
                  <a:pt x="10890" y="20971"/>
                  <a:pt x="10491" y="21483"/>
                  <a:pt x="10070" y="21916"/>
                </a:cubicBezTo>
                <a:cubicBezTo>
                  <a:pt x="9227" y="22759"/>
                  <a:pt x="8236" y="23454"/>
                  <a:pt x="7473" y="24365"/>
                </a:cubicBezTo>
                <a:cubicBezTo>
                  <a:pt x="6721" y="25299"/>
                  <a:pt x="6220" y="26552"/>
                  <a:pt x="6607" y="27668"/>
                </a:cubicBezTo>
                <a:cubicBezTo>
                  <a:pt x="6880" y="28466"/>
                  <a:pt x="7564" y="29070"/>
                  <a:pt x="8327" y="29423"/>
                </a:cubicBezTo>
                <a:cubicBezTo>
                  <a:pt x="9102" y="29764"/>
                  <a:pt x="9956" y="29878"/>
                  <a:pt x="10799" y="29935"/>
                </a:cubicBezTo>
                <a:cubicBezTo>
                  <a:pt x="11255" y="29965"/>
                  <a:pt x="11712" y="29980"/>
                  <a:pt x="12169" y="29980"/>
                </a:cubicBezTo>
                <a:cubicBezTo>
                  <a:pt x="14522" y="29980"/>
                  <a:pt x="16879" y="29586"/>
                  <a:pt x="19091" y="28785"/>
                </a:cubicBezTo>
                <a:lnTo>
                  <a:pt x="8236"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 name="Google Shape;93;p11"/>
          <p:cNvSpPr/>
          <p:nvPr/>
        </p:nvSpPr>
        <p:spPr>
          <a:xfrm rot="10800000">
            <a:off x="-419839" y="-232083"/>
            <a:ext cx="3009935" cy="1185800"/>
          </a:xfrm>
          <a:custGeom>
            <a:avLst/>
            <a:gdLst/>
            <a:ahLst/>
            <a:cxnLst/>
            <a:rect l="l" t="t" r="r" b="b"/>
            <a:pathLst>
              <a:path w="90522" h="35574" extrusionOk="0">
                <a:moveTo>
                  <a:pt x="16591" y="3603"/>
                </a:moveTo>
                <a:cubicBezTo>
                  <a:pt x="16774" y="3603"/>
                  <a:pt x="16974" y="3653"/>
                  <a:pt x="17187" y="3764"/>
                </a:cubicBezTo>
                <a:cubicBezTo>
                  <a:pt x="18360" y="4373"/>
                  <a:pt x="18671" y="5807"/>
                  <a:pt x="18593" y="7017"/>
                </a:cubicBezTo>
                <a:cubicBezTo>
                  <a:pt x="18568" y="7396"/>
                  <a:pt x="18523" y="7771"/>
                  <a:pt x="18460" y="8142"/>
                </a:cubicBezTo>
                <a:lnTo>
                  <a:pt x="18460" y="8142"/>
                </a:lnTo>
                <a:cubicBezTo>
                  <a:pt x="16737" y="7924"/>
                  <a:pt x="14902" y="6837"/>
                  <a:pt x="15373" y="4862"/>
                </a:cubicBezTo>
                <a:cubicBezTo>
                  <a:pt x="15539" y="4172"/>
                  <a:pt x="15972" y="3603"/>
                  <a:pt x="16591" y="3603"/>
                </a:cubicBezTo>
                <a:close/>
                <a:moveTo>
                  <a:pt x="47310" y="0"/>
                </a:moveTo>
                <a:cubicBezTo>
                  <a:pt x="42765" y="0"/>
                  <a:pt x="38087" y="1252"/>
                  <a:pt x="33826" y="2897"/>
                </a:cubicBezTo>
                <a:cubicBezTo>
                  <a:pt x="31502" y="3794"/>
                  <a:pt x="29218" y="4795"/>
                  <a:pt x="26912" y="5737"/>
                </a:cubicBezTo>
                <a:cubicBezTo>
                  <a:pt x="24836" y="6584"/>
                  <a:pt x="22603" y="7643"/>
                  <a:pt x="20354" y="8046"/>
                </a:cubicBezTo>
                <a:lnTo>
                  <a:pt x="20354" y="8046"/>
                </a:lnTo>
                <a:cubicBezTo>
                  <a:pt x="20686" y="6222"/>
                  <a:pt x="20566" y="4234"/>
                  <a:pt x="19055" y="2972"/>
                </a:cubicBezTo>
                <a:cubicBezTo>
                  <a:pt x="18388" y="2415"/>
                  <a:pt x="17561" y="2130"/>
                  <a:pt x="16745" y="2130"/>
                </a:cubicBezTo>
                <a:cubicBezTo>
                  <a:pt x="15756" y="2130"/>
                  <a:pt x="14782" y="2549"/>
                  <a:pt x="14127" y="3408"/>
                </a:cubicBezTo>
                <a:cubicBezTo>
                  <a:pt x="13006" y="4878"/>
                  <a:pt x="13250" y="6864"/>
                  <a:pt x="14534" y="8139"/>
                </a:cubicBezTo>
                <a:cubicBezTo>
                  <a:pt x="15503" y="9100"/>
                  <a:pt x="16780" y="9537"/>
                  <a:pt x="18102" y="9636"/>
                </a:cubicBezTo>
                <a:lnTo>
                  <a:pt x="18102" y="9636"/>
                </a:lnTo>
                <a:cubicBezTo>
                  <a:pt x="16898" y="13548"/>
                  <a:pt x="13778" y="16927"/>
                  <a:pt x="10940" y="19646"/>
                </a:cubicBezTo>
                <a:cubicBezTo>
                  <a:pt x="7187" y="23241"/>
                  <a:pt x="3080" y="26497"/>
                  <a:pt x="336" y="30988"/>
                </a:cubicBezTo>
                <a:cubicBezTo>
                  <a:pt x="1" y="31537"/>
                  <a:pt x="510" y="31838"/>
                  <a:pt x="1083" y="31838"/>
                </a:cubicBezTo>
                <a:cubicBezTo>
                  <a:pt x="1487" y="31838"/>
                  <a:pt x="1923" y="31689"/>
                  <a:pt x="2118" y="31370"/>
                </a:cubicBezTo>
                <a:cubicBezTo>
                  <a:pt x="7053" y="23291"/>
                  <a:pt x="17074" y="19004"/>
                  <a:pt x="19975" y="9569"/>
                </a:cubicBezTo>
                <a:lnTo>
                  <a:pt x="19975" y="9569"/>
                </a:lnTo>
                <a:cubicBezTo>
                  <a:pt x="20240" y="9532"/>
                  <a:pt x="20501" y="9486"/>
                  <a:pt x="20757" y="9430"/>
                </a:cubicBezTo>
                <a:cubicBezTo>
                  <a:pt x="23251" y="8889"/>
                  <a:pt x="25673" y="7834"/>
                  <a:pt x="28026" y="6868"/>
                </a:cubicBezTo>
                <a:cubicBezTo>
                  <a:pt x="30549" y="5831"/>
                  <a:pt x="33048" y="4734"/>
                  <a:pt x="35607" y="3786"/>
                </a:cubicBezTo>
                <a:cubicBezTo>
                  <a:pt x="39232" y="2442"/>
                  <a:pt x="43108" y="1394"/>
                  <a:pt x="47000" y="1394"/>
                </a:cubicBezTo>
                <a:cubicBezTo>
                  <a:pt x="48038" y="1394"/>
                  <a:pt x="49077" y="1468"/>
                  <a:pt x="50112" y="1632"/>
                </a:cubicBezTo>
                <a:cubicBezTo>
                  <a:pt x="55198" y="2436"/>
                  <a:pt x="58895" y="5576"/>
                  <a:pt x="62045" y="9468"/>
                </a:cubicBezTo>
                <a:cubicBezTo>
                  <a:pt x="65137" y="13291"/>
                  <a:pt x="67867" y="17616"/>
                  <a:pt x="72093" y="20313"/>
                </a:cubicBezTo>
                <a:cubicBezTo>
                  <a:pt x="74247" y="21688"/>
                  <a:pt x="76733" y="22611"/>
                  <a:pt x="79307" y="22668"/>
                </a:cubicBezTo>
                <a:cubicBezTo>
                  <a:pt x="79374" y="22669"/>
                  <a:pt x="79441" y="22670"/>
                  <a:pt x="79507" y="22670"/>
                </a:cubicBezTo>
                <a:cubicBezTo>
                  <a:pt x="80835" y="22670"/>
                  <a:pt x="82090" y="22385"/>
                  <a:pt x="83359" y="21998"/>
                </a:cubicBezTo>
                <a:cubicBezTo>
                  <a:pt x="84220" y="21735"/>
                  <a:pt x="85136" y="21411"/>
                  <a:pt x="86047" y="21411"/>
                </a:cubicBezTo>
                <a:cubicBezTo>
                  <a:pt x="86358" y="21411"/>
                  <a:pt x="86668" y="21449"/>
                  <a:pt x="86976" y="21539"/>
                </a:cubicBezTo>
                <a:cubicBezTo>
                  <a:pt x="88318" y="21935"/>
                  <a:pt x="88838" y="23148"/>
                  <a:pt x="88289" y="24411"/>
                </a:cubicBezTo>
                <a:cubicBezTo>
                  <a:pt x="87804" y="25528"/>
                  <a:pt x="86864" y="26388"/>
                  <a:pt x="86141" y="27345"/>
                </a:cubicBezTo>
                <a:cubicBezTo>
                  <a:pt x="84507" y="29508"/>
                  <a:pt x="83617" y="32128"/>
                  <a:pt x="83618" y="34840"/>
                </a:cubicBezTo>
                <a:cubicBezTo>
                  <a:pt x="83618" y="35343"/>
                  <a:pt x="84066" y="35574"/>
                  <a:pt x="84527" y="35574"/>
                </a:cubicBezTo>
                <a:cubicBezTo>
                  <a:pt x="85017" y="35574"/>
                  <a:pt x="85522" y="35313"/>
                  <a:pt x="85522" y="34843"/>
                </a:cubicBezTo>
                <a:cubicBezTo>
                  <a:pt x="85522" y="32472"/>
                  <a:pt x="86186" y="30131"/>
                  <a:pt x="87592" y="28203"/>
                </a:cubicBezTo>
                <a:cubicBezTo>
                  <a:pt x="88696" y="26690"/>
                  <a:pt x="90522" y="25168"/>
                  <a:pt x="90439" y="23118"/>
                </a:cubicBezTo>
                <a:cubicBezTo>
                  <a:pt x="90363" y="21234"/>
                  <a:pt x="88623" y="20176"/>
                  <a:pt x="86913" y="19979"/>
                </a:cubicBezTo>
                <a:cubicBezTo>
                  <a:pt x="86706" y="19955"/>
                  <a:pt x="86501" y="19944"/>
                  <a:pt x="86298" y="19944"/>
                </a:cubicBezTo>
                <a:cubicBezTo>
                  <a:pt x="84294" y="19944"/>
                  <a:pt x="82465" y="21002"/>
                  <a:pt x="80471" y="21171"/>
                </a:cubicBezTo>
                <a:cubicBezTo>
                  <a:pt x="80207" y="21193"/>
                  <a:pt x="79944" y="21204"/>
                  <a:pt x="79684" y="21204"/>
                </a:cubicBezTo>
                <a:cubicBezTo>
                  <a:pt x="75202" y="21204"/>
                  <a:pt x="71342" y="17985"/>
                  <a:pt x="68559" y="14750"/>
                </a:cubicBezTo>
                <a:cubicBezTo>
                  <a:pt x="65565" y="11272"/>
                  <a:pt x="63133" y="7283"/>
                  <a:pt x="59614" y="4281"/>
                </a:cubicBezTo>
                <a:cubicBezTo>
                  <a:pt x="55968" y="1169"/>
                  <a:pt x="51701" y="0"/>
                  <a:pt x="47310"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 name="Google Shape;94;p11"/>
          <p:cNvSpPr/>
          <p:nvPr/>
        </p:nvSpPr>
        <p:spPr>
          <a:xfrm flipH="1">
            <a:off x="11228254" y="-55833"/>
            <a:ext cx="1262303" cy="922300"/>
          </a:xfrm>
          <a:custGeom>
            <a:avLst/>
            <a:gdLst/>
            <a:ahLst/>
            <a:cxnLst/>
            <a:rect l="l" t="t" r="r" b="b"/>
            <a:pathLst>
              <a:path w="37963" h="27669" extrusionOk="0">
                <a:moveTo>
                  <a:pt x="25550" y="0"/>
                </a:moveTo>
                <a:cubicBezTo>
                  <a:pt x="24891" y="0"/>
                  <a:pt x="24240" y="337"/>
                  <a:pt x="23653" y="674"/>
                </a:cubicBezTo>
                <a:cubicBezTo>
                  <a:pt x="19213" y="3229"/>
                  <a:pt x="15110" y="6365"/>
                  <a:pt x="11459" y="9957"/>
                </a:cubicBezTo>
                <a:cubicBezTo>
                  <a:pt x="8218" y="13145"/>
                  <a:pt x="5330" y="16694"/>
                  <a:pt x="2873" y="20518"/>
                </a:cubicBezTo>
                <a:cubicBezTo>
                  <a:pt x="2027" y="21835"/>
                  <a:pt x="1" y="24149"/>
                  <a:pt x="510" y="25826"/>
                </a:cubicBezTo>
                <a:cubicBezTo>
                  <a:pt x="954" y="27290"/>
                  <a:pt x="2706" y="27669"/>
                  <a:pt x="4112" y="27669"/>
                </a:cubicBezTo>
                <a:cubicBezTo>
                  <a:pt x="4328" y="27669"/>
                  <a:pt x="4536" y="27660"/>
                  <a:pt x="4729" y="27644"/>
                </a:cubicBezTo>
                <a:cubicBezTo>
                  <a:pt x="9751" y="27247"/>
                  <a:pt x="15087" y="25389"/>
                  <a:pt x="19889" y="23940"/>
                </a:cubicBezTo>
                <a:cubicBezTo>
                  <a:pt x="24776" y="22467"/>
                  <a:pt x="29585" y="20739"/>
                  <a:pt x="34292" y="18766"/>
                </a:cubicBezTo>
                <a:cubicBezTo>
                  <a:pt x="35186" y="18391"/>
                  <a:pt x="36098" y="17994"/>
                  <a:pt x="36800" y="17326"/>
                </a:cubicBezTo>
                <a:cubicBezTo>
                  <a:pt x="37503" y="16656"/>
                  <a:pt x="37962" y="15650"/>
                  <a:pt x="37728" y="14709"/>
                </a:cubicBezTo>
                <a:cubicBezTo>
                  <a:pt x="37333" y="13125"/>
                  <a:pt x="35428" y="12653"/>
                  <a:pt x="33725" y="12653"/>
                </a:cubicBezTo>
                <a:cubicBezTo>
                  <a:pt x="33523" y="12653"/>
                  <a:pt x="33324" y="12659"/>
                  <a:pt x="33131" y="12672"/>
                </a:cubicBezTo>
                <a:cubicBezTo>
                  <a:pt x="25611" y="13146"/>
                  <a:pt x="18430" y="15836"/>
                  <a:pt x="11380" y="18495"/>
                </a:cubicBezTo>
                <a:cubicBezTo>
                  <a:pt x="16148" y="14356"/>
                  <a:pt x="20919" y="10211"/>
                  <a:pt x="25392" y="5755"/>
                </a:cubicBezTo>
                <a:cubicBezTo>
                  <a:pt x="26225" y="4925"/>
                  <a:pt x="27081" y="4027"/>
                  <a:pt x="27363" y="2885"/>
                </a:cubicBezTo>
                <a:cubicBezTo>
                  <a:pt x="27646" y="1744"/>
                  <a:pt x="27104" y="312"/>
                  <a:pt x="25959" y="46"/>
                </a:cubicBezTo>
                <a:cubicBezTo>
                  <a:pt x="25822" y="15"/>
                  <a:pt x="25686" y="0"/>
                  <a:pt x="2555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 name="Google Shape;95;p11"/>
          <p:cNvSpPr/>
          <p:nvPr/>
        </p:nvSpPr>
        <p:spPr>
          <a:xfrm flipH="1">
            <a:off x="10775376" y="653885"/>
            <a:ext cx="680047" cy="380500"/>
          </a:xfrm>
          <a:custGeom>
            <a:avLst/>
            <a:gdLst/>
            <a:ahLst/>
            <a:cxnLst/>
            <a:rect l="l" t="t" r="r" b="b"/>
            <a:pathLst>
              <a:path w="20452" h="11415" extrusionOk="0">
                <a:moveTo>
                  <a:pt x="9376" y="0"/>
                </a:moveTo>
                <a:cubicBezTo>
                  <a:pt x="6176" y="0"/>
                  <a:pt x="3103" y="2282"/>
                  <a:pt x="1427" y="4907"/>
                </a:cubicBezTo>
                <a:cubicBezTo>
                  <a:pt x="636" y="6147"/>
                  <a:pt x="1" y="7789"/>
                  <a:pt x="792" y="9030"/>
                </a:cubicBezTo>
                <a:cubicBezTo>
                  <a:pt x="1354" y="9911"/>
                  <a:pt x="2449" y="10265"/>
                  <a:pt x="3465" y="10506"/>
                </a:cubicBezTo>
                <a:cubicBezTo>
                  <a:pt x="5993" y="11110"/>
                  <a:pt x="8592" y="11414"/>
                  <a:pt x="11191" y="11414"/>
                </a:cubicBezTo>
                <a:cubicBezTo>
                  <a:pt x="11616" y="11414"/>
                  <a:pt x="12042" y="11406"/>
                  <a:pt x="12467" y="11390"/>
                </a:cubicBezTo>
                <a:cubicBezTo>
                  <a:pt x="14662" y="11305"/>
                  <a:pt x="17178" y="10789"/>
                  <a:pt x="18219" y="8856"/>
                </a:cubicBezTo>
                <a:cubicBezTo>
                  <a:pt x="20452" y="4711"/>
                  <a:pt x="14681" y="1488"/>
                  <a:pt x="11569" y="378"/>
                </a:cubicBezTo>
                <a:cubicBezTo>
                  <a:pt x="10841" y="118"/>
                  <a:pt x="10105" y="0"/>
                  <a:pt x="9376"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 name="Google Shape;96;p11"/>
          <p:cNvSpPr/>
          <p:nvPr/>
        </p:nvSpPr>
        <p:spPr>
          <a:xfrm flipH="1">
            <a:off x="11283969" y="5793133"/>
            <a:ext cx="1017145" cy="1122760"/>
          </a:xfrm>
          <a:custGeom>
            <a:avLst/>
            <a:gdLst/>
            <a:ahLst/>
            <a:cxnLst/>
            <a:rect l="l" t="t" r="r" b="b"/>
            <a:pathLst>
              <a:path w="23273" h="25626" extrusionOk="0">
                <a:moveTo>
                  <a:pt x="22082" y="0"/>
                </a:moveTo>
                <a:cubicBezTo>
                  <a:pt x="21833" y="0"/>
                  <a:pt x="21579" y="66"/>
                  <a:pt x="21324" y="144"/>
                </a:cubicBezTo>
                <a:cubicBezTo>
                  <a:pt x="19707" y="600"/>
                  <a:pt x="18135" y="1272"/>
                  <a:pt x="16586" y="1921"/>
                </a:cubicBezTo>
                <a:cubicBezTo>
                  <a:pt x="15321" y="2468"/>
                  <a:pt x="14080" y="3072"/>
                  <a:pt x="12872" y="3733"/>
                </a:cubicBezTo>
                <a:cubicBezTo>
                  <a:pt x="10366" y="5099"/>
                  <a:pt x="7986" y="6683"/>
                  <a:pt x="5753" y="8448"/>
                </a:cubicBezTo>
                <a:cubicBezTo>
                  <a:pt x="4466" y="9474"/>
                  <a:pt x="3259" y="10521"/>
                  <a:pt x="2085" y="11638"/>
                </a:cubicBezTo>
                <a:cubicBezTo>
                  <a:pt x="1390" y="12310"/>
                  <a:pt x="684" y="13016"/>
                  <a:pt x="343" y="13916"/>
                </a:cubicBezTo>
                <a:cubicBezTo>
                  <a:pt x="1" y="14827"/>
                  <a:pt x="92" y="15966"/>
                  <a:pt x="832" y="16593"/>
                </a:cubicBezTo>
                <a:cubicBezTo>
                  <a:pt x="1425" y="17094"/>
                  <a:pt x="2233" y="17162"/>
                  <a:pt x="2962" y="17379"/>
                </a:cubicBezTo>
                <a:cubicBezTo>
                  <a:pt x="3680" y="17584"/>
                  <a:pt x="4466" y="18119"/>
                  <a:pt x="4466" y="18871"/>
                </a:cubicBezTo>
                <a:cubicBezTo>
                  <a:pt x="4466" y="19327"/>
                  <a:pt x="4170" y="19725"/>
                  <a:pt x="3885" y="20090"/>
                </a:cubicBezTo>
                <a:cubicBezTo>
                  <a:pt x="3361" y="20773"/>
                  <a:pt x="2814" y="21479"/>
                  <a:pt x="2290" y="22163"/>
                </a:cubicBezTo>
                <a:cubicBezTo>
                  <a:pt x="1744" y="22858"/>
                  <a:pt x="1174" y="23758"/>
                  <a:pt x="1493" y="24578"/>
                </a:cubicBezTo>
                <a:cubicBezTo>
                  <a:pt x="1675" y="25068"/>
                  <a:pt x="2165" y="25386"/>
                  <a:pt x="2678" y="25535"/>
                </a:cubicBezTo>
                <a:cubicBezTo>
                  <a:pt x="2944" y="25601"/>
                  <a:pt x="3220" y="25626"/>
                  <a:pt x="3500" y="25626"/>
                </a:cubicBezTo>
                <a:cubicBezTo>
                  <a:pt x="3745" y="25626"/>
                  <a:pt x="3993" y="25607"/>
                  <a:pt x="4238" y="25580"/>
                </a:cubicBezTo>
                <a:cubicBezTo>
                  <a:pt x="7826" y="25193"/>
                  <a:pt x="11232" y="23735"/>
                  <a:pt x="14365" y="21935"/>
                </a:cubicBezTo>
                <a:cubicBezTo>
                  <a:pt x="15572" y="21229"/>
                  <a:pt x="16779" y="20420"/>
                  <a:pt x="17543" y="19258"/>
                </a:cubicBezTo>
                <a:cubicBezTo>
                  <a:pt x="18294" y="18074"/>
                  <a:pt x="18477" y="16422"/>
                  <a:pt x="17611" y="15306"/>
                </a:cubicBezTo>
                <a:cubicBezTo>
                  <a:pt x="17167" y="14736"/>
                  <a:pt x="16518" y="14383"/>
                  <a:pt x="15959" y="13916"/>
                </a:cubicBezTo>
                <a:cubicBezTo>
                  <a:pt x="15401" y="13460"/>
                  <a:pt x="14900" y="12788"/>
                  <a:pt x="14991" y="12082"/>
                </a:cubicBezTo>
                <a:cubicBezTo>
                  <a:pt x="15116" y="11023"/>
                  <a:pt x="16324" y="10521"/>
                  <a:pt x="17292" y="10100"/>
                </a:cubicBezTo>
                <a:cubicBezTo>
                  <a:pt x="18431" y="9587"/>
                  <a:pt x="19491" y="8893"/>
                  <a:pt x="20379" y="8016"/>
                </a:cubicBezTo>
                <a:cubicBezTo>
                  <a:pt x="20755" y="7662"/>
                  <a:pt x="21108" y="7264"/>
                  <a:pt x="21245" y="6785"/>
                </a:cubicBezTo>
                <a:cubicBezTo>
                  <a:pt x="21381" y="6296"/>
                  <a:pt x="21245" y="5680"/>
                  <a:pt x="20800" y="5430"/>
                </a:cubicBezTo>
                <a:cubicBezTo>
                  <a:pt x="20470" y="5225"/>
                  <a:pt x="20049" y="5259"/>
                  <a:pt x="19741" y="5031"/>
                </a:cubicBezTo>
                <a:cubicBezTo>
                  <a:pt x="18830" y="4370"/>
                  <a:pt x="19855" y="3254"/>
                  <a:pt x="20538" y="2947"/>
                </a:cubicBezTo>
                <a:cubicBezTo>
                  <a:pt x="21017" y="2753"/>
                  <a:pt x="21529" y="2650"/>
                  <a:pt x="21996" y="2468"/>
                </a:cubicBezTo>
                <a:cubicBezTo>
                  <a:pt x="22520" y="2252"/>
                  <a:pt x="23090" y="1842"/>
                  <a:pt x="23193" y="1238"/>
                </a:cubicBezTo>
                <a:cubicBezTo>
                  <a:pt x="23272" y="691"/>
                  <a:pt x="22862" y="99"/>
                  <a:pt x="22304" y="19"/>
                </a:cubicBezTo>
                <a:cubicBezTo>
                  <a:pt x="22231" y="6"/>
                  <a:pt x="22156" y="0"/>
                  <a:pt x="2208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9631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6988602" y="6099067"/>
            <a:ext cx="525002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29973" y="2287233"/>
            <a:ext cx="3734738"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295754" y="3014433"/>
            <a:ext cx="3968957"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302" y="-119310"/>
            <a:ext cx="4492375"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67068" y="-225529"/>
            <a:ext cx="1428656"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24194" y="5162843"/>
            <a:ext cx="1714433"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221" y="6180597"/>
            <a:ext cx="116097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5554" y="-101851"/>
            <a:ext cx="1077300"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58867" y="17015"/>
            <a:ext cx="156581" cy="140762"/>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1067" y="4676832"/>
            <a:ext cx="2696113"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7786" y="-225509"/>
            <a:ext cx="913791"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7583" y="-260977"/>
            <a:ext cx="663937"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0971" y="-236825"/>
            <a:ext cx="528835"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46674" y="-90176"/>
            <a:ext cx="690545"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05069" y="1178146"/>
            <a:ext cx="1171068"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13662" y="1129582"/>
            <a:ext cx="156581" cy="140762"/>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0194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7" r:id="rId2"/>
    <p:sldLayoutId id="2147483675" r:id="rId3"/>
    <p:sldLayoutId id="2147483676" r:id="rId4"/>
    <p:sldLayoutId id="2147483677"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jp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9.xml"/><Relationship Id="rId7"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909" name="Google Shape;909;p35"/>
          <p:cNvSpPr txBox="1">
            <a:spLocks noGrp="1"/>
          </p:cNvSpPr>
          <p:nvPr>
            <p:ph type="ctrTitle"/>
          </p:nvPr>
        </p:nvSpPr>
        <p:spPr>
          <a:xfrm>
            <a:off x="956847" y="2173513"/>
            <a:ext cx="10248143" cy="2510973"/>
          </a:xfrm>
          <a:prstGeom prst="rect">
            <a:avLst/>
          </a:prstGeom>
        </p:spPr>
        <p:txBody>
          <a:bodyPr spcFirstLastPara="1" wrap="square" lIns="121598" tIns="121598" rIns="121598" bIns="121598" anchor="b" anchorCtr="0">
            <a:noAutofit/>
          </a:bodyPr>
          <a:lstStyle/>
          <a:p>
            <a:pPr algn="ctr"/>
            <a:r>
              <a:rPr lang="en-US" sz="5400" b="1">
                <a:solidFill>
                  <a:schemeClr val="tx1"/>
                </a:solidFill>
                <a:latin typeface="+mn-lt"/>
              </a:rPr>
              <a:t>Luyện tập</a:t>
            </a:r>
            <a:br>
              <a:rPr lang="en-US" sz="5400" b="1">
                <a:solidFill>
                  <a:srgbClr val="FF0000"/>
                </a:solidFill>
                <a:latin typeface="+mn-lt"/>
              </a:rPr>
            </a:br>
            <a:r>
              <a:rPr lang="en-US" sz="7200" b="1">
                <a:solidFill>
                  <a:srgbClr val="FF0000"/>
                </a:solidFill>
                <a:latin typeface="+mn-lt"/>
              </a:rPr>
              <a:t>Viết đoạn văn </a:t>
            </a:r>
            <a:br>
              <a:rPr lang="en-US" sz="7200" b="1">
                <a:solidFill>
                  <a:srgbClr val="FF0000"/>
                </a:solidFill>
                <a:latin typeface="+mn-lt"/>
              </a:rPr>
            </a:br>
            <a:r>
              <a:rPr lang="en-US" sz="7200" b="1">
                <a:solidFill>
                  <a:srgbClr val="FF0000"/>
                </a:solidFill>
                <a:latin typeface="+mn-lt"/>
              </a:rPr>
              <a:t>tả ngôi nhà của mình</a:t>
            </a:r>
            <a:endParaRPr lang="en-US" sz="6600" b="1">
              <a:solidFill>
                <a:srgbClr val="FF0000"/>
              </a:solidFill>
              <a:latin typeface="+mn-lt"/>
            </a:endParaRPr>
          </a:p>
        </p:txBody>
      </p:sp>
      <p:sp>
        <p:nvSpPr>
          <p:cNvPr id="910" name="Google Shape;910;p35"/>
          <p:cNvSpPr txBox="1">
            <a:spLocks noGrp="1"/>
          </p:cNvSpPr>
          <p:nvPr>
            <p:ph type="subTitle" idx="1"/>
          </p:nvPr>
        </p:nvSpPr>
        <p:spPr>
          <a:xfrm>
            <a:off x="4425440" y="5012473"/>
            <a:ext cx="3310988" cy="891788"/>
          </a:xfrm>
          <a:prstGeom prst="rect">
            <a:avLst/>
          </a:prstGeom>
        </p:spPr>
        <p:txBody>
          <a:bodyPr spcFirstLastPara="1" wrap="square" lIns="121598" tIns="121598" rIns="121598" bIns="121598" anchor="ctr" anchorCtr="0">
            <a:noAutofit/>
          </a:bodyPr>
          <a:lstStyle/>
          <a:p>
            <a:pPr marL="0" indent="0"/>
            <a:r>
              <a:rPr lang="en" sz="4000"/>
              <a:t>Trang 96</a:t>
            </a:r>
            <a:endParaRPr sz="40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47713D-7CAD-C805-5259-5761A34F4C7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5566"/>
          <a:stretch/>
        </p:blipFill>
        <p:spPr>
          <a:xfrm>
            <a:off x="179571" y="745684"/>
            <a:ext cx="11802695" cy="3363081"/>
          </a:xfrm>
          <a:prstGeom prst="rect">
            <a:avLst/>
          </a:prstGeom>
        </p:spPr>
      </p:pic>
      <p:sp>
        <p:nvSpPr>
          <p:cNvPr id="2" name="TextBox 1">
            <a:extLst>
              <a:ext uri="{FF2B5EF4-FFF2-40B4-BE49-F238E27FC236}">
                <a16:creationId xmlns:a16="http://schemas.microsoft.com/office/drawing/2014/main" id="{17848584-8435-B088-CABB-7D7444956D5E}"/>
              </a:ext>
            </a:extLst>
          </p:cNvPr>
          <p:cNvSpPr txBox="1"/>
          <p:nvPr/>
        </p:nvSpPr>
        <p:spPr>
          <a:xfrm>
            <a:off x="523572" y="160909"/>
            <a:ext cx="11114690" cy="584775"/>
          </a:xfrm>
          <a:prstGeom prst="rect">
            <a:avLst/>
          </a:prstGeom>
          <a:noFill/>
        </p:spPr>
        <p:txBody>
          <a:bodyPr wrap="square" rtlCol="0">
            <a:spAutoFit/>
          </a:bodyPr>
          <a:lstStyle/>
          <a:p>
            <a:pPr algn="just"/>
            <a:r>
              <a:rPr lang="en-US" sz="3200">
                <a:solidFill>
                  <a:srgbClr val="FF0000"/>
                </a:solidFill>
              </a:rPr>
              <a:t>1</a:t>
            </a:r>
            <a:r>
              <a:rPr lang="en-US" sz="3200"/>
              <a:t>. Quan sát tranh, nêu đặc điểm của sự vật trong mỗi tranh.</a:t>
            </a:r>
          </a:p>
        </p:txBody>
      </p:sp>
      <p:sp>
        <p:nvSpPr>
          <p:cNvPr id="8" name="TextBox 7">
            <a:extLst>
              <a:ext uri="{FF2B5EF4-FFF2-40B4-BE49-F238E27FC236}">
                <a16:creationId xmlns:a16="http://schemas.microsoft.com/office/drawing/2014/main" id="{136E2E05-1A78-7157-ADC4-B27EB40866FE}"/>
              </a:ext>
            </a:extLst>
          </p:cNvPr>
          <p:cNvSpPr txBox="1"/>
          <p:nvPr/>
        </p:nvSpPr>
        <p:spPr>
          <a:xfrm>
            <a:off x="523572" y="3650103"/>
            <a:ext cx="11114690" cy="3046988"/>
          </a:xfrm>
          <a:prstGeom prst="rect">
            <a:avLst/>
          </a:prstGeom>
          <a:solidFill>
            <a:schemeClr val="bg1"/>
          </a:solidFill>
        </p:spPr>
        <p:txBody>
          <a:bodyPr wrap="square" rtlCol="0">
            <a:spAutoFit/>
          </a:bodyPr>
          <a:lstStyle/>
          <a:p>
            <a:pPr algn="just"/>
            <a:r>
              <a:rPr lang="en-US" sz="3200">
                <a:solidFill>
                  <a:srgbClr val="FF0000"/>
                </a:solidFill>
              </a:rPr>
              <a:t>G</a:t>
            </a:r>
            <a:r>
              <a:rPr lang="en-US" sz="3200"/>
              <a:t>:</a:t>
            </a:r>
          </a:p>
          <a:p>
            <a:pPr marL="457200" indent="-457200" algn="just">
              <a:buFontTx/>
              <a:buChar char="-"/>
            </a:pPr>
            <a:r>
              <a:rPr lang="en-US" sz="3200"/>
              <a:t>Ngôi nhà trong tranh thuộc loại nhà gì?</a:t>
            </a:r>
          </a:p>
          <a:p>
            <a:pPr marL="457200" indent="-457200" algn="just">
              <a:buFontTx/>
              <a:buChar char="-"/>
            </a:pPr>
            <a:r>
              <a:rPr lang="en-US" sz="3200"/>
              <a:t>Ngôi nhà đó có những đặc điểm gì nổi bật (hình dáng, màu sắc,…)</a:t>
            </a:r>
          </a:p>
          <a:p>
            <a:pPr marL="457200" indent="-457200" algn="just">
              <a:buFontTx/>
              <a:buChar char="-"/>
            </a:pPr>
            <a:r>
              <a:rPr lang="en-US" sz="3200"/>
              <a:t>Cảnh vật xung quanh như thế nào?</a:t>
            </a:r>
          </a:p>
          <a:p>
            <a:pPr marL="457200" indent="-457200" algn="just">
              <a:buFontTx/>
              <a:buChar char="-"/>
            </a:pPr>
            <a:r>
              <a:rPr lang="en-US" sz="3200"/>
              <a:t>Em có cảm nghĩ gì khi quan sát ngôi nhà?</a:t>
            </a:r>
          </a:p>
        </p:txBody>
      </p:sp>
    </p:spTree>
    <p:custDataLst>
      <p:tags r:id="rId1"/>
    </p:custDataLst>
    <p:extLst>
      <p:ext uri="{BB962C8B-B14F-4D97-AF65-F5344CB8AC3E}">
        <p14:creationId xmlns:p14="http://schemas.microsoft.com/office/powerpoint/2010/main" val="273633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48584-8435-B088-CABB-7D7444956D5E}"/>
              </a:ext>
            </a:extLst>
          </p:cNvPr>
          <p:cNvSpPr txBox="1"/>
          <p:nvPr/>
        </p:nvSpPr>
        <p:spPr>
          <a:xfrm>
            <a:off x="523574" y="453298"/>
            <a:ext cx="11114690" cy="584775"/>
          </a:xfrm>
          <a:prstGeom prst="rect">
            <a:avLst/>
          </a:prstGeom>
          <a:noFill/>
        </p:spPr>
        <p:txBody>
          <a:bodyPr wrap="square" rtlCol="0">
            <a:spAutoFit/>
          </a:bodyPr>
          <a:lstStyle/>
          <a:p>
            <a:pPr algn="just"/>
            <a:r>
              <a:rPr lang="en-US" sz="3200">
                <a:solidFill>
                  <a:srgbClr val="FF0000"/>
                </a:solidFill>
              </a:rPr>
              <a:t>1</a:t>
            </a:r>
            <a:r>
              <a:rPr lang="en-US" sz="3200"/>
              <a:t>. Quan sát tranh, nêu đặc điểm của sự vật trong mỗi tranh.</a:t>
            </a:r>
          </a:p>
        </p:txBody>
      </p:sp>
      <p:pic>
        <p:nvPicPr>
          <p:cNvPr id="7" name="Picture 6">
            <a:extLst>
              <a:ext uri="{FF2B5EF4-FFF2-40B4-BE49-F238E27FC236}">
                <a16:creationId xmlns:a16="http://schemas.microsoft.com/office/drawing/2014/main" id="{8547713D-7CAD-C805-5259-5761A34F4C7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r="65071"/>
          <a:stretch/>
        </p:blipFill>
        <p:spPr>
          <a:xfrm>
            <a:off x="0" y="1038073"/>
            <a:ext cx="6030644" cy="5209647"/>
          </a:xfrm>
          <a:prstGeom prst="rect">
            <a:avLst/>
          </a:prstGeom>
          <a:ln>
            <a:noFill/>
          </a:ln>
          <a:effectLst>
            <a:softEdge rad="112500"/>
          </a:effectLst>
        </p:spPr>
      </p:pic>
      <p:sp>
        <p:nvSpPr>
          <p:cNvPr id="3" name="Freeform: Shape 2">
            <a:extLst>
              <a:ext uri="{FF2B5EF4-FFF2-40B4-BE49-F238E27FC236}">
                <a16:creationId xmlns:a16="http://schemas.microsoft.com/office/drawing/2014/main" id="{01A14BCA-4ECB-CB83-466B-CC9114454CFC}"/>
              </a:ext>
            </a:extLst>
          </p:cNvPr>
          <p:cNvSpPr/>
          <p:nvPr/>
        </p:nvSpPr>
        <p:spPr>
          <a:xfrm>
            <a:off x="6131196" y="3111647"/>
            <a:ext cx="6030644" cy="1962059"/>
          </a:xfrm>
          <a:custGeom>
            <a:avLst/>
            <a:gdLst>
              <a:gd name="connsiteX0" fmla="*/ 0 w 2255387"/>
              <a:gd name="connsiteY0" fmla="*/ 180431 h 1804310"/>
              <a:gd name="connsiteX1" fmla="*/ 180431 w 2255387"/>
              <a:gd name="connsiteY1" fmla="*/ 0 h 1804310"/>
              <a:gd name="connsiteX2" fmla="*/ 2074956 w 2255387"/>
              <a:gd name="connsiteY2" fmla="*/ 0 h 1804310"/>
              <a:gd name="connsiteX3" fmla="*/ 2255387 w 2255387"/>
              <a:gd name="connsiteY3" fmla="*/ 180431 h 1804310"/>
              <a:gd name="connsiteX4" fmla="*/ 2255387 w 2255387"/>
              <a:gd name="connsiteY4" fmla="*/ 1623879 h 1804310"/>
              <a:gd name="connsiteX5" fmla="*/ 2074956 w 2255387"/>
              <a:gd name="connsiteY5" fmla="*/ 1804310 h 1804310"/>
              <a:gd name="connsiteX6" fmla="*/ 180431 w 2255387"/>
              <a:gd name="connsiteY6" fmla="*/ 1804310 h 1804310"/>
              <a:gd name="connsiteX7" fmla="*/ 0 w 2255387"/>
              <a:gd name="connsiteY7" fmla="*/ 1623879 h 1804310"/>
              <a:gd name="connsiteX8" fmla="*/ 0 w 2255387"/>
              <a:gd name="connsiteY8" fmla="*/ 180431 h 180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387" h="1804310">
                <a:moveTo>
                  <a:pt x="0" y="180431"/>
                </a:moveTo>
                <a:cubicBezTo>
                  <a:pt x="0" y="80782"/>
                  <a:pt x="80782" y="0"/>
                  <a:pt x="180431" y="0"/>
                </a:cubicBezTo>
                <a:lnTo>
                  <a:pt x="2074956" y="0"/>
                </a:lnTo>
                <a:cubicBezTo>
                  <a:pt x="2174605" y="0"/>
                  <a:pt x="2255387" y="80782"/>
                  <a:pt x="2255387" y="180431"/>
                </a:cubicBezTo>
                <a:lnTo>
                  <a:pt x="2255387" y="1623879"/>
                </a:lnTo>
                <a:cubicBezTo>
                  <a:pt x="2255387" y="1723528"/>
                  <a:pt x="2174605" y="1804310"/>
                  <a:pt x="2074956" y="1804310"/>
                </a:cubicBezTo>
                <a:lnTo>
                  <a:pt x="180431" y="1804310"/>
                </a:lnTo>
                <a:cubicBezTo>
                  <a:pt x="80782" y="1804310"/>
                  <a:pt x="0" y="1723528"/>
                  <a:pt x="0" y="1623879"/>
                </a:cubicBezTo>
                <a:lnTo>
                  <a:pt x="0" y="18043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956" tIns="170956" rIns="170956" bIns="170956" numCol="1" spcCol="1270" anchor="ctr" anchorCtr="0">
            <a:noAutofit/>
          </a:bodyPr>
          <a:lstStyle/>
          <a:p>
            <a:pPr marL="0" lvl="0" indent="0" algn="just" defTabSz="2755900">
              <a:lnSpc>
                <a:spcPct val="90000"/>
              </a:lnSpc>
              <a:spcBef>
                <a:spcPct val="0"/>
              </a:spcBef>
              <a:spcAft>
                <a:spcPct val="35000"/>
              </a:spcAft>
              <a:buNone/>
            </a:pPr>
            <a:r>
              <a:rPr lang="en-US" sz="3600" kern="1200">
                <a:solidFill>
                  <a:schemeClr val="tx1"/>
                </a:solidFill>
              </a:rPr>
              <a:t>Nhà sàn: </a:t>
            </a:r>
          </a:p>
          <a:p>
            <a:pPr marL="0" lvl="0" indent="0" algn="just" defTabSz="2755900">
              <a:lnSpc>
                <a:spcPct val="90000"/>
              </a:lnSpc>
              <a:spcBef>
                <a:spcPct val="0"/>
              </a:spcBef>
              <a:spcAft>
                <a:spcPct val="35000"/>
              </a:spcAft>
              <a:buNone/>
            </a:pPr>
            <a:r>
              <a:rPr lang="en-US" sz="3600" kern="1200">
                <a:solidFill>
                  <a:schemeClr val="tx1"/>
                </a:solidFill>
              </a:rPr>
              <a:t>+ Màu vàng, chân nhà cao</a:t>
            </a:r>
          </a:p>
          <a:p>
            <a:pPr marL="0" lvl="0" indent="0" algn="just" defTabSz="2755900">
              <a:lnSpc>
                <a:spcPct val="90000"/>
              </a:lnSpc>
              <a:spcBef>
                <a:spcPct val="0"/>
              </a:spcBef>
              <a:spcAft>
                <a:spcPct val="35000"/>
              </a:spcAft>
              <a:buNone/>
            </a:pPr>
            <a:r>
              <a:rPr lang="en-US" sz="3600" kern="1200">
                <a:solidFill>
                  <a:schemeClr val="tx1"/>
                </a:solidFill>
              </a:rPr>
              <a:t>+ Vật liệu làm nhà dễ tìm: làm từ thân cây, lá cây,…</a:t>
            </a:r>
          </a:p>
          <a:p>
            <a:pPr marL="0" lvl="0" indent="0" algn="just" defTabSz="2755900">
              <a:lnSpc>
                <a:spcPct val="90000"/>
              </a:lnSpc>
              <a:spcBef>
                <a:spcPct val="0"/>
              </a:spcBef>
              <a:spcAft>
                <a:spcPct val="35000"/>
              </a:spcAft>
              <a:buNone/>
            </a:pPr>
            <a:r>
              <a:rPr lang="en-US" sz="3600" kern="1200">
                <a:solidFill>
                  <a:schemeClr val="tx1"/>
                </a:solidFill>
              </a:rPr>
              <a:t>+ Xung quanh nhà màu xanh bao phủ, cảnh vật yên bình, giản dị</a:t>
            </a:r>
          </a:p>
          <a:p>
            <a:pPr marL="0" lvl="0" indent="0" algn="just" defTabSz="2755900">
              <a:lnSpc>
                <a:spcPct val="90000"/>
              </a:lnSpc>
              <a:spcBef>
                <a:spcPct val="0"/>
              </a:spcBef>
              <a:spcAft>
                <a:spcPct val="35000"/>
              </a:spcAft>
              <a:buNone/>
            </a:pPr>
            <a:r>
              <a:rPr lang="en-US" sz="3600" kern="1200">
                <a:solidFill>
                  <a:schemeClr val="tx1"/>
                </a:solidFill>
              </a:rPr>
              <a:t>+ …</a:t>
            </a:r>
          </a:p>
          <a:p>
            <a:pPr marL="0" lvl="0" indent="0" algn="just" defTabSz="2755900">
              <a:lnSpc>
                <a:spcPct val="90000"/>
              </a:lnSpc>
              <a:spcBef>
                <a:spcPct val="0"/>
              </a:spcBef>
              <a:spcAft>
                <a:spcPct val="35000"/>
              </a:spcAft>
              <a:buNone/>
            </a:pPr>
            <a:endParaRPr lang="en-US" sz="3600" kern="1200">
              <a:solidFill>
                <a:schemeClr val="tx1"/>
              </a:solidFill>
            </a:endParaRPr>
          </a:p>
        </p:txBody>
      </p:sp>
    </p:spTree>
    <p:custDataLst>
      <p:tags r:id="rId1"/>
    </p:custDataLst>
    <p:extLst>
      <p:ext uri="{BB962C8B-B14F-4D97-AF65-F5344CB8AC3E}">
        <p14:creationId xmlns:p14="http://schemas.microsoft.com/office/powerpoint/2010/main" val="111040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48584-8435-B088-CABB-7D7444956D5E}"/>
              </a:ext>
            </a:extLst>
          </p:cNvPr>
          <p:cNvSpPr txBox="1"/>
          <p:nvPr/>
        </p:nvSpPr>
        <p:spPr>
          <a:xfrm>
            <a:off x="523574" y="453298"/>
            <a:ext cx="11114690" cy="584775"/>
          </a:xfrm>
          <a:prstGeom prst="rect">
            <a:avLst/>
          </a:prstGeom>
          <a:noFill/>
        </p:spPr>
        <p:txBody>
          <a:bodyPr wrap="square" rtlCol="0">
            <a:spAutoFit/>
          </a:bodyPr>
          <a:lstStyle/>
          <a:p>
            <a:pPr algn="just"/>
            <a:r>
              <a:rPr lang="en-US" sz="3200">
                <a:solidFill>
                  <a:srgbClr val="FF0000"/>
                </a:solidFill>
              </a:rPr>
              <a:t>1</a:t>
            </a:r>
            <a:r>
              <a:rPr lang="en-US" sz="3200"/>
              <a:t>. Quan sát tranh, nêu đặc điểm của sự vật trong mỗi tranh.</a:t>
            </a:r>
          </a:p>
        </p:txBody>
      </p:sp>
      <p:pic>
        <p:nvPicPr>
          <p:cNvPr id="7" name="Picture 6">
            <a:extLst>
              <a:ext uri="{FF2B5EF4-FFF2-40B4-BE49-F238E27FC236}">
                <a16:creationId xmlns:a16="http://schemas.microsoft.com/office/drawing/2014/main" id="{8547713D-7CAD-C805-5259-5761A34F4C7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34043" t="11498" r="35547" b="9235"/>
          <a:stretch/>
        </p:blipFill>
        <p:spPr>
          <a:xfrm>
            <a:off x="280219" y="1578079"/>
            <a:ext cx="5250426" cy="4129548"/>
          </a:xfrm>
          <a:prstGeom prst="rect">
            <a:avLst/>
          </a:prstGeom>
          <a:ln>
            <a:noFill/>
          </a:ln>
          <a:effectLst>
            <a:softEdge rad="112500"/>
          </a:effectLst>
        </p:spPr>
      </p:pic>
      <p:sp>
        <p:nvSpPr>
          <p:cNvPr id="3" name="Freeform: Shape 2">
            <a:extLst>
              <a:ext uri="{FF2B5EF4-FFF2-40B4-BE49-F238E27FC236}">
                <a16:creationId xmlns:a16="http://schemas.microsoft.com/office/drawing/2014/main" id="{01A14BCA-4ECB-CB83-466B-CC9114454CFC}"/>
              </a:ext>
            </a:extLst>
          </p:cNvPr>
          <p:cNvSpPr/>
          <p:nvPr/>
        </p:nvSpPr>
        <p:spPr>
          <a:xfrm>
            <a:off x="5968964" y="3155892"/>
            <a:ext cx="6030644" cy="1962059"/>
          </a:xfrm>
          <a:custGeom>
            <a:avLst/>
            <a:gdLst>
              <a:gd name="connsiteX0" fmla="*/ 0 w 2255387"/>
              <a:gd name="connsiteY0" fmla="*/ 180431 h 1804310"/>
              <a:gd name="connsiteX1" fmla="*/ 180431 w 2255387"/>
              <a:gd name="connsiteY1" fmla="*/ 0 h 1804310"/>
              <a:gd name="connsiteX2" fmla="*/ 2074956 w 2255387"/>
              <a:gd name="connsiteY2" fmla="*/ 0 h 1804310"/>
              <a:gd name="connsiteX3" fmla="*/ 2255387 w 2255387"/>
              <a:gd name="connsiteY3" fmla="*/ 180431 h 1804310"/>
              <a:gd name="connsiteX4" fmla="*/ 2255387 w 2255387"/>
              <a:gd name="connsiteY4" fmla="*/ 1623879 h 1804310"/>
              <a:gd name="connsiteX5" fmla="*/ 2074956 w 2255387"/>
              <a:gd name="connsiteY5" fmla="*/ 1804310 h 1804310"/>
              <a:gd name="connsiteX6" fmla="*/ 180431 w 2255387"/>
              <a:gd name="connsiteY6" fmla="*/ 1804310 h 1804310"/>
              <a:gd name="connsiteX7" fmla="*/ 0 w 2255387"/>
              <a:gd name="connsiteY7" fmla="*/ 1623879 h 1804310"/>
              <a:gd name="connsiteX8" fmla="*/ 0 w 2255387"/>
              <a:gd name="connsiteY8" fmla="*/ 180431 h 180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387" h="1804310">
                <a:moveTo>
                  <a:pt x="0" y="180431"/>
                </a:moveTo>
                <a:cubicBezTo>
                  <a:pt x="0" y="80782"/>
                  <a:pt x="80782" y="0"/>
                  <a:pt x="180431" y="0"/>
                </a:cubicBezTo>
                <a:lnTo>
                  <a:pt x="2074956" y="0"/>
                </a:lnTo>
                <a:cubicBezTo>
                  <a:pt x="2174605" y="0"/>
                  <a:pt x="2255387" y="80782"/>
                  <a:pt x="2255387" y="180431"/>
                </a:cubicBezTo>
                <a:lnTo>
                  <a:pt x="2255387" y="1623879"/>
                </a:lnTo>
                <a:cubicBezTo>
                  <a:pt x="2255387" y="1723528"/>
                  <a:pt x="2174605" y="1804310"/>
                  <a:pt x="2074956" y="1804310"/>
                </a:cubicBezTo>
                <a:lnTo>
                  <a:pt x="180431" y="1804310"/>
                </a:lnTo>
                <a:cubicBezTo>
                  <a:pt x="80782" y="1804310"/>
                  <a:pt x="0" y="1723528"/>
                  <a:pt x="0" y="1623879"/>
                </a:cubicBezTo>
                <a:lnTo>
                  <a:pt x="0" y="18043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956" tIns="170956" rIns="170956" bIns="170956" numCol="1" spcCol="1270" anchor="ctr" anchorCtr="0">
            <a:noAutofit/>
          </a:bodyPr>
          <a:lstStyle/>
          <a:p>
            <a:pPr marL="0" lvl="0" indent="0" algn="just" defTabSz="2755900">
              <a:lnSpc>
                <a:spcPct val="90000"/>
              </a:lnSpc>
              <a:spcBef>
                <a:spcPct val="0"/>
              </a:spcBef>
              <a:spcAft>
                <a:spcPct val="35000"/>
              </a:spcAft>
              <a:buNone/>
            </a:pPr>
            <a:r>
              <a:rPr lang="en-US" sz="3600" kern="1200">
                <a:solidFill>
                  <a:schemeClr val="tx1"/>
                </a:solidFill>
              </a:rPr>
              <a:t>Nhà ngói (nhà cấp bốn): </a:t>
            </a:r>
          </a:p>
          <a:p>
            <a:pPr marL="0" lvl="0" indent="0" algn="just" defTabSz="2755900">
              <a:lnSpc>
                <a:spcPct val="90000"/>
              </a:lnSpc>
              <a:spcBef>
                <a:spcPct val="0"/>
              </a:spcBef>
              <a:spcAft>
                <a:spcPct val="35000"/>
              </a:spcAft>
              <a:buNone/>
            </a:pPr>
            <a:r>
              <a:rPr lang="en-US" sz="3600" kern="1200">
                <a:solidFill>
                  <a:schemeClr val="tx1"/>
                </a:solidFill>
              </a:rPr>
              <a:t>+ Ngôi nhà nhỏ, dễ thương, giản dị </a:t>
            </a:r>
          </a:p>
          <a:p>
            <a:pPr marL="0" lvl="0" indent="0" algn="just" defTabSz="2755900">
              <a:lnSpc>
                <a:spcPct val="90000"/>
              </a:lnSpc>
              <a:spcBef>
                <a:spcPct val="0"/>
              </a:spcBef>
              <a:spcAft>
                <a:spcPct val="35000"/>
              </a:spcAft>
              <a:buNone/>
            </a:pPr>
            <a:r>
              <a:rPr lang="en-US" sz="3600" kern="1200">
                <a:solidFill>
                  <a:schemeClr val="tx1"/>
                </a:solidFill>
              </a:rPr>
              <a:t>+ Mái ngói đỏ chót</a:t>
            </a:r>
          </a:p>
          <a:p>
            <a:pPr marL="0" lvl="0" indent="0" algn="just" defTabSz="2755900">
              <a:lnSpc>
                <a:spcPct val="90000"/>
              </a:lnSpc>
              <a:spcBef>
                <a:spcPct val="0"/>
              </a:spcBef>
              <a:spcAft>
                <a:spcPct val="35000"/>
              </a:spcAft>
              <a:buNone/>
            </a:pPr>
            <a:r>
              <a:rPr lang="en-US" sz="3600" kern="1200">
                <a:solidFill>
                  <a:schemeClr val="tx1"/>
                </a:solidFill>
              </a:rPr>
              <a:t>+ Xung quanh nhà màu xanh bao phủ, cảnh vật yên bình</a:t>
            </a:r>
          </a:p>
          <a:p>
            <a:pPr marL="0" lvl="0" indent="0" algn="just" defTabSz="2755900">
              <a:lnSpc>
                <a:spcPct val="90000"/>
              </a:lnSpc>
              <a:spcBef>
                <a:spcPct val="0"/>
              </a:spcBef>
              <a:spcAft>
                <a:spcPct val="35000"/>
              </a:spcAft>
              <a:buNone/>
            </a:pPr>
            <a:r>
              <a:rPr lang="en-US" sz="3600" kern="1200">
                <a:solidFill>
                  <a:schemeClr val="tx1"/>
                </a:solidFill>
              </a:rPr>
              <a:t>+ …</a:t>
            </a:r>
          </a:p>
          <a:p>
            <a:pPr marL="0" lvl="0" indent="0" algn="just" defTabSz="2755900">
              <a:lnSpc>
                <a:spcPct val="90000"/>
              </a:lnSpc>
              <a:spcBef>
                <a:spcPct val="0"/>
              </a:spcBef>
              <a:spcAft>
                <a:spcPct val="35000"/>
              </a:spcAft>
              <a:buNone/>
            </a:pPr>
            <a:endParaRPr lang="en-US" sz="3600" kern="1200">
              <a:solidFill>
                <a:schemeClr val="tx1"/>
              </a:solidFill>
            </a:endParaRPr>
          </a:p>
        </p:txBody>
      </p:sp>
    </p:spTree>
    <p:custDataLst>
      <p:tags r:id="rId1"/>
    </p:custDataLst>
    <p:extLst>
      <p:ext uri="{BB962C8B-B14F-4D97-AF65-F5344CB8AC3E}">
        <p14:creationId xmlns:p14="http://schemas.microsoft.com/office/powerpoint/2010/main" val="3228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48584-8435-B088-CABB-7D7444956D5E}"/>
              </a:ext>
            </a:extLst>
          </p:cNvPr>
          <p:cNvSpPr txBox="1"/>
          <p:nvPr/>
        </p:nvSpPr>
        <p:spPr>
          <a:xfrm>
            <a:off x="523574" y="453298"/>
            <a:ext cx="11114690" cy="584775"/>
          </a:xfrm>
          <a:prstGeom prst="rect">
            <a:avLst/>
          </a:prstGeom>
          <a:noFill/>
        </p:spPr>
        <p:txBody>
          <a:bodyPr wrap="square" rtlCol="0">
            <a:spAutoFit/>
          </a:bodyPr>
          <a:lstStyle/>
          <a:p>
            <a:pPr algn="just"/>
            <a:r>
              <a:rPr lang="en-US" sz="3200">
                <a:solidFill>
                  <a:srgbClr val="FF0000"/>
                </a:solidFill>
              </a:rPr>
              <a:t>1</a:t>
            </a:r>
            <a:r>
              <a:rPr lang="en-US" sz="3200"/>
              <a:t>. Quan sát tranh, nêu đặc điểm của sự vật trong mỗi tranh.</a:t>
            </a:r>
          </a:p>
        </p:txBody>
      </p:sp>
      <p:pic>
        <p:nvPicPr>
          <p:cNvPr id="7" name="Picture 6">
            <a:extLst>
              <a:ext uri="{FF2B5EF4-FFF2-40B4-BE49-F238E27FC236}">
                <a16:creationId xmlns:a16="http://schemas.microsoft.com/office/drawing/2014/main" id="{8547713D-7CAD-C805-5259-5761A34F4C7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64780" t="8485" r="4810" b="12248"/>
          <a:stretch/>
        </p:blipFill>
        <p:spPr>
          <a:xfrm>
            <a:off x="294968" y="1637072"/>
            <a:ext cx="5250426" cy="4129548"/>
          </a:xfrm>
          <a:prstGeom prst="rect">
            <a:avLst/>
          </a:prstGeom>
          <a:ln>
            <a:noFill/>
          </a:ln>
          <a:effectLst>
            <a:softEdge rad="112500"/>
          </a:effectLst>
        </p:spPr>
      </p:pic>
      <p:sp>
        <p:nvSpPr>
          <p:cNvPr id="3" name="Freeform: Shape 2">
            <a:extLst>
              <a:ext uri="{FF2B5EF4-FFF2-40B4-BE49-F238E27FC236}">
                <a16:creationId xmlns:a16="http://schemas.microsoft.com/office/drawing/2014/main" id="{01A14BCA-4ECB-CB83-466B-CC9114454CFC}"/>
              </a:ext>
            </a:extLst>
          </p:cNvPr>
          <p:cNvSpPr/>
          <p:nvPr/>
        </p:nvSpPr>
        <p:spPr>
          <a:xfrm>
            <a:off x="5836226" y="1776163"/>
            <a:ext cx="6030644" cy="4205849"/>
          </a:xfrm>
          <a:custGeom>
            <a:avLst/>
            <a:gdLst>
              <a:gd name="connsiteX0" fmla="*/ 0 w 2255387"/>
              <a:gd name="connsiteY0" fmla="*/ 180431 h 1804310"/>
              <a:gd name="connsiteX1" fmla="*/ 180431 w 2255387"/>
              <a:gd name="connsiteY1" fmla="*/ 0 h 1804310"/>
              <a:gd name="connsiteX2" fmla="*/ 2074956 w 2255387"/>
              <a:gd name="connsiteY2" fmla="*/ 0 h 1804310"/>
              <a:gd name="connsiteX3" fmla="*/ 2255387 w 2255387"/>
              <a:gd name="connsiteY3" fmla="*/ 180431 h 1804310"/>
              <a:gd name="connsiteX4" fmla="*/ 2255387 w 2255387"/>
              <a:gd name="connsiteY4" fmla="*/ 1623879 h 1804310"/>
              <a:gd name="connsiteX5" fmla="*/ 2074956 w 2255387"/>
              <a:gd name="connsiteY5" fmla="*/ 1804310 h 1804310"/>
              <a:gd name="connsiteX6" fmla="*/ 180431 w 2255387"/>
              <a:gd name="connsiteY6" fmla="*/ 1804310 h 1804310"/>
              <a:gd name="connsiteX7" fmla="*/ 0 w 2255387"/>
              <a:gd name="connsiteY7" fmla="*/ 1623879 h 1804310"/>
              <a:gd name="connsiteX8" fmla="*/ 0 w 2255387"/>
              <a:gd name="connsiteY8" fmla="*/ 180431 h 180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387" h="1804310">
                <a:moveTo>
                  <a:pt x="0" y="180431"/>
                </a:moveTo>
                <a:cubicBezTo>
                  <a:pt x="0" y="80782"/>
                  <a:pt x="80782" y="0"/>
                  <a:pt x="180431" y="0"/>
                </a:cubicBezTo>
                <a:lnTo>
                  <a:pt x="2074956" y="0"/>
                </a:lnTo>
                <a:cubicBezTo>
                  <a:pt x="2174605" y="0"/>
                  <a:pt x="2255387" y="80782"/>
                  <a:pt x="2255387" y="180431"/>
                </a:cubicBezTo>
                <a:lnTo>
                  <a:pt x="2255387" y="1623879"/>
                </a:lnTo>
                <a:cubicBezTo>
                  <a:pt x="2255387" y="1723528"/>
                  <a:pt x="2174605" y="1804310"/>
                  <a:pt x="2074956" y="1804310"/>
                </a:cubicBezTo>
                <a:lnTo>
                  <a:pt x="180431" y="1804310"/>
                </a:lnTo>
                <a:cubicBezTo>
                  <a:pt x="80782" y="1804310"/>
                  <a:pt x="0" y="1723528"/>
                  <a:pt x="0" y="1623879"/>
                </a:cubicBezTo>
                <a:lnTo>
                  <a:pt x="0" y="18043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956" tIns="170956" rIns="170956" bIns="170956" numCol="1" spcCol="1270" anchor="ctr" anchorCtr="0">
            <a:noAutofit/>
          </a:bodyPr>
          <a:lstStyle/>
          <a:p>
            <a:pPr marL="0" lvl="0" indent="0" algn="just" defTabSz="2755900">
              <a:lnSpc>
                <a:spcPct val="90000"/>
              </a:lnSpc>
              <a:spcBef>
                <a:spcPct val="0"/>
              </a:spcBef>
              <a:spcAft>
                <a:spcPct val="35000"/>
              </a:spcAft>
              <a:buNone/>
            </a:pPr>
            <a:r>
              <a:rPr lang="en-US" sz="3600" kern="1200">
                <a:solidFill>
                  <a:schemeClr val="tx1"/>
                </a:solidFill>
              </a:rPr>
              <a:t>Nhà xây: </a:t>
            </a:r>
          </a:p>
          <a:p>
            <a:pPr marL="0" lvl="0" indent="0" algn="just" defTabSz="2755900">
              <a:lnSpc>
                <a:spcPct val="90000"/>
              </a:lnSpc>
              <a:spcBef>
                <a:spcPct val="0"/>
              </a:spcBef>
              <a:spcAft>
                <a:spcPct val="35000"/>
              </a:spcAft>
              <a:buNone/>
            </a:pPr>
            <a:r>
              <a:rPr lang="en-US" sz="3600" kern="1200">
                <a:solidFill>
                  <a:schemeClr val="tx1"/>
                </a:solidFill>
              </a:rPr>
              <a:t>+ Ngôi nhà sang trọng, tường có màu hồng</a:t>
            </a:r>
          </a:p>
          <a:p>
            <a:pPr marL="0" lvl="0" indent="0" algn="just" defTabSz="2755900">
              <a:lnSpc>
                <a:spcPct val="90000"/>
              </a:lnSpc>
              <a:spcBef>
                <a:spcPct val="0"/>
              </a:spcBef>
              <a:spcAft>
                <a:spcPct val="35000"/>
              </a:spcAft>
              <a:buNone/>
            </a:pPr>
            <a:r>
              <a:rPr lang="en-US" sz="3600" kern="1200">
                <a:solidFill>
                  <a:schemeClr val="tx1"/>
                </a:solidFill>
              </a:rPr>
              <a:t>+ Nội thất bên trong hiện đại, đẹp mắt, bày biện gọn gàng,…</a:t>
            </a:r>
          </a:p>
          <a:p>
            <a:pPr marL="0" lvl="0" indent="0" algn="just" defTabSz="2755900">
              <a:lnSpc>
                <a:spcPct val="90000"/>
              </a:lnSpc>
              <a:spcBef>
                <a:spcPct val="0"/>
              </a:spcBef>
              <a:spcAft>
                <a:spcPct val="35000"/>
              </a:spcAft>
              <a:buNone/>
            </a:pPr>
            <a:r>
              <a:rPr lang="en-US" sz="3600" kern="1200">
                <a:solidFill>
                  <a:schemeClr val="tx1"/>
                </a:solidFill>
              </a:rPr>
              <a:t>+ …</a:t>
            </a:r>
          </a:p>
        </p:txBody>
      </p:sp>
    </p:spTree>
    <p:custDataLst>
      <p:tags r:id="rId1"/>
    </p:custDataLst>
    <p:extLst>
      <p:ext uri="{BB962C8B-B14F-4D97-AF65-F5344CB8AC3E}">
        <p14:creationId xmlns:p14="http://schemas.microsoft.com/office/powerpoint/2010/main" val="36042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48584-8435-B088-CABB-7D7444956D5E}"/>
              </a:ext>
            </a:extLst>
          </p:cNvPr>
          <p:cNvSpPr txBox="1"/>
          <p:nvPr/>
        </p:nvSpPr>
        <p:spPr>
          <a:xfrm>
            <a:off x="831503" y="261568"/>
            <a:ext cx="11114690" cy="584775"/>
          </a:xfrm>
          <a:prstGeom prst="rect">
            <a:avLst/>
          </a:prstGeom>
          <a:noFill/>
        </p:spPr>
        <p:txBody>
          <a:bodyPr wrap="square" rtlCol="0">
            <a:spAutoFit/>
          </a:bodyPr>
          <a:lstStyle/>
          <a:p>
            <a:pPr algn="just"/>
            <a:r>
              <a:rPr lang="en-US" sz="3200">
                <a:solidFill>
                  <a:srgbClr val="FF0000"/>
                </a:solidFill>
              </a:rPr>
              <a:t>2</a:t>
            </a:r>
            <a:r>
              <a:rPr lang="en-US" sz="3200"/>
              <a:t>. Viết đoạn văn tả ngôi nhà của em.</a:t>
            </a:r>
          </a:p>
        </p:txBody>
      </p:sp>
      <p:sp>
        <p:nvSpPr>
          <p:cNvPr id="3" name="TextBox 2">
            <a:extLst>
              <a:ext uri="{FF2B5EF4-FFF2-40B4-BE49-F238E27FC236}">
                <a16:creationId xmlns:a16="http://schemas.microsoft.com/office/drawing/2014/main" id="{646EFDE5-D32C-225F-5B71-62A5F3A8E832}"/>
              </a:ext>
            </a:extLst>
          </p:cNvPr>
          <p:cNvSpPr txBox="1"/>
          <p:nvPr/>
        </p:nvSpPr>
        <p:spPr>
          <a:xfrm>
            <a:off x="1349481" y="1028240"/>
            <a:ext cx="10390234" cy="5509200"/>
          </a:xfrm>
          <a:prstGeom prst="rect">
            <a:avLst/>
          </a:prstGeom>
          <a:solidFill>
            <a:schemeClr val="bg1"/>
          </a:solidFill>
        </p:spPr>
        <p:txBody>
          <a:bodyPr wrap="square" rtlCol="0">
            <a:spAutoFit/>
          </a:bodyPr>
          <a:lstStyle/>
          <a:p>
            <a:pPr algn="just"/>
            <a:r>
              <a:rPr lang="en-US" sz="3200">
                <a:solidFill>
                  <a:srgbClr val="FF0000"/>
                </a:solidFill>
              </a:rPr>
              <a:t>G</a:t>
            </a:r>
            <a:r>
              <a:rPr lang="en-US" sz="3200"/>
              <a:t>:</a:t>
            </a:r>
          </a:p>
          <a:p>
            <a:pPr algn="just"/>
            <a:r>
              <a:rPr lang="en-US" sz="3200"/>
              <a:t>a. Giới thiệu về ngôi nhà</a:t>
            </a:r>
          </a:p>
          <a:p>
            <a:pPr marL="457200" indent="-457200" algn="just">
              <a:buFontTx/>
              <a:buChar char="-"/>
            </a:pPr>
            <a:r>
              <a:rPr lang="en-US" sz="3200"/>
              <a:t>Nhà em ở đâu?</a:t>
            </a:r>
          </a:p>
          <a:p>
            <a:pPr marL="457200" indent="-457200" algn="just">
              <a:buFontTx/>
              <a:buChar char="-"/>
            </a:pPr>
            <a:r>
              <a:rPr lang="en-US" sz="3200"/>
              <a:t>Gia đình em ở đó từ khi nào?</a:t>
            </a:r>
          </a:p>
          <a:p>
            <a:pPr algn="just"/>
            <a:r>
              <a:rPr lang="en-US" sz="3200"/>
              <a:t>b. Tải bao quát về ngôi nhà </a:t>
            </a:r>
          </a:p>
          <a:p>
            <a:pPr marL="457200" indent="-457200" algn="just">
              <a:buFontTx/>
              <a:buChar char="-"/>
            </a:pPr>
            <a:r>
              <a:rPr lang="en-US" sz="3200"/>
              <a:t>Hình dáng</a:t>
            </a:r>
          </a:p>
          <a:p>
            <a:pPr marL="457200" indent="-457200" algn="just">
              <a:buFontTx/>
              <a:buChar char="-"/>
            </a:pPr>
            <a:r>
              <a:rPr lang="en-US" sz="3200"/>
              <a:t>Cảnh vật xung quanh</a:t>
            </a:r>
          </a:p>
          <a:p>
            <a:pPr algn="just"/>
            <a:r>
              <a:rPr lang="en-US" sz="3200"/>
              <a:t>c. Đặc điểm nổi bật của ngôi nhà</a:t>
            </a:r>
          </a:p>
          <a:p>
            <a:pPr marL="457200" indent="-457200" algn="just">
              <a:buFontTx/>
              <a:buChar char="-"/>
            </a:pPr>
            <a:r>
              <a:rPr lang="en-US" sz="3200"/>
              <a:t>Bên ngoài (mái, tường, vách, cửa sổ, cửa ra vào,…)</a:t>
            </a:r>
          </a:p>
          <a:p>
            <a:pPr marL="457200" indent="-457200" algn="just">
              <a:buFontTx/>
              <a:buChar char="-"/>
            </a:pPr>
            <a:r>
              <a:rPr lang="en-US" sz="3200"/>
              <a:t>Bên trong (phòng bếp, phòng khách, đồ đạc,…)</a:t>
            </a:r>
          </a:p>
          <a:p>
            <a:pPr algn="just"/>
            <a:r>
              <a:rPr lang="en-US" sz="3200"/>
              <a:t>d) Tình cảm của em với ngôi nhà.</a:t>
            </a:r>
          </a:p>
        </p:txBody>
      </p:sp>
    </p:spTree>
    <p:custDataLst>
      <p:tags r:id="rId1"/>
    </p:custDataLst>
    <p:extLst>
      <p:ext uri="{BB962C8B-B14F-4D97-AF65-F5344CB8AC3E}">
        <p14:creationId xmlns:p14="http://schemas.microsoft.com/office/powerpoint/2010/main" val="285073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48584-8435-B088-CABB-7D7444956D5E}"/>
              </a:ext>
            </a:extLst>
          </p:cNvPr>
          <p:cNvSpPr txBox="1"/>
          <p:nvPr/>
        </p:nvSpPr>
        <p:spPr>
          <a:xfrm>
            <a:off x="831503" y="261568"/>
            <a:ext cx="11114690" cy="584775"/>
          </a:xfrm>
          <a:prstGeom prst="rect">
            <a:avLst/>
          </a:prstGeom>
          <a:noFill/>
        </p:spPr>
        <p:txBody>
          <a:bodyPr wrap="square" rtlCol="0">
            <a:spAutoFit/>
          </a:bodyPr>
          <a:lstStyle/>
          <a:p>
            <a:pPr algn="just"/>
            <a:r>
              <a:rPr lang="en-US" sz="3200">
                <a:solidFill>
                  <a:srgbClr val="FF0000"/>
                </a:solidFill>
              </a:rPr>
              <a:t>2</a:t>
            </a:r>
            <a:r>
              <a:rPr lang="en-US" sz="3200"/>
              <a:t>. Viết đoạn văn tả ngôi nhà của em.</a:t>
            </a:r>
          </a:p>
        </p:txBody>
      </p:sp>
      <p:sp>
        <p:nvSpPr>
          <p:cNvPr id="4" name="Rectangle: Rounded Corners 3">
            <a:extLst>
              <a:ext uri="{FF2B5EF4-FFF2-40B4-BE49-F238E27FC236}">
                <a16:creationId xmlns:a16="http://schemas.microsoft.com/office/drawing/2014/main" id="{A29D2D75-7FF8-DAE0-13FA-E90B0CC139DE}"/>
              </a:ext>
            </a:extLst>
          </p:cNvPr>
          <p:cNvSpPr/>
          <p:nvPr/>
        </p:nvSpPr>
        <p:spPr>
          <a:xfrm>
            <a:off x="216649" y="1080533"/>
            <a:ext cx="2143094" cy="85540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lumMod val="95000"/>
                    <a:lumOff val="5000"/>
                  </a:schemeClr>
                </a:solidFill>
              </a:rPr>
              <a:t>Giới thiệu về ngôi nhà</a:t>
            </a:r>
          </a:p>
        </p:txBody>
      </p:sp>
      <p:sp>
        <p:nvSpPr>
          <p:cNvPr id="5" name="Rectangle: Rounded Corners 4">
            <a:extLst>
              <a:ext uri="{FF2B5EF4-FFF2-40B4-BE49-F238E27FC236}">
                <a16:creationId xmlns:a16="http://schemas.microsoft.com/office/drawing/2014/main" id="{F7F6D400-C693-374C-4746-3400DBB8DD3A}"/>
              </a:ext>
            </a:extLst>
          </p:cNvPr>
          <p:cNvSpPr/>
          <p:nvPr/>
        </p:nvSpPr>
        <p:spPr>
          <a:xfrm>
            <a:off x="2581307" y="1080532"/>
            <a:ext cx="9129252" cy="855407"/>
          </a:xfrm>
          <a:prstGeom prst="roundRect">
            <a:avLst/>
          </a:prstGeom>
          <a:solidFill>
            <a:srgbClr val="FFF0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lumMod val="95000"/>
                    <a:lumOff val="5000"/>
                  </a:schemeClr>
                </a:solidFill>
              </a:rPr>
              <a:t>Nhà em ở đường Ngô Quyền, thành phố Đà Nẵng. Từ lúc sinh ra, em đã cùng bố mẹ sống ở ngôi nhà này.</a:t>
            </a:r>
          </a:p>
        </p:txBody>
      </p:sp>
      <p:sp>
        <p:nvSpPr>
          <p:cNvPr id="6" name="Rectangle: Rounded Corners 5">
            <a:extLst>
              <a:ext uri="{FF2B5EF4-FFF2-40B4-BE49-F238E27FC236}">
                <a16:creationId xmlns:a16="http://schemas.microsoft.com/office/drawing/2014/main" id="{04C19124-BB73-86A1-5807-639DE389317D}"/>
              </a:ext>
            </a:extLst>
          </p:cNvPr>
          <p:cNvSpPr/>
          <p:nvPr/>
        </p:nvSpPr>
        <p:spPr>
          <a:xfrm>
            <a:off x="216649" y="2170129"/>
            <a:ext cx="2143094" cy="855407"/>
          </a:xfrm>
          <a:prstGeom prst="round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lumMod val="95000"/>
                    <a:lumOff val="5000"/>
                  </a:schemeClr>
                </a:solidFill>
              </a:rPr>
              <a:t>Tải bao quát về ngôi nhà</a:t>
            </a:r>
          </a:p>
        </p:txBody>
      </p:sp>
      <p:sp>
        <p:nvSpPr>
          <p:cNvPr id="7" name="Rectangle: Rounded Corners 6">
            <a:extLst>
              <a:ext uri="{FF2B5EF4-FFF2-40B4-BE49-F238E27FC236}">
                <a16:creationId xmlns:a16="http://schemas.microsoft.com/office/drawing/2014/main" id="{3E1426A7-0E53-11E1-0914-28D067E987EB}"/>
              </a:ext>
            </a:extLst>
          </p:cNvPr>
          <p:cNvSpPr/>
          <p:nvPr/>
        </p:nvSpPr>
        <p:spPr>
          <a:xfrm>
            <a:off x="2581307" y="2170128"/>
            <a:ext cx="9129252" cy="855407"/>
          </a:xfrm>
          <a:prstGeom prst="roundRect">
            <a:avLst/>
          </a:prstGeom>
          <a:solidFill>
            <a:srgbClr val="FFA7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lumMod val="95000"/>
                    <a:lumOff val="5000"/>
                  </a:schemeClr>
                </a:solidFill>
              </a:rPr>
              <a:t>Đó là một ngôi nhà nhỏ, nằm giữa hai ngôi nhà cao tầng hai bên. </a:t>
            </a:r>
          </a:p>
        </p:txBody>
      </p:sp>
      <p:sp>
        <p:nvSpPr>
          <p:cNvPr id="8" name="Rectangle: Rounded Corners 7">
            <a:extLst>
              <a:ext uri="{FF2B5EF4-FFF2-40B4-BE49-F238E27FC236}">
                <a16:creationId xmlns:a16="http://schemas.microsoft.com/office/drawing/2014/main" id="{F96B94E9-D0BA-5C13-2B2B-7F2439409030}"/>
              </a:ext>
            </a:extLst>
          </p:cNvPr>
          <p:cNvSpPr/>
          <p:nvPr/>
        </p:nvSpPr>
        <p:spPr>
          <a:xfrm>
            <a:off x="216649" y="3604332"/>
            <a:ext cx="2143094" cy="1596453"/>
          </a:xfrm>
          <a:prstGeom prst="roundRect">
            <a:avLst/>
          </a:prstGeom>
          <a:solidFill>
            <a:srgbClr val="D2FA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lumMod val="95000"/>
                    <a:lumOff val="5000"/>
                  </a:schemeClr>
                </a:solidFill>
              </a:rPr>
              <a:t>Đặc điểm nổi bật của ngôi nhà</a:t>
            </a:r>
          </a:p>
        </p:txBody>
      </p:sp>
      <p:sp>
        <p:nvSpPr>
          <p:cNvPr id="9" name="Rectangle: Rounded Corners 8">
            <a:extLst>
              <a:ext uri="{FF2B5EF4-FFF2-40B4-BE49-F238E27FC236}">
                <a16:creationId xmlns:a16="http://schemas.microsoft.com/office/drawing/2014/main" id="{41CAEBBF-6919-14FC-202F-FEFAE0CF4173}"/>
              </a:ext>
            </a:extLst>
          </p:cNvPr>
          <p:cNvSpPr/>
          <p:nvPr/>
        </p:nvSpPr>
        <p:spPr>
          <a:xfrm>
            <a:off x="2581307" y="3259724"/>
            <a:ext cx="9129252" cy="2285670"/>
          </a:xfrm>
          <a:prstGeom prst="roundRect">
            <a:avLst/>
          </a:prstGeom>
          <a:solidFill>
            <a:srgbClr val="97F3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lumMod val="95000"/>
                    <a:lumOff val="5000"/>
                  </a:schemeClr>
                </a:solidFill>
              </a:rPr>
              <a:t>- Ngày từ cổng bước vào là một gian rộng dùng làm sân để xe. Vào gian tiếp có bàn ghế tiếp khách và góc học tập của em. </a:t>
            </a:r>
          </a:p>
          <a:p>
            <a:pPr algn="just"/>
            <a:r>
              <a:rPr lang="en-US" sz="2400">
                <a:solidFill>
                  <a:schemeClr val="tx1">
                    <a:lumMod val="95000"/>
                    <a:lumOff val="5000"/>
                  </a:schemeClr>
                </a:solidFill>
              </a:rPr>
              <a:t>- Gian trong cùng có một chiếc giường lớn, một chiếc tủ đựng quần áo của cả nhà và chiếc bàn trang điểm của mẹ.</a:t>
            </a:r>
          </a:p>
          <a:p>
            <a:pPr algn="just"/>
            <a:r>
              <a:rPr lang="en-US" sz="2400">
                <a:solidFill>
                  <a:schemeClr val="tx1">
                    <a:lumMod val="95000"/>
                    <a:lumOff val="5000"/>
                  </a:schemeClr>
                </a:solidFill>
              </a:rPr>
              <a:t>- Gian bếp được bố trí bên trái.</a:t>
            </a:r>
          </a:p>
          <a:p>
            <a:pPr algn="just"/>
            <a:r>
              <a:rPr lang="en-US" sz="2400">
                <a:solidFill>
                  <a:schemeClr val="tx1">
                    <a:lumMod val="95000"/>
                    <a:lumOff val="5000"/>
                  </a:schemeClr>
                </a:solidFill>
              </a:rPr>
              <a:t>- Mọi đồ đạc trong nhà được bày biện gọn đẹp.</a:t>
            </a:r>
          </a:p>
        </p:txBody>
      </p:sp>
      <p:sp>
        <p:nvSpPr>
          <p:cNvPr id="10" name="Rectangle: Rounded Corners 9">
            <a:extLst>
              <a:ext uri="{FF2B5EF4-FFF2-40B4-BE49-F238E27FC236}">
                <a16:creationId xmlns:a16="http://schemas.microsoft.com/office/drawing/2014/main" id="{8AF85790-1731-BE6F-1EC7-3CED7ADA1842}"/>
              </a:ext>
            </a:extLst>
          </p:cNvPr>
          <p:cNvSpPr/>
          <p:nvPr/>
        </p:nvSpPr>
        <p:spPr>
          <a:xfrm>
            <a:off x="216649" y="5777468"/>
            <a:ext cx="2143094" cy="855407"/>
          </a:xfrm>
          <a:prstGeom prst="roundRect">
            <a:avLst/>
          </a:prstGeom>
          <a:solidFill>
            <a:srgbClr val="CDFF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lumMod val="95000"/>
                    <a:lumOff val="5000"/>
                  </a:schemeClr>
                </a:solidFill>
              </a:rPr>
              <a:t>Tình cảm </a:t>
            </a:r>
          </a:p>
          <a:p>
            <a:pPr algn="just"/>
            <a:r>
              <a:rPr lang="en-US" sz="2400">
                <a:solidFill>
                  <a:schemeClr val="tx1">
                    <a:lumMod val="95000"/>
                    <a:lumOff val="5000"/>
                  </a:schemeClr>
                </a:solidFill>
              </a:rPr>
              <a:t>của em</a:t>
            </a:r>
          </a:p>
        </p:txBody>
      </p:sp>
      <p:sp>
        <p:nvSpPr>
          <p:cNvPr id="11" name="Rectangle: Rounded Corners 10">
            <a:extLst>
              <a:ext uri="{FF2B5EF4-FFF2-40B4-BE49-F238E27FC236}">
                <a16:creationId xmlns:a16="http://schemas.microsoft.com/office/drawing/2014/main" id="{A455807B-7096-6824-1C5E-7CAFBF7949FB}"/>
              </a:ext>
            </a:extLst>
          </p:cNvPr>
          <p:cNvSpPr/>
          <p:nvPr/>
        </p:nvSpPr>
        <p:spPr>
          <a:xfrm>
            <a:off x="2581307" y="5777467"/>
            <a:ext cx="9129252" cy="855407"/>
          </a:xfrm>
          <a:prstGeom prst="roundRect">
            <a:avLst/>
          </a:prstGeom>
          <a:solidFill>
            <a:srgbClr val="A3FF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lumMod val="95000"/>
                    <a:lumOff val="5000"/>
                  </a:schemeClr>
                </a:solidFill>
              </a:rPr>
              <a:t>Em yêu nhà em và yêu những người thân trong gia đình.</a:t>
            </a:r>
          </a:p>
        </p:txBody>
      </p:sp>
    </p:spTree>
    <p:custDataLst>
      <p:tags r:id="rId1"/>
    </p:custDataLst>
    <p:extLst>
      <p:ext uri="{BB962C8B-B14F-4D97-AF65-F5344CB8AC3E}">
        <p14:creationId xmlns:p14="http://schemas.microsoft.com/office/powerpoint/2010/main" val="6233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48584-8435-B088-CABB-7D7444956D5E}"/>
              </a:ext>
            </a:extLst>
          </p:cNvPr>
          <p:cNvSpPr txBox="1"/>
          <p:nvPr/>
        </p:nvSpPr>
        <p:spPr>
          <a:xfrm>
            <a:off x="570609" y="292293"/>
            <a:ext cx="11945189" cy="523220"/>
          </a:xfrm>
          <a:prstGeom prst="rect">
            <a:avLst/>
          </a:prstGeom>
          <a:noFill/>
        </p:spPr>
        <p:txBody>
          <a:bodyPr wrap="square" rtlCol="0">
            <a:spAutoFit/>
          </a:bodyPr>
          <a:lstStyle/>
          <a:p>
            <a:pPr algn="just"/>
            <a:r>
              <a:rPr lang="en-US" sz="2800">
                <a:solidFill>
                  <a:srgbClr val="FF0000"/>
                </a:solidFill>
              </a:rPr>
              <a:t>3</a:t>
            </a:r>
            <a:r>
              <a:rPr lang="en-US" sz="2800"/>
              <a:t>. Trao đổi đoạn văn của em với bạn, chỉnh sửa và bổ sung ý hay.</a:t>
            </a:r>
          </a:p>
        </p:txBody>
      </p:sp>
      <p:sp>
        <p:nvSpPr>
          <p:cNvPr id="3" name="Freeform: Shape 2">
            <a:extLst>
              <a:ext uri="{FF2B5EF4-FFF2-40B4-BE49-F238E27FC236}">
                <a16:creationId xmlns:a16="http://schemas.microsoft.com/office/drawing/2014/main" id="{7FEE299A-404E-8C6D-28F6-DD6AD8BD1C45}"/>
              </a:ext>
            </a:extLst>
          </p:cNvPr>
          <p:cNvSpPr/>
          <p:nvPr/>
        </p:nvSpPr>
        <p:spPr>
          <a:xfrm>
            <a:off x="412955" y="973395"/>
            <a:ext cx="11282515" cy="5695552"/>
          </a:xfrm>
          <a:custGeom>
            <a:avLst/>
            <a:gdLst>
              <a:gd name="connsiteX0" fmla="*/ 0 w 2255387"/>
              <a:gd name="connsiteY0" fmla="*/ 180431 h 1804310"/>
              <a:gd name="connsiteX1" fmla="*/ 180431 w 2255387"/>
              <a:gd name="connsiteY1" fmla="*/ 0 h 1804310"/>
              <a:gd name="connsiteX2" fmla="*/ 2074956 w 2255387"/>
              <a:gd name="connsiteY2" fmla="*/ 0 h 1804310"/>
              <a:gd name="connsiteX3" fmla="*/ 2255387 w 2255387"/>
              <a:gd name="connsiteY3" fmla="*/ 180431 h 1804310"/>
              <a:gd name="connsiteX4" fmla="*/ 2255387 w 2255387"/>
              <a:gd name="connsiteY4" fmla="*/ 1623879 h 1804310"/>
              <a:gd name="connsiteX5" fmla="*/ 2074956 w 2255387"/>
              <a:gd name="connsiteY5" fmla="*/ 1804310 h 1804310"/>
              <a:gd name="connsiteX6" fmla="*/ 180431 w 2255387"/>
              <a:gd name="connsiteY6" fmla="*/ 1804310 h 1804310"/>
              <a:gd name="connsiteX7" fmla="*/ 0 w 2255387"/>
              <a:gd name="connsiteY7" fmla="*/ 1623879 h 1804310"/>
              <a:gd name="connsiteX8" fmla="*/ 0 w 2255387"/>
              <a:gd name="connsiteY8" fmla="*/ 180431 h 180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387" h="1804310">
                <a:moveTo>
                  <a:pt x="0" y="180431"/>
                </a:moveTo>
                <a:cubicBezTo>
                  <a:pt x="0" y="80782"/>
                  <a:pt x="80782" y="0"/>
                  <a:pt x="180431" y="0"/>
                </a:cubicBezTo>
                <a:lnTo>
                  <a:pt x="2074956" y="0"/>
                </a:lnTo>
                <a:cubicBezTo>
                  <a:pt x="2174605" y="0"/>
                  <a:pt x="2255387" y="80782"/>
                  <a:pt x="2255387" y="180431"/>
                </a:cubicBezTo>
                <a:lnTo>
                  <a:pt x="2255387" y="1623879"/>
                </a:lnTo>
                <a:cubicBezTo>
                  <a:pt x="2255387" y="1723528"/>
                  <a:pt x="2174605" y="1804310"/>
                  <a:pt x="2074956" y="1804310"/>
                </a:cubicBezTo>
                <a:lnTo>
                  <a:pt x="180431" y="1804310"/>
                </a:lnTo>
                <a:cubicBezTo>
                  <a:pt x="80782" y="1804310"/>
                  <a:pt x="0" y="1723528"/>
                  <a:pt x="0" y="1623879"/>
                </a:cubicBezTo>
                <a:lnTo>
                  <a:pt x="0" y="180431"/>
                </a:lnTo>
                <a:close/>
              </a:path>
            </a:pathLst>
          </a:custGeom>
          <a:solidFill>
            <a:srgbClr val="D2FAF5"/>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956" tIns="170956" rIns="170956" bIns="170956" numCol="1" spcCol="1270" anchor="ctr" anchorCtr="0">
            <a:noAutofit/>
          </a:bodyPr>
          <a:lstStyle/>
          <a:p>
            <a:pPr algn="just"/>
            <a:r>
              <a:rPr lang="en-US" sz="3200" kern="1200">
                <a:solidFill>
                  <a:srgbClr val="000000"/>
                </a:solidFill>
              </a:rPr>
              <a:t>         </a:t>
            </a:r>
            <a:r>
              <a:rPr lang="en-US" sz="3200">
                <a:solidFill>
                  <a:schemeClr val="tx1">
                    <a:lumMod val="95000"/>
                    <a:lumOff val="5000"/>
                  </a:schemeClr>
                </a:solidFill>
              </a:rPr>
              <a:t>Nhà em ở đường Ngô Quyền, thành phố Đà Nẵng. Từ lúc sinh ra, em đã cùng bố mẹ sống ở ngôi nhà này. Đó là một ngôi nhà nhỏ, nằm giữa hai ngôi nhà cao tầng hai bên. Ngày từ cổng bước vào là một gian rộng dùng làm sân để xe và để chị em em vui chơi. Vào gian tiếp có bàn ghế tiếp khách và góc học tập của em. Gian trong cùng có một chiếc giường lớn, một chiếc tủ đựng quần áo của cả nhà và chiếc bàn trang điểm của mẹ. Gian bếp nằm ở bên trái. Mọi đồ đạc trong nhà được bày biện gọn đẹp. Em yêu nhà em và yêu những người thân trong gia đình.</a:t>
            </a:r>
          </a:p>
        </p:txBody>
      </p:sp>
    </p:spTree>
    <p:custDataLst>
      <p:tags r:id="rId1"/>
    </p:custDataLst>
    <p:extLst>
      <p:ext uri="{BB962C8B-B14F-4D97-AF65-F5344CB8AC3E}">
        <p14:creationId xmlns:p14="http://schemas.microsoft.com/office/powerpoint/2010/main" val="363513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ECE757-BDA8-F2B9-F5FB-36630A77BFC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27223" t="18506" r="68388" b="72942"/>
          <a:stretch/>
        </p:blipFill>
        <p:spPr>
          <a:xfrm>
            <a:off x="211458" y="0"/>
            <a:ext cx="970513" cy="1063143"/>
          </a:xfrm>
          <a:prstGeom prst="rect">
            <a:avLst/>
          </a:prstGeom>
        </p:spPr>
      </p:pic>
      <p:sp>
        <p:nvSpPr>
          <p:cNvPr id="10" name="TextBox 9">
            <a:extLst>
              <a:ext uri="{FF2B5EF4-FFF2-40B4-BE49-F238E27FC236}">
                <a16:creationId xmlns:a16="http://schemas.microsoft.com/office/drawing/2014/main" id="{B320ECF1-64D9-C101-5EBB-51EEDE3183FD}"/>
              </a:ext>
            </a:extLst>
          </p:cNvPr>
          <p:cNvSpPr txBox="1"/>
          <p:nvPr/>
        </p:nvSpPr>
        <p:spPr>
          <a:xfrm>
            <a:off x="1181971" y="248312"/>
            <a:ext cx="9628596" cy="954107"/>
          </a:xfrm>
          <a:prstGeom prst="rect">
            <a:avLst/>
          </a:prstGeom>
          <a:noFill/>
        </p:spPr>
        <p:txBody>
          <a:bodyPr wrap="square" rtlCol="0">
            <a:spAutoFit/>
          </a:bodyPr>
          <a:lstStyle/>
          <a:p>
            <a:pPr algn="just"/>
            <a:r>
              <a:rPr lang="en-US" sz="2800">
                <a:solidFill>
                  <a:schemeClr val="tx1"/>
                </a:solidFill>
              </a:rPr>
              <a:t>Vẽ ngôi nhà em yêu thích. Viết 2 – 3 câu giới thiệu bức tranh của em.</a:t>
            </a:r>
          </a:p>
        </p:txBody>
      </p:sp>
      <p:pic>
        <p:nvPicPr>
          <p:cNvPr id="2050" name="Picture 2" descr="15 Cool &amp; Easy Drawing Ideas for Kids They Will Love | SplashLearn - Online  Library GoSpring">
            <a:extLst>
              <a:ext uri="{FF2B5EF4-FFF2-40B4-BE49-F238E27FC236}">
                <a16:creationId xmlns:a16="http://schemas.microsoft.com/office/drawing/2014/main" id="{A3884DF7-2C58-20BB-5BED-1AC3CA6089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452" y="1450731"/>
            <a:ext cx="4734232" cy="48517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24 House drawing for kids ideas | house drawing, house drawing for kids,  drawing for kids">
            <a:extLst>
              <a:ext uri="{FF2B5EF4-FFF2-40B4-BE49-F238E27FC236}">
                <a16:creationId xmlns:a16="http://schemas.microsoft.com/office/drawing/2014/main" id="{CDDB5C53-FF88-1FD1-220F-0D15CB1E06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1102"/>
          <a:stretch/>
        </p:blipFill>
        <p:spPr bwMode="auto">
          <a:xfrm>
            <a:off x="5498075" y="1450731"/>
            <a:ext cx="6211162" cy="4879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7153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F473C29-6657-4A61-ADB3-E5DDCB6B1FD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uFFFD\b{A1DD8FB7-28ED-4860-8787-F1AF6C0C7041}&quot;,&quot;C:\\Users\\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11.5_Viết đoạn văn tả ngôi nhà của mình"/>
</p:tagLst>
</file>

<file path=ppt/tags/tag10.xml><?xml version="1.0" encoding="utf-8"?>
<p:tagLst xmlns:a="http://schemas.openxmlformats.org/drawingml/2006/main" xmlns:r="http://schemas.openxmlformats.org/officeDocument/2006/relationships" xmlns:p="http://schemas.openxmlformats.org/presentationml/2006/main">
  <p:tag name="GENSWF_SLIDE_UID" val="{0747297B-FB19-471B-9B1B-52CEF37FFEEF}:402"/>
</p:tagLst>
</file>

<file path=ppt/tags/tag2.xml><?xml version="1.0" encoding="utf-8"?>
<p:tagLst xmlns:a="http://schemas.openxmlformats.org/drawingml/2006/main" xmlns:r="http://schemas.openxmlformats.org/officeDocument/2006/relationships" xmlns:p="http://schemas.openxmlformats.org/presentationml/2006/main">
  <p:tag name="GENSWF_SLIDE_UID" val="{F027B80D-6F31-4538-91C3-95C139E5BE86}:256"/>
</p:tagLst>
</file>

<file path=ppt/tags/tag3.xml><?xml version="1.0" encoding="utf-8"?>
<p:tagLst xmlns:a="http://schemas.openxmlformats.org/drawingml/2006/main" xmlns:r="http://schemas.openxmlformats.org/officeDocument/2006/relationships" xmlns:p="http://schemas.openxmlformats.org/presentationml/2006/main">
  <p:tag name="GENSWF_SLIDE_UID" val="{104C72A3-26C4-4990-9819-90C53B243E75}:349"/>
</p:tagLst>
</file>

<file path=ppt/tags/tag4.xml><?xml version="1.0" encoding="utf-8"?>
<p:tagLst xmlns:a="http://schemas.openxmlformats.org/drawingml/2006/main" xmlns:r="http://schemas.openxmlformats.org/officeDocument/2006/relationships" xmlns:p="http://schemas.openxmlformats.org/presentationml/2006/main">
  <p:tag name="GENSWF_SLIDE_UID" val="{FD38E89E-C290-4739-98AA-DFBB6CFB8CC0}:398"/>
</p:tagLst>
</file>

<file path=ppt/tags/tag5.xml><?xml version="1.0" encoding="utf-8"?>
<p:tagLst xmlns:a="http://schemas.openxmlformats.org/drawingml/2006/main" xmlns:r="http://schemas.openxmlformats.org/officeDocument/2006/relationships" xmlns:p="http://schemas.openxmlformats.org/presentationml/2006/main">
  <p:tag name="GENSWF_SLIDE_UID" val="{86BFB90D-E5F0-48F1-AAAE-2F1AB08EE89D}:399"/>
</p:tagLst>
</file>

<file path=ppt/tags/tag6.xml><?xml version="1.0" encoding="utf-8"?>
<p:tagLst xmlns:a="http://schemas.openxmlformats.org/drawingml/2006/main" xmlns:r="http://schemas.openxmlformats.org/officeDocument/2006/relationships" xmlns:p="http://schemas.openxmlformats.org/presentationml/2006/main">
  <p:tag name="GENSWF_SLIDE_UID" val="{FF612F64-9E91-462C-B623-E615B9BE3D1D}:400"/>
</p:tagLst>
</file>

<file path=ppt/tags/tag7.xml><?xml version="1.0" encoding="utf-8"?>
<p:tagLst xmlns:a="http://schemas.openxmlformats.org/drawingml/2006/main" xmlns:r="http://schemas.openxmlformats.org/officeDocument/2006/relationships" xmlns:p="http://schemas.openxmlformats.org/presentationml/2006/main">
  <p:tag name="GENSWF_SLIDE_UID" val="{5D6B86A6-0D55-46B1-A426-3F4E509E4FB3}:392"/>
</p:tagLst>
</file>

<file path=ppt/tags/tag8.xml><?xml version="1.0" encoding="utf-8"?>
<p:tagLst xmlns:a="http://schemas.openxmlformats.org/drawingml/2006/main" xmlns:r="http://schemas.openxmlformats.org/officeDocument/2006/relationships" xmlns:p="http://schemas.openxmlformats.org/presentationml/2006/main">
  <p:tag name="GENSWF_SLIDE_UID" val="{5221BC6B-450D-47B5-9132-5F34E1078960}:401"/>
</p:tagLst>
</file>

<file path=ppt/tags/tag9.xml><?xml version="1.0" encoding="utf-8"?>
<p:tagLst xmlns:a="http://schemas.openxmlformats.org/drawingml/2006/main" xmlns:r="http://schemas.openxmlformats.org/officeDocument/2006/relationships" xmlns:p="http://schemas.openxmlformats.org/presentationml/2006/main">
  <p:tag name="GENSWF_SLIDE_UID" val="{D12514CD-8C33-4F7E-9932-CE305A939754}:386"/>
</p:tagLst>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1450</Words>
  <Application>Microsoft Office PowerPoint</Application>
  <PresentationFormat>Custom</PresentationFormat>
  <Paragraphs>118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Raleway SemiBold</vt:lpstr>
      <vt:lpstr>Maven Pro</vt:lpstr>
      <vt:lpstr>Nunito</vt:lpstr>
      <vt:lpstr>Arial</vt:lpstr>
      <vt:lpstr>Gloria Hallelujah</vt:lpstr>
      <vt:lpstr>Fira Sans Extra Condensed</vt:lpstr>
      <vt:lpstr>Team Building Class for Elementary by Slidesgo</vt:lpstr>
      <vt:lpstr>Luyện tập Viết đoạn văn  tả ngôi nhà của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11.5_Viết đoạn văn tả ngôi nhà của mình</dc:title>
  <dc:creator>PC</dc:creator>
  <cp:lastModifiedBy>Administrator</cp:lastModifiedBy>
  <cp:revision>123</cp:revision>
  <dcterms:modified xsi:type="dcterms:W3CDTF">2024-11-21T08:08:26Z</dcterms:modified>
</cp:coreProperties>
</file>