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77" r:id="rId3"/>
    <p:sldId id="258" r:id="rId4"/>
    <p:sldId id="291" r:id="rId5"/>
    <p:sldId id="292" r:id="rId6"/>
    <p:sldId id="293"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093" autoAdjust="0"/>
  </p:normalViewPr>
  <p:slideViewPr>
    <p:cSldViewPr snapToGrid="0">
      <p:cViewPr varScale="1">
        <p:scale>
          <a:sx n="69" d="100"/>
          <a:sy n="69" d="100"/>
        </p:scale>
        <p:origin x="3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C707E-AF22-4498-82A6-089CB634B4D6}"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794A5-7938-4A06-AD46-0246A11F6D29}" type="slidenum">
              <a:rPr lang="en-US" smtClean="0"/>
              <a:t>‹#›</a:t>
            </a:fld>
            <a:endParaRPr lang="en-US"/>
          </a:p>
        </p:txBody>
      </p:sp>
    </p:spTree>
    <p:extLst>
      <p:ext uri="{BB962C8B-B14F-4D97-AF65-F5344CB8AC3E}">
        <p14:creationId xmlns:p14="http://schemas.microsoft.com/office/powerpoint/2010/main" val="420659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536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1886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46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517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973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458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69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4580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4872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19454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8893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03668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21000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9352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6713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25611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560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7325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700636B0-4F12-7FB0-4670-A1391FE2D2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44425" y="400050"/>
            <a:ext cx="1466850" cy="1466850"/>
          </a:xfrm>
          <a:prstGeom prst="rect">
            <a:avLst/>
          </a:prstGeom>
        </p:spPr>
      </p:pic>
    </p:spTree>
    <p:extLst>
      <p:ext uri="{BB962C8B-B14F-4D97-AF65-F5344CB8AC3E}">
        <p14:creationId xmlns:p14="http://schemas.microsoft.com/office/powerpoint/2010/main" val="4278606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12"/>
          <p:cNvPicPr>
            <a:picLocks noChangeAspect="1"/>
          </p:cNvPicPr>
          <p:nvPr/>
        </p:nvPicPr>
        <p:blipFill>
          <a:blip r:embed="rId4"/>
          <a:srcRect t="58420" b="19318"/>
          <a:stretch>
            <a:fillRect/>
          </a:stretch>
        </p:blipFill>
        <p:spPr>
          <a:xfrm>
            <a:off x="0" y="5840730"/>
            <a:ext cx="12192000" cy="10826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10" y="-70084"/>
            <a:ext cx="2158872" cy="1919416"/>
          </a:xfrm>
          <a:prstGeom prst="rect">
            <a:avLst/>
          </a:prstGeom>
        </p:spPr>
      </p:pic>
      <p:sp>
        <p:nvSpPr>
          <p:cNvPr id="18" name="Rectangle 17"/>
          <p:cNvSpPr>
            <a:spLocks noChangeArrowheads="1"/>
          </p:cNvSpPr>
          <p:nvPr/>
        </p:nvSpPr>
        <p:spPr bwMode="auto">
          <a:xfrm>
            <a:off x="1653659" y="197126"/>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TIỂU HỌC QUANG TRUNG</a:t>
            </a:r>
          </a:p>
          <a:p>
            <a:pPr algn="ctr">
              <a:defRPr/>
            </a:pPr>
            <a:endParaRPr lang="en-US" sz="2800" b="1" dirty="0" smtClean="0">
              <a:solidFill>
                <a:prstClr val="black"/>
              </a:solidFill>
              <a:latin typeface="Times New Roman" pitchFamily="18" charset="0"/>
              <a:cs typeface="Times New Roman" pitchFamily="18" charset="0"/>
            </a:endParaRPr>
          </a:p>
        </p:txBody>
      </p:sp>
      <p:sp>
        <p:nvSpPr>
          <p:cNvPr id="19" name="Rectangle 6"/>
          <p:cNvSpPr>
            <a:spLocks noChangeArrowheads="1"/>
          </p:cNvSpPr>
          <p:nvPr/>
        </p:nvSpPr>
        <p:spPr bwMode="auto">
          <a:xfrm>
            <a:off x="1348965" y="2486640"/>
            <a:ext cx="982657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err="1" smtClean="0">
                <a:solidFill>
                  <a:srgbClr val="FF0000"/>
                </a:solidFill>
                <a:latin typeface="Times New Roman" pitchFamily="18" charset="0"/>
                <a:cs typeface="Times New Roman" pitchFamily="18" charset="0"/>
              </a:rPr>
              <a:t>TOÁN</a:t>
            </a:r>
            <a:endParaRPr lang="en-US" sz="2800" b="1" dirty="0" smtClean="0">
              <a:solidFill>
                <a:srgbClr val="FF0000"/>
              </a:solidFill>
              <a:latin typeface="Times New Roman" pitchFamily="18" charset="0"/>
              <a:cs typeface="Times New Roman" pitchFamily="18" charset="0"/>
            </a:endParaRPr>
          </a:p>
          <a:p>
            <a:pPr algn="ctr">
              <a:defRPr/>
            </a:pPr>
            <a:r>
              <a:rPr lang="en-US" sz="4000" b="1" dirty="0" err="1" smtClean="0">
                <a:solidFill>
                  <a:srgbClr val="FF0000"/>
                </a:solidFill>
                <a:latin typeface="Times New Roman" pitchFamily="18" charset="0"/>
                <a:cs typeface="Times New Roman" pitchFamily="18" charset="0"/>
              </a:rPr>
              <a:t>Tìm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hai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số</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tổng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hiệu</a:t>
            </a:r>
            <a:r>
              <a:rPr lang="en-US" sz="4000" b="1" dirty="0" smtClean="0">
                <a:solidFill>
                  <a:srgbClr val="FF0000"/>
                </a:solidFill>
                <a:latin typeface="Times New Roman" pitchFamily="18" charset="0"/>
                <a:cs typeface="Times New Roman" pitchFamily="18" charset="0"/>
              </a:rPr>
              <a:t> </a:t>
            </a:r>
          </a:p>
          <a:p>
            <a:pPr algn="ctr">
              <a:defRPr/>
            </a:pP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hai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số</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đó</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Tiết</a:t>
            </a:r>
            <a:r>
              <a:rPr lang="en-US" sz="4000" b="1" dirty="0" smtClean="0">
                <a:solidFill>
                  <a:srgbClr val="FF0000"/>
                </a:solidFill>
                <a:latin typeface="Times New Roman" pitchFamily="18" charset="0"/>
                <a:cs typeface="Times New Roman" pitchFamily="18" charset="0"/>
              </a:rPr>
              <a:t> 2)</a:t>
            </a:r>
            <a:endParaRPr lang="en-US" sz="4000" b="1" dirty="0" smtClean="0">
              <a:solidFill>
                <a:srgbClr val="FF0000"/>
              </a:solidFill>
              <a:latin typeface="Times New Roman" pitchFamily="18" charset="0"/>
              <a:cs typeface="Times New Roman" pitchFamily="18" charset="0"/>
            </a:endParaRPr>
          </a:p>
        </p:txBody>
      </p:sp>
      <p:sp>
        <p:nvSpPr>
          <p:cNvPr id="20" name="Rectangle 5"/>
          <p:cNvSpPr>
            <a:spLocks noChangeArrowheads="1"/>
          </p:cNvSpPr>
          <p:nvPr/>
        </p:nvSpPr>
        <p:spPr bwMode="auto">
          <a:xfrm>
            <a:off x="5993838" y="5548342"/>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 </a:t>
            </a:r>
            <a:r>
              <a:rPr lang="en-US" sz="3200" b="1" i="1" dirty="0" err="1" smtClean="0">
                <a:solidFill>
                  <a:srgbClr val="3333CC"/>
                </a:solidFill>
                <a:latin typeface="Times New Roman" pitchFamily="18" charset="0"/>
              </a:rPr>
              <a:t>Lê</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Thị</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Tree>
    <p:extLst>
      <p:ext uri="{BB962C8B-B14F-4D97-AF65-F5344CB8AC3E}">
        <p14:creationId xmlns:p14="http://schemas.microsoft.com/office/powerpoint/2010/main" val="983697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15"/>
          <p:cNvPicPr>
            <a:picLocks noChangeAspect="1"/>
          </p:cNvPicPr>
          <p:nvPr/>
        </p:nvPicPr>
        <p:blipFill>
          <a:blip r:embed="rId4"/>
          <a:srcRect t="34583"/>
          <a:stretch>
            <a:fillRect/>
          </a:stretch>
        </p:blipFill>
        <p:spPr>
          <a:xfrm>
            <a:off x="0" y="3234055"/>
            <a:ext cx="12192000" cy="3623945"/>
          </a:xfrm>
          <a:prstGeom prst="rect">
            <a:avLst/>
          </a:prstGeom>
        </p:spPr>
      </p:pic>
      <p:pic>
        <p:nvPicPr>
          <p:cNvPr id="4" name="图片 3" descr="4 (10)"/>
          <p:cNvPicPr>
            <a:picLocks noChangeAspect="1"/>
          </p:cNvPicPr>
          <p:nvPr/>
        </p:nvPicPr>
        <p:blipFill>
          <a:blip r:embed="rId5"/>
          <a:srcRect r="15528"/>
          <a:stretch>
            <a:fillRect/>
          </a:stretch>
        </p:blipFill>
        <p:spPr>
          <a:xfrm>
            <a:off x="2091690" y="0"/>
            <a:ext cx="10118725" cy="5704205"/>
          </a:xfrm>
          <a:prstGeom prst="rect">
            <a:avLst/>
          </a:prstGeom>
        </p:spPr>
      </p:pic>
      <p:pic>
        <p:nvPicPr>
          <p:cNvPr id="6" name="Picture 5">
            <a:extLst>
              <a:ext uri="{FF2B5EF4-FFF2-40B4-BE49-F238E27FC236}">
                <a16:creationId xmlns:a16="http://schemas.microsoft.com/office/drawing/2014/main" id="{30F039F5-5CB4-4CBD-00D0-1B9AA72CC3E1}"/>
              </a:ext>
            </a:extLst>
          </p:cNvPr>
          <p:cNvPicPr>
            <a:picLocks noChangeAspect="1"/>
          </p:cNvPicPr>
          <p:nvPr/>
        </p:nvPicPr>
        <p:blipFill>
          <a:blip r:embed="rId6"/>
          <a:stretch>
            <a:fillRect/>
          </a:stretch>
        </p:blipFill>
        <p:spPr>
          <a:xfrm>
            <a:off x="3249864" y="1532275"/>
            <a:ext cx="8193734" cy="3078747"/>
          </a:xfrm>
          <a:prstGeom prst="rect">
            <a:avLst/>
          </a:prstGeom>
        </p:spPr>
      </p:pic>
    </p:spTree>
    <p:extLst>
      <p:ext uri="{BB962C8B-B14F-4D97-AF65-F5344CB8AC3E}">
        <p14:creationId xmlns:p14="http://schemas.microsoft.com/office/powerpoint/2010/main" val="1326473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mbria" panose="02040503050406030204" pitchFamily="18" charset="0"/>
                <a:ea typeface="Cambria" panose="02040503050406030204" pitchFamily="18" charset="0"/>
              </a:rPr>
              <a:t>Một lớp học võ dân tộc có 40 bạn tham gia, trong đó số bạn nữ ít hơn số bạn nam là 10 bạn. Hỏi lớp học võ đó có bao nhiêu bạn nữ, bao nhiêu bạn nam?</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r>
              <a:rPr lang="en-US" sz="3200" dirty="0" err="1"/>
              <a:t>Tóm</a:t>
            </a:r>
            <a:r>
              <a:rPr lang="en-US" sz="3200" dirty="0"/>
              <a:t> </a:t>
            </a:r>
            <a:r>
              <a:rPr lang="en-US" sz="3200" dirty="0" err="1"/>
              <a:t>tắt</a:t>
            </a:r>
            <a:r>
              <a:rPr lang="en-US" sz="3200" dirty="0"/>
              <a:t>:</a:t>
            </a:r>
          </a:p>
        </p:txBody>
      </p:sp>
      <p:pic>
        <p:nvPicPr>
          <p:cNvPr id="7" name="Picture 6">
            <a:extLst>
              <a:ext uri="{FF2B5EF4-FFF2-40B4-BE49-F238E27FC236}">
                <a16:creationId xmlns:a16="http://schemas.microsoft.com/office/drawing/2014/main" id="{247F4609-3FDF-6665-9177-0C02BB6F82E1}"/>
              </a:ext>
            </a:extLst>
          </p:cNvPr>
          <p:cNvPicPr>
            <a:picLocks noChangeAspect="1"/>
          </p:cNvPicPr>
          <p:nvPr/>
        </p:nvPicPr>
        <p:blipFill rotWithShape="1">
          <a:blip r:embed="rId10"/>
          <a:srcRect l="31040" t="56980" r="39945" b="31395"/>
          <a:stretch/>
        </p:blipFill>
        <p:spPr bwMode="auto">
          <a:xfrm>
            <a:off x="622814" y="3263538"/>
            <a:ext cx="5199918" cy="1213868"/>
          </a:xfrm>
          <a:prstGeom prst="rect">
            <a:avLst/>
          </a:prstGeom>
          <a:ln>
            <a:noFill/>
          </a:ln>
          <a:extLst>
            <a:ext uri="{53640926-AAD7-44D8-BBD7-CCE9431645EC}">
              <a14:shadowObscured xmlns:a14="http://schemas.microsoft.com/office/drawing/2010/main"/>
            </a:ext>
          </a:extLst>
        </p:spPr>
      </p:pic>
      <p:sp>
        <p:nvSpPr>
          <p:cNvPr id="10" name="Rectangle 1">
            <a:extLst>
              <a:ext uri="{FF2B5EF4-FFF2-40B4-BE49-F238E27FC236}">
                <a16:creationId xmlns:a16="http://schemas.microsoft.com/office/drawing/2014/main" id="{B9925FB7-B9C6-360D-3878-4D58490B1E1A}"/>
              </a:ext>
            </a:extLst>
          </p:cNvPr>
          <p:cNvSpPr>
            <a:spLocks noChangeArrowheads="1"/>
          </p:cNvSpPr>
          <p:nvPr/>
        </p:nvSpPr>
        <p:spPr bwMode="auto">
          <a:xfrm>
            <a:off x="5668697" y="2194076"/>
            <a:ext cx="638118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sz="2800" b="1" dirty="0" smtClean="0">
                <a:solidFill>
                  <a:srgbClr val="FF0000"/>
                </a:solidFill>
                <a:latin typeface="Calibri" panose="020F0502020204030204" pitchFamily="34" charset="0"/>
                <a:cs typeface="Calibri" panose="020F0502020204030204" pitchFamily="34" charset="0"/>
              </a:rPr>
              <a:t>Lớp </a:t>
            </a:r>
            <a:r>
              <a:rPr lang="nl-NL" altLang="vi-VN" sz="2800" b="1" dirty="0">
                <a:solidFill>
                  <a:srgbClr val="FF0000"/>
                </a:solidFill>
                <a:latin typeface="Calibri" panose="020F0502020204030204" pitchFamily="34" charset="0"/>
                <a:cs typeface="Calibri" panose="020F0502020204030204" pitchFamily="34" charset="0"/>
              </a:rPr>
              <a:t>học võ đó có số bạn nữ là:</a:t>
            </a:r>
          </a:p>
          <a:p>
            <a:pPr lvl="0" algn="ctr">
              <a:spcBef>
                <a:spcPct val="0"/>
              </a:spcBef>
              <a:buNone/>
            </a:pPr>
            <a:r>
              <a:rPr lang="nl-NL" altLang="vi-VN" sz="2800" b="1" dirty="0" smtClean="0">
                <a:solidFill>
                  <a:srgbClr val="FF0000"/>
                </a:solidFill>
                <a:latin typeface="Calibri" panose="020F0502020204030204" pitchFamily="34" charset="0"/>
                <a:cs typeface="Calibri" panose="020F0502020204030204" pitchFamily="34" charset="0"/>
              </a:rPr>
              <a:t>(40 – 10)</a:t>
            </a:r>
            <a:r>
              <a:rPr lang="nl-NL" altLang="vi-VN" sz="2800" b="1" dirty="0" smtClean="0">
                <a:solidFill>
                  <a:srgbClr val="FF0000"/>
                </a:solidFill>
                <a:latin typeface="Calibri" panose="020F0502020204030204" pitchFamily="34" charset="0"/>
                <a:cs typeface="Calibri" panose="020F0502020204030204" pitchFamily="34" charset="0"/>
              </a:rPr>
              <a:t> </a:t>
            </a:r>
            <a:r>
              <a:rPr lang="nl-NL" altLang="vi-VN" sz="2800" b="1" dirty="0">
                <a:solidFill>
                  <a:srgbClr val="FF0000"/>
                </a:solidFill>
                <a:latin typeface="Calibri" panose="020F0502020204030204" pitchFamily="34" charset="0"/>
                <a:cs typeface="Calibri" panose="020F0502020204030204" pitchFamily="34" charset="0"/>
              </a:rPr>
              <a:t>: 2 = 15 (bạn)</a:t>
            </a:r>
          </a:p>
          <a:p>
            <a:pPr lvl="0" algn="ctr">
              <a:spcBef>
                <a:spcPct val="0"/>
              </a:spcBef>
              <a:buNone/>
            </a:pPr>
            <a:r>
              <a:rPr lang="en-US" altLang="vi-VN" sz="2800" b="1" dirty="0" err="1">
                <a:solidFill>
                  <a:srgbClr val="FF0000"/>
                </a:solidFill>
                <a:latin typeface="Calibri" panose="020F0502020204030204" pitchFamily="34" charset="0"/>
                <a:cs typeface="Calibri" panose="020F0502020204030204" pitchFamily="34" charset="0"/>
              </a:rPr>
              <a:t>Lớp</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học</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võ</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đó</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có</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số</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nam</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là</a:t>
            </a:r>
            <a:r>
              <a:rPr lang="en-US" altLang="vi-VN" sz="2800" b="1" dirty="0">
                <a:solidFill>
                  <a:srgbClr val="FF0000"/>
                </a:solidFill>
                <a:latin typeface="Calibri" panose="020F0502020204030204" pitchFamily="34" charset="0"/>
                <a:cs typeface="Calibri" panose="020F0502020204030204" pitchFamily="34" charset="0"/>
              </a:rPr>
              <a:t>:</a:t>
            </a:r>
          </a:p>
          <a:p>
            <a:pPr lvl="0" algn="ctr">
              <a:spcBef>
                <a:spcPct val="0"/>
              </a:spcBef>
              <a:buNone/>
            </a:pPr>
            <a:r>
              <a:rPr lang="en-US" altLang="vi-VN" sz="2800" b="1" dirty="0">
                <a:solidFill>
                  <a:srgbClr val="FF0000"/>
                </a:solidFill>
                <a:latin typeface="Calibri" panose="020F0502020204030204" pitchFamily="34" charset="0"/>
                <a:cs typeface="Calibri" panose="020F0502020204030204" pitchFamily="34" charset="0"/>
              </a:rPr>
              <a:t>40 – 15 = 25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a:t>
            </a:r>
          </a:p>
          <a:p>
            <a:pPr lvl="0" algn="ctr">
              <a:spcBef>
                <a:spcPct val="0"/>
              </a:spcBef>
              <a:buNone/>
            </a:pPr>
            <a:r>
              <a:rPr lang="en-US" altLang="vi-VN" sz="2800" b="1" dirty="0" err="1">
                <a:solidFill>
                  <a:srgbClr val="FF0000"/>
                </a:solidFill>
                <a:latin typeface="Calibri" panose="020F0502020204030204" pitchFamily="34" charset="0"/>
                <a:cs typeface="Calibri" panose="020F0502020204030204" pitchFamily="34" charset="0"/>
              </a:rPr>
              <a:t>Đáp</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số</a:t>
            </a:r>
            <a:r>
              <a:rPr lang="en-US" altLang="vi-VN" sz="2800" b="1" dirty="0">
                <a:solidFill>
                  <a:srgbClr val="FF0000"/>
                </a:solidFill>
                <a:latin typeface="Calibri" panose="020F0502020204030204" pitchFamily="34" charset="0"/>
                <a:cs typeface="Calibri" panose="020F0502020204030204" pitchFamily="34" charset="0"/>
              </a:rPr>
              <a:t>: 15 </a:t>
            </a:r>
            <a:r>
              <a:rPr lang="en-US" altLang="vi-VN" sz="2800" b="1" dirty="0" err="1">
                <a:solidFill>
                  <a:srgbClr val="FF0000"/>
                </a:solidFill>
                <a:latin typeface="Calibri" panose="020F0502020204030204" pitchFamily="34" charset="0"/>
                <a:cs typeface="Calibri" panose="020F0502020204030204" pitchFamily="34" charset="0"/>
              </a:rPr>
              <a:t>bạn</a:t>
            </a:r>
            <a:r>
              <a:rPr lang="en-US" altLang="vi-VN" sz="2800" b="1" dirty="0">
                <a:solidFill>
                  <a:srgbClr val="FF0000"/>
                </a:solidFill>
                <a:latin typeface="Calibri" panose="020F0502020204030204" pitchFamily="34" charset="0"/>
                <a:cs typeface="Calibri" panose="020F0502020204030204" pitchFamily="34" charset="0"/>
              </a:rPr>
              <a:t> </a:t>
            </a:r>
            <a:r>
              <a:rPr lang="en-US" altLang="vi-VN" sz="2800" b="1" dirty="0" err="1">
                <a:solidFill>
                  <a:srgbClr val="FF0000"/>
                </a:solidFill>
                <a:latin typeface="Calibri" panose="020F0502020204030204" pitchFamily="34" charset="0"/>
                <a:cs typeface="Calibri" panose="020F0502020204030204" pitchFamily="34" charset="0"/>
              </a:rPr>
              <a:t>nữ</a:t>
            </a:r>
            <a:endParaRPr lang="en-US" altLang="vi-VN" sz="2800" b="1" dirty="0">
              <a:solidFill>
                <a:srgbClr val="FF0000"/>
              </a:solidFill>
              <a:latin typeface="Calibri" panose="020F0502020204030204" pitchFamily="34" charset="0"/>
              <a:cs typeface="Calibri" panose="020F0502020204030204" pitchFamily="34" charset="0"/>
            </a:endParaRPr>
          </a:p>
          <a:p>
            <a:pPr lvl="0" algn="ctr">
              <a:spcBef>
                <a:spcPct val="0"/>
              </a:spcBef>
              <a:buNone/>
            </a:pPr>
            <a:r>
              <a:rPr kumimoji="0" lang="en-US" altLang="vi-VN" sz="2800" b="1" i="0"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25 </a:t>
            </a:r>
            <a:r>
              <a:rPr kumimoji="0" lang="en-US" altLang="vi-VN" sz="2800" b="1" i="0"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bạn</a:t>
            </a:r>
            <a:r>
              <a:rPr kumimoji="0" lang="en-US" altLang="vi-VN" sz="2800" b="1" i="0"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altLang="vi-VN" sz="2800" b="1" i="0"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nam</a:t>
            </a:r>
            <a:endParaRPr kumimoji="0" lang="en-US" altLang="vi-VN" sz="2800" b="1" i="0"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05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wipe(down)">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down)">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wipe(down)">
                                      <p:cBhvr>
                                        <p:cTn id="5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2</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2060"/>
                </a:solidFill>
                <a:latin typeface="Cambria" panose="02040503050406030204" pitchFamily="18" charset="0"/>
                <a:ea typeface="Cambria" panose="02040503050406030204" pitchFamily="18" charset="0"/>
              </a:rPr>
              <a:t>Khối lớp Bốn tổ chức hai đợt cho 175 học sinh đi tham quan các làng nghề truyền thống, đợt thứ nhất nhiều hơn đợt thứ hai 15 bạn. Hỏi mỗi đợt có bao nhiêu học sinh đi tham quan làng nghề truyền thống.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A542CA-A372-CBC3-9770-0C28A28FEB90}"/>
              </a:ext>
            </a:extLst>
          </p:cNvPr>
          <p:cNvPicPr>
            <a:picLocks noChangeAspect="1"/>
          </p:cNvPicPr>
          <p:nvPr/>
        </p:nvPicPr>
        <p:blipFill>
          <a:blip r:embed="rId10"/>
          <a:stretch>
            <a:fillRect/>
          </a:stretch>
        </p:blipFill>
        <p:spPr>
          <a:xfrm>
            <a:off x="691876" y="3343111"/>
            <a:ext cx="5191450" cy="1596752"/>
          </a:xfrm>
          <a:prstGeom prst="rect">
            <a:avLst/>
          </a:prstGeom>
        </p:spPr>
      </p:pic>
      <p:sp>
        <p:nvSpPr>
          <p:cNvPr id="24" name="Rectangle 1">
            <a:extLst>
              <a:ext uri="{FF2B5EF4-FFF2-40B4-BE49-F238E27FC236}">
                <a16:creationId xmlns:a16="http://schemas.microsoft.com/office/drawing/2014/main" id="{3F8E667E-6E7B-E308-F2AB-CA2D0EAA243A}"/>
              </a:ext>
            </a:extLst>
          </p:cNvPr>
          <p:cNvSpPr>
            <a:spLocks noChangeArrowheads="1"/>
          </p:cNvSpPr>
          <p:nvPr/>
        </p:nvSpPr>
        <p:spPr bwMode="auto">
          <a:xfrm>
            <a:off x="5595125" y="2141524"/>
            <a:ext cx="638118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800" b="1" u="sng" dirty="0">
                <a:solidFill>
                  <a:srgbClr val="FF0000"/>
                </a:solidFill>
                <a:latin typeface="Calibri" panose="020F0502020204030204" pitchFamily="34" charset="0"/>
                <a:cs typeface="Calibri" panose="020F0502020204030204" pitchFamily="34" charset="0"/>
              </a:rPr>
              <a:t>Bài giải:</a:t>
            </a:r>
            <a:endParaRPr lang="nl-NL" altLang="vi-VN" sz="2800" b="1" dirty="0">
              <a:solidFill>
                <a:srgbClr val="FF0000"/>
              </a:solidFill>
              <a:latin typeface="Calibri" panose="020F0502020204030204" pitchFamily="34" charset="0"/>
              <a:cs typeface="Calibri" panose="020F0502020204030204" pitchFamily="34" charset="0"/>
            </a:endParaRPr>
          </a:p>
          <a:p>
            <a:pPr lvl="0" algn="ctr">
              <a:spcBef>
                <a:spcPct val="0"/>
              </a:spcBef>
              <a:buNone/>
            </a:pPr>
            <a:r>
              <a:rPr lang="nl-NL" altLang="vi-VN" sz="2800" b="1" dirty="0" smtClean="0">
                <a:solidFill>
                  <a:srgbClr val="FF0000"/>
                </a:solidFill>
                <a:latin typeface="Calibri" panose="020F0502020204030204" pitchFamily="34" charset="0"/>
                <a:cs typeface="Calibri" panose="020F0502020204030204" pitchFamily="34" charset="0"/>
              </a:rPr>
              <a:t>Số </a:t>
            </a:r>
            <a:r>
              <a:rPr lang="nl-NL" altLang="vi-VN" sz="2800" b="1" dirty="0">
                <a:solidFill>
                  <a:srgbClr val="FF0000"/>
                </a:solidFill>
                <a:latin typeface="Calibri" panose="020F0502020204030204" pitchFamily="34" charset="0"/>
                <a:cs typeface="Calibri" panose="020F0502020204030204" pitchFamily="34" charset="0"/>
              </a:rPr>
              <a:t>học sinh đợt 2 là:</a:t>
            </a:r>
          </a:p>
          <a:p>
            <a:pPr lvl="0" algn="ctr">
              <a:spcBef>
                <a:spcPct val="0"/>
              </a:spcBef>
              <a:buNone/>
            </a:pPr>
            <a:r>
              <a:rPr lang="nl-NL" altLang="vi-VN" sz="2800" b="1" dirty="0" smtClean="0">
                <a:solidFill>
                  <a:srgbClr val="FF0000"/>
                </a:solidFill>
                <a:latin typeface="Calibri" panose="020F0502020204030204" pitchFamily="34" charset="0"/>
                <a:cs typeface="Calibri" panose="020F0502020204030204" pitchFamily="34" charset="0"/>
              </a:rPr>
              <a:t>(175 – 15)</a:t>
            </a:r>
            <a:r>
              <a:rPr lang="nl-NL" altLang="vi-VN" sz="2800" b="1" dirty="0" smtClean="0">
                <a:solidFill>
                  <a:srgbClr val="FF0000"/>
                </a:solidFill>
                <a:latin typeface="Calibri" panose="020F0502020204030204" pitchFamily="34" charset="0"/>
                <a:cs typeface="Calibri" panose="020F0502020204030204" pitchFamily="34" charset="0"/>
              </a:rPr>
              <a:t> </a:t>
            </a:r>
            <a:r>
              <a:rPr lang="nl-NL" altLang="vi-VN" sz="2800" b="1" dirty="0">
                <a:solidFill>
                  <a:srgbClr val="FF0000"/>
                </a:solidFill>
                <a:latin typeface="Calibri" panose="020F0502020204030204" pitchFamily="34" charset="0"/>
                <a:cs typeface="Calibri" panose="020F0502020204030204" pitchFamily="34" charset="0"/>
              </a:rPr>
              <a:t>: 2 = 80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Số học sinh đợt 1 là:</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175 – 80 = 95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Đáp số: Đợt 2: 80 bạn;</a:t>
            </a:r>
          </a:p>
          <a:p>
            <a:pPr lvl="0" algn="ctr">
              <a:spcBef>
                <a:spcPct val="0"/>
              </a:spcBef>
              <a:buNone/>
            </a:pPr>
            <a:r>
              <a:rPr lang="nl-NL" altLang="vi-VN" sz="2800" b="1" dirty="0">
                <a:solidFill>
                  <a:srgbClr val="FF0000"/>
                </a:solidFill>
                <a:latin typeface="Calibri" panose="020F0502020204030204" pitchFamily="34" charset="0"/>
                <a:cs typeface="Calibri" panose="020F0502020204030204" pitchFamily="34" charset="0"/>
              </a:rPr>
              <a:t>             Đợt 1: 95 bạn</a:t>
            </a:r>
          </a:p>
        </p:txBody>
      </p:sp>
    </p:spTree>
    <p:extLst>
      <p:ext uri="{BB962C8B-B14F-4D97-AF65-F5344CB8AC3E}">
        <p14:creationId xmlns:p14="http://schemas.microsoft.com/office/powerpoint/2010/main" val="367053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wipe(down)">
                                      <p:cBhvr>
                                        <p:cTn id="26" dur="500"/>
                                        <p:tgtEl>
                                          <p:spTgt spid="2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animEffect transition="in" filter="wipe(down)">
                                      <p:cBhvr>
                                        <p:cTn id="31" dur="500"/>
                                        <p:tgtEl>
                                          <p:spTgt spid="2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xEl>
                                              <p:pRg st="2" end="2"/>
                                            </p:txEl>
                                          </p:spTgt>
                                        </p:tgtEl>
                                        <p:attrNameLst>
                                          <p:attrName>style.visibility</p:attrName>
                                        </p:attrNameLst>
                                      </p:cBhvr>
                                      <p:to>
                                        <p:strVal val="visible"/>
                                      </p:to>
                                    </p:set>
                                    <p:animEffect transition="in" filter="wipe(down)">
                                      <p:cBhvr>
                                        <p:cTn id="36" dur="500"/>
                                        <p:tgtEl>
                                          <p:spTgt spid="2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xEl>
                                              <p:pRg st="3" end="3"/>
                                            </p:txEl>
                                          </p:spTgt>
                                        </p:tgtEl>
                                        <p:attrNameLst>
                                          <p:attrName>style.visibility</p:attrName>
                                        </p:attrNameLst>
                                      </p:cBhvr>
                                      <p:to>
                                        <p:strVal val="visible"/>
                                      </p:to>
                                    </p:set>
                                    <p:animEffect transition="in" filter="wipe(down)">
                                      <p:cBhvr>
                                        <p:cTn id="41" dur="500"/>
                                        <p:tgtEl>
                                          <p:spTgt spid="2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
                                            <p:txEl>
                                              <p:pRg st="4" end="4"/>
                                            </p:txEl>
                                          </p:spTgt>
                                        </p:tgtEl>
                                        <p:attrNameLst>
                                          <p:attrName>style.visibility</p:attrName>
                                        </p:attrNameLst>
                                      </p:cBhvr>
                                      <p:to>
                                        <p:strVal val="visible"/>
                                      </p:to>
                                    </p:set>
                                    <p:animEffect transition="in" filter="wipe(down)">
                                      <p:cBhvr>
                                        <p:cTn id="46" dur="500"/>
                                        <p:tgtEl>
                                          <p:spTgt spid="2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xEl>
                                              <p:pRg st="5" end="5"/>
                                            </p:txEl>
                                          </p:spTgt>
                                        </p:tgtEl>
                                        <p:attrNameLst>
                                          <p:attrName>style.visibility</p:attrName>
                                        </p:attrNameLst>
                                      </p:cBhvr>
                                      <p:to>
                                        <p:strVal val="visible"/>
                                      </p:to>
                                    </p:set>
                                    <p:animEffect transition="in" filter="wipe(down)">
                                      <p:cBhvr>
                                        <p:cTn id="51" dur="500"/>
                                        <p:tgtEl>
                                          <p:spTgt spid="2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xEl>
                                              <p:pRg st="6" end="6"/>
                                            </p:txEl>
                                          </p:spTgt>
                                        </p:tgtEl>
                                        <p:attrNameLst>
                                          <p:attrName>style.visibility</p:attrName>
                                        </p:attrNameLst>
                                      </p:cBhvr>
                                      <p:to>
                                        <p:strVal val="visible"/>
                                      </p:to>
                                    </p:set>
                                    <p:animEffect transition="in" filter="wipe(down)">
                                      <p:cBhvr>
                                        <p:cTn id="56"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3</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Một hình chữ nhật có chu vi là 40 cm và chiều dài hơn chiều rộng 4 cm. Tìm chiều dài, chiều rộng của hình chữ nhật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CC74EB-043E-A1CD-1697-DC78E4DEE097}"/>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23" name="Straight Connector 22">
            <a:extLst>
              <a:ext uri="{FF2B5EF4-FFF2-40B4-BE49-F238E27FC236}">
                <a16:creationId xmlns:a16="http://schemas.microsoft.com/office/drawing/2014/main" id="{1D5C38F8-1267-42D1-79D5-C6F90DFECE6D}"/>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35F6D9-7280-F189-D9D0-2E1F7C5803F4}"/>
              </a:ext>
            </a:extLst>
          </p:cNvPr>
          <p:cNvPicPr>
            <a:picLocks noChangeAspect="1"/>
          </p:cNvPicPr>
          <p:nvPr/>
        </p:nvPicPr>
        <p:blipFill rotWithShape="1">
          <a:blip r:embed="rId10"/>
          <a:srcRect l="22288" t="25236" r="7532" b="50000"/>
          <a:stretch/>
        </p:blipFill>
        <p:spPr bwMode="auto">
          <a:xfrm>
            <a:off x="680665" y="3376448"/>
            <a:ext cx="5127804" cy="1016875"/>
          </a:xfrm>
          <a:prstGeom prst="rect">
            <a:avLst/>
          </a:prstGeom>
          <a:ln>
            <a:noFill/>
          </a:ln>
          <a:extLst>
            <a:ext uri="{53640926-AAD7-44D8-BBD7-CCE9431645EC}">
              <a14:shadowObscured xmlns:a14="http://schemas.microsoft.com/office/drawing/2010/main"/>
            </a:ext>
          </a:extLst>
        </p:spPr>
      </p:pic>
      <p:sp>
        <p:nvSpPr>
          <p:cNvPr id="10" name="Rectangle 1">
            <a:extLst>
              <a:ext uri="{FF2B5EF4-FFF2-40B4-BE49-F238E27FC236}">
                <a16:creationId xmlns:a16="http://schemas.microsoft.com/office/drawing/2014/main" id="{FFAC3DD9-7BD6-A5BA-94F5-2DB5A796D76F}"/>
              </a:ext>
            </a:extLst>
          </p:cNvPr>
          <p:cNvSpPr>
            <a:spLocks noChangeArrowheads="1"/>
          </p:cNvSpPr>
          <p:nvPr/>
        </p:nvSpPr>
        <p:spPr bwMode="auto">
          <a:xfrm>
            <a:off x="6053959" y="2141524"/>
            <a:ext cx="56860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sz="2400"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N</a:t>
            </a:r>
            <a:r>
              <a:rPr lang="nl-NL" altLang="vi-VN" sz="2400" b="1" dirty="0" smtClean="0">
                <a:solidFill>
                  <a:srgbClr val="FF0000"/>
                </a:solidFill>
                <a:latin typeface="Calibri" panose="020F0502020204030204" pitchFamily="34" charset="0"/>
                <a:cs typeface="Calibri" panose="020F0502020204030204" pitchFamily="34" charset="0"/>
              </a:rPr>
              <a:t>ửa </a:t>
            </a:r>
            <a:r>
              <a:rPr lang="nl-NL" altLang="vi-VN" sz="2400" b="1" dirty="0">
                <a:solidFill>
                  <a:srgbClr val="FF0000"/>
                </a:solidFill>
                <a:latin typeface="Calibri" panose="020F0502020204030204" pitchFamily="34" charset="0"/>
                <a:cs typeface="Calibri" panose="020F0502020204030204" pitchFamily="34" charset="0"/>
              </a:rPr>
              <a:t>chu </a:t>
            </a:r>
            <a:r>
              <a:rPr lang="nl-NL" altLang="vi-VN" sz="2400" b="1" dirty="0" smtClean="0">
                <a:solidFill>
                  <a:srgbClr val="FF0000"/>
                </a:solidFill>
                <a:latin typeface="Calibri" panose="020F0502020204030204" pitchFamily="34" charset="0"/>
                <a:cs typeface="Calibri" panose="020F0502020204030204" pitchFamily="34" charset="0"/>
              </a:rPr>
              <a:t>vi </a:t>
            </a:r>
            <a:r>
              <a:rPr lang="nl-NL" altLang="vi-VN" sz="2400" b="1" dirty="0">
                <a:solidFill>
                  <a:srgbClr val="FF0000"/>
                </a:solidFill>
                <a:latin typeface="Calibri" panose="020F0502020204030204" pitchFamily="34" charset="0"/>
                <a:cs typeface="Calibri" panose="020F0502020204030204" pitchFamily="34" charset="0"/>
              </a:rPr>
              <a:t>của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40 : 2 = 20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Chiều dài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(20 +  4) : 2 = 12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Chiều rộng hình chữ nhật là:</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 20 – 12 = 8 (cm)</a:t>
            </a:r>
          </a:p>
          <a:p>
            <a:pPr lvl="0" algn="ctr">
              <a:spcBef>
                <a:spcPct val="0"/>
              </a:spcBef>
              <a:buNone/>
            </a:pPr>
            <a:r>
              <a:rPr lang="nl-NL" altLang="vi-VN" sz="2400" b="1" dirty="0">
                <a:solidFill>
                  <a:srgbClr val="FF0000"/>
                </a:solidFill>
                <a:latin typeface="Calibri" panose="020F0502020204030204" pitchFamily="34" charset="0"/>
                <a:cs typeface="Calibri" panose="020F0502020204030204" pitchFamily="34" charset="0"/>
              </a:rPr>
              <a:t>Đáp số: Chiều dài 12 cm, chiều rộng 8 cm.</a:t>
            </a:r>
          </a:p>
        </p:txBody>
      </p:sp>
    </p:spTree>
    <p:extLst>
      <p:ext uri="{BB962C8B-B14F-4D97-AF65-F5344CB8AC3E}">
        <p14:creationId xmlns:p14="http://schemas.microsoft.com/office/powerpoint/2010/main" val="3633259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wipe(down)">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down)">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wipe(down)">
                                      <p:cBhvr>
                                        <p:cTn id="56" dur="500"/>
                                        <p:tgtEl>
                                          <p:spTgt spid="1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wipe(down)">
                                      <p:cBhvr>
                                        <p:cTn id="6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3" grpId="0"/>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49287"/>
            <a:ext cx="11517250" cy="6371321"/>
          </a:xfrm>
          <a:prstGeom prst="rect">
            <a:avLst/>
          </a:prstGeom>
        </p:spPr>
      </p:pic>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8">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5" name="Rounded Rectangle 4"/>
          <p:cNvSpPr/>
          <p:nvPr/>
        </p:nvSpPr>
        <p:spPr>
          <a:xfrm>
            <a:off x="443132" y="385445"/>
            <a:ext cx="11269443" cy="6006123"/>
          </a:xfrm>
          <a:prstGeom prst="roundRect">
            <a:avLst>
              <a:gd name="adj" fmla="val 6947"/>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82" y="-7450"/>
            <a:ext cx="2948744" cy="1389210"/>
          </a:xfrm>
          <a:prstGeom prst="rect">
            <a:avLst/>
          </a:prstGeom>
        </p:spPr>
      </p:pic>
      <p:sp>
        <p:nvSpPr>
          <p:cNvPr id="15" name="TextBox 14"/>
          <p:cNvSpPr txBox="1"/>
          <p:nvPr/>
        </p:nvSpPr>
        <p:spPr>
          <a:xfrm>
            <a:off x="1103865" y="511909"/>
            <a:ext cx="18520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toán</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22" name="Rectangle 21"/>
          <p:cNvSpPr/>
          <p:nvPr/>
        </p:nvSpPr>
        <p:spPr>
          <a:xfrm>
            <a:off x="3076180" y="357351"/>
            <a:ext cx="8590302" cy="1622939"/>
          </a:xfrm>
          <a:prstGeom prst="rect">
            <a:avLst/>
          </a:prstGeom>
          <a:solidFill>
            <a:schemeClr val="bg1">
              <a:alpha val="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Hai số lẻ liên tiếp có tổng là 20. Tìm hai số lẻ liên tiếp đó.</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CC4975-E0BE-EF11-9CC6-78718A4CD54C}"/>
              </a:ext>
            </a:extLst>
          </p:cNvPr>
          <p:cNvSpPr txBox="1"/>
          <p:nvPr/>
        </p:nvSpPr>
        <p:spPr>
          <a:xfrm>
            <a:off x="1965434" y="2543503"/>
            <a:ext cx="24068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Tóm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tắt</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 name="Straight Connector 8">
            <a:extLst>
              <a:ext uri="{FF2B5EF4-FFF2-40B4-BE49-F238E27FC236}">
                <a16:creationId xmlns:a16="http://schemas.microsoft.com/office/drawing/2014/main" id="{8A5C9617-E64B-0313-500F-7DCDE675B6DB}"/>
              </a:ext>
            </a:extLst>
          </p:cNvPr>
          <p:cNvCxnSpPr>
            <a:cxnSpLocks/>
          </p:cNvCxnSpPr>
          <p:nvPr/>
        </p:nvCxnSpPr>
        <p:spPr>
          <a:xfrm>
            <a:off x="5981561" y="2135106"/>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20941E2-92D1-00CB-8784-306C895FED48}"/>
              </a:ext>
            </a:extLst>
          </p:cNvPr>
          <p:cNvPicPr>
            <a:picLocks noChangeAspect="1"/>
          </p:cNvPicPr>
          <p:nvPr/>
        </p:nvPicPr>
        <p:blipFill rotWithShape="1">
          <a:blip r:embed="rId10"/>
          <a:srcRect l="21492" t="25943" r="18411" b="51179"/>
          <a:stretch/>
        </p:blipFill>
        <p:spPr bwMode="auto">
          <a:xfrm>
            <a:off x="1006485" y="3415380"/>
            <a:ext cx="4815281" cy="1030496"/>
          </a:xfrm>
          <a:prstGeom prst="rect">
            <a:avLst/>
          </a:prstGeom>
          <a:ln>
            <a:noFill/>
          </a:ln>
          <a:extLst>
            <a:ext uri="{53640926-AAD7-44D8-BBD7-CCE9431645EC}">
              <a14:shadowObscured xmlns:a14="http://schemas.microsoft.com/office/drawing/2010/main"/>
            </a:ext>
          </a:extLst>
        </p:spPr>
      </p:pic>
      <p:sp>
        <p:nvSpPr>
          <p:cNvPr id="27" name="Rectangle 1">
            <a:extLst>
              <a:ext uri="{FF2B5EF4-FFF2-40B4-BE49-F238E27FC236}">
                <a16:creationId xmlns:a16="http://schemas.microsoft.com/office/drawing/2014/main" id="{0366027F-B6BA-2852-70CB-9B31B696F346}"/>
              </a:ext>
            </a:extLst>
          </p:cNvPr>
          <p:cNvSpPr>
            <a:spLocks noChangeArrowheads="1"/>
          </p:cNvSpPr>
          <p:nvPr/>
        </p:nvSpPr>
        <p:spPr bwMode="auto">
          <a:xfrm>
            <a:off x="5801710" y="2057441"/>
            <a:ext cx="584375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FF0000"/>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Hiệu của hai số lẻ liên tiếp là 2, số lớn là:</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(20 + 2) : 2 = 11</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Số bé là:</a:t>
            </a:r>
          </a:p>
          <a:p>
            <a:pPr lvl="0" algn="ctr">
              <a:spcBef>
                <a:spcPct val="0"/>
              </a:spcBef>
              <a:buNone/>
            </a:pPr>
            <a:r>
              <a:rPr lang="nl-NL" altLang="vi-VN" b="1" dirty="0">
                <a:solidFill>
                  <a:srgbClr val="FF0000"/>
                </a:solidFill>
                <a:latin typeface="Calibri" panose="020F0502020204030204" pitchFamily="34" charset="0"/>
                <a:cs typeface="Calibri" panose="020F0502020204030204" pitchFamily="34" charset="0"/>
              </a:rPr>
              <a:t>20 – 11 = 9</a:t>
            </a:r>
          </a:p>
          <a:p>
            <a:pPr lvl="0" algn="r">
              <a:spcBef>
                <a:spcPct val="0"/>
              </a:spcBef>
              <a:buNone/>
            </a:pPr>
            <a:r>
              <a:rPr lang="nl-NL" altLang="vi-VN" b="1" dirty="0">
                <a:solidFill>
                  <a:srgbClr val="FF0000"/>
                </a:solidFill>
                <a:latin typeface="Calibri" panose="020F0502020204030204" pitchFamily="34" charset="0"/>
                <a:cs typeface="Calibri" panose="020F0502020204030204" pitchFamily="34" charset="0"/>
              </a:rPr>
              <a:t>Đáp số: 11 và 9.</a:t>
            </a:r>
          </a:p>
        </p:txBody>
      </p:sp>
    </p:spTree>
    <p:extLst>
      <p:ext uri="{BB962C8B-B14F-4D97-AF65-F5344CB8AC3E}">
        <p14:creationId xmlns:p14="http://schemas.microsoft.com/office/powerpoint/2010/main" val="238168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wipe(down)">
                                      <p:cBhvr>
                                        <p:cTn id="26" dur="500"/>
                                        <p:tgtEl>
                                          <p:spTgt spid="2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Effect transition="in" filter="wipe(down)">
                                      <p:cBhvr>
                                        <p:cTn id="31" dur="500"/>
                                        <p:tgtEl>
                                          <p:spTgt spid="2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xEl>
                                              <p:pRg st="2" end="2"/>
                                            </p:txEl>
                                          </p:spTgt>
                                        </p:tgtEl>
                                        <p:attrNameLst>
                                          <p:attrName>style.visibility</p:attrName>
                                        </p:attrNameLst>
                                      </p:cBhvr>
                                      <p:to>
                                        <p:strVal val="visible"/>
                                      </p:to>
                                    </p:set>
                                    <p:animEffect transition="in" filter="wipe(down)">
                                      <p:cBhvr>
                                        <p:cTn id="36" dur="500"/>
                                        <p:tgtEl>
                                          <p:spTgt spid="2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xEl>
                                              <p:pRg st="3" end="3"/>
                                            </p:txEl>
                                          </p:spTgt>
                                        </p:tgtEl>
                                        <p:attrNameLst>
                                          <p:attrName>style.visibility</p:attrName>
                                        </p:attrNameLst>
                                      </p:cBhvr>
                                      <p:to>
                                        <p:strVal val="visible"/>
                                      </p:to>
                                    </p:set>
                                    <p:animEffect transition="in" filter="wipe(down)">
                                      <p:cBhvr>
                                        <p:cTn id="41" dur="500"/>
                                        <p:tgtEl>
                                          <p:spTgt spid="2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7">
                                            <p:txEl>
                                              <p:pRg st="4" end="4"/>
                                            </p:txEl>
                                          </p:spTgt>
                                        </p:tgtEl>
                                        <p:attrNameLst>
                                          <p:attrName>style.visibility</p:attrName>
                                        </p:attrNameLst>
                                      </p:cBhvr>
                                      <p:to>
                                        <p:strVal val="visible"/>
                                      </p:to>
                                    </p:set>
                                    <p:animEffect transition="in" filter="wipe(down)">
                                      <p:cBhvr>
                                        <p:cTn id="46" dur="500"/>
                                        <p:tgtEl>
                                          <p:spTgt spid="2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
                                            <p:txEl>
                                              <p:pRg st="5" end="5"/>
                                            </p:txEl>
                                          </p:spTgt>
                                        </p:tgtEl>
                                        <p:attrNameLst>
                                          <p:attrName>style.visibility</p:attrName>
                                        </p:attrNameLst>
                                      </p:cBhvr>
                                      <p:to>
                                        <p:strVal val="visible"/>
                                      </p:to>
                                    </p:set>
                                    <p:animEffect transition="in" filter="wipe(down)">
                                      <p:cBhvr>
                                        <p:cTn id="51"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8" grpId="0"/>
      <p:bldP spid="2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2 (5)"/>
          <p:cNvPicPr>
            <a:picLocks noChangeAspect="1"/>
          </p:cNvPicPr>
          <p:nvPr/>
        </p:nvPicPr>
        <p:blipFill>
          <a:blip r:embed="rId4"/>
          <a:srcRect t="45240"/>
          <a:stretch>
            <a:fillRect/>
          </a:stretch>
        </p:blipFill>
        <p:spPr>
          <a:xfrm>
            <a:off x="0" y="2929255"/>
            <a:ext cx="12192000" cy="3994150"/>
          </a:xfrm>
          <a:prstGeom prst="rect">
            <a:avLst/>
          </a:prstGeom>
        </p:spPr>
      </p:pic>
      <p:pic>
        <p:nvPicPr>
          <p:cNvPr id="2" name="图片 1" descr="15"/>
          <p:cNvPicPr>
            <a:picLocks noChangeAspect="1"/>
          </p:cNvPicPr>
          <p:nvPr/>
        </p:nvPicPr>
        <p:blipFill>
          <a:blip r:embed="rId5"/>
          <a:srcRect t="34583"/>
          <a:stretch>
            <a:fillRect/>
          </a:stretch>
        </p:blipFill>
        <p:spPr>
          <a:xfrm>
            <a:off x="0" y="3234055"/>
            <a:ext cx="12192000" cy="3623945"/>
          </a:xfrm>
          <a:prstGeom prst="rect">
            <a:avLst/>
          </a:prstGeom>
        </p:spPr>
      </p:pic>
      <p:pic>
        <p:nvPicPr>
          <p:cNvPr id="6" name="图片 5" descr="12"/>
          <p:cNvPicPr>
            <a:picLocks noChangeAspect="1"/>
          </p:cNvPicPr>
          <p:nvPr/>
        </p:nvPicPr>
        <p:blipFill>
          <a:blip r:embed="rId6"/>
          <a:srcRect t="58420" b="19318"/>
          <a:stretch>
            <a:fillRect/>
          </a:stretch>
        </p:blipFill>
        <p:spPr>
          <a:xfrm>
            <a:off x="0" y="5840730"/>
            <a:ext cx="12192000" cy="1082675"/>
          </a:xfrm>
          <a:prstGeom prst="rect">
            <a:avLst/>
          </a:prstGeom>
        </p:spPr>
      </p:pic>
      <p:sp>
        <p:nvSpPr>
          <p:cNvPr id="13" name="椭圆 12"/>
          <p:cNvSpPr/>
          <p:nvPr/>
        </p:nvSpPr>
        <p:spPr>
          <a:xfrm>
            <a:off x="8942705" y="2410460"/>
            <a:ext cx="294005" cy="294005"/>
          </a:xfrm>
          <a:prstGeom prst="ellipse">
            <a:avLst/>
          </a:prstGeom>
          <a:solidFill>
            <a:schemeClr val="bg1"/>
          </a:solidFill>
          <a:ln>
            <a:solidFill>
              <a:srgbClr val="32B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椭圆 13"/>
          <p:cNvSpPr/>
          <p:nvPr/>
        </p:nvSpPr>
        <p:spPr>
          <a:xfrm>
            <a:off x="2955925" y="2410460"/>
            <a:ext cx="294005" cy="294005"/>
          </a:xfrm>
          <a:prstGeom prst="ellipse">
            <a:avLst/>
          </a:prstGeom>
          <a:solidFill>
            <a:schemeClr val="bg1"/>
          </a:solidFill>
          <a:ln>
            <a:solidFill>
              <a:srgbClr val="32B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nvGrpSpPr>
          <p:cNvPr id="26" name="组合 25"/>
          <p:cNvGrpSpPr/>
          <p:nvPr/>
        </p:nvGrpSpPr>
        <p:grpSpPr>
          <a:xfrm>
            <a:off x="-31750" y="0"/>
            <a:ext cx="12233910" cy="1381760"/>
            <a:chOff x="-50" y="0"/>
            <a:chExt cx="19266" cy="2176"/>
          </a:xfrm>
        </p:grpSpPr>
        <p:grpSp>
          <p:nvGrpSpPr>
            <p:cNvPr id="16" name="组合 15"/>
            <p:cNvGrpSpPr/>
            <p:nvPr/>
          </p:nvGrpSpPr>
          <p:grpSpPr>
            <a:xfrm>
              <a:off x="0" y="0"/>
              <a:ext cx="19200" cy="2176"/>
              <a:chOff x="0" y="0"/>
              <a:chExt cx="19200" cy="2176"/>
            </a:xfrm>
          </p:grpSpPr>
          <p:grpSp>
            <p:nvGrpSpPr>
              <p:cNvPr id="17" name="组合 16"/>
              <p:cNvGrpSpPr/>
              <p:nvPr/>
            </p:nvGrpSpPr>
            <p:grpSpPr>
              <a:xfrm>
                <a:off x="0" y="0"/>
                <a:ext cx="19200" cy="2176"/>
                <a:chOff x="0" y="0"/>
                <a:chExt cx="19200" cy="2176"/>
              </a:xfrm>
            </p:grpSpPr>
            <p:pic>
              <p:nvPicPr>
                <p:cNvPr id="18" name="图片 17" descr="7 (22)"/>
                <p:cNvPicPr>
                  <a:picLocks noChangeAspect="1"/>
                </p:cNvPicPr>
                <p:nvPr/>
              </p:nvPicPr>
              <p:blipFill>
                <a:blip r:embed="rId7">
                  <a:lum bright="18000"/>
                </a:blip>
                <a:srcRect t="2506" b="68642"/>
                <a:stretch>
                  <a:fillRect/>
                </a:stretch>
              </p:blipFill>
              <p:spPr>
                <a:xfrm>
                  <a:off x="0" y="0"/>
                  <a:ext cx="19200" cy="2176"/>
                </a:xfrm>
                <a:prstGeom prst="rect">
                  <a:avLst/>
                </a:prstGeom>
              </p:spPr>
            </p:pic>
            <p:sp>
              <p:nvSpPr>
                <p:cNvPr id="19" name="圆角矩形 18"/>
                <p:cNvSpPr/>
                <p:nvPr/>
              </p:nvSpPr>
              <p:spPr>
                <a:xfrm>
                  <a:off x="308" y="42"/>
                  <a:ext cx="480" cy="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0" name="新月形 19"/>
              <p:cNvSpPr/>
              <p:nvPr/>
            </p:nvSpPr>
            <p:spPr>
              <a:xfrm rot="1680000">
                <a:off x="385" y="178"/>
                <a:ext cx="326" cy="446"/>
              </a:xfrm>
              <a:prstGeom prst="mo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5" name="任意多边形 24"/>
            <p:cNvSpPr/>
            <p:nvPr/>
          </p:nvSpPr>
          <p:spPr>
            <a:xfrm>
              <a:off x="-50" y="282"/>
              <a:ext cx="19266" cy="1062"/>
            </a:xfrm>
            <a:custGeom>
              <a:avLst/>
              <a:gdLst>
                <a:gd name="connisteX0" fmla="*/ 0 w 12233910"/>
                <a:gd name="connsiteY0" fmla="*/ 674375 h 674375"/>
                <a:gd name="connisteX1" fmla="*/ 1391920 w 12233910"/>
                <a:gd name="connsiteY1" fmla="*/ 119385 h 674375"/>
                <a:gd name="connisteX2" fmla="*/ 2665730 w 12233910"/>
                <a:gd name="connsiteY2" fmla="*/ 478795 h 674375"/>
                <a:gd name="connisteX3" fmla="*/ 4232910 w 12233910"/>
                <a:gd name="connsiteY3" fmla="*/ 76205 h 674375"/>
                <a:gd name="connisteX4" fmla="*/ 6137910 w 12233910"/>
                <a:gd name="connsiteY4" fmla="*/ 489590 h 674375"/>
                <a:gd name="connisteX5" fmla="*/ 7716520 w 12233910"/>
                <a:gd name="connsiteY5" fmla="*/ 5 h 674375"/>
                <a:gd name="connisteX6" fmla="*/ 10198100 w 12233910"/>
                <a:gd name="connsiteY6" fmla="*/ 500385 h 674375"/>
                <a:gd name="connisteX7" fmla="*/ 12233910 w 12233910"/>
                <a:gd name="connsiteY7" fmla="*/ 381005 h 674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2233910" h="674376">
                  <a:moveTo>
                    <a:pt x="0" y="674376"/>
                  </a:moveTo>
                  <a:cubicBezTo>
                    <a:pt x="252730" y="556266"/>
                    <a:pt x="858520" y="158756"/>
                    <a:pt x="1391920" y="119386"/>
                  </a:cubicBezTo>
                  <a:cubicBezTo>
                    <a:pt x="1925320" y="80016"/>
                    <a:pt x="2097405" y="487686"/>
                    <a:pt x="2665730" y="478796"/>
                  </a:cubicBezTo>
                  <a:cubicBezTo>
                    <a:pt x="3234055" y="469906"/>
                    <a:pt x="3538220" y="74301"/>
                    <a:pt x="4232910" y="76206"/>
                  </a:cubicBezTo>
                  <a:cubicBezTo>
                    <a:pt x="4927600" y="78111"/>
                    <a:pt x="5441315" y="504831"/>
                    <a:pt x="6137910" y="489591"/>
                  </a:cubicBezTo>
                  <a:cubicBezTo>
                    <a:pt x="6834505" y="474351"/>
                    <a:pt x="6904355" y="-1899"/>
                    <a:pt x="7716520" y="6"/>
                  </a:cubicBezTo>
                  <a:cubicBezTo>
                    <a:pt x="8528685" y="1911"/>
                    <a:pt x="9294495" y="424186"/>
                    <a:pt x="10198100" y="500386"/>
                  </a:cubicBezTo>
                  <a:cubicBezTo>
                    <a:pt x="11101705" y="576586"/>
                    <a:pt x="11876405" y="414661"/>
                    <a:pt x="12233910" y="381006"/>
                  </a:cubicBezTo>
                </a:path>
              </a:pathLst>
            </a:cu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1" name="五角星 20"/>
            <p:cNvSpPr/>
            <p:nvPr/>
          </p:nvSpPr>
          <p:spPr>
            <a:xfrm>
              <a:off x="18013" y="367"/>
              <a:ext cx="432" cy="432"/>
            </a:xfrm>
            <a:prstGeom prst="star5">
              <a:avLst>
                <a:gd name="adj" fmla="val 23722"/>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9357" y="862532"/>
            <a:ext cx="8791194" cy="4133446"/>
          </a:xfrm>
          <a:prstGeom prst="rect">
            <a:avLst/>
          </a:prstGeom>
        </p:spPr>
      </p:pic>
    </p:spTree>
    <p:extLst>
      <p:ext uri="{BB962C8B-B14F-4D97-AF65-F5344CB8AC3E}">
        <p14:creationId xmlns:p14="http://schemas.microsoft.com/office/powerpoint/2010/main" val="370258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413</Words>
  <Application>Microsoft Office PowerPoint</Application>
  <PresentationFormat>Widescreen</PresentationFormat>
  <Paragraphs>53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微软雅黑</vt:lpstr>
      <vt:lpstr>宋体</vt:lpstr>
      <vt:lpstr>Arial</vt:lpstr>
      <vt:lpstr>Calibri</vt:lpstr>
      <vt:lpstr>Cambria</vt:lpstr>
      <vt:lpstr>等线</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32</cp:revision>
  <dcterms:created xsi:type="dcterms:W3CDTF">2023-09-12T07:42:20Z</dcterms:created>
  <dcterms:modified xsi:type="dcterms:W3CDTF">2024-11-21T08:19:10Z</dcterms:modified>
</cp:coreProperties>
</file>