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6"/>
  </p:notesMasterIdLst>
  <p:sldIdLst>
    <p:sldId id="657" r:id="rId2"/>
    <p:sldId id="660" r:id="rId3"/>
    <p:sldId id="760" r:id="rId4"/>
    <p:sldId id="754" r:id="rId5"/>
    <p:sldId id="684" r:id="rId6"/>
    <p:sldId id="755" r:id="rId7"/>
    <p:sldId id="756" r:id="rId8"/>
    <p:sldId id="757" r:id="rId9"/>
    <p:sldId id="758" r:id="rId10"/>
    <p:sldId id="752" r:id="rId11"/>
    <p:sldId id="759" r:id="rId12"/>
    <p:sldId id="738" r:id="rId13"/>
    <p:sldId id="750" r:id="rId14"/>
    <p:sldId id="734" r:id="rId15"/>
  </p:sldIdLst>
  <p:sldSz cx="12161838" cy="6858000"/>
  <p:notesSz cx="6858000" cy="9144000"/>
  <p:embeddedFontLst>
    <p:embeddedFont>
      <p:font typeface="Roboto" panose="02000000000000000000" pitchFamily="2" charset="0"/>
      <p:regular r:id="rId17"/>
      <p:bold r:id="rId18"/>
      <p:italic r:id="rId19"/>
      <p:boldItalic r:id="rId20"/>
    </p:embeddedFont>
    <p:embeddedFont>
      <p:font typeface="AvantGarde" panose="00000400000000000000" charset="0"/>
      <p:regular r:id="rId21"/>
    </p:embeddedFont>
    <p:embeddedFont>
      <p:font typeface="Vibur" panose="020B0604020202020204" charset="0"/>
      <p:regular r:id="rId22"/>
    </p:embeddedFont>
    <p:embeddedFont>
      <p:font typeface="Catamaran" panose="020B0604020202020204" charset="0"/>
      <p:regular r:id="rId23"/>
      <p:bold r:id="rId24"/>
    </p:embeddedFont>
  </p:embeddedFontLst>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F1C1"/>
    <a:srgbClr val="FFB87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E6C24C-657B-4D88-9A49-64C3D431F836}">
  <a:tblStyle styleId="{27E6C24C-657B-4D88-9A49-64C3D431F8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8766" autoAdjust="0"/>
  </p:normalViewPr>
  <p:slideViewPr>
    <p:cSldViewPr snapToGrid="0">
      <p:cViewPr varScale="1">
        <p:scale>
          <a:sx n="77" d="100"/>
          <a:sy n="77" d="100"/>
        </p:scale>
        <p:origin x="648" y="43"/>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slide này để HS ngồi viết</a:t>
            </a:r>
          </a:p>
        </p:txBody>
      </p:sp>
    </p:spTree>
    <p:extLst>
      <p:ext uri="{BB962C8B-B14F-4D97-AF65-F5344CB8AC3E}">
        <p14:creationId xmlns:p14="http://schemas.microsoft.com/office/powerpoint/2010/main" val="298733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slide này để HS ngồi viết</a:t>
            </a:r>
          </a:p>
        </p:txBody>
      </p:sp>
    </p:spTree>
    <p:extLst>
      <p:ext uri="{BB962C8B-B14F-4D97-AF65-F5344CB8AC3E}">
        <p14:creationId xmlns:p14="http://schemas.microsoft.com/office/powerpoint/2010/main" val="156286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3817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 thể mở trực tiếp google tìm cho HS biết hoặc HD HS cách gõ tìm kiếm để về nhà thực hiện.</a:t>
            </a:r>
          </a:p>
        </p:txBody>
      </p:sp>
    </p:spTree>
    <p:extLst>
      <p:ext uri="{BB962C8B-B14F-4D97-AF65-F5344CB8AC3E}">
        <p14:creationId xmlns:p14="http://schemas.microsoft.com/office/powerpoint/2010/main" val="2238929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40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21454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16464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198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047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3916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286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6883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11" name="Google Shape;11;p2"/>
          <p:cNvGrpSpPr/>
          <p:nvPr/>
        </p:nvGrpSpPr>
        <p:grpSpPr>
          <a:xfrm>
            <a:off x="2216761" y="724367"/>
            <a:ext cx="1221864" cy="889668"/>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 name="Google Shape;17;p2"/>
          <p:cNvGrpSpPr/>
          <p:nvPr/>
        </p:nvGrpSpPr>
        <p:grpSpPr>
          <a:xfrm>
            <a:off x="24429" y="2672225"/>
            <a:ext cx="1619295" cy="1283228"/>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5886174" y="370876"/>
            <a:ext cx="2196796" cy="959963"/>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 name="Google Shape;35;p2"/>
          <p:cNvGrpSpPr/>
          <p:nvPr/>
        </p:nvGrpSpPr>
        <p:grpSpPr>
          <a:xfrm>
            <a:off x="9644630" y="4956980"/>
            <a:ext cx="1351057" cy="1926185"/>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 name="Google Shape;48;p2"/>
          <p:cNvGrpSpPr/>
          <p:nvPr/>
        </p:nvGrpSpPr>
        <p:grpSpPr>
          <a:xfrm rot="1386123">
            <a:off x="1170485" y="4865247"/>
            <a:ext cx="1427405" cy="241116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 name="Google Shape;55;p2"/>
          <p:cNvGrpSpPr/>
          <p:nvPr/>
        </p:nvGrpSpPr>
        <p:grpSpPr>
          <a:xfrm rot="8903269">
            <a:off x="-82951" y="163265"/>
            <a:ext cx="1464328" cy="1050163"/>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 name="Google Shape;62;p2"/>
          <p:cNvGrpSpPr/>
          <p:nvPr/>
        </p:nvGrpSpPr>
        <p:grpSpPr>
          <a:xfrm>
            <a:off x="10333293" y="1697880"/>
            <a:ext cx="2534102" cy="1620086"/>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4" name="Google Shape;74;p2"/>
          <p:cNvSpPr/>
          <p:nvPr/>
        </p:nvSpPr>
        <p:spPr>
          <a:xfrm>
            <a:off x="-65537" y="6431401"/>
            <a:ext cx="2133301"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003268" y="6614303"/>
            <a:ext cx="1417732"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7985434" y="6458275"/>
            <a:ext cx="2133312"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0018290" y="6431401"/>
            <a:ext cx="2256663"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4183838" y="6458275"/>
            <a:ext cx="2133312"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6210749" y="6515214"/>
            <a:ext cx="1872221"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3149861" y="6614303"/>
            <a:ext cx="1417732"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
        <p:cNvGrpSpPr/>
        <p:nvPr/>
      </p:nvGrpSpPr>
      <p:grpSpPr>
        <a:xfrm>
          <a:off x="0" y="0"/>
          <a:ext cx="0" cy="0"/>
          <a:chOff x="0" y="0"/>
          <a:chExt cx="0" cy="0"/>
        </a:xfrm>
      </p:grpSpPr>
      <p:sp>
        <p:nvSpPr>
          <p:cNvPr id="43" name="Google Shape;43;p6"/>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6"/>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6"/>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6"/>
          <p:cNvSpPr/>
          <p:nvPr/>
        </p:nvSpPr>
        <p:spPr>
          <a:xfrm rot="851619">
            <a:off x="2446784" y="-2674528"/>
            <a:ext cx="5357476"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6"/>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9606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47283" y="2858700"/>
            <a:ext cx="7067273"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atin typeface="Roboto"/>
                <a:ea typeface="Roboto"/>
                <a:cs typeface="Roboto"/>
                <a:sym typeface="Roboto"/>
              </a:defRPr>
            </a:lvl1pPr>
            <a:lvl2pPr lvl="1" algn="ctr" rtl="0">
              <a:lnSpc>
                <a:spcPct val="100000"/>
              </a:lnSpc>
              <a:spcBef>
                <a:spcPts val="0"/>
              </a:spcBef>
              <a:spcAft>
                <a:spcPts val="0"/>
              </a:spcAft>
              <a:buNone/>
              <a:defRPr sz="2394">
                <a:latin typeface="Roboto"/>
                <a:ea typeface="Roboto"/>
                <a:cs typeface="Roboto"/>
                <a:sym typeface="Roboto"/>
              </a:defRPr>
            </a:lvl2pPr>
            <a:lvl3pPr lvl="2" algn="ctr" rtl="0">
              <a:lnSpc>
                <a:spcPct val="100000"/>
              </a:lnSpc>
              <a:spcBef>
                <a:spcPts val="0"/>
              </a:spcBef>
              <a:spcAft>
                <a:spcPts val="0"/>
              </a:spcAft>
              <a:buNone/>
              <a:defRPr sz="2394">
                <a:latin typeface="Roboto"/>
                <a:ea typeface="Roboto"/>
                <a:cs typeface="Roboto"/>
                <a:sym typeface="Roboto"/>
              </a:defRPr>
            </a:lvl3pPr>
            <a:lvl4pPr lvl="3" algn="ctr" rtl="0">
              <a:lnSpc>
                <a:spcPct val="100000"/>
              </a:lnSpc>
              <a:spcBef>
                <a:spcPts val="0"/>
              </a:spcBef>
              <a:spcAft>
                <a:spcPts val="0"/>
              </a:spcAft>
              <a:buNone/>
              <a:defRPr sz="2394">
                <a:latin typeface="Roboto"/>
                <a:ea typeface="Roboto"/>
                <a:cs typeface="Roboto"/>
                <a:sym typeface="Roboto"/>
              </a:defRPr>
            </a:lvl4pPr>
            <a:lvl5pPr lvl="4" algn="ctr" rtl="0">
              <a:lnSpc>
                <a:spcPct val="100000"/>
              </a:lnSpc>
              <a:spcBef>
                <a:spcPts val="0"/>
              </a:spcBef>
              <a:spcAft>
                <a:spcPts val="0"/>
              </a:spcAft>
              <a:buNone/>
              <a:defRPr sz="2394">
                <a:latin typeface="Roboto"/>
                <a:ea typeface="Roboto"/>
                <a:cs typeface="Roboto"/>
                <a:sym typeface="Roboto"/>
              </a:defRPr>
            </a:lvl5pPr>
            <a:lvl6pPr lvl="5" algn="ctr" rtl="0">
              <a:lnSpc>
                <a:spcPct val="100000"/>
              </a:lnSpc>
              <a:spcBef>
                <a:spcPts val="0"/>
              </a:spcBef>
              <a:spcAft>
                <a:spcPts val="0"/>
              </a:spcAft>
              <a:buNone/>
              <a:defRPr sz="2394">
                <a:latin typeface="Roboto"/>
                <a:ea typeface="Roboto"/>
                <a:cs typeface="Roboto"/>
                <a:sym typeface="Roboto"/>
              </a:defRPr>
            </a:lvl6pPr>
            <a:lvl7pPr lvl="6" algn="ctr" rtl="0">
              <a:lnSpc>
                <a:spcPct val="100000"/>
              </a:lnSpc>
              <a:spcBef>
                <a:spcPts val="0"/>
              </a:spcBef>
              <a:spcAft>
                <a:spcPts val="0"/>
              </a:spcAft>
              <a:buNone/>
              <a:defRPr sz="2394">
                <a:latin typeface="Roboto"/>
                <a:ea typeface="Roboto"/>
                <a:cs typeface="Roboto"/>
                <a:sym typeface="Roboto"/>
              </a:defRPr>
            </a:lvl7pPr>
            <a:lvl8pPr lvl="7" algn="ctr" rtl="0">
              <a:lnSpc>
                <a:spcPct val="100000"/>
              </a:lnSpc>
              <a:spcBef>
                <a:spcPts val="0"/>
              </a:spcBef>
              <a:spcAft>
                <a:spcPts val="0"/>
              </a:spcAft>
              <a:buNone/>
              <a:defRPr sz="2394">
                <a:latin typeface="Roboto"/>
                <a:ea typeface="Roboto"/>
                <a:cs typeface="Roboto"/>
                <a:sym typeface="Roboto"/>
              </a:defRPr>
            </a:lvl8pPr>
            <a:lvl9pPr lvl="8" algn="ctr" rtl="0">
              <a:lnSpc>
                <a:spcPct val="100000"/>
              </a:lnSpc>
              <a:spcBef>
                <a:spcPts val="0"/>
              </a:spcBef>
              <a:spcAft>
                <a:spcPts val="0"/>
              </a:spcAft>
              <a:buNone/>
              <a:defRPr sz="2394">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31251" y="4209433"/>
            <a:ext cx="4299337"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990"/>
            </a:lvl1pPr>
            <a:lvl2pPr lvl="1" algn="ctr" rtl="0">
              <a:lnSpc>
                <a:spcPct val="100000"/>
              </a:lnSpc>
              <a:spcBef>
                <a:spcPts val="0"/>
              </a:spcBef>
              <a:spcAft>
                <a:spcPts val="0"/>
              </a:spcAft>
              <a:buNone/>
              <a:defRPr sz="3990"/>
            </a:lvl2pPr>
            <a:lvl3pPr lvl="2" algn="ctr" rtl="0">
              <a:lnSpc>
                <a:spcPct val="100000"/>
              </a:lnSpc>
              <a:spcBef>
                <a:spcPts val="0"/>
              </a:spcBef>
              <a:spcAft>
                <a:spcPts val="0"/>
              </a:spcAft>
              <a:buNone/>
              <a:defRPr sz="3990"/>
            </a:lvl3pPr>
            <a:lvl4pPr lvl="3" algn="ctr" rtl="0">
              <a:lnSpc>
                <a:spcPct val="100000"/>
              </a:lnSpc>
              <a:spcBef>
                <a:spcPts val="0"/>
              </a:spcBef>
              <a:spcAft>
                <a:spcPts val="0"/>
              </a:spcAft>
              <a:buNone/>
              <a:defRPr sz="3990"/>
            </a:lvl4pPr>
            <a:lvl5pPr lvl="4" algn="ctr" rtl="0">
              <a:lnSpc>
                <a:spcPct val="100000"/>
              </a:lnSpc>
              <a:spcBef>
                <a:spcPts val="0"/>
              </a:spcBef>
              <a:spcAft>
                <a:spcPts val="0"/>
              </a:spcAft>
              <a:buNone/>
              <a:defRPr sz="3990"/>
            </a:lvl5pPr>
            <a:lvl6pPr lvl="5" algn="ctr" rtl="0">
              <a:lnSpc>
                <a:spcPct val="100000"/>
              </a:lnSpc>
              <a:spcBef>
                <a:spcPts val="0"/>
              </a:spcBef>
              <a:spcAft>
                <a:spcPts val="0"/>
              </a:spcAft>
              <a:buNone/>
              <a:defRPr sz="3990"/>
            </a:lvl6pPr>
            <a:lvl7pPr lvl="6" algn="ctr" rtl="0">
              <a:lnSpc>
                <a:spcPct val="100000"/>
              </a:lnSpc>
              <a:spcBef>
                <a:spcPts val="0"/>
              </a:spcBef>
              <a:spcAft>
                <a:spcPts val="0"/>
              </a:spcAft>
              <a:buNone/>
              <a:defRPr sz="3990"/>
            </a:lvl7pPr>
            <a:lvl8pPr lvl="7" algn="ctr" rtl="0">
              <a:lnSpc>
                <a:spcPct val="100000"/>
              </a:lnSpc>
              <a:spcBef>
                <a:spcPts val="0"/>
              </a:spcBef>
              <a:spcAft>
                <a:spcPts val="0"/>
              </a:spcAft>
              <a:buNone/>
              <a:defRPr sz="3990"/>
            </a:lvl8pPr>
            <a:lvl9pPr lvl="8" algn="ctr" rtl="0">
              <a:lnSpc>
                <a:spcPct val="100000"/>
              </a:lnSpc>
              <a:spcBef>
                <a:spcPts val="0"/>
              </a:spcBef>
              <a:spcAft>
                <a:spcPts val="0"/>
              </a:spcAft>
              <a:buNone/>
              <a:defRPr sz="3990"/>
            </a:lvl9pPr>
          </a:lstStyle>
          <a:p>
            <a:endParaRPr/>
          </a:p>
        </p:txBody>
      </p:sp>
      <p:sp>
        <p:nvSpPr>
          <p:cNvPr id="182" name="Google Shape;182;p21"/>
          <p:cNvSpPr/>
          <p:nvPr/>
        </p:nvSpPr>
        <p:spPr>
          <a:xfrm flipH="1">
            <a:off x="6706388" y="6317267"/>
            <a:ext cx="5455460"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3" name="Google Shape;183;p21"/>
          <p:cNvSpPr/>
          <p:nvPr/>
        </p:nvSpPr>
        <p:spPr>
          <a:xfrm rot="2700000" flipH="1">
            <a:off x="-79965" y="-876759"/>
            <a:ext cx="2884156" cy="2691059"/>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4" name="Google Shape;184;p21"/>
          <p:cNvSpPr/>
          <p:nvPr/>
        </p:nvSpPr>
        <p:spPr>
          <a:xfrm flipH="1">
            <a:off x="7535601" y="-1431833"/>
            <a:ext cx="497372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5" name="Google Shape;185;p21"/>
          <p:cNvSpPr/>
          <p:nvPr/>
        </p:nvSpPr>
        <p:spPr>
          <a:xfrm rot="4358284" flipH="1">
            <a:off x="-2748037" y="4093850"/>
            <a:ext cx="5370569" cy="243578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3625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1" userDrawn="1">
  <p:cSld name="Title and six columns 1">
    <p:spTree>
      <p:nvGrpSpPr>
        <p:cNvPr id="1" name="Shape 494"/>
        <p:cNvGrpSpPr/>
        <p:nvPr/>
      </p:nvGrpSpPr>
      <p:grpSpPr>
        <a:xfrm>
          <a:off x="0" y="0"/>
          <a:ext cx="0" cy="0"/>
          <a:chOff x="0" y="0"/>
          <a:chExt cx="0" cy="0"/>
        </a:xfrm>
      </p:grpSpPr>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3" name="Google Shape;513;p28"/>
          <p:cNvSpPr/>
          <p:nvPr userDrawn="1"/>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6" name="Google Shape;516;p28"/>
          <p:cNvSpPr/>
          <p:nvPr userDrawn="1"/>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9" name="Google Shape;519;p28"/>
          <p:cNvSpPr/>
          <p:nvPr userDrawn="1"/>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565872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1175520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07"/>
        <p:cNvGrpSpPr/>
        <p:nvPr/>
      </p:nvGrpSpPr>
      <p:grpSpPr>
        <a:xfrm>
          <a:off x="0" y="0"/>
          <a:ext cx="0" cy="0"/>
          <a:chOff x="0" y="0"/>
          <a:chExt cx="0" cy="0"/>
        </a:xfrm>
      </p:grpSpPr>
      <p:grpSp>
        <p:nvGrpSpPr>
          <p:cNvPr id="110" name="Google Shape;110;p4"/>
          <p:cNvGrpSpPr/>
          <p:nvPr/>
        </p:nvGrpSpPr>
        <p:grpSpPr>
          <a:xfrm>
            <a:off x="10432899" y="302305"/>
            <a:ext cx="1826652"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5" name="Google Shape;125;p4"/>
          <p:cNvGrpSpPr/>
          <p:nvPr/>
        </p:nvGrpSpPr>
        <p:grpSpPr>
          <a:xfrm>
            <a:off x="122040" y="5276980"/>
            <a:ext cx="942122"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3" name="Google Shape;133;p4"/>
          <p:cNvGrpSpPr/>
          <p:nvPr/>
        </p:nvGrpSpPr>
        <p:grpSpPr>
          <a:xfrm>
            <a:off x="11186684" y="5965307"/>
            <a:ext cx="715363"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3" name="Google Shape;143;p4"/>
          <p:cNvGrpSpPr/>
          <p:nvPr/>
        </p:nvGrpSpPr>
        <p:grpSpPr>
          <a:xfrm>
            <a:off x="163380" y="167089"/>
            <a:ext cx="804211"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93"/>
        <p:cNvGrpSpPr/>
        <p:nvPr/>
      </p:nvGrpSpPr>
      <p:grpSpPr>
        <a:xfrm>
          <a:off x="0" y="0"/>
          <a:ext cx="0" cy="0"/>
          <a:chOff x="0" y="0"/>
          <a:chExt cx="0" cy="0"/>
        </a:xfrm>
      </p:grpSpPr>
      <p:grpSp>
        <p:nvGrpSpPr>
          <p:cNvPr id="195" name="Google Shape;195;p6"/>
          <p:cNvGrpSpPr/>
          <p:nvPr/>
        </p:nvGrpSpPr>
        <p:grpSpPr>
          <a:xfrm rot="-1245393" flipH="1">
            <a:off x="-913332" y="282743"/>
            <a:ext cx="1826663" cy="1662664"/>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 name="Google Shape;209;p6"/>
          <p:cNvGrpSpPr/>
          <p:nvPr/>
        </p:nvGrpSpPr>
        <p:grpSpPr>
          <a:xfrm flipH="1">
            <a:off x="11013382" y="5276980"/>
            <a:ext cx="942122" cy="1638049"/>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6"/>
          <p:cNvGrpSpPr/>
          <p:nvPr/>
        </p:nvGrpSpPr>
        <p:grpSpPr>
          <a:xfrm flipH="1">
            <a:off x="175499" y="5946073"/>
            <a:ext cx="715363" cy="741144"/>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1" name="Google Shape;231;p6"/>
          <p:cNvGrpSpPr/>
          <p:nvPr/>
        </p:nvGrpSpPr>
        <p:grpSpPr>
          <a:xfrm rot="-7204672" flipH="1">
            <a:off x="11238615" y="381318"/>
            <a:ext cx="717135" cy="363161"/>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3"/>
        <p:cNvGrpSpPr/>
        <p:nvPr/>
      </p:nvGrpSpPr>
      <p:grpSpPr>
        <a:xfrm>
          <a:off x="0" y="0"/>
          <a:ext cx="0" cy="0"/>
          <a:chOff x="0" y="0"/>
          <a:chExt cx="0" cy="0"/>
        </a:xfrm>
      </p:grpSpPr>
      <p:sp>
        <p:nvSpPr>
          <p:cNvPr id="484" name="Google Shape;484;p12"/>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5" name="Google Shape;485;p12"/>
          <p:cNvSpPr/>
          <p:nvPr/>
        </p:nvSpPr>
        <p:spPr>
          <a:xfrm>
            <a:off x="8971493" y="6938530"/>
            <a:ext cx="650743"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 userDrawn="1">
  <p:cSld name="CUSTOM_19_1">
    <p:spTree>
      <p:nvGrpSpPr>
        <p:cNvPr id="1" name="Shape 486"/>
        <p:cNvGrpSpPr/>
        <p:nvPr/>
      </p:nvGrpSpPr>
      <p:grpSpPr>
        <a:xfrm>
          <a:off x="0" y="0"/>
          <a:ext cx="0" cy="0"/>
          <a:chOff x="0" y="0"/>
          <a:chExt cx="0" cy="0"/>
        </a:xfrm>
      </p:grpSpPr>
      <p:sp>
        <p:nvSpPr>
          <p:cNvPr id="488" name="Google Shape;488;p13"/>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7" name="Google Shape;507;p13"/>
          <p:cNvGrpSpPr/>
          <p:nvPr/>
        </p:nvGrpSpPr>
        <p:grpSpPr>
          <a:xfrm>
            <a:off x="-361958" y="1551017"/>
            <a:ext cx="1364580"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6" name="Google Shape;516;p13"/>
          <p:cNvGrpSpPr/>
          <p:nvPr/>
        </p:nvGrpSpPr>
        <p:grpSpPr>
          <a:xfrm>
            <a:off x="9585249" y="205197"/>
            <a:ext cx="2196796"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5" name="Google Shape;525;p13"/>
          <p:cNvGrpSpPr/>
          <p:nvPr/>
        </p:nvGrpSpPr>
        <p:grpSpPr>
          <a:xfrm>
            <a:off x="6981793" y="141289"/>
            <a:ext cx="1936676"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 name="Google Shape;534;p13"/>
          <p:cNvGrpSpPr/>
          <p:nvPr/>
        </p:nvGrpSpPr>
        <p:grpSpPr>
          <a:xfrm rot="3617422">
            <a:off x="105370" y="6028738"/>
            <a:ext cx="852331" cy="50809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1" name="Google Shape;541;p13"/>
          <p:cNvGrpSpPr/>
          <p:nvPr/>
        </p:nvGrpSpPr>
        <p:grpSpPr>
          <a:xfrm>
            <a:off x="11050475" y="5593040"/>
            <a:ext cx="885956"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userDrawn="1">
  <p:cSld name="CUSTOM_7">
    <p:spTree>
      <p:nvGrpSpPr>
        <p:cNvPr id="1" name="Shape 850"/>
        <p:cNvGrpSpPr/>
        <p:nvPr/>
      </p:nvGrpSpPr>
      <p:grpSpPr>
        <a:xfrm>
          <a:off x="0" y="0"/>
          <a:ext cx="0" cy="0"/>
          <a:chOff x="0" y="0"/>
          <a:chExt cx="0" cy="0"/>
        </a:xfrm>
      </p:grpSpPr>
      <p:grpSp>
        <p:nvGrpSpPr>
          <p:cNvPr id="852" name="Google Shape;852;p20"/>
          <p:cNvGrpSpPr/>
          <p:nvPr/>
        </p:nvGrpSpPr>
        <p:grpSpPr>
          <a:xfrm>
            <a:off x="-545436" y="221300"/>
            <a:ext cx="1364580" cy="1081376"/>
            <a:chOff x="855987" y="2204128"/>
            <a:chExt cx="1217483" cy="962421"/>
          </a:xfrm>
        </p:grpSpPr>
        <p:grpSp>
          <p:nvGrpSpPr>
            <p:cNvPr id="853" name="Google Shape;853;p20"/>
            <p:cNvGrpSpPr/>
            <p:nvPr/>
          </p:nvGrpSpPr>
          <p:grpSpPr>
            <a:xfrm>
              <a:off x="855987" y="2204128"/>
              <a:ext cx="1146639" cy="962421"/>
              <a:chOff x="958238" y="2157575"/>
              <a:chExt cx="1115191" cy="936025"/>
            </a:xfrm>
          </p:grpSpPr>
          <p:sp>
            <p:nvSpPr>
              <p:cNvPr id="854" name="Google Shape;854;p20"/>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20"/>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20"/>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20"/>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20"/>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20"/>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0" name="Google Shape;860;p20"/>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61" name="Google Shape;861;p20"/>
          <p:cNvGrpSpPr/>
          <p:nvPr/>
        </p:nvGrpSpPr>
        <p:grpSpPr>
          <a:xfrm flipH="1">
            <a:off x="9960385" y="325284"/>
            <a:ext cx="2293423" cy="630451"/>
            <a:chOff x="-1050438" y="1326624"/>
            <a:chExt cx="540883" cy="148635"/>
          </a:xfrm>
        </p:grpSpPr>
        <p:sp>
          <p:nvSpPr>
            <p:cNvPr id="862" name="Google Shape;862;p20"/>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20"/>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20"/>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20"/>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20"/>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20"/>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20"/>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20"/>
            <p:cNvSpPr/>
            <p:nvPr/>
          </p:nvSpPr>
          <p:spPr>
            <a:xfrm>
              <a:off x="-1050438" y="1415117"/>
              <a:ext cx="402728" cy="60143"/>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0" name="Google Shape;870;p20"/>
          <p:cNvGrpSpPr/>
          <p:nvPr/>
        </p:nvGrpSpPr>
        <p:grpSpPr>
          <a:xfrm rot="3617422">
            <a:off x="15626" y="6181371"/>
            <a:ext cx="852331" cy="508092"/>
            <a:chOff x="1202177" y="4613417"/>
            <a:chExt cx="528376" cy="315757"/>
          </a:xfrm>
        </p:grpSpPr>
        <p:sp>
          <p:nvSpPr>
            <p:cNvPr id="871" name="Google Shape;871;p20"/>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20"/>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20"/>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20"/>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20"/>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20"/>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7" name="Google Shape;877;p20"/>
          <p:cNvGrpSpPr/>
          <p:nvPr/>
        </p:nvGrpSpPr>
        <p:grpSpPr>
          <a:xfrm>
            <a:off x="11288717" y="5633822"/>
            <a:ext cx="885956" cy="1297929"/>
            <a:chOff x="-1047799" y="3300294"/>
            <a:chExt cx="439014" cy="641607"/>
          </a:xfrm>
        </p:grpSpPr>
        <p:sp>
          <p:nvSpPr>
            <p:cNvPr id="878" name="Google Shape;878;p20"/>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20"/>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20"/>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20"/>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20"/>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20"/>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20"/>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20"/>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20"/>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20"/>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20"/>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20"/>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20"/>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0463" y="1514767"/>
            <a:ext cx="5760913"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07438" y="4340717"/>
            <a:ext cx="6546963"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25611" y="52676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747239" y="5320884"/>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736806" y="-5523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rot="-2426310">
            <a:off x="-2707596" y="-1517893"/>
            <a:ext cx="4973583"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2777346" y="6470035"/>
            <a:ext cx="5357260"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rot="315047" flipH="1">
            <a:off x="3731800" y="-1127548"/>
            <a:ext cx="5357010"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96217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57563" y="7148925"/>
            <a:ext cx="107667" cy="30524"/>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9" name="Google Shape;109;p14"/>
          <p:cNvSpPr/>
          <p:nvPr/>
        </p:nvSpPr>
        <p:spPr>
          <a:xfrm rot="-5400000">
            <a:off x="10811872" y="7043644"/>
            <a:ext cx="109105" cy="30480"/>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 name="Google Shape;110;p14"/>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1" name="Google Shape;111;p14"/>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2" name="Google Shape;112;p14"/>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 name="Google Shape;113;p14"/>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4" name="Google Shape;114;p14"/>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6892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15"/>
        <p:cNvGrpSpPr/>
        <p:nvPr/>
      </p:nvGrpSpPr>
      <p:grpSpPr>
        <a:xfrm>
          <a:off x="0" y="0"/>
          <a:ext cx="0" cy="0"/>
          <a:chOff x="0" y="0"/>
          <a:chExt cx="0" cy="0"/>
        </a:xfrm>
      </p:grpSpPr>
      <p:sp>
        <p:nvSpPr>
          <p:cNvPr id="116" name="Google Shape;116;p15"/>
          <p:cNvSpPr/>
          <p:nvPr/>
        </p:nvSpPr>
        <p:spPr>
          <a:xfrm rot="1036562">
            <a:off x="9861076" y="-277326"/>
            <a:ext cx="391935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 name="Google Shape;117;p15"/>
          <p:cNvSpPr/>
          <p:nvPr/>
        </p:nvSpPr>
        <p:spPr>
          <a:xfrm rot="-10256595">
            <a:off x="-1191802" y="6105572"/>
            <a:ext cx="789069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 name="Google Shape;118;p15"/>
          <p:cNvSpPr/>
          <p:nvPr/>
        </p:nvSpPr>
        <p:spPr>
          <a:xfrm rot="7101805">
            <a:off x="-2140498" y="-1014642"/>
            <a:ext cx="4453991" cy="267050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 name="Google Shape;119;p15"/>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12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49412" y="1548033"/>
            <a:ext cx="10148431"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pic>
        <p:nvPicPr>
          <p:cNvPr id="3" name="Picture 2">
            <a:extLst>
              <a:ext uri="{FF2B5EF4-FFF2-40B4-BE49-F238E27FC236}">
                <a16:creationId xmlns:a16="http://schemas.microsoft.com/office/drawing/2014/main" id="{5E8838A2-3754-7A1B-608A-27D64D913D15}"/>
              </a:ext>
            </a:extLst>
          </p:cNvPr>
          <p:cNvPicPr>
            <a:picLocks noChangeAspect="1"/>
          </p:cNvPicPr>
          <p:nvPr userDrawn="1"/>
        </p:nvPicPr>
        <p:blipFill>
          <a:blip r:embed="rId15"/>
          <a:stretch>
            <a:fillRect/>
          </a:stretch>
        </p:blipFill>
        <p:spPr>
          <a:xfrm rot="16200000">
            <a:off x="-6551016" y="2992536"/>
            <a:ext cx="6023370" cy="646232"/>
          </a:xfrm>
          <a:prstGeom prst="rect">
            <a:avLst/>
          </a:prstGeom>
        </p:spPr>
      </p:pic>
      <p:pic>
        <p:nvPicPr>
          <p:cNvPr id="4" name="Picture 3">
            <a:extLst>
              <a:ext uri="{FF2B5EF4-FFF2-40B4-BE49-F238E27FC236}">
                <a16:creationId xmlns:a16="http://schemas.microsoft.com/office/drawing/2014/main" id="{3577984C-E6D9-0080-FBF4-B9FCDA8D0A19}"/>
              </a:ext>
            </a:extLst>
          </p:cNvPr>
          <p:cNvPicPr>
            <a:picLocks noChangeAspect="1"/>
          </p:cNvPicPr>
          <p:nvPr userDrawn="1"/>
        </p:nvPicPr>
        <p:blipFill>
          <a:blip r:embed="rId15"/>
          <a:stretch>
            <a:fillRect/>
          </a:stretch>
        </p:blipFill>
        <p:spPr>
          <a:xfrm rot="16200000">
            <a:off x="12574900" y="3105884"/>
            <a:ext cx="6023370" cy="6462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59" r:id="rId5"/>
    <p:sldLayoutId id="2147483666"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hyperlink" Target="https://www.youtube.com/watch?v=foJFB5d5Ybw"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6"/>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custDataLst>
      <p:tags r:id="rId1"/>
    </p:custDataLst>
    <p:extLst>
      <p:ext uri="{BB962C8B-B14F-4D97-AF65-F5344CB8AC3E}">
        <p14:creationId xmlns:p14="http://schemas.microsoft.com/office/powerpoint/2010/main" val="1028835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822023" y="207523"/>
            <a:ext cx="10517792" cy="1200329"/>
          </a:xfrm>
          <a:prstGeom prst="rect">
            <a:avLst/>
          </a:prstGeom>
          <a:noFill/>
        </p:spPr>
        <p:txBody>
          <a:bodyPr wrap="square" rtlCol="0">
            <a:spAutoFit/>
          </a:bodyPr>
          <a:lstStyle/>
          <a:p>
            <a:pPr algn="just"/>
            <a:r>
              <a:rPr lang="en-US" sz="3600" b="1"/>
              <a:t>2. </a:t>
            </a:r>
            <a:r>
              <a:rPr lang="vi-VN" sz="3600" b="1"/>
              <a:t>Trao đổi những điểm cần lưu ý khi viết bài hướng dẫn thực hiện một công việc.</a:t>
            </a:r>
            <a:endParaRPr lang="en-US" sz="3600" b="1"/>
          </a:p>
        </p:txBody>
      </p:sp>
      <p:pic>
        <p:nvPicPr>
          <p:cNvPr id="4" name="Picture 3">
            <a:extLst>
              <a:ext uri="{FF2B5EF4-FFF2-40B4-BE49-F238E27FC236}">
                <a16:creationId xmlns:a16="http://schemas.microsoft.com/office/drawing/2014/main" id="{35CAB9D8-F045-F348-A682-AFF4340B4726}"/>
              </a:ext>
            </a:extLst>
          </p:cNvPr>
          <p:cNvPicPr>
            <a:picLocks noChangeAspect="1"/>
          </p:cNvPicPr>
          <p:nvPr/>
        </p:nvPicPr>
        <p:blipFill>
          <a:blip r:embed="rId4"/>
          <a:stretch>
            <a:fillRect/>
          </a:stretch>
        </p:blipFill>
        <p:spPr>
          <a:xfrm>
            <a:off x="395051" y="1764598"/>
            <a:ext cx="11371735" cy="1012321"/>
          </a:xfrm>
          <a:prstGeom prst="rect">
            <a:avLst/>
          </a:prstGeom>
          <a:ln>
            <a:noFill/>
          </a:ln>
          <a:effectLst>
            <a:softEdge rad="112500"/>
          </a:effectLst>
        </p:spPr>
      </p:pic>
      <p:pic>
        <p:nvPicPr>
          <p:cNvPr id="2050" name="Picture 2" descr="Premium Vector | A cartoon of a group of children sitting at a table with  books and a cup of tea.">
            <a:extLst>
              <a:ext uri="{FF2B5EF4-FFF2-40B4-BE49-F238E27FC236}">
                <a16:creationId xmlns:a16="http://schemas.microsoft.com/office/drawing/2014/main" id="{2DF8896D-EA17-6EBD-2EA6-A81FBAC715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877" y="3133665"/>
            <a:ext cx="4448082" cy="3034075"/>
          </a:xfrm>
          <a:prstGeom prst="round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4269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310578" y="2288262"/>
            <a:ext cx="2556608" cy="2281476"/>
          </a:xfrm>
          <a:prstGeom prst="roundRect">
            <a:avLst/>
          </a:prstGeom>
          <a:solidFill>
            <a:schemeClr val="bg1"/>
          </a:solidFill>
          <a:ln w="38100">
            <a:solidFill>
              <a:srgbClr val="FFC000"/>
            </a:solidFill>
          </a:ln>
        </p:spPr>
        <p:txBody>
          <a:bodyPr wrap="square" rtlCol="0">
            <a:spAutoFit/>
          </a:bodyPr>
          <a:lstStyle/>
          <a:p>
            <a:pPr algn="just"/>
            <a:r>
              <a:rPr lang="en-US" sz="3200" b="1"/>
              <a:t>B</a:t>
            </a:r>
            <a:r>
              <a:rPr lang="vi-VN" sz="3200" b="1"/>
              <a:t>ài hướng dẫn thực hiện một công việc.</a:t>
            </a:r>
            <a:endParaRPr lang="en-US" sz="3200" b="1"/>
          </a:p>
        </p:txBody>
      </p:sp>
      <p:cxnSp>
        <p:nvCxnSpPr>
          <p:cNvPr id="5" name="Connector: Curved 4">
            <a:extLst>
              <a:ext uri="{FF2B5EF4-FFF2-40B4-BE49-F238E27FC236}">
                <a16:creationId xmlns:a16="http://schemas.microsoft.com/office/drawing/2014/main" id="{6CCE3F6D-43D0-F6C0-FE9B-2E2BD3143585}"/>
              </a:ext>
            </a:extLst>
          </p:cNvPr>
          <p:cNvCxnSpPr>
            <a:cxnSpLocks/>
          </p:cNvCxnSpPr>
          <p:nvPr/>
        </p:nvCxnSpPr>
        <p:spPr>
          <a:xfrm flipV="1">
            <a:off x="2867186" y="1403565"/>
            <a:ext cx="1906292" cy="1882398"/>
          </a:xfrm>
          <a:prstGeom prst="curvedConnector3">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EC8C6BB9-D816-0FBA-7726-388A95F4D555}"/>
              </a:ext>
            </a:extLst>
          </p:cNvPr>
          <p:cNvCxnSpPr>
            <a:cxnSpLocks/>
            <a:stCxn id="2" idx="3"/>
            <a:endCxn id="18" idx="1"/>
          </p:cNvCxnSpPr>
          <p:nvPr/>
        </p:nvCxnSpPr>
        <p:spPr>
          <a:xfrm>
            <a:off x="2867186" y="3429000"/>
            <a:ext cx="1506242" cy="372667"/>
          </a:xfrm>
          <a:prstGeom prst="curved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42144213-B036-4078-9F02-95F3B7EBD3CC}"/>
              </a:ext>
            </a:extLst>
          </p:cNvPr>
          <p:cNvCxnSpPr>
            <a:cxnSpLocks/>
          </p:cNvCxnSpPr>
          <p:nvPr/>
        </p:nvCxnSpPr>
        <p:spPr>
          <a:xfrm>
            <a:off x="2867186" y="3571787"/>
            <a:ext cx="1995116" cy="2306061"/>
          </a:xfrm>
          <a:prstGeom prst="curved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50F382D5-6672-F081-0D9F-68B209BA99EC}"/>
              </a:ext>
            </a:extLst>
          </p:cNvPr>
          <p:cNvCxnSpPr>
            <a:cxnSpLocks/>
          </p:cNvCxnSpPr>
          <p:nvPr/>
        </p:nvCxnSpPr>
        <p:spPr>
          <a:xfrm>
            <a:off x="6437153" y="3801667"/>
            <a:ext cx="1724769" cy="12700"/>
          </a:xfrm>
          <a:prstGeom prst="curvedConnector3">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8FF6AE62-8D83-4363-6624-0A0BCA449633}"/>
              </a:ext>
            </a:extLst>
          </p:cNvPr>
          <p:cNvCxnSpPr>
            <a:cxnSpLocks/>
          </p:cNvCxnSpPr>
          <p:nvPr/>
        </p:nvCxnSpPr>
        <p:spPr>
          <a:xfrm>
            <a:off x="6649679" y="5697073"/>
            <a:ext cx="1724769" cy="12700"/>
          </a:xfrm>
          <a:prstGeom prst="curvedConnector3">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993ED4FF-AD25-5B22-5AA4-76B7B5F2C623}"/>
              </a:ext>
            </a:extLst>
          </p:cNvPr>
          <p:cNvCxnSpPr>
            <a:cxnSpLocks/>
          </p:cNvCxnSpPr>
          <p:nvPr/>
        </p:nvCxnSpPr>
        <p:spPr>
          <a:xfrm flipV="1">
            <a:off x="6473095" y="555236"/>
            <a:ext cx="1713982" cy="951750"/>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C2A518E6-23A1-7788-B8BF-54AEB829D648}"/>
              </a:ext>
            </a:extLst>
          </p:cNvPr>
          <p:cNvCxnSpPr>
            <a:cxnSpLocks/>
          </p:cNvCxnSpPr>
          <p:nvPr/>
        </p:nvCxnSpPr>
        <p:spPr>
          <a:xfrm>
            <a:off x="6473095" y="1541707"/>
            <a:ext cx="1713982" cy="688212"/>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FA81F8F-1653-DE0E-5C8A-EA6882EDECE7}"/>
              </a:ext>
            </a:extLst>
          </p:cNvPr>
          <p:cNvSpPr txBox="1"/>
          <p:nvPr/>
        </p:nvSpPr>
        <p:spPr>
          <a:xfrm>
            <a:off x="7924800" y="290086"/>
            <a:ext cx="3926460" cy="646986"/>
          </a:xfrm>
          <a:prstGeom prst="roundRect">
            <a:avLst/>
          </a:prstGeom>
          <a:solidFill>
            <a:schemeClr val="bg1"/>
          </a:solidFill>
          <a:ln w="38100">
            <a:solidFill>
              <a:srgbClr val="00B050"/>
            </a:solidFill>
            <a:prstDash val="dash"/>
          </a:ln>
        </p:spPr>
        <p:txBody>
          <a:bodyPr wrap="square" rtlCol="0">
            <a:spAutoFit/>
          </a:bodyPr>
          <a:lstStyle/>
          <a:p>
            <a:pPr algn="just"/>
            <a:r>
              <a:rPr lang="en-US" sz="3200" b="1">
                <a:solidFill>
                  <a:srgbClr val="00B050"/>
                </a:solidFill>
              </a:rPr>
              <a:t>chuẩn bị; </a:t>
            </a:r>
          </a:p>
        </p:txBody>
      </p:sp>
      <p:sp>
        <p:nvSpPr>
          <p:cNvPr id="8" name="TextBox 7">
            <a:extLst>
              <a:ext uri="{FF2B5EF4-FFF2-40B4-BE49-F238E27FC236}">
                <a16:creationId xmlns:a16="http://schemas.microsoft.com/office/drawing/2014/main" id="{ABE463E6-CCF4-5DE5-CA63-3D3B6CF5024B}"/>
              </a:ext>
            </a:extLst>
          </p:cNvPr>
          <p:cNvSpPr txBox="1"/>
          <p:nvPr/>
        </p:nvSpPr>
        <p:spPr>
          <a:xfrm>
            <a:off x="7924800" y="1692354"/>
            <a:ext cx="3926460" cy="1191816"/>
          </a:xfrm>
          <a:prstGeom prst="roundRect">
            <a:avLst/>
          </a:prstGeom>
          <a:solidFill>
            <a:schemeClr val="bg1"/>
          </a:solidFill>
          <a:ln w="38100">
            <a:solidFill>
              <a:srgbClr val="00B050"/>
            </a:solidFill>
            <a:prstDash val="dash"/>
          </a:ln>
        </p:spPr>
        <p:txBody>
          <a:bodyPr wrap="square" rtlCol="0">
            <a:spAutoFit/>
          </a:bodyPr>
          <a:lstStyle/>
          <a:p>
            <a:pPr algn="just"/>
            <a:r>
              <a:rPr lang="en-US" sz="3200" b="1">
                <a:solidFill>
                  <a:srgbClr val="00B050"/>
                </a:solidFill>
              </a:rPr>
              <a:t>các bước thực hiện.</a:t>
            </a:r>
          </a:p>
        </p:txBody>
      </p:sp>
      <p:sp>
        <p:nvSpPr>
          <p:cNvPr id="20" name="TextBox 19">
            <a:extLst>
              <a:ext uri="{FF2B5EF4-FFF2-40B4-BE49-F238E27FC236}">
                <a16:creationId xmlns:a16="http://schemas.microsoft.com/office/drawing/2014/main" id="{AF786348-A55C-FBA2-039C-390F59DB80AE}"/>
              </a:ext>
            </a:extLst>
          </p:cNvPr>
          <p:cNvSpPr txBox="1"/>
          <p:nvPr/>
        </p:nvSpPr>
        <p:spPr>
          <a:xfrm>
            <a:off x="7924800" y="3529417"/>
            <a:ext cx="3926460" cy="646986"/>
          </a:xfrm>
          <a:prstGeom prst="roundRect">
            <a:avLst/>
          </a:prstGeom>
          <a:solidFill>
            <a:schemeClr val="bg1"/>
          </a:solidFill>
          <a:ln w="38100">
            <a:solidFill>
              <a:srgbClr val="0070C0"/>
            </a:solidFill>
            <a:prstDash val="dash"/>
          </a:ln>
        </p:spPr>
        <p:txBody>
          <a:bodyPr wrap="square" rtlCol="0">
            <a:spAutoFit/>
          </a:bodyPr>
          <a:lstStyle/>
          <a:p>
            <a:pPr algn="just"/>
            <a:r>
              <a:rPr lang="en-US" sz="3200" b="1">
                <a:solidFill>
                  <a:srgbClr val="0070C0"/>
                </a:solidFill>
              </a:rPr>
              <a:t>Rõ ràng, cân đối</a:t>
            </a:r>
          </a:p>
        </p:txBody>
      </p:sp>
      <p:sp>
        <p:nvSpPr>
          <p:cNvPr id="29" name="TextBox 28">
            <a:extLst>
              <a:ext uri="{FF2B5EF4-FFF2-40B4-BE49-F238E27FC236}">
                <a16:creationId xmlns:a16="http://schemas.microsoft.com/office/drawing/2014/main" id="{E54CC4A0-1450-B849-CAE2-5B2F4236E758}"/>
              </a:ext>
            </a:extLst>
          </p:cNvPr>
          <p:cNvSpPr txBox="1"/>
          <p:nvPr/>
        </p:nvSpPr>
        <p:spPr>
          <a:xfrm>
            <a:off x="7924800" y="4731864"/>
            <a:ext cx="4076699" cy="1736646"/>
          </a:xfrm>
          <a:prstGeom prst="roundRect">
            <a:avLst/>
          </a:prstGeom>
          <a:solidFill>
            <a:schemeClr val="bg1"/>
          </a:solidFill>
          <a:ln w="38100">
            <a:solidFill>
              <a:srgbClr val="C00000"/>
            </a:solidFill>
            <a:prstDash val="dash"/>
          </a:ln>
        </p:spPr>
        <p:txBody>
          <a:bodyPr wrap="square" rtlCol="0">
            <a:spAutoFit/>
          </a:bodyPr>
          <a:lstStyle/>
          <a:p>
            <a:pPr algn="just"/>
            <a:r>
              <a:rPr lang="en-US" sz="3200" b="1">
                <a:solidFill>
                  <a:srgbClr val="C00000"/>
                </a:solidFill>
              </a:rPr>
              <a:t>Ngắn gọn, súc tích, đủ thông tin, rõ ràng, mạch lạc.</a:t>
            </a:r>
          </a:p>
        </p:txBody>
      </p:sp>
      <p:sp>
        <p:nvSpPr>
          <p:cNvPr id="6" name="TextBox 5">
            <a:extLst>
              <a:ext uri="{FF2B5EF4-FFF2-40B4-BE49-F238E27FC236}">
                <a16:creationId xmlns:a16="http://schemas.microsoft.com/office/drawing/2014/main" id="{AA5DE1AF-0440-177C-E9C0-444A883180EA}"/>
              </a:ext>
            </a:extLst>
          </p:cNvPr>
          <p:cNvSpPr txBox="1"/>
          <p:nvPr/>
        </p:nvSpPr>
        <p:spPr>
          <a:xfrm>
            <a:off x="4373428" y="969421"/>
            <a:ext cx="2276251" cy="1191816"/>
          </a:xfrm>
          <a:prstGeom prst="roundRect">
            <a:avLst/>
          </a:prstGeom>
          <a:solidFill>
            <a:schemeClr val="bg1"/>
          </a:solidFill>
          <a:ln w="38100">
            <a:solidFill>
              <a:srgbClr val="00B050"/>
            </a:solidFill>
            <a:prstDash val="dash"/>
          </a:ln>
        </p:spPr>
        <p:txBody>
          <a:bodyPr wrap="square" rtlCol="0">
            <a:spAutoFit/>
          </a:bodyPr>
          <a:lstStyle/>
          <a:p>
            <a:pPr algn="just"/>
            <a:r>
              <a:rPr lang="en-US" sz="3200" b="1">
                <a:solidFill>
                  <a:srgbClr val="00B050"/>
                </a:solidFill>
              </a:rPr>
              <a:t>Cấu trúc bài viết</a:t>
            </a:r>
          </a:p>
        </p:txBody>
      </p:sp>
      <p:sp>
        <p:nvSpPr>
          <p:cNvPr id="18" name="TextBox 17">
            <a:extLst>
              <a:ext uri="{FF2B5EF4-FFF2-40B4-BE49-F238E27FC236}">
                <a16:creationId xmlns:a16="http://schemas.microsoft.com/office/drawing/2014/main" id="{23DCCBD0-BF58-B176-C985-D92AA90A53C4}"/>
              </a:ext>
            </a:extLst>
          </p:cNvPr>
          <p:cNvSpPr txBox="1"/>
          <p:nvPr/>
        </p:nvSpPr>
        <p:spPr>
          <a:xfrm>
            <a:off x="4373428" y="3205759"/>
            <a:ext cx="2276251" cy="1191816"/>
          </a:xfrm>
          <a:prstGeom prst="roundRect">
            <a:avLst/>
          </a:prstGeom>
          <a:solidFill>
            <a:schemeClr val="bg1"/>
          </a:solidFill>
          <a:ln w="38100">
            <a:solidFill>
              <a:srgbClr val="0070C0"/>
            </a:solidFill>
            <a:prstDash val="dash"/>
          </a:ln>
        </p:spPr>
        <p:txBody>
          <a:bodyPr wrap="square" rtlCol="0">
            <a:spAutoFit/>
          </a:bodyPr>
          <a:lstStyle/>
          <a:p>
            <a:pPr algn="just"/>
            <a:r>
              <a:rPr lang="en-US" sz="3200" b="1">
                <a:solidFill>
                  <a:srgbClr val="0070C0"/>
                </a:solidFill>
              </a:rPr>
              <a:t>Cách trình bày</a:t>
            </a:r>
          </a:p>
        </p:txBody>
      </p:sp>
      <p:sp>
        <p:nvSpPr>
          <p:cNvPr id="27" name="TextBox 26">
            <a:extLst>
              <a:ext uri="{FF2B5EF4-FFF2-40B4-BE49-F238E27FC236}">
                <a16:creationId xmlns:a16="http://schemas.microsoft.com/office/drawing/2014/main" id="{D5517C73-7E84-9685-A732-C475D2AB4A62}"/>
              </a:ext>
            </a:extLst>
          </p:cNvPr>
          <p:cNvSpPr txBox="1"/>
          <p:nvPr/>
        </p:nvSpPr>
        <p:spPr>
          <a:xfrm>
            <a:off x="4373428" y="5113865"/>
            <a:ext cx="2276251" cy="1191816"/>
          </a:xfrm>
          <a:prstGeom prst="roundRect">
            <a:avLst/>
          </a:prstGeom>
          <a:solidFill>
            <a:schemeClr val="bg1"/>
          </a:solidFill>
          <a:ln w="38100">
            <a:solidFill>
              <a:srgbClr val="C00000"/>
            </a:solidFill>
            <a:prstDash val="dash"/>
          </a:ln>
        </p:spPr>
        <p:txBody>
          <a:bodyPr wrap="square" rtlCol="0">
            <a:spAutoFit/>
          </a:bodyPr>
          <a:lstStyle/>
          <a:p>
            <a:pPr algn="just"/>
            <a:r>
              <a:rPr lang="en-US" sz="3200" b="1">
                <a:solidFill>
                  <a:srgbClr val="C00000"/>
                </a:solidFill>
              </a:rPr>
              <a:t>Từ ngữ diễn đạt:</a:t>
            </a:r>
          </a:p>
        </p:txBody>
      </p:sp>
    </p:spTree>
    <p:custDataLst>
      <p:tags r:id="rId1"/>
    </p:custDataLst>
    <p:extLst>
      <p:ext uri="{BB962C8B-B14F-4D97-AF65-F5344CB8AC3E}">
        <p14:creationId xmlns:p14="http://schemas.microsoft.com/office/powerpoint/2010/main" val="5702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subTnLst>
                                    <p:audio>
                                      <p:cMediaNode>
                                        <p:cTn display="0" masterRel="sameClick">
                                          <p:stCondLst>
                                            <p:cond evt="begin" delay="0">
                                              <p:tn val="7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0" grpId="0" animBg="1"/>
      <p:bldP spid="29" grpId="0" animBg="1"/>
      <p:bldP spid="6" grpId="0" animBg="1"/>
      <p:bldP spid="18"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3DC0BC-BC6E-F078-6EB6-603B1885879E}"/>
              </a:ext>
            </a:extLst>
          </p:cNvPr>
          <p:cNvSpPr txBox="1"/>
          <p:nvPr/>
        </p:nvSpPr>
        <p:spPr>
          <a:xfrm>
            <a:off x="682862" y="841057"/>
            <a:ext cx="10796113" cy="5039678"/>
          </a:xfrm>
          <a:prstGeom prst="roundRect">
            <a:avLst/>
          </a:prstGeom>
          <a:solidFill>
            <a:srgbClr val="FFFAEB"/>
          </a:solidFill>
          <a:ln>
            <a:solidFill>
              <a:srgbClr val="00B0F0"/>
            </a:solidFill>
            <a:prstDash val="lgDash"/>
          </a:ln>
        </p:spPr>
        <p:txBody>
          <a:bodyPr wrap="square">
            <a:spAutoFit/>
          </a:bodyPr>
          <a:lstStyle/>
          <a:p>
            <a:pPr algn="just">
              <a:spcAft>
                <a:spcPts val="1200"/>
              </a:spcAft>
            </a:pPr>
            <a:r>
              <a:rPr lang="en-US" sz="4000" b="1">
                <a:solidFill>
                  <a:srgbClr val="C00000"/>
                </a:solidFill>
              </a:rPr>
              <a:t>    </a:t>
            </a:r>
            <a:r>
              <a:rPr lang="en-US" sz="4000" b="1" u="sng">
                <a:solidFill>
                  <a:srgbClr val="C00000"/>
                </a:solidFill>
              </a:rPr>
              <a:t>Ghi nhớ:</a:t>
            </a:r>
          </a:p>
          <a:p>
            <a:pPr algn="just"/>
            <a:r>
              <a:rPr lang="en-US" sz="4000"/>
              <a:t>Bài viết hướng dẫn thực hiện một công việc thường gồm 2 phần:</a:t>
            </a:r>
          </a:p>
          <a:p>
            <a:pPr algn="just"/>
            <a:r>
              <a:rPr lang="en-US" sz="4000"/>
              <a:t>– </a:t>
            </a:r>
            <a:r>
              <a:rPr lang="en-US" sz="4000" b="1"/>
              <a:t>Phần chuẩn bị</a:t>
            </a:r>
            <a:r>
              <a:rPr lang="en-US" sz="4000"/>
              <a:t>: nêu những dụng cụ, vật liệu cần có để thực hiện công việc.</a:t>
            </a:r>
          </a:p>
          <a:p>
            <a:pPr algn="just"/>
            <a:r>
              <a:rPr lang="en-US" sz="4000"/>
              <a:t>– </a:t>
            </a:r>
            <a:r>
              <a:rPr lang="en-US" sz="4000" b="1"/>
              <a:t>Phần hướng dẫn thực hiện</a:t>
            </a:r>
            <a:r>
              <a:rPr lang="en-US" sz="4000"/>
              <a:t>: Nêu các bước thực hiện.</a:t>
            </a:r>
          </a:p>
        </p:txBody>
      </p:sp>
    </p:spTree>
    <p:custDataLst>
      <p:tags r:id="rId1"/>
    </p:custDataLst>
    <p:extLst>
      <p:ext uri="{BB962C8B-B14F-4D97-AF65-F5344CB8AC3E}">
        <p14:creationId xmlns:p14="http://schemas.microsoft.com/office/powerpoint/2010/main" val="270050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2227754" y="1390239"/>
            <a:ext cx="4896946" cy="830997"/>
          </a:xfrm>
          <a:prstGeom prst="rect">
            <a:avLst/>
          </a:prstGeom>
          <a:noFill/>
        </p:spPr>
        <p:txBody>
          <a:bodyPr wrap="square" rtlCol="0">
            <a:spAutoFit/>
          </a:bodyPr>
          <a:lstStyle/>
          <a:p>
            <a:pPr algn="just"/>
            <a:r>
              <a:rPr lang="en-US" sz="4800" b="1">
                <a:solidFill>
                  <a:srgbClr val="C00000"/>
                </a:solidFill>
              </a:rPr>
              <a:t>Vận dụng:</a:t>
            </a:r>
          </a:p>
        </p:txBody>
      </p:sp>
      <p:pic>
        <p:nvPicPr>
          <p:cNvPr id="5" name="Picture 4">
            <a:extLst>
              <a:ext uri="{FF2B5EF4-FFF2-40B4-BE49-F238E27FC236}">
                <a16:creationId xmlns:a16="http://schemas.microsoft.com/office/drawing/2014/main" id="{39374E18-7D86-A1D7-86DF-593B4B6C813C}"/>
              </a:ext>
            </a:extLst>
          </p:cNvPr>
          <p:cNvPicPr>
            <a:picLocks noChangeAspect="1"/>
          </p:cNvPicPr>
          <p:nvPr/>
        </p:nvPicPr>
        <p:blipFill>
          <a:blip r:embed="rId4"/>
          <a:stretch>
            <a:fillRect/>
          </a:stretch>
        </p:blipFill>
        <p:spPr>
          <a:xfrm>
            <a:off x="7724495" y="2755036"/>
            <a:ext cx="2816596" cy="4102964"/>
          </a:xfrm>
          <a:prstGeom prst="rect">
            <a:avLst/>
          </a:prstGeom>
        </p:spPr>
      </p:pic>
      <p:sp>
        <p:nvSpPr>
          <p:cNvPr id="3" name="TextBox 2">
            <a:extLst>
              <a:ext uri="{FF2B5EF4-FFF2-40B4-BE49-F238E27FC236}">
                <a16:creationId xmlns:a16="http://schemas.microsoft.com/office/drawing/2014/main" id="{E9875876-1E96-CCAC-9F7D-BECD7C2B9E55}"/>
              </a:ext>
            </a:extLst>
          </p:cNvPr>
          <p:cNvSpPr txBox="1"/>
          <p:nvPr/>
        </p:nvSpPr>
        <p:spPr>
          <a:xfrm>
            <a:off x="514350" y="2553493"/>
            <a:ext cx="6972300" cy="3785652"/>
          </a:xfrm>
          <a:prstGeom prst="rect">
            <a:avLst/>
          </a:prstGeom>
          <a:noFill/>
        </p:spPr>
        <p:txBody>
          <a:bodyPr wrap="square" rtlCol="0">
            <a:spAutoFit/>
          </a:bodyPr>
          <a:lstStyle/>
          <a:p>
            <a:pPr algn="just"/>
            <a:r>
              <a:rPr lang="en-US" sz="4800"/>
              <a:t>   </a:t>
            </a:r>
            <a:r>
              <a:rPr lang="vi-VN" sz="4800"/>
              <a:t>Tìm đọc bài viết hướng dẫn cách làm một đồ chơi đơn giản và cùng người thân làm đồ chơi đó.</a:t>
            </a:r>
            <a:endParaRPr lang="en-US" sz="4800"/>
          </a:p>
        </p:txBody>
      </p:sp>
    </p:spTree>
    <p:custDataLst>
      <p:tags r:id="rId1"/>
    </p:custDataLst>
    <p:extLst>
      <p:ext uri="{BB962C8B-B14F-4D97-AF65-F5344CB8AC3E}">
        <p14:creationId xmlns:p14="http://schemas.microsoft.com/office/powerpoint/2010/main" val="1994938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5" name="Google Shape;305;p35"/>
          <p:cNvGrpSpPr/>
          <p:nvPr/>
        </p:nvGrpSpPr>
        <p:grpSpPr>
          <a:xfrm>
            <a:off x="76916" y="2141433"/>
            <a:ext cx="2871095" cy="3745448"/>
            <a:chOff x="517131" y="1513337"/>
            <a:chExt cx="2158662" cy="2816053"/>
          </a:xfrm>
        </p:grpSpPr>
        <p:sp>
          <p:nvSpPr>
            <p:cNvPr id="306"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7"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08"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9"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0"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1"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2"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3"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4"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5"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16"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7"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8"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9"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0"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1"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2"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3"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4"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25"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26"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7"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8"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9"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30"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21598" tIns="121598" rIns="121598" bIns="121598" anchor="ctr" anchorCtr="0">
              <a:noAutofit/>
            </a:bodyPr>
            <a:lstStyle/>
            <a:p>
              <a:endParaRPr sz="2479"/>
            </a:p>
          </p:txBody>
        </p:sp>
        <p:sp>
          <p:nvSpPr>
            <p:cNvPr id="331"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2"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3"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4"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5"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6"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7"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21598" tIns="121598" rIns="121598" bIns="121598" anchor="ctr" anchorCtr="0">
              <a:noAutofit/>
            </a:bodyPr>
            <a:lstStyle/>
            <a:p>
              <a:endParaRPr sz="2479"/>
            </a:p>
          </p:txBody>
        </p:sp>
        <p:sp>
          <p:nvSpPr>
            <p:cNvPr id="338"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339"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0"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1"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grpSp>
      <p:grpSp>
        <p:nvGrpSpPr>
          <p:cNvPr id="7" name="Group 6">
            <a:extLst>
              <a:ext uri="{FF2B5EF4-FFF2-40B4-BE49-F238E27FC236}">
                <a16:creationId xmlns:a16="http://schemas.microsoft.com/office/drawing/2014/main" id="{EA9A09FE-7B23-B5C1-DFB9-1555FDBFEC45}"/>
              </a:ext>
            </a:extLst>
          </p:cNvPr>
          <p:cNvGrpSpPr/>
          <p:nvPr/>
        </p:nvGrpSpPr>
        <p:grpSpPr>
          <a:xfrm>
            <a:off x="9839193" y="3083231"/>
            <a:ext cx="1649488" cy="3445327"/>
            <a:chOff x="9234149" y="2280090"/>
            <a:chExt cx="1649488" cy="3445327"/>
          </a:xfrm>
        </p:grpSpPr>
        <p:sp>
          <p:nvSpPr>
            <p:cNvPr id="342" name="Google Shape;342;p35"/>
            <p:cNvSpPr/>
            <p:nvPr/>
          </p:nvSpPr>
          <p:spPr>
            <a:xfrm>
              <a:off x="9234149" y="5045994"/>
              <a:ext cx="596055" cy="67923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3" name="Google Shape;343;p35"/>
            <p:cNvSpPr/>
            <p:nvPr/>
          </p:nvSpPr>
          <p:spPr>
            <a:xfrm>
              <a:off x="9234150" y="5499207"/>
              <a:ext cx="264992" cy="226210"/>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4" name="Google Shape;344;p35"/>
            <p:cNvSpPr/>
            <p:nvPr/>
          </p:nvSpPr>
          <p:spPr>
            <a:xfrm>
              <a:off x="9504911" y="4456677"/>
              <a:ext cx="625340" cy="725555"/>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5" name="Google Shape;345;p35"/>
            <p:cNvSpPr/>
            <p:nvPr/>
          </p:nvSpPr>
          <p:spPr>
            <a:xfrm>
              <a:off x="9575541" y="4724734"/>
              <a:ext cx="150888" cy="339011"/>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6" name="Google Shape;346;p35"/>
            <p:cNvSpPr/>
            <p:nvPr/>
          </p:nvSpPr>
          <p:spPr>
            <a:xfrm>
              <a:off x="9542405" y="4974344"/>
              <a:ext cx="337041" cy="148274"/>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7" name="Google Shape;347;p35"/>
            <p:cNvSpPr/>
            <p:nvPr/>
          </p:nvSpPr>
          <p:spPr>
            <a:xfrm>
              <a:off x="10231674" y="5005558"/>
              <a:ext cx="520965" cy="680861"/>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8" name="Google Shape;348;p35"/>
            <p:cNvSpPr/>
            <p:nvPr/>
          </p:nvSpPr>
          <p:spPr>
            <a:xfrm>
              <a:off x="10495039" y="5538224"/>
              <a:ext cx="257594" cy="147969"/>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9" name="Google Shape;349;p35"/>
            <p:cNvSpPr/>
            <p:nvPr/>
          </p:nvSpPr>
          <p:spPr>
            <a:xfrm>
              <a:off x="9749834" y="4488296"/>
              <a:ext cx="743903" cy="688056"/>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50" name="Google Shape;350;p35"/>
            <p:cNvSpPr/>
            <p:nvPr/>
          </p:nvSpPr>
          <p:spPr>
            <a:xfrm>
              <a:off x="10200767" y="4946171"/>
              <a:ext cx="264283" cy="188204"/>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1" name="Google Shape;351;p35"/>
            <p:cNvSpPr/>
            <p:nvPr/>
          </p:nvSpPr>
          <p:spPr>
            <a:xfrm>
              <a:off x="10030831" y="4861649"/>
              <a:ext cx="270870" cy="274959"/>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2" name="Google Shape;352;p35"/>
            <p:cNvSpPr/>
            <p:nvPr/>
          </p:nvSpPr>
          <p:spPr>
            <a:xfrm rot="4264189">
              <a:off x="9890716" y="3829431"/>
              <a:ext cx="884363" cy="78554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3" name="Google Shape;353;p35"/>
            <p:cNvSpPr/>
            <p:nvPr/>
          </p:nvSpPr>
          <p:spPr>
            <a:xfrm>
              <a:off x="9590235" y="3828342"/>
              <a:ext cx="755658" cy="898557"/>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54" name="Google Shape;354;p35"/>
            <p:cNvSpPr/>
            <p:nvPr/>
          </p:nvSpPr>
          <p:spPr>
            <a:xfrm>
              <a:off x="9602698" y="3942961"/>
              <a:ext cx="332684" cy="50461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5" name="Google Shape;355;p35"/>
            <p:cNvSpPr/>
            <p:nvPr/>
          </p:nvSpPr>
          <p:spPr>
            <a:xfrm>
              <a:off x="9615974" y="3940125"/>
              <a:ext cx="305425" cy="463365"/>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598" tIns="121598" rIns="121598" bIns="121598" anchor="ctr" anchorCtr="0">
              <a:noAutofit/>
            </a:bodyPr>
            <a:lstStyle/>
            <a:p>
              <a:endParaRPr sz="2479"/>
            </a:p>
          </p:txBody>
        </p:sp>
        <p:sp>
          <p:nvSpPr>
            <p:cNvPr id="356" name="Google Shape;356;p35"/>
            <p:cNvSpPr/>
            <p:nvPr/>
          </p:nvSpPr>
          <p:spPr>
            <a:xfrm>
              <a:off x="9592463" y="4664939"/>
              <a:ext cx="751909" cy="36080"/>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598" tIns="121598" rIns="121598" bIns="121598" anchor="ctr" anchorCtr="0">
              <a:noAutofit/>
            </a:bodyPr>
            <a:lstStyle/>
            <a:p>
              <a:endParaRPr sz="2479"/>
            </a:p>
          </p:txBody>
        </p:sp>
        <p:sp>
          <p:nvSpPr>
            <p:cNvPr id="357" name="Google Shape;357;p35"/>
            <p:cNvSpPr/>
            <p:nvPr/>
          </p:nvSpPr>
          <p:spPr>
            <a:xfrm>
              <a:off x="9788138" y="3664366"/>
              <a:ext cx="384872" cy="406408"/>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8" name="Google Shape;358;p35"/>
            <p:cNvSpPr/>
            <p:nvPr/>
          </p:nvSpPr>
          <p:spPr>
            <a:xfrm>
              <a:off x="9870522" y="3664367"/>
              <a:ext cx="151597" cy="170772"/>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598" tIns="121598" rIns="121598" bIns="121598" anchor="ctr" anchorCtr="0">
              <a:noAutofit/>
            </a:bodyPr>
            <a:lstStyle/>
            <a:p>
              <a:endParaRPr sz="2479"/>
            </a:p>
          </p:txBody>
        </p:sp>
        <p:sp>
          <p:nvSpPr>
            <p:cNvPr id="359" name="Google Shape;359;p35"/>
            <p:cNvSpPr/>
            <p:nvPr/>
          </p:nvSpPr>
          <p:spPr>
            <a:xfrm rot="2981798">
              <a:off x="9364985" y="4160994"/>
              <a:ext cx="1006467" cy="559147"/>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0" name="Google Shape;360;p35"/>
            <p:cNvSpPr/>
            <p:nvPr/>
          </p:nvSpPr>
          <p:spPr>
            <a:xfrm rot="524525">
              <a:off x="9332660" y="2280090"/>
              <a:ext cx="1550977" cy="991917"/>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1" name="Google Shape;361;p35"/>
            <p:cNvSpPr/>
            <p:nvPr/>
          </p:nvSpPr>
          <p:spPr>
            <a:xfrm rot="524525">
              <a:off x="9381485" y="2685228"/>
              <a:ext cx="1319430" cy="111139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2" name="Google Shape;362;p35"/>
            <p:cNvSpPr/>
            <p:nvPr/>
          </p:nvSpPr>
          <p:spPr>
            <a:xfrm rot="524525">
              <a:off x="9282870" y="3055535"/>
              <a:ext cx="215059" cy="274763"/>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3" name="Google Shape;363;p35"/>
            <p:cNvSpPr/>
            <p:nvPr/>
          </p:nvSpPr>
          <p:spPr>
            <a:xfrm rot="524525">
              <a:off x="9411744" y="2641690"/>
              <a:ext cx="244668" cy="430812"/>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4" name="Google Shape;364;p35"/>
            <p:cNvSpPr/>
            <p:nvPr/>
          </p:nvSpPr>
          <p:spPr>
            <a:xfrm rot="524525">
              <a:off x="9645036" y="2628007"/>
              <a:ext cx="1103131" cy="206948"/>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5" name="Google Shape;365;p35"/>
            <p:cNvSpPr/>
            <p:nvPr/>
          </p:nvSpPr>
          <p:spPr>
            <a:xfrm rot="524525">
              <a:off x="9890230" y="3145784"/>
              <a:ext cx="73578" cy="111856"/>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6" name="Google Shape;366;p35"/>
            <p:cNvSpPr/>
            <p:nvPr/>
          </p:nvSpPr>
          <p:spPr>
            <a:xfrm rot="524525">
              <a:off x="10373297" y="3174143"/>
              <a:ext cx="73401" cy="112008"/>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7" name="Google Shape;367;p35"/>
            <p:cNvSpPr/>
            <p:nvPr/>
          </p:nvSpPr>
          <p:spPr>
            <a:xfrm rot="524525">
              <a:off x="10349312" y="3004504"/>
              <a:ext cx="216478" cy="71015"/>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8" name="Google Shape;368;p35"/>
            <p:cNvSpPr/>
            <p:nvPr/>
          </p:nvSpPr>
          <p:spPr>
            <a:xfrm rot="524525">
              <a:off x="9803665" y="2931762"/>
              <a:ext cx="215059" cy="7650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9" name="Google Shape;369;p35"/>
            <p:cNvSpPr/>
            <p:nvPr/>
          </p:nvSpPr>
          <p:spPr>
            <a:xfrm rot="524525">
              <a:off x="10150351" y="3196327"/>
              <a:ext cx="166125" cy="201919"/>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0" name="Google Shape;370;p35"/>
            <p:cNvSpPr/>
            <p:nvPr/>
          </p:nvSpPr>
          <p:spPr>
            <a:xfrm rot="524525">
              <a:off x="9524561" y="3167244"/>
              <a:ext cx="309026" cy="216548"/>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1" name="Google Shape;371;p35"/>
            <p:cNvSpPr/>
            <p:nvPr/>
          </p:nvSpPr>
          <p:spPr>
            <a:xfrm rot="524525">
              <a:off x="10393527" y="3306867"/>
              <a:ext cx="267893" cy="172660"/>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2" name="Google Shape;372;p35"/>
            <p:cNvSpPr/>
            <p:nvPr/>
          </p:nvSpPr>
          <p:spPr>
            <a:xfrm rot="-9491453">
              <a:off x="9894798" y="3437933"/>
              <a:ext cx="285669" cy="97442"/>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6" name="Google Shape;4383;p45">
            <a:extLst>
              <a:ext uri="{FF2B5EF4-FFF2-40B4-BE49-F238E27FC236}">
                <a16:creationId xmlns:a16="http://schemas.microsoft.com/office/drawing/2014/main" id="{F0FBAC23-3118-884E-D3BB-3854221255B0}"/>
              </a:ext>
            </a:extLst>
          </p:cNvPr>
          <p:cNvSpPr/>
          <p:nvPr/>
        </p:nvSpPr>
        <p:spPr>
          <a:xfrm>
            <a:off x="3179364" y="1598507"/>
            <a:ext cx="5942403" cy="2822391"/>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a:t>DẶN DÒ</a:t>
            </a:r>
            <a:endParaRPr sz="8000"/>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65052" y="2724046"/>
            <a:ext cx="7031734" cy="1685845"/>
          </a:xfrm>
          <a:prstGeom prst="roundRect">
            <a:avLst>
              <a:gd name="adj" fmla="val 20578"/>
            </a:avLst>
          </a:prstGeom>
          <a:no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solidFill>
                  <a:schemeClr val="tx1"/>
                </a:solidFill>
                <a:latin typeface="+mj-lt"/>
                <a:ea typeface="AvantGarde" panose="00000400000000000000" pitchFamily="2" charset="0"/>
                <a:cs typeface="AvantGarde" panose="00000400000000000000" pitchFamily="2" charset="0"/>
              </a:rPr>
              <a:t>KHỞI ĐỘNG</a:t>
            </a:r>
            <a:endParaRPr sz="8000" b="1">
              <a:solidFill>
                <a:schemeClr val="tx1"/>
              </a:solidFill>
              <a:latin typeface="+mj-lt"/>
            </a:endParaRPr>
          </a:p>
        </p:txBody>
      </p:sp>
      <p:sp>
        <p:nvSpPr>
          <p:cNvPr id="3" name="TextBox 2"/>
          <p:cNvSpPr txBox="1"/>
          <p:nvPr/>
        </p:nvSpPr>
        <p:spPr>
          <a:xfrm>
            <a:off x="3011556" y="5486400"/>
            <a:ext cx="6440557" cy="379206"/>
          </a:xfrm>
          <a:prstGeom prst="rect">
            <a:avLst/>
          </a:prstGeom>
          <a:noFill/>
        </p:spPr>
        <p:txBody>
          <a:bodyPr wrap="square" rtlCol="0">
            <a:spAutoFit/>
          </a:bodyPr>
          <a:lstStyle/>
          <a:p>
            <a:r>
              <a:rPr lang="en-GB" dirty="0" smtClean="0">
                <a:hlinkClick r:id="rId4"/>
              </a:rPr>
              <a:t>https://www.youtube.com/watch?v=foJFB5d5Ybw</a:t>
            </a:r>
            <a:endParaRPr lang="en-GB" dirty="0"/>
          </a:p>
        </p:txBody>
      </p:sp>
    </p:spTree>
    <p:custDataLst>
      <p:tags r:id="rId1"/>
    </p:custDataLst>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86583" y="261498"/>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2372364"/>
            <a:ext cx="10688714"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a:t>
            </a:r>
            <a:r>
              <a:rPr lang="en-US" sz="4000" b="1" kern="1200" dirty="0" smtClean="0">
                <a:solidFill>
                  <a:srgbClr val="FF0000"/>
                </a:solidFill>
                <a:latin typeface="Times New Roman" pitchFamily="18" charset="0"/>
                <a:cs typeface="Times New Roman" pitchFamily="18" charset="0"/>
              </a:rPr>
              <a:t>VIỆT</a:t>
            </a:r>
            <a:endParaRPr lang="en-US" sz="3600" b="1" kern="1200" dirty="0">
              <a:solidFill>
                <a:srgbClr val="7030A0"/>
              </a:solidFill>
              <a:latin typeface="Times New Roman" pitchFamily="18" charset="0"/>
              <a:cs typeface="Times New Roman" pitchFamily="18" charset="0"/>
            </a:endParaRPr>
          </a:p>
        </p:txBody>
      </p:sp>
      <p:sp>
        <p:nvSpPr>
          <p:cNvPr id="4" name="Rectangle 5"/>
          <p:cNvSpPr>
            <a:spLocks noChangeArrowheads="1"/>
          </p:cNvSpPr>
          <p:nvPr/>
        </p:nvSpPr>
        <p:spPr bwMode="auto">
          <a:xfrm>
            <a:off x="5036737" y="4340354"/>
            <a:ext cx="5472827" cy="132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endParaRPr lang="en-US" sz="3192" b="1" i="1" kern="1200" dirty="0" smtClean="0">
              <a:solidFill>
                <a:srgbClr val="3333CC"/>
              </a:solidFill>
              <a:latin typeface="Times New Roman" pitchFamily="18" charset="0"/>
              <a:cs typeface="+mn-cs"/>
            </a:endParaRPr>
          </a:p>
          <a:p>
            <a:pPr algn="ctr" defTabSz="912114">
              <a:spcBef>
                <a:spcPct val="50000"/>
              </a:spcBef>
              <a:buClrTx/>
              <a:defRPr/>
            </a:pPr>
            <a:r>
              <a:rPr lang="en-US" sz="3192" b="1" i="1" kern="1200" dirty="0" err="1" smtClean="0">
                <a:solidFill>
                  <a:srgbClr val="3333CC"/>
                </a:solidFill>
                <a:latin typeface="Times New Roman" pitchFamily="18" charset="0"/>
                <a:cs typeface="+mn-cs"/>
              </a:rPr>
              <a:t>Giáo</a:t>
            </a:r>
            <a:r>
              <a:rPr lang="en-US" sz="3192" b="1" i="1" kern="1200" dirty="0" smtClean="0">
                <a:solidFill>
                  <a:srgbClr val="3333CC"/>
                </a:solidFill>
                <a:latin typeface="Times New Roman" pitchFamily="18" charset="0"/>
                <a:cs typeface="+mn-cs"/>
              </a:rPr>
              <a:t> </a:t>
            </a:r>
            <a:r>
              <a:rPr lang="en-US" sz="3192" b="1" i="1" kern="1200" dirty="0">
                <a:solidFill>
                  <a:srgbClr val="3333CC"/>
                </a:solidFill>
                <a:latin typeface="Times New Roman" pitchFamily="18" charset="0"/>
                <a:cs typeface="+mn-cs"/>
              </a:rPr>
              <a:t>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
        <p:nvSpPr>
          <p:cNvPr id="5" name="Rectangle 4"/>
          <p:cNvSpPr/>
          <p:nvPr/>
        </p:nvSpPr>
        <p:spPr>
          <a:xfrm>
            <a:off x="-161384" y="3480874"/>
            <a:ext cx="12433852" cy="1077218"/>
          </a:xfrm>
          <a:prstGeom prst="rect">
            <a:avLst/>
          </a:prstGeom>
        </p:spPr>
        <p:txBody>
          <a:bodyPr wrap="square">
            <a:spAutoFit/>
          </a:bodyPr>
          <a:lstStyle/>
          <a:p>
            <a:pPr algn="ctr"/>
            <a:r>
              <a:rPr lang="en-US" sz="3200" b="1" dirty="0" smtClean="0">
                <a:solidFill>
                  <a:srgbClr val="7030A0"/>
                </a:solidFill>
                <a:latin typeface="Times New Roman" panose="02020603050405020304" pitchFamily="18" charset="0"/>
                <a:cs typeface="Times New Roman" panose="02020603050405020304" pitchFamily="18" charset="0"/>
              </a:rPr>
              <a:t>VIẾT: TÌM </a:t>
            </a:r>
            <a:r>
              <a:rPr lang="en-US" sz="3200" b="1" dirty="0">
                <a:solidFill>
                  <a:srgbClr val="7030A0"/>
                </a:solidFill>
                <a:latin typeface="Times New Roman" panose="02020603050405020304" pitchFamily="18" charset="0"/>
                <a:cs typeface="Times New Roman" panose="02020603050405020304" pitchFamily="18" charset="0"/>
              </a:rPr>
              <a:t>HIỂU CÁCH VIẾT HƯỚNG DẪN</a:t>
            </a:r>
          </a:p>
          <a:p>
            <a:pPr lvl="1" algn="ctr"/>
            <a:r>
              <a:rPr lang="en-US" sz="3200" b="1" dirty="0">
                <a:solidFill>
                  <a:srgbClr val="7030A0"/>
                </a:solidFill>
                <a:latin typeface="Times New Roman" panose="02020603050405020304" pitchFamily="18" charset="0"/>
                <a:cs typeface="Times New Roman" panose="02020603050405020304" pitchFamily="18" charset="0"/>
              </a:rPr>
              <a:t>THỰC HIỆN MỘT CÔNG VIỆC</a:t>
            </a:r>
            <a:endParaRPr lang="en-US" sz="3200" b="1" dirty="0">
              <a:solidFill>
                <a:srgbClr val="7030A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76933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D5F2B6-D696-FE13-067E-03A629DC203E}"/>
              </a:ext>
            </a:extLst>
          </p:cNvPr>
          <p:cNvSpPr txBox="1"/>
          <p:nvPr/>
        </p:nvSpPr>
        <p:spPr>
          <a:xfrm>
            <a:off x="713535" y="1013435"/>
            <a:ext cx="10517792" cy="1261884"/>
          </a:xfrm>
          <a:prstGeom prst="rect">
            <a:avLst/>
          </a:prstGeom>
          <a:noFill/>
        </p:spPr>
        <p:txBody>
          <a:bodyPr wrap="square" rtlCol="0">
            <a:spAutoFit/>
          </a:bodyPr>
          <a:lstStyle/>
          <a:p>
            <a:pPr algn="just"/>
            <a:r>
              <a:rPr lang="en-US" sz="4000" b="1">
                <a:latin typeface="+mn-lt"/>
              </a:rPr>
              <a:t>1. </a:t>
            </a:r>
            <a:r>
              <a:rPr lang="vi-VN" sz="3600" b="1" i="0">
                <a:solidFill>
                  <a:srgbClr val="000000"/>
                </a:solidFill>
                <a:effectLst/>
                <a:latin typeface="+mn-lt"/>
              </a:rPr>
              <a:t>Đọc bài hướng dẫn dưới đây và thực hiện yêu cầu.</a:t>
            </a:r>
            <a:endParaRPr lang="en-US" sz="4000" b="1">
              <a:latin typeface="+mn-lt"/>
            </a:endParaRPr>
          </a:p>
        </p:txBody>
      </p:sp>
      <p:pic>
        <p:nvPicPr>
          <p:cNvPr id="4" name="Picture 3">
            <a:extLst>
              <a:ext uri="{FF2B5EF4-FFF2-40B4-BE49-F238E27FC236}">
                <a16:creationId xmlns:a16="http://schemas.microsoft.com/office/drawing/2014/main" id="{4BD940AF-E7BE-F9D7-94BB-D9ACCFF8794A}"/>
              </a:ext>
            </a:extLst>
          </p:cNvPr>
          <p:cNvPicPr>
            <a:picLocks noChangeAspect="1"/>
          </p:cNvPicPr>
          <p:nvPr/>
        </p:nvPicPr>
        <p:blipFill>
          <a:blip r:embed="rId4"/>
          <a:stretch>
            <a:fillRect/>
          </a:stretch>
        </p:blipFill>
        <p:spPr>
          <a:xfrm>
            <a:off x="587391" y="2596845"/>
            <a:ext cx="10987055" cy="1985837"/>
          </a:xfrm>
          <a:prstGeom prst="rect">
            <a:avLst/>
          </a:prstGeom>
        </p:spPr>
      </p:pic>
    </p:spTree>
    <p:custDataLst>
      <p:tags r:id="rId1"/>
    </p:custDataLst>
    <p:extLst>
      <p:ext uri="{BB962C8B-B14F-4D97-AF65-F5344CB8AC3E}">
        <p14:creationId xmlns:p14="http://schemas.microsoft.com/office/powerpoint/2010/main" val="2598381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822023" y="145530"/>
            <a:ext cx="10517792" cy="584775"/>
          </a:xfrm>
          <a:prstGeom prst="rect">
            <a:avLst/>
          </a:prstGeom>
          <a:noFill/>
        </p:spPr>
        <p:txBody>
          <a:bodyPr wrap="square" rtlCol="0">
            <a:spAutoFit/>
          </a:bodyPr>
          <a:lstStyle/>
          <a:p>
            <a:pPr algn="just"/>
            <a:r>
              <a:rPr lang="en-US" sz="3200" b="1">
                <a:latin typeface="+mn-lt"/>
              </a:rPr>
              <a:t>1. </a:t>
            </a:r>
            <a:r>
              <a:rPr lang="vi-VN" sz="2800" b="1" i="0">
                <a:solidFill>
                  <a:srgbClr val="000000"/>
                </a:solidFill>
                <a:effectLst/>
                <a:latin typeface="+mn-lt"/>
              </a:rPr>
              <a:t>Đọc bài hướng dẫn dưới đây và thực hiện yêu cầu.</a:t>
            </a:r>
            <a:endParaRPr lang="en-US" sz="3200" b="1">
              <a:latin typeface="+mn-lt"/>
            </a:endParaRPr>
          </a:p>
        </p:txBody>
      </p:sp>
      <p:sp>
        <p:nvSpPr>
          <p:cNvPr id="4" name="TextBox 3">
            <a:extLst>
              <a:ext uri="{FF2B5EF4-FFF2-40B4-BE49-F238E27FC236}">
                <a16:creationId xmlns:a16="http://schemas.microsoft.com/office/drawing/2014/main" id="{8E2571D3-A8CB-F1A2-1479-1D5E56B935F2}"/>
              </a:ext>
            </a:extLst>
          </p:cNvPr>
          <p:cNvSpPr txBox="1"/>
          <p:nvPr/>
        </p:nvSpPr>
        <p:spPr>
          <a:xfrm>
            <a:off x="2302123" y="834766"/>
            <a:ext cx="7557590" cy="461665"/>
          </a:xfrm>
          <a:prstGeom prst="rect">
            <a:avLst/>
          </a:prstGeom>
          <a:noFill/>
        </p:spPr>
        <p:txBody>
          <a:bodyPr wrap="square">
            <a:spAutoFit/>
          </a:bodyPr>
          <a:lstStyle/>
          <a:p>
            <a:pPr algn="ctr"/>
            <a:r>
              <a:rPr lang="en-US" sz="2400" b="1" i="0">
                <a:solidFill>
                  <a:srgbClr val="C00000"/>
                </a:solidFill>
                <a:effectLst/>
                <a:latin typeface="+mj-lt"/>
              </a:rPr>
              <a:t>CÁCH LÀM MỘT CHÚ NGHÉ Ọ BẰNG LÁ</a:t>
            </a:r>
            <a:endParaRPr lang="en-US" sz="2400">
              <a:solidFill>
                <a:srgbClr val="C00000"/>
              </a:solidFill>
              <a:latin typeface="+mj-lt"/>
            </a:endParaRPr>
          </a:p>
        </p:txBody>
      </p:sp>
      <p:pic>
        <p:nvPicPr>
          <p:cNvPr id="1026" name="Picture 2" descr="Bài 21: Làm thỏ con bằng giấy Tiếng Việt lớp 4 Kết nối tri thức">
            <a:extLst>
              <a:ext uri="{FF2B5EF4-FFF2-40B4-BE49-F238E27FC236}">
                <a16:creationId xmlns:a16="http://schemas.microsoft.com/office/drawing/2014/main" id="{AAA1F116-167C-0B24-C14A-374C08575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737" y="1400893"/>
            <a:ext cx="6462363" cy="545710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1421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775527" y="365030"/>
            <a:ext cx="10879197" cy="646331"/>
          </a:xfrm>
          <a:prstGeom prst="rect">
            <a:avLst/>
          </a:prstGeom>
          <a:noFill/>
        </p:spPr>
        <p:txBody>
          <a:bodyPr wrap="square" rtlCol="0">
            <a:spAutoFit/>
          </a:bodyPr>
          <a:lstStyle/>
          <a:p>
            <a:pPr algn="just"/>
            <a:r>
              <a:rPr lang="en-US" sz="3600" b="1">
                <a:latin typeface="+mn-lt"/>
              </a:rPr>
              <a:t>1. </a:t>
            </a:r>
            <a:r>
              <a:rPr lang="vi-VN" sz="3200" b="1" i="0">
                <a:solidFill>
                  <a:srgbClr val="000000"/>
                </a:solidFill>
                <a:effectLst/>
                <a:latin typeface="+mn-lt"/>
              </a:rPr>
              <a:t>Đọc bài hướng dẫn dưới đây và thực hiện yêu cầu.</a:t>
            </a:r>
            <a:endParaRPr lang="en-US" sz="3600" b="1">
              <a:latin typeface="+mn-lt"/>
            </a:endParaRPr>
          </a:p>
        </p:txBody>
      </p:sp>
      <p:sp>
        <p:nvSpPr>
          <p:cNvPr id="5" name="TextBox 4">
            <a:extLst>
              <a:ext uri="{FF2B5EF4-FFF2-40B4-BE49-F238E27FC236}">
                <a16:creationId xmlns:a16="http://schemas.microsoft.com/office/drawing/2014/main" id="{0EADB8BE-1123-70EF-0FE7-93ED0D7D4DC5}"/>
              </a:ext>
            </a:extLst>
          </p:cNvPr>
          <p:cNvSpPr txBox="1"/>
          <p:nvPr/>
        </p:nvSpPr>
        <p:spPr>
          <a:xfrm>
            <a:off x="1271166" y="1229164"/>
            <a:ext cx="9887918" cy="2308324"/>
          </a:xfrm>
          <a:prstGeom prst="rect">
            <a:avLst/>
          </a:prstGeom>
          <a:noFill/>
        </p:spPr>
        <p:txBody>
          <a:bodyPr wrap="square">
            <a:spAutoFit/>
          </a:bodyPr>
          <a:lstStyle/>
          <a:p>
            <a:pPr algn="just"/>
            <a:r>
              <a:rPr lang="vi-VN" sz="3600"/>
              <a:t>a. Bài viết hướng dẫn thực hiện công việc gì?</a:t>
            </a:r>
          </a:p>
          <a:p>
            <a:pPr algn="just"/>
            <a:r>
              <a:rPr lang="vi-VN" sz="3600"/>
              <a:t>b. Phần chuẩn bị gồm những nội dung nào?</a:t>
            </a:r>
          </a:p>
          <a:p>
            <a:pPr algn="just"/>
            <a:r>
              <a:rPr lang="vi-VN" sz="3600"/>
              <a:t>c. Phần hướng dẫn thực hiện gồm mấy bước? Nêu nội dung của mỗi bước.</a:t>
            </a:r>
          </a:p>
        </p:txBody>
      </p:sp>
    </p:spTree>
    <p:custDataLst>
      <p:tags r:id="rId1"/>
    </p:custDataLst>
    <p:extLst>
      <p:ext uri="{BB962C8B-B14F-4D97-AF65-F5344CB8AC3E}">
        <p14:creationId xmlns:p14="http://schemas.microsoft.com/office/powerpoint/2010/main" val="3173945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775527" y="365030"/>
            <a:ext cx="10879197" cy="646331"/>
          </a:xfrm>
          <a:prstGeom prst="rect">
            <a:avLst/>
          </a:prstGeom>
          <a:noFill/>
        </p:spPr>
        <p:txBody>
          <a:bodyPr wrap="square" rtlCol="0">
            <a:spAutoFit/>
          </a:bodyPr>
          <a:lstStyle/>
          <a:p>
            <a:pPr algn="just"/>
            <a:r>
              <a:rPr lang="en-US" sz="3600" b="1">
                <a:latin typeface="+mn-lt"/>
              </a:rPr>
              <a:t>1. </a:t>
            </a:r>
            <a:r>
              <a:rPr lang="vi-VN" sz="3200" b="1" i="0">
                <a:solidFill>
                  <a:srgbClr val="000000"/>
                </a:solidFill>
                <a:effectLst/>
                <a:latin typeface="+mn-lt"/>
              </a:rPr>
              <a:t>Đọc bài hướng dẫn dưới đây và thực hiện yêu cầu.</a:t>
            </a:r>
            <a:endParaRPr lang="en-US" sz="3600" b="1">
              <a:latin typeface="+mn-lt"/>
            </a:endParaRPr>
          </a:p>
        </p:txBody>
      </p:sp>
      <p:sp>
        <p:nvSpPr>
          <p:cNvPr id="5" name="TextBox 4">
            <a:extLst>
              <a:ext uri="{FF2B5EF4-FFF2-40B4-BE49-F238E27FC236}">
                <a16:creationId xmlns:a16="http://schemas.microsoft.com/office/drawing/2014/main" id="{0EADB8BE-1123-70EF-0FE7-93ED0D7D4DC5}"/>
              </a:ext>
            </a:extLst>
          </p:cNvPr>
          <p:cNvSpPr txBox="1"/>
          <p:nvPr/>
        </p:nvSpPr>
        <p:spPr>
          <a:xfrm>
            <a:off x="1271166" y="1229164"/>
            <a:ext cx="9887918" cy="646331"/>
          </a:xfrm>
          <a:prstGeom prst="rect">
            <a:avLst/>
          </a:prstGeom>
          <a:noFill/>
        </p:spPr>
        <p:txBody>
          <a:bodyPr wrap="square">
            <a:spAutoFit/>
          </a:bodyPr>
          <a:lstStyle/>
          <a:p>
            <a:pPr algn="just"/>
            <a:r>
              <a:rPr lang="vi-VN" sz="3600"/>
              <a:t>a. Bài viết hướng dẫn thực hiện công việc gì?</a:t>
            </a:r>
          </a:p>
        </p:txBody>
      </p:sp>
      <p:sp>
        <p:nvSpPr>
          <p:cNvPr id="4" name="TextBox 3">
            <a:extLst>
              <a:ext uri="{FF2B5EF4-FFF2-40B4-BE49-F238E27FC236}">
                <a16:creationId xmlns:a16="http://schemas.microsoft.com/office/drawing/2014/main" id="{A7664162-90A4-DA2F-D9EF-17FD84962A2A}"/>
              </a:ext>
            </a:extLst>
          </p:cNvPr>
          <p:cNvSpPr txBox="1"/>
          <p:nvPr/>
        </p:nvSpPr>
        <p:spPr>
          <a:xfrm>
            <a:off x="1271166" y="2437126"/>
            <a:ext cx="9887918" cy="1200329"/>
          </a:xfrm>
          <a:prstGeom prst="rect">
            <a:avLst/>
          </a:prstGeom>
          <a:noFill/>
        </p:spPr>
        <p:txBody>
          <a:bodyPr wrap="square">
            <a:spAutoFit/>
          </a:bodyPr>
          <a:lstStyle/>
          <a:p>
            <a:pPr algn="just"/>
            <a:r>
              <a:rPr lang="vi-VN" sz="3600">
                <a:solidFill>
                  <a:srgbClr val="C00000"/>
                </a:solidFill>
              </a:rPr>
              <a:t>→Bài viết hướng dẫn thực hiện cách làm một chú nghé ọ bằng lá.</a:t>
            </a:r>
          </a:p>
        </p:txBody>
      </p:sp>
    </p:spTree>
    <p:custDataLst>
      <p:tags r:id="rId1"/>
    </p:custDataLst>
    <p:extLst>
      <p:ext uri="{BB962C8B-B14F-4D97-AF65-F5344CB8AC3E}">
        <p14:creationId xmlns:p14="http://schemas.microsoft.com/office/powerpoint/2010/main" val="25189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775527" y="365030"/>
            <a:ext cx="10879197" cy="646331"/>
          </a:xfrm>
          <a:prstGeom prst="rect">
            <a:avLst/>
          </a:prstGeom>
          <a:noFill/>
        </p:spPr>
        <p:txBody>
          <a:bodyPr wrap="square" rtlCol="0">
            <a:spAutoFit/>
          </a:bodyPr>
          <a:lstStyle/>
          <a:p>
            <a:pPr algn="just"/>
            <a:r>
              <a:rPr lang="en-US" sz="3600" b="1">
                <a:latin typeface="+mn-lt"/>
              </a:rPr>
              <a:t>1. </a:t>
            </a:r>
            <a:r>
              <a:rPr lang="vi-VN" sz="3200" b="1" i="0">
                <a:solidFill>
                  <a:srgbClr val="000000"/>
                </a:solidFill>
                <a:effectLst/>
                <a:latin typeface="+mn-lt"/>
              </a:rPr>
              <a:t>Đọc bài hướng dẫn dưới đây và thực hiện yêu cầu.</a:t>
            </a:r>
            <a:endParaRPr lang="en-US" sz="3600" b="1">
              <a:latin typeface="+mn-lt"/>
            </a:endParaRPr>
          </a:p>
        </p:txBody>
      </p:sp>
      <p:sp>
        <p:nvSpPr>
          <p:cNvPr id="5" name="TextBox 4">
            <a:extLst>
              <a:ext uri="{FF2B5EF4-FFF2-40B4-BE49-F238E27FC236}">
                <a16:creationId xmlns:a16="http://schemas.microsoft.com/office/drawing/2014/main" id="{0EADB8BE-1123-70EF-0FE7-93ED0D7D4DC5}"/>
              </a:ext>
            </a:extLst>
          </p:cNvPr>
          <p:cNvSpPr txBox="1"/>
          <p:nvPr/>
        </p:nvSpPr>
        <p:spPr>
          <a:xfrm>
            <a:off x="1271166" y="1401078"/>
            <a:ext cx="9887918" cy="646331"/>
          </a:xfrm>
          <a:prstGeom prst="rect">
            <a:avLst/>
          </a:prstGeom>
          <a:noFill/>
        </p:spPr>
        <p:txBody>
          <a:bodyPr wrap="square">
            <a:spAutoFit/>
          </a:bodyPr>
          <a:lstStyle/>
          <a:p>
            <a:pPr algn="just"/>
            <a:r>
              <a:rPr lang="vi-VN" sz="3600"/>
              <a:t>b. Phần chuẩn bị gồm những nội dung nào?</a:t>
            </a:r>
          </a:p>
        </p:txBody>
      </p:sp>
      <p:sp>
        <p:nvSpPr>
          <p:cNvPr id="4" name="TextBox 3">
            <a:extLst>
              <a:ext uri="{FF2B5EF4-FFF2-40B4-BE49-F238E27FC236}">
                <a16:creationId xmlns:a16="http://schemas.microsoft.com/office/drawing/2014/main" id="{A7664162-90A4-DA2F-D9EF-17FD84962A2A}"/>
              </a:ext>
            </a:extLst>
          </p:cNvPr>
          <p:cNvSpPr txBox="1"/>
          <p:nvPr/>
        </p:nvSpPr>
        <p:spPr>
          <a:xfrm>
            <a:off x="1271166" y="2437126"/>
            <a:ext cx="9887918" cy="1754326"/>
          </a:xfrm>
          <a:prstGeom prst="rect">
            <a:avLst/>
          </a:prstGeom>
          <a:noFill/>
        </p:spPr>
        <p:txBody>
          <a:bodyPr wrap="square">
            <a:spAutoFit/>
          </a:bodyPr>
          <a:lstStyle/>
          <a:p>
            <a:pPr algn="just"/>
            <a:r>
              <a:rPr lang="vi-VN" sz="3600">
                <a:solidFill>
                  <a:srgbClr val="C00000"/>
                </a:solidFill>
              </a:rPr>
              <a:t>→Phần chuẩn bị gồm: một chiếc lá to bằng bàn tay, hai sợi dây cước nhỏ, kéo hoặc dùng tay để tước lá.</a:t>
            </a:r>
          </a:p>
        </p:txBody>
      </p:sp>
    </p:spTree>
    <p:custDataLst>
      <p:tags r:id="rId1"/>
    </p:custDataLst>
    <p:extLst>
      <p:ext uri="{BB962C8B-B14F-4D97-AF65-F5344CB8AC3E}">
        <p14:creationId xmlns:p14="http://schemas.microsoft.com/office/powerpoint/2010/main" val="3047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775527" y="365030"/>
            <a:ext cx="10879197" cy="646331"/>
          </a:xfrm>
          <a:prstGeom prst="rect">
            <a:avLst/>
          </a:prstGeom>
          <a:noFill/>
        </p:spPr>
        <p:txBody>
          <a:bodyPr wrap="square" rtlCol="0">
            <a:spAutoFit/>
          </a:bodyPr>
          <a:lstStyle/>
          <a:p>
            <a:pPr algn="just"/>
            <a:r>
              <a:rPr lang="en-US" sz="3600" b="1">
                <a:latin typeface="+mn-lt"/>
              </a:rPr>
              <a:t>1. </a:t>
            </a:r>
            <a:r>
              <a:rPr lang="vi-VN" sz="3200" b="1" i="0">
                <a:solidFill>
                  <a:srgbClr val="000000"/>
                </a:solidFill>
                <a:effectLst/>
                <a:latin typeface="+mn-lt"/>
              </a:rPr>
              <a:t>Đọc bài hướng dẫn dưới đây và thực hiện yêu cầu.</a:t>
            </a:r>
            <a:endParaRPr lang="en-US" sz="3600" b="1">
              <a:latin typeface="+mn-lt"/>
            </a:endParaRPr>
          </a:p>
        </p:txBody>
      </p:sp>
      <p:sp>
        <p:nvSpPr>
          <p:cNvPr id="5" name="TextBox 4">
            <a:extLst>
              <a:ext uri="{FF2B5EF4-FFF2-40B4-BE49-F238E27FC236}">
                <a16:creationId xmlns:a16="http://schemas.microsoft.com/office/drawing/2014/main" id="{0EADB8BE-1123-70EF-0FE7-93ED0D7D4DC5}"/>
              </a:ext>
            </a:extLst>
          </p:cNvPr>
          <p:cNvSpPr txBox="1"/>
          <p:nvPr/>
        </p:nvSpPr>
        <p:spPr>
          <a:xfrm>
            <a:off x="1271166" y="1124079"/>
            <a:ext cx="9887918" cy="1200329"/>
          </a:xfrm>
          <a:prstGeom prst="rect">
            <a:avLst/>
          </a:prstGeom>
          <a:noFill/>
        </p:spPr>
        <p:txBody>
          <a:bodyPr wrap="square">
            <a:spAutoFit/>
          </a:bodyPr>
          <a:lstStyle/>
          <a:p>
            <a:pPr algn="just"/>
            <a:r>
              <a:rPr lang="vi-VN" sz="3600"/>
              <a:t>c. Phần hướng dẫn thực hiện gồm mấy bước? Nêu nội dung của mỗi bước.</a:t>
            </a:r>
          </a:p>
        </p:txBody>
      </p:sp>
      <p:sp>
        <p:nvSpPr>
          <p:cNvPr id="4" name="TextBox 3">
            <a:extLst>
              <a:ext uri="{FF2B5EF4-FFF2-40B4-BE49-F238E27FC236}">
                <a16:creationId xmlns:a16="http://schemas.microsoft.com/office/drawing/2014/main" id="{A7664162-90A4-DA2F-D9EF-17FD84962A2A}"/>
              </a:ext>
            </a:extLst>
          </p:cNvPr>
          <p:cNvSpPr txBox="1"/>
          <p:nvPr/>
        </p:nvSpPr>
        <p:spPr>
          <a:xfrm>
            <a:off x="1271166" y="2437126"/>
            <a:ext cx="9887918" cy="4185761"/>
          </a:xfrm>
          <a:prstGeom prst="rect">
            <a:avLst/>
          </a:prstGeom>
          <a:noFill/>
        </p:spPr>
        <p:txBody>
          <a:bodyPr wrap="square">
            <a:spAutoFit/>
          </a:bodyPr>
          <a:lstStyle/>
          <a:p>
            <a:pPr algn="just"/>
            <a:r>
              <a:rPr lang="vi-VN" sz="3200">
                <a:solidFill>
                  <a:srgbClr val="C00000"/>
                </a:solidFill>
              </a:rPr>
              <a:t>→Phần hướng dẫn thực hiện gồm 2 bước.</a:t>
            </a:r>
          </a:p>
          <a:p>
            <a:pPr algn="just">
              <a:spcAft>
                <a:spcPts val="1200"/>
              </a:spcAft>
            </a:pPr>
            <a:r>
              <a:rPr lang="vi-VN" sz="3200">
                <a:solidFill>
                  <a:srgbClr val="C00000"/>
                </a:solidFill>
              </a:rPr>
              <a:t>- Bước 1: Dùng kéo cắt (hoặc dùng tay xé) hai đường chéo theo gân lá để tạo thành hai chiếc sừng.</a:t>
            </a:r>
          </a:p>
          <a:p>
            <a:pPr algn="just"/>
            <a:r>
              <a:rPr lang="vi-VN" sz="3200">
                <a:solidFill>
                  <a:srgbClr val="C00000"/>
                </a:solidFill>
              </a:rPr>
              <a:t>- 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p:txBody>
      </p:sp>
    </p:spTree>
    <p:custDataLst>
      <p:tags r:id="rId1"/>
    </p:custDataLst>
    <p:extLst>
      <p:ext uri="{BB962C8B-B14F-4D97-AF65-F5344CB8AC3E}">
        <p14:creationId xmlns:p14="http://schemas.microsoft.com/office/powerpoint/2010/main" val="16686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AA0832B-9115-420E-BB59-FA87DFA1F2C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001C{1C6DC5B0-1A5A-4F78-82C3-E71CEB5D3893}&quot;,&quot;C:\\Users\\STD_DELL\\Desktop\\ĐĂNG WED TRƯỜNG\\GIÁO ÁN ĐTỬ TỔ 4\\BGĐT. QUYÊ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2. Viết .Tìm hiểu cách viết hướng dẫn thực hiện một công việc"/>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63F0753-EAF0-41F1-B135-EEAD17A2D1CA}:758"/>
</p:tagLst>
</file>

<file path=ppt/tags/tag11.xml><?xml version="1.0" encoding="utf-8"?>
<p:tagLst xmlns:a="http://schemas.openxmlformats.org/drawingml/2006/main" xmlns:r="http://schemas.openxmlformats.org/officeDocument/2006/relationships" xmlns:p="http://schemas.openxmlformats.org/presentationml/2006/main">
  <p:tag name="GENSWF_SLIDE_UID" val="{C985B667-F3D8-42AE-A473-CD53EE307052}:752"/>
</p:tagLst>
</file>

<file path=ppt/tags/tag12.xml><?xml version="1.0" encoding="utf-8"?>
<p:tagLst xmlns:a="http://schemas.openxmlformats.org/drawingml/2006/main" xmlns:r="http://schemas.openxmlformats.org/officeDocument/2006/relationships" xmlns:p="http://schemas.openxmlformats.org/presentationml/2006/main">
  <p:tag name="GENSWF_SLIDE_UID" val="{0D4C9EF1-06B6-4A2F-9481-0701DE28ECC2}:759"/>
</p:tagLst>
</file>

<file path=ppt/tags/tag13.xml><?xml version="1.0" encoding="utf-8"?>
<p:tagLst xmlns:a="http://schemas.openxmlformats.org/drawingml/2006/main" xmlns:r="http://schemas.openxmlformats.org/officeDocument/2006/relationships" xmlns:p="http://schemas.openxmlformats.org/presentationml/2006/main">
  <p:tag name="GENSWF_SLIDE_UID" val="{41A16F1B-F2AF-496C-B4F7-708961905BCB}:738"/>
</p:tagLst>
</file>

<file path=ppt/tags/tag14.xml><?xml version="1.0" encoding="utf-8"?>
<p:tagLst xmlns:a="http://schemas.openxmlformats.org/drawingml/2006/main" xmlns:r="http://schemas.openxmlformats.org/officeDocument/2006/relationships" xmlns:p="http://schemas.openxmlformats.org/presentationml/2006/main">
  <p:tag name="GENSWF_SLIDE_UID" val="{B49FB9C5-E20B-4F83-A418-F51034B58D34}:750"/>
</p:tagLst>
</file>

<file path=ppt/tags/tag15.xml><?xml version="1.0" encoding="utf-8"?>
<p:tagLst xmlns:a="http://schemas.openxmlformats.org/drawingml/2006/main" xmlns:r="http://schemas.openxmlformats.org/officeDocument/2006/relationships" xmlns:p="http://schemas.openxmlformats.org/presentationml/2006/main">
  <p:tag name="GENSWF_SLIDE_UID" val="{DB9BA9E0-8123-4CF2-9A60-16BD39D679B5}:734"/>
</p:tagLst>
</file>

<file path=ppt/tags/tag2.xml><?xml version="1.0" encoding="utf-8"?>
<p:tagLst xmlns:a="http://schemas.openxmlformats.org/drawingml/2006/main" xmlns:r="http://schemas.openxmlformats.org/officeDocument/2006/relationships" xmlns:p="http://schemas.openxmlformats.org/presentationml/2006/main">
  <p:tag name="GENSWF_SLIDE_UID" val="{1793AB1F-AE08-426C-9386-0526A69D08DD}:657"/>
</p:tagLst>
</file>

<file path=ppt/tags/tag3.xml><?xml version="1.0" encoding="utf-8"?>
<p:tagLst xmlns:a="http://schemas.openxmlformats.org/drawingml/2006/main" xmlns:r="http://schemas.openxmlformats.org/officeDocument/2006/relationships" xmlns:p="http://schemas.openxmlformats.org/presentationml/2006/main">
  <p:tag name="GENSWF_SLIDE_UID" val="{EB2537DE-F9D9-48D3-B2A8-AFAC0D0782C5}:660"/>
</p:tagLst>
</file>

<file path=ppt/tags/tag4.xml><?xml version="1.0" encoding="utf-8"?>
<p:tagLst xmlns:a="http://schemas.openxmlformats.org/drawingml/2006/main" xmlns:r="http://schemas.openxmlformats.org/officeDocument/2006/relationships" xmlns:p="http://schemas.openxmlformats.org/presentationml/2006/main">
  <p:tag name="GENSWF_SLIDE_UID" val="{C3BE10C2-4574-4E25-BF68-3654D77071CF}:760"/>
</p:tagLst>
</file>

<file path=ppt/tags/tag5.xml><?xml version="1.0" encoding="utf-8"?>
<p:tagLst xmlns:a="http://schemas.openxmlformats.org/drawingml/2006/main" xmlns:r="http://schemas.openxmlformats.org/officeDocument/2006/relationships" xmlns:p="http://schemas.openxmlformats.org/presentationml/2006/main">
  <p:tag name="GENSWF_SLIDE_UID" val="{85C1DBAA-69F3-4732-BA94-B9D5C7D71111}:754"/>
</p:tagLst>
</file>

<file path=ppt/tags/tag6.xml><?xml version="1.0" encoding="utf-8"?>
<p:tagLst xmlns:a="http://schemas.openxmlformats.org/drawingml/2006/main" xmlns:r="http://schemas.openxmlformats.org/officeDocument/2006/relationships" xmlns:p="http://schemas.openxmlformats.org/presentationml/2006/main">
  <p:tag name="GENSWF_SLIDE_UID" val="{63565068-F677-48AF-965D-FD3EB0F453CC}:684"/>
</p:tagLst>
</file>

<file path=ppt/tags/tag7.xml><?xml version="1.0" encoding="utf-8"?>
<p:tagLst xmlns:a="http://schemas.openxmlformats.org/drawingml/2006/main" xmlns:r="http://schemas.openxmlformats.org/officeDocument/2006/relationships" xmlns:p="http://schemas.openxmlformats.org/presentationml/2006/main">
  <p:tag name="GENSWF_SLIDE_UID" val="{C8096B19-A889-4593-B29A-CBE69D534117}:755"/>
</p:tagLst>
</file>

<file path=ppt/tags/tag8.xml><?xml version="1.0" encoding="utf-8"?>
<p:tagLst xmlns:a="http://schemas.openxmlformats.org/drawingml/2006/main" xmlns:r="http://schemas.openxmlformats.org/officeDocument/2006/relationships" xmlns:p="http://schemas.openxmlformats.org/presentationml/2006/main">
  <p:tag name="GENSWF_SLIDE_UID" val="{6561C8B3-E76E-4B8E-9BDC-3AB9A4D14A2D}:756"/>
</p:tagLst>
</file>

<file path=ppt/tags/tag9.xml><?xml version="1.0" encoding="utf-8"?>
<p:tagLst xmlns:a="http://schemas.openxmlformats.org/drawingml/2006/main" xmlns:r="http://schemas.openxmlformats.org/officeDocument/2006/relationships" xmlns:p="http://schemas.openxmlformats.org/presentationml/2006/main">
  <p:tag name="GENSWF_SLIDE_UID" val="{7C337E44-2159-4D8F-A93B-099FBF5C1C83}:757"/>
</p:tagLst>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TotalTime>
  <Words>564</Words>
  <Application>Microsoft Office PowerPoint</Application>
  <PresentationFormat>Custom</PresentationFormat>
  <Paragraphs>50</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Roboto</vt:lpstr>
      <vt:lpstr>Wingdings</vt:lpstr>
      <vt:lpstr>AvantGarde</vt:lpstr>
      <vt:lpstr>Vibur</vt:lpstr>
      <vt:lpstr>Catamaran</vt:lpstr>
      <vt:lpstr>Arial</vt:lpstr>
      <vt:lpstr>Times New Roman</vt:lpstr>
      <vt:lpstr>Learning the Days of the Week by Slidesgo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12. Viết .Tìm hiểu cách viết hướng dẫn thực hiện một công việc</dc:title>
  <dc:creator>PC</dc:creator>
  <cp:lastModifiedBy>STD_DELL</cp:lastModifiedBy>
  <cp:revision>66</cp:revision>
  <dcterms:modified xsi:type="dcterms:W3CDTF">2024-11-21T05:00:30Z</dcterms:modified>
</cp:coreProperties>
</file>