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394" r:id="rId2"/>
    <p:sldId id="388" r:id="rId3"/>
    <p:sldId id="393" r:id="rId4"/>
    <p:sldId id="402" r:id="rId5"/>
    <p:sldId id="395" r:id="rId6"/>
    <p:sldId id="400" r:id="rId7"/>
    <p:sldId id="397" r:id="rId8"/>
    <p:sldId id="396" r:id="rId9"/>
    <p:sldId id="401" r:id="rId10"/>
    <p:sldId id="403" r:id="rId11"/>
    <p:sldId id="382" r:id="rId12"/>
  </p:sldIdLst>
  <p:sldSz cx="12161838" cy="6858000"/>
  <p:notesSz cx="6858000" cy="9144000"/>
  <p:embeddedFontLst>
    <p:embeddedFont>
      <p:font typeface="Fira Sans Extra Condensed" panose="020B0503050000020004" pitchFamily="34" charset="0"/>
      <p:regular r:id="rId14"/>
      <p:bold r:id="rId15"/>
      <p:italic r:id="rId16"/>
      <p:boldItalic r:id="rId17"/>
    </p:embeddedFont>
    <p:embeddedFont>
      <p:font typeface="Gloria Hallelujah" panose="020B0604020202020204" charset="0"/>
      <p:regular r:id="rId18"/>
    </p:embeddedFont>
    <p:embeddedFont>
      <p:font typeface="Maven Pro" panose="020B0604020202020204" charset="0"/>
      <p:regular r:id="rId19"/>
      <p:bold r:id="rId20"/>
    </p:embeddedFont>
    <p:embeddedFont>
      <p:font typeface="Nunito" panose="00000500000000000000" pitchFamily="2" charset="0"/>
      <p:regular r:id="rId21"/>
      <p:bold r:id="rId22"/>
      <p:italic r:id="rId23"/>
      <p:boldItalic r:id="rId24"/>
    </p:embeddedFont>
    <p:embeddedFont>
      <p:font typeface="Raleway SemiBold" panose="020B0703030101060003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AA0"/>
    <a:srgbClr val="F5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31963-40AD-4E1E-9959-6DFCE9967D4C}">
  <a:tblStyle styleId="{16931963-40AD-4E1E-9959-6DFCE9967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3610" autoAdjust="0"/>
  </p:normalViewPr>
  <p:slideViewPr>
    <p:cSldViewPr snapToGrid="0">
      <p:cViewPr varScale="1">
        <p:scale>
          <a:sx n="60" d="100"/>
          <a:sy n="60" d="100"/>
        </p:scale>
        <p:origin x="10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C920B-78F7-40D0-B29A-D52E8C4D53DE}" type="doc">
      <dgm:prSet loTypeId="urn:microsoft.com/office/officeart/2005/8/layout/radial5" loCatId="cycle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vi-VN"/>
        </a:p>
      </dgm:t>
    </dgm:pt>
    <dgm:pt modelId="{EAAF66EA-2988-4DEF-9792-E2028CADB620}" type="pres">
      <dgm:prSet presAssocID="{48FC920B-78F7-40D0-B29A-D52E8C4D53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22AE838A-949A-407F-9143-4894DF6ED394}" type="presOf" srcId="{48FC920B-78F7-40D0-B29A-D52E8C4D53DE}" destId="{EAAF66EA-2988-4DEF-9792-E2028CADB62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0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6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66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5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  <p:extLst>
      <p:ext uri="{BB962C8B-B14F-4D97-AF65-F5344CB8AC3E}">
        <p14:creationId xmlns:p14="http://schemas.microsoft.com/office/powerpoint/2010/main" val="396798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1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4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0"/>
              <a:t>Nếu nhịp ngắt chưa phù hợp, thầy cô vui lòng sửa lại hộ em nhé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0"/>
              <a:t>Nếu nhịp ngắt chưa phù hợp, thầy cô vui lòng sửa lại hộ em nhé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6167" y="4623351"/>
            <a:ext cx="4834050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4" name="Google Shape;204;p8"/>
          <p:cNvSpPr/>
          <p:nvPr/>
        </p:nvSpPr>
        <p:spPr>
          <a:xfrm>
            <a:off x="-383449" y="-513083"/>
            <a:ext cx="4167663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5" name="Google Shape;205;p8"/>
          <p:cNvSpPr/>
          <p:nvPr/>
        </p:nvSpPr>
        <p:spPr>
          <a:xfrm>
            <a:off x="9714927" y="-513075"/>
            <a:ext cx="264098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6" name="Google Shape;206;p8"/>
          <p:cNvSpPr/>
          <p:nvPr/>
        </p:nvSpPr>
        <p:spPr>
          <a:xfrm>
            <a:off x="7406556" y="5650251"/>
            <a:ext cx="4949379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65842" y="2623300"/>
            <a:ext cx="4830021" cy="1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11372406" y="5254884"/>
            <a:ext cx="295695" cy="267181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1284349" y="6044351"/>
            <a:ext cx="287913" cy="260160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4767620" y="464043"/>
            <a:ext cx="704631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981772" y="247300"/>
            <a:ext cx="461742" cy="419283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10395065" y="703803"/>
            <a:ext cx="287197" cy="260807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10448494" y="1972257"/>
            <a:ext cx="1534532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" name="Google Shape;226;p8"/>
          <p:cNvSpPr/>
          <p:nvPr/>
        </p:nvSpPr>
        <p:spPr>
          <a:xfrm rot="-120">
            <a:off x="11010171" y="6369982"/>
            <a:ext cx="704642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0058" y="3868491"/>
            <a:ext cx="3439653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3" name="Google Shape;533;p21"/>
          <p:cNvSpPr/>
          <p:nvPr/>
        </p:nvSpPr>
        <p:spPr>
          <a:xfrm>
            <a:off x="8609475" y="5542353"/>
            <a:ext cx="3898372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4" name="Google Shape;534;p21"/>
          <p:cNvSpPr/>
          <p:nvPr/>
        </p:nvSpPr>
        <p:spPr>
          <a:xfrm>
            <a:off x="-391816" y="-106839"/>
            <a:ext cx="5393673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5" name="Google Shape;535;p21"/>
          <p:cNvSpPr/>
          <p:nvPr/>
        </p:nvSpPr>
        <p:spPr>
          <a:xfrm>
            <a:off x="7880521" y="-295733"/>
            <a:ext cx="4660522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11942" y="1011936"/>
            <a:ext cx="493775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9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6610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7508" y="4018400"/>
            <a:ext cx="3320166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20837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22335" y="4018400"/>
            <a:ext cx="3319767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05064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06761" y="4018400"/>
            <a:ext cx="3316974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11385598" y="5429217"/>
            <a:ext cx="287197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196064" y="3308150"/>
            <a:ext cx="372824" cy="336890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89949" y="6237795"/>
            <a:ext cx="1181208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19911" y="249903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8703" y="1232244"/>
            <a:ext cx="387720" cy="350347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29388" y="314092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12861" y="5886744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67090" y="-228666"/>
            <a:ext cx="4942397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5" name="Google Shape;775;p29"/>
          <p:cNvSpPr/>
          <p:nvPr/>
        </p:nvSpPr>
        <p:spPr>
          <a:xfrm flipH="1">
            <a:off x="8392729" y="4453999"/>
            <a:ext cx="4165992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29"/>
          <p:cNvSpPr/>
          <p:nvPr/>
        </p:nvSpPr>
        <p:spPr>
          <a:xfrm flipH="1">
            <a:off x="-405700" y="4668132"/>
            <a:ext cx="4657788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29"/>
          <p:cNvSpPr/>
          <p:nvPr/>
        </p:nvSpPr>
        <p:spPr>
          <a:xfrm flipH="1">
            <a:off x="-230051" y="-461966"/>
            <a:ext cx="515716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1943" y="269176"/>
            <a:ext cx="604057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0975432" y="2028966"/>
            <a:ext cx="371899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48579" y="6095818"/>
            <a:ext cx="924439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72959" y="200179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885479" y="5923262"/>
            <a:ext cx="263693" cy="284375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5875" y="5495984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0998215" y="5660185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5266" y="4065178"/>
            <a:ext cx="294951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340" y="5412084"/>
            <a:ext cx="4743077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0" name="Google Shape;800;p30"/>
          <p:cNvSpPr/>
          <p:nvPr/>
        </p:nvSpPr>
        <p:spPr>
          <a:xfrm>
            <a:off x="9403431" y="-171713"/>
            <a:ext cx="2854177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1" name="Google Shape;801;p30"/>
          <p:cNvSpPr/>
          <p:nvPr/>
        </p:nvSpPr>
        <p:spPr>
          <a:xfrm>
            <a:off x="-592596" y="-388999"/>
            <a:ext cx="6259882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2" name="Google Shape;802;p30"/>
          <p:cNvSpPr/>
          <p:nvPr/>
        </p:nvSpPr>
        <p:spPr>
          <a:xfrm>
            <a:off x="9626473" y="4042864"/>
            <a:ext cx="3175720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72995" y="4182405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64493" y="4726639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40644" y="2853906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3586" y="495825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0494" y="6049338"/>
            <a:ext cx="295696" cy="267183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67157" y="484581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60064" y="545038"/>
            <a:ext cx="578189" cy="522470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59335" y="1413561"/>
            <a:ext cx="326429" cy="294966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35871" y="6015927"/>
            <a:ext cx="773556" cy="1807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41511" y="5978894"/>
            <a:ext cx="295696" cy="267183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277527" y="3731314"/>
            <a:ext cx="3545789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7" name="Google Shape;827;p31"/>
          <p:cNvSpPr/>
          <p:nvPr/>
        </p:nvSpPr>
        <p:spPr>
          <a:xfrm flipH="1">
            <a:off x="-688944" y="5456811"/>
            <a:ext cx="4018662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8" name="Google Shape;828;p31"/>
          <p:cNvSpPr/>
          <p:nvPr/>
        </p:nvSpPr>
        <p:spPr>
          <a:xfrm flipH="1">
            <a:off x="7048548" y="-261913"/>
            <a:ext cx="5560103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9" name="Google Shape;829;p31"/>
          <p:cNvSpPr/>
          <p:nvPr/>
        </p:nvSpPr>
        <p:spPr>
          <a:xfrm flipH="1">
            <a:off x="-723172" y="-561368"/>
            <a:ext cx="4804329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0" name="Google Shape;830;p31"/>
          <p:cNvSpPr/>
          <p:nvPr/>
        </p:nvSpPr>
        <p:spPr>
          <a:xfrm>
            <a:off x="2587351" y="2802867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1" name="Google Shape;831;p31"/>
          <p:cNvSpPr/>
          <p:nvPr/>
        </p:nvSpPr>
        <p:spPr>
          <a:xfrm>
            <a:off x="2898047" y="2252567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2" name="Google Shape;832;p31"/>
          <p:cNvSpPr/>
          <p:nvPr/>
        </p:nvSpPr>
        <p:spPr>
          <a:xfrm>
            <a:off x="2354128" y="3416334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25741" y="394933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499348" y="1337251"/>
            <a:ext cx="295696" cy="267183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3421" y="5146259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0159" y="641130"/>
            <a:ext cx="578189" cy="522470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38385" y="6286178"/>
            <a:ext cx="326429" cy="294966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5948" y="327181"/>
            <a:ext cx="771642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894580" y="6155394"/>
            <a:ext cx="295696" cy="267183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6988602" y="6099067"/>
            <a:ext cx="525002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29973" y="2287233"/>
            <a:ext cx="3734738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295754" y="3014433"/>
            <a:ext cx="3968957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228" lvl="2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304" lvl="3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80" lvl="4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456" lvl="5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532" lvl="6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608" lvl="7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684" lvl="8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302" y="-119310"/>
            <a:ext cx="4492375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67068" y="-225529"/>
            <a:ext cx="1428656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24194" y="5162843"/>
            <a:ext cx="1714433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221" y="6180597"/>
            <a:ext cx="116097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5554" y="-101851"/>
            <a:ext cx="1077300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58867" y="17015"/>
            <a:ext cx="156581" cy="140762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1067" y="4676832"/>
            <a:ext cx="2696113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7786" y="-225509"/>
            <a:ext cx="913791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7583" y="-260977"/>
            <a:ext cx="663937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0971" y="-236825"/>
            <a:ext cx="528835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46674" y="-90176"/>
            <a:ext cx="690545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05069" y="1178146"/>
            <a:ext cx="1171068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13662" y="1129582"/>
            <a:ext cx="156581" cy="140762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0194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6"/>
          <p:cNvGrpSpPr/>
          <p:nvPr/>
        </p:nvGrpSpPr>
        <p:grpSpPr>
          <a:xfrm rot="6208042">
            <a:off x="10878828" y="67305"/>
            <a:ext cx="1461208" cy="1157894"/>
            <a:chOff x="2408692" y="-569353"/>
            <a:chExt cx="3769974" cy="2558659"/>
          </a:xfrm>
        </p:grpSpPr>
        <p:sp>
          <p:nvSpPr>
            <p:cNvPr id="267" name="Google Shape;267;p6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6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6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" name="Google Shape;270;p6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" name="Google Shape;271;p6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2" name="Google Shape;272;p6"/>
          <p:cNvSpPr/>
          <p:nvPr/>
        </p:nvSpPr>
        <p:spPr>
          <a:xfrm rot="4386371" flipH="1">
            <a:off x="78175" y="5072605"/>
            <a:ext cx="1975319" cy="2579145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chemeClr val="accent2">
              <a:alpha val="607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414572" y="623400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8"/>
          <p:cNvGrpSpPr/>
          <p:nvPr/>
        </p:nvGrpSpPr>
        <p:grpSpPr>
          <a:xfrm rot="8692989">
            <a:off x="9486330" y="5758890"/>
            <a:ext cx="3040950" cy="1693669"/>
            <a:chOff x="3611961" y="-41589"/>
            <a:chExt cx="3514763" cy="2473418"/>
          </a:xfrm>
        </p:grpSpPr>
        <p:sp>
          <p:nvSpPr>
            <p:cNvPr id="1091" name="Google Shape;1091;p28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28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28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28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28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28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28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28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28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28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28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28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28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28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28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28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28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28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28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28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28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28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28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28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28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28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28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8" name="Google Shape;1118;p28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9" name="Google Shape;1119;p28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0" name="Google Shape;1120;p28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1" name="Google Shape;1121;p28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28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28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28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25" name="Google Shape;1125;p28"/>
          <p:cNvGrpSpPr/>
          <p:nvPr/>
        </p:nvGrpSpPr>
        <p:grpSpPr>
          <a:xfrm rot="1785685" flipH="1">
            <a:off x="-173058" y="5598506"/>
            <a:ext cx="1764411" cy="1519588"/>
            <a:chOff x="-754697" y="1352100"/>
            <a:chExt cx="6171556" cy="3954075"/>
          </a:xfrm>
        </p:grpSpPr>
        <p:sp>
          <p:nvSpPr>
            <p:cNvPr id="1126" name="Google Shape;1126;p28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28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28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28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28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28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28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28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28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28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8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37" name="Google Shape;1137;p28"/>
          <p:cNvSpPr/>
          <p:nvPr/>
        </p:nvSpPr>
        <p:spPr>
          <a:xfrm>
            <a:off x="1452403" y="6167906"/>
            <a:ext cx="310606" cy="310273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38" name="Google Shape;1138;p28"/>
          <p:cNvSpPr txBox="1">
            <a:spLocks noGrp="1"/>
          </p:cNvSpPr>
          <p:nvPr>
            <p:ph type="title"/>
          </p:nvPr>
        </p:nvSpPr>
        <p:spPr>
          <a:xfrm>
            <a:off x="414572" y="623400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5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7" r:id="rId3"/>
    <p:sldLayoutId id="2147483675" r:id="rId4"/>
    <p:sldLayoutId id="2147483676" r:id="rId5"/>
    <p:sldLayoutId id="2147483677" r:id="rId6"/>
    <p:sldLayoutId id="2147483683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97E9C5-B956-27A3-671E-ACCE02317E78}"/>
              </a:ext>
            </a:extLst>
          </p:cNvPr>
          <p:cNvGrpSpPr/>
          <p:nvPr/>
        </p:nvGrpSpPr>
        <p:grpSpPr>
          <a:xfrm>
            <a:off x="814578" y="123101"/>
            <a:ext cx="11055929" cy="6365397"/>
            <a:chOff x="404542" y="-18057"/>
            <a:chExt cx="11055929" cy="6365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6718B7-454D-6E47-811D-0DAE87DC2DD2}"/>
                </a:ext>
              </a:extLst>
            </p:cNvPr>
            <p:cNvSpPr txBox="1"/>
            <p:nvPr/>
          </p:nvSpPr>
          <p:spPr>
            <a:xfrm>
              <a:off x="2498744" y="-18057"/>
              <a:ext cx="50210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 CỬA</a:t>
              </a:r>
            </a:p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(Trích)</a:t>
              </a:r>
              <a:endPara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9684C0-443A-8D7F-C6F4-EAABAFA74D4E}"/>
                </a:ext>
              </a:extLst>
            </p:cNvPr>
            <p:cNvSpPr txBox="1"/>
            <p:nvPr/>
          </p:nvSpPr>
          <p:spPr>
            <a:xfrm>
              <a:off x="404542" y="1518037"/>
              <a:ext cx="546529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Nơi ấy ai cũng quen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Ngay từ thời tấm bé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Khi tay bà, tay mẹ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Còn dắt vòng đi men.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52C36-E266-EE08-27F3-F8AE9B5E3ADE}"/>
                </a:ext>
              </a:extLst>
            </p:cNvPr>
            <p:cNvSpPr txBox="1"/>
            <p:nvPr/>
          </p:nvSpPr>
          <p:spPr>
            <a:xfrm>
              <a:off x="404542" y="3792795"/>
              <a:ext cx="546529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Nơi bố mẹ ngày đêm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Lúc nào qua cũng vội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Nơi bạn bè chạy tới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Thường lúc nào cũng vui.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142F36-E69B-E0A5-EAA7-89C0810A443B}"/>
                </a:ext>
              </a:extLst>
            </p:cNvPr>
            <p:cNvSpPr txBox="1"/>
            <p:nvPr/>
          </p:nvSpPr>
          <p:spPr>
            <a:xfrm>
              <a:off x="5869835" y="1518037"/>
              <a:ext cx="559063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Nơi ấy đã đưa tôi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Buổi đầu tiên đến lớp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Nay con đường xa tắp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Vẫn đang chờ tôi đi.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9487BB-3C2A-0A06-7141-75BE7A9B7AC8}"/>
                </a:ext>
              </a:extLst>
            </p:cNvPr>
            <p:cNvSpPr txBox="1"/>
            <p:nvPr/>
          </p:nvSpPr>
          <p:spPr>
            <a:xfrm>
              <a:off x="5874925" y="3792795"/>
              <a:ext cx="51380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Nơi ấy ngôi sao khuya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Soi vào trong giấc ngủ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Ngọn đèn khuya bóng mẹ</a:t>
              </a:r>
            </a:p>
            <a:p>
              <a:pPr algn="l"/>
              <a:r>
                <a:rPr lang="vi-VN" sz="3200" b="0" i="0">
                  <a:solidFill>
                    <a:srgbClr val="000000"/>
                  </a:solidFill>
                  <a:effectLst/>
                  <a:latin typeface="+mn-lt"/>
                </a:rPr>
                <a:t>Sáng một vầng trên sân.</a:t>
              </a:r>
            </a:p>
            <a:p>
              <a:pPr algn="r"/>
              <a:r>
                <a:rPr lang="en-US" sz="3200" i="1">
                  <a:latin typeface="+mn-lt"/>
                </a:rPr>
                <a:t>(Vũ Quần Phương)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-16696" y="1645220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61439" y="3933953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517692" y="1655030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534388" y="3933953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4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087" y="79302"/>
            <a:ext cx="4397751" cy="6778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718B7-454D-6E47-811D-0DAE87DC2DD2}"/>
              </a:ext>
            </a:extLst>
          </p:cNvPr>
          <p:cNvSpPr txBox="1"/>
          <p:nvPr/>
        </p:nvSpPr>
        <p:spPr>
          <a:xfrm>
            <a:off x="1762773" y="276824"/>
            <a:ext cx="402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  <a:endParaRPr lang="vi-V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684C0-443A-8D7F-C6F4-EAABAFA74D4E}"/>
              </a:ext>
            </a:extLst>
          </p:cNvPr>
          <p:cNvSpPr txBox="1"/>
          <p:nvPr/>
        </p:nvSpPr>
        <p:spPr>
          <a:xfrm>
            <a:off x="0" y="1450595"/>
            <a:ext cx="38072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Nơi ấy ai cũng quen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Ngay từ thời tấm bé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Khi tay bà, tay mẹ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Còn dắt vòng đi 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52C36-E266-EE08-27F3-F8AE9B5E3ADE}"/>
              </a:ext>
            </a:extLst>
          </p:cNvPr>
          <p:cNvSpPr txBox="1"/>
          <p:nvPr/>
        </p:nvSpPr>
        <p:spPr>
          <a:xfrm>
            <a:off x="0" y="4029086"/>
            <a:ext cx="43540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Nơi bố mẹ ngày đêm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Lúc nào qua cũng vội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Nơi bạn bè chạy tới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Thường lúc nào cũng vui.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42F36-E69B-E0A5-EAA7-89C0810A443B}"/>
              </a:ext>
            </a:extLst>
          </p:cNvPr>
          <p:cNvSpPr txBox="1"/>
          <p:nvPr/>
        </p:nvSpPr>
        <p:spPr>
          <a:xfrm>
            <a:off x="4329100" y="1450595"/>
            <a:ext cx="38506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Nơi ấy đã đưa tôi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Buổi đầu tiên đến lớp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Nay con đường xa tắp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Vẫn đang chờ tôi đi.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87BB-3C2A-0A06-7141-75BE7A9B7AC8}"/>
              </a:ext>
            </a:extLst>
          </p:cNvPr>
          <p:cNvSpPr txBox="1"/>
          <p:nvPr/>
        </p:nvSpPr>
        <p:spPr>
          <a:xfrm>
            <a:off x="4329100" y="4029086"/>
            <a:ext cx="46320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Nơi ấy ngôi sao khuya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Soi vào trong giấc ngủ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Ngọn đèn khuya bóng mẹ</a:t>
            </a:r>
          </a:p>
          <a:p>
            <a:pPr algn="l"/>
            <a:r>
              <a:rPr lang="vi-VN" sz="2600" b="0" i="0">
                <a:solidFill>
                  <a:srgbClr val="000000"/>
                </a:solidFill>
                <a:effectLst/>
                <a:latin typeface="+mn-lt"/>
              </a:rPr>
              <a:t>Sáng một vầng trên sân</a:t>
            </a:r>
            <a:r>
              <a:rPr lang="en-US" sz="2600" i="1">
                <a:latin typeface="+mn-lt"/>
              </a:rPr>
              <a:t>.</a:t>
            </a:r>
          </a:p>
          <a:p>
            <a:pPr algn="l"/>
            <a:r>
              <a:rPr lang="en-US" sz="2600" i="1">
                <a:latin typeface="+mn-lt"/>
              </a:rPr>
              <a:t>        (Vũ Quần Phương)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46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017444" y="1552067"/>
            <a:ext cx="3968756" cy="3753866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42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821789" y="2828834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VẬN DỤNG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MỞ RỘNG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3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416969" y="857250"/>
            <a:ext cx="7327900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  <p:pic>
        <p:nvPicPr>
          <p:cNvPr id="3" name="Hình ảnh 2" descr="Ảnh có chứa hoa, cây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>
            <a:fillRect/>
          </a:stretch>
        </p:blipFill>
        <p:spPr>
          <a:xfrm>
            <a:off x="2570078" y="857258"/>
            <a:ext cx="6953105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graphicFrame>
        <p:nvGraphicFramePr>
          <p:cNvPr id="7" name="Sơ đồ 4"/>
          <p:cNvGraphicFramePr/>
          <p:nvPr>
            <p:extLst>
              <p:ext uri="{D42A27DB-BD31-4B8C-83A1-F6EECF244321}">
                <p14:modId xmlns:p14="http://schemas.microsoft.com/office/powerpoint/2010/main" val="25820839"/>
              </p:ext>
            </p:extLst>
          </p:nvPr>
        </p:nvGraphicFramePr>
        <p:xfrm>
          <a:off x="1730828" y="152401"/>
          <a:ext cx="8827307" cy="573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293" name="Hình ảnh 3" descr="Ảnh có chứa bàn, đang ngồi, mặt trước, đặt&#10;&#10;Mô tả được tạo tự độ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9" y="2582863"/>
            <a:ext cx="8509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Hộp Văn bản 6"/>
          <p:cNvSpPr txBox="1">
            <a:spLocks noChangeArrowheads="1"/>
          </p:cNvSpPr>
          <p:nvPr/>
        </p:nvSpPr>
        <p:spPr bwMode="auto">
          <a:xfrm>
            <a:off x="2313120" y="2891063"/>
            <a:ext cx="585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Luyện đọc</a:t>
            </a:r>
            <a:endParaRPr lang="vi-VN" alt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15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/>
          <p:cNvSpPr txBox="1">
            <a:spLocks noChangeArrowheads="1"/>
          </p:cNvSpPr>
          <p:nvPr/>
        </p:nvSpPr>
        <p:spPr bwMode="auto">
          <a:xfrm>
            <a:off x="-14448" y="677864"/>
            <a:ext cx="585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cá nhân:</a:t>
            </a:r>
          </a:p>
        </p:txBody>
      </p:sp>
      <p:sp>
        <p:nvSpPr>
          <p:cNvPr id="4" name="Hộp Văn bản 6"/>
          <p:cNvSpPr txBox="1">
            <a:spLocks noChangeArrowheads="1"/>
          </p:cNvSpPr>
          <p:nvPr/>
        </p:nvSpPr>
        <p:spPr bwMode="auto">
          <a:xfrm>
            <a:off x="49865" y="1627267"/>
            <a:ext cx="120202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toàn bài: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và luyện đọc các tiếng, từ khó đọc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và giải nghĩa các từ chưa rõ nghĩa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cách ngắt nhịp thơ</a:t>
            </a:r>
          </a:p>
        </p:txBody>
      </p:sp>
      <p:sp>
        <p:nvSpPr>
          <p:cNvPr id="6" name="Hộp Văn bản 6"/>
          <p:cNvSpPr txBox="1">
            <a:spLocks noChangeArrowheads="1"/>
          </p:cNvSpPr>
          <p:nvPr/>
        </p:nvSpPr>
        <p:spPr bwMode="auto">
          <a:xfrm>
            <a:off x="-280452" y="5075156"/>
            <a:ext cx="10521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nhóm 4, thống nhất ý kiến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0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97E9C5-B956-27A3-671E-ACCE02317E78}"/>
              </a:ext>
            </a:extLst>
          </p:cNvPr>
          <p:cNvGrpSpPr/>
          <p:nvPr/>
        </p:nvGrpSpPr>
        <p:grpSpPr>
          <a:xfrm>
            <a:off x="814578" y="123101"/>
            <a:ext cx="11188929" cy="6685536"/>
            <a:chOff x="404542" y="-18057"/>
            <a:chExt cx="11188929" cy="668553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6718B7-454D-6E47-811D-0DAE87DC2DD2}"/>
                </a:ext>
              </a:extLst>
            </p:cNvPr>
            <p:cNvSpPr txBox="1"/>
            <p:nvPr/>
          </p:nvSpPr>
          <p:spPr>
            <a:xfrm>
              <a:off x="2498744" y="-18057"/>
              <a:ext cx="50210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 CỬA</a:t>
              </a:r>
            </a:p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(Trích)</a:t>
              </a:r>
              <a:endPara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9684C0-443A-8D7F-C6F4-EAABAFA74D4E}"/>
                </a:ext>
              </a:extLst>
            </p:cNvPr>
            <p:cNvSpPr txBox="1"/>
            <p:nvPr/>
          </p:nvSpPr>
          <p:spPr>
            <a:xfrm>
              <a:off x="404542" y="1518037"/>
              <a:ext cx="546529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Nơi ấy ai cũng quen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Ngay từ thời tấm bé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Khi tay bà, tay mẹ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Còn dắt vòng đi men.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52C36-E266-EE08-27F3-F8AE9B5E3ADE}"/>
                </a:ext>
              </a:extLst>
            </p:cNvPr>
            <p:cNvSpPr txBox="1"/>
            <p:nvPr/>
          </p:nvSpPr>
          <p:spPr>
            <a:xfrm>
              <a:off x="404542" y="3942420"/>
              <a:ext cx="546529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Nơi bố mẹ ngày đêm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Lúc nào qua cũng vội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Nơi bạn bè chạy tới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Thường lúc nào cũng vui.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142F36-E69B-E0A5-EAA7-89C0810A443B}"/>
                </a:ext>
              </a:extLst>
            </p:cNvPr>
            <p:cNvSpPr txBox="1"/>
            <p:nvPr/>
          </p:nvSpPr>
          <p:spPr>
            <a:xfrm>
              <a:off x="6002835" y="1518037"/>
              <a:ext cx="559063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Nơi ấy đã đưa tôi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Buổi đầu tiên đến lớp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Nay con đường xa tắp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Vẫn đang chờ tôi đi.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9487BB-3C2A-0A06-7141-75BE7A9B7AC8}"/>
                </a:ext>
              </a:extLst>
            </p:cNvPr>
            <p:cNvSpPr txBox="1"/>
            <p:nvPr/>
          </p:nvSpPr>
          <p:spPr>
            <a:xfrm>
              <a:off x="5991300" y="3959045"/>
              <a:ext cx="5138012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Nơi ấy ngôi sao khuya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Soi vào trong giấc ngủ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Ngọn đèn khuya bóng mẹ</a:t>
              </a:r>
            </a:p>
            <a:p>
              <a:pPr algn="l"/>
              <a:r>
                <a:rPr lang="vi-VN" sz="3400" b="0" i="0">
                  <a:solidFill>
                    <a:srgbClr val="000000"/>
                  </a:solidFill>
                  <a:effectLst/>
                  <a:latin typeface="+mn-lt"/>
                </a:rPr>
                <a:t>Sáng một vầng trên sân.</a:t>
              </a:r>
            </a:p>
            <a:p>
              <a:pPr algn="r"/>
              <a:r>
                <a:rPr lang="en-US" sz="3400" i="1">
                  <a:latin typeface="+mn-lt"/>
                </a:rPr>
                <a:t>(Vũ Quần Phương)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-16696" y="1645220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61439" y="4017078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567567" y="1655030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584263" y="4083578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ưỡng cửa là gì? Công dụng của ngưỡng cửa là gì?">
            <a:extLst>
              <a:ext uri="{FF2B5EF4-FFF2-40B4-BE49-F238E27FC236}">
                <a16:creationId xmlns:a16="http://schemas.microsoft.com/office/drawing/2014/main" id="{FEEE476C-2A9E-DEF5-A201-5EA5903C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120323"/>
            <a:ext cx="11039301" cy="5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6"/>
          <p:cNvSpPr txBox="1">
            <a:spLocks noChangeArrowheads="1"/>
          </p:cNvSpPr>
          <p:nvPr/>
        </p:nvSpPr>
        <p:spPr bwMode="auto">
          <a:xfrm>
            <a:off x="2512625" y="5985224"/>
            <a:ext cx="585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alt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5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i men 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9789" y="0"/>
            <a:ext cx="926037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1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159682" y="411654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5F21-4E80-3577-F2FE-391D9B2F2AD0}"/>
              </a:ext>
            </a:extLst>
          </p:cNvPr>
          <p:cNvCxnSpPr>
            <a:cxnSpLocks/>
          </p:cNvCxnSpPr>
          <p:nvPr/>
        </p:nvCxnSpPr>
        <p:spPr>
          <a:xfrm flipH="1">
            <a:off x="8154139" y="1731172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1FB183-CFE8-BB26-CD80-23FBD90EE7E5}"/>
              </a:ext>
            </a:extLst>
          </p:cNvPr>
          <p:cNvCxnSpPr>
            <a:cxnSpLocks/>
          </p:cNvCxnSpPr>
          <p:nvPr/>
        </p:nvCxnSpPr>
        <p:spPr>
          <a:xfrm flipH="1">
            <a:off x="8625141" y="411654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C428F2-4C94-8B12-FECA-6F88AD40B7FF}"/>
              </a:ext>
            </a:extLst>
          </p:cNvPr>
          <p:cNvCxnSpPr>
            <a:cxnSpLocks/>
          </p:cNvCxnSpPr>
          <p:nvPr/>
        </p:nvCxnSpPr>
        <p:spPr>
          <a:xfrm flipH="1">
            <a:off x="8857077" y="239069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67504-8510-991B-FE8A-C6A3872A800A}"/>
              </a:ext>
            </a:extLst>
          </p:cNvPr>
          <p:cNvCxnSpPr>
            <a:cxnSpLocks/>
          </p:cNvCxnSpPr>
          <p:nvPr/>
        </p:nvCxnSpPr>
        <p:spPr>
          <a:xfrm flipH="1">
            <a:off x="8992272" y="2413590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7EA7AF-84CA-2A80-B680-E161DCF5D594}"/>
              </a:ext>
            </a:extLst>
          </p:cNvPr>
          <p:cNvCxnSpPr>
            <a:cxnSpLocks/>
          </p:cNvCxnSpPr>
          <p:nvPr/>
        </p:nvCxnSpPr>
        <p:spPr>
          <a:xfrm flipH="1">
            <a:off x="6153377" y="1731172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80E18-D3E9-9F0A-2128-BC706B147ABA}"/>
              </a:ext>
            </a:extLst>
          </p:cNvPr>
          <p:cNvCxnSpPr>
            <a:cxnSpLocks/>
          </p:cNvCxnSpPr>
          <p:nvPr/>
        </p:nvCxnSpPr>
        <p:spPr>
          <a:xfrm flipH="1">
            <a:off x="8621812" y="100133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137229" y="533619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974949" y="533619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002378" y="397951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8491063" y="467695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8916444" y="332476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5D86C3-2F99-18B9-A183-435375CAFE25}"/>
              </a:ext>
            </a:extLst>
          </p:cNvPr>
          <p:cNvSpPr txBox="1"/>
          <p:nvPr/>
        </p:nvSpPr>
        <p:spPr>
          <a:xfrm>
            <a:off x="3419660" y="330789"/>
            <a:ext cx="5707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0" i="0">
                <a:solidFill>
                  <a:srgbClr val="C00000"/>
                </a:solidFill>
                <a:effectLst/>
                <a:latin typeface="+mn-lt"/>
              </a:rPr>
              <a:t>Nơi ấy ai cũng quen</a:t>
            </a:r>
          </a:p>
          <a:p>
            <a:pPr algn="l"/>
            <a:r>
              <a:rPr lang="vi-VN" sz="4400" b="0" i="0">
                <a:solidFill>
                  <a:srgbClr val="C00000"/>
                </a:solidFill>
                <a:effectLst/>
                <a:latin typeface="+mn-lt"/>
              </a:rPr>
              <a:t>Ngay từ thời tấm bé</a:t>
            </a:r>
          </a:p>
          <a:p>
            <a:pPr algn="l"/>
            <a:r>
              <a:rPr lang="vi-VN" sz="4400" b="0" i="0">
                <a:solidFill>
                  <a:srgbClr val="C00000"/>
                </a:solidFill>
                <a:effectLst/>
                <a:latin typeface="+mn-lt"/>
              </a:rPr>
              <a:t>Khi tay bà, tay mẹ</a:t>
            </a:r>
          </a:p>
          <a:p>
            <a:pPr algn="l"/>
            <a:r>
              <a:rPr lang="vi-VN" sz="4400" b="0" i="0">
                <a:solidFill>
                  <a:srgbClr val="C00000"/>
                </a:solidFill>
                <a:effectLst/>
                <a:latin typeface="+mn-lt"/>
              </a:rPr>
              <a:t>Còn dắt vòng đi men.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3FFC3D-24E1-F977-9ADF-142617301001}"/>
              </a:ext>
            </a:extLst>
          </p:cNvPr>
          <p:cNvSpPr txBox="1"/>
          <p:nvPr/>
        </p:nvSpPr>
        <p:spPr>
          <a:xfrm>
            <a:off x="3489648" y="3276573"/>
            <a:ext cx="67151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0" i="0">
                <a:solidFill>
                  <a:srgbClr val="00B050"/>
                </a:solidFill>
                <a:effectLst/>
                <a:latin typeface="+mn-lt"/>
              </a:rPr>
              <a:t>Nơi bố mẹ ngày đêm</a:t>
            </a:r>
          </a:p>
          <a:p>
            <a:pPr algn="l"/>
            <a:r>
              <a:rPr lang="vi-VN" sz="4400" b="0" i="0">
                <a:solidFill>
                  <a:srgbClr val="00B050"/>
                </a:solidFill>
                <a:effectLst/>
                <a:latin typeface="+mn-lt"/>
              </a:rPr>
              <a:t>Lúc nào qua cũng vội</a:t>
            </a:r>
          </a:p>
          <a:p>
            <a:pPr algn="l"/>
            <a:r>
              <a:rPr lang="vi-VN" sz="4400" b="0" i="0">
                <a:solidFill>
                  <a:srgbClr val="00B050"/>
                </a:solidFill>
                <a:effectLst/>
                <a:latin typeface="+mn-lt"/>
              </a:rPr>
              <a:t>Nơi bạn bè chạy tới</a:t>
            </a:r>
          </a:p>
          <a:p>
            <a:pPr algn="l"/>
            <a:r>
              <a:rPr lang="vi-VN" sz="4400" b="0" i="0">
                <a:solidFill>
                  <a:srgbClr val="00B050"/>
                </a:solidFill>
                <a:effectLst/>
                <a:latin typeface="+mn-lt"/>
              </a:rPr>
              <a:t>Thường lúc nào cũng vui.</a:t>
            </a:r>
          </a:p>
        </p:txBody>
      </p:sp>
      <p:sp>
        <p:nvSpPr>
          <p:cNvPr id="26" name="Oval 25"/>
          <p:cNvSpPr/>
          <p:nvPr/>
        </p:nvSpPr>
        <p:spPr>
          <a:xfrm>
            <a:off x="2585058" y="414317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555920" y="3324761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4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FBA65-88BF-79BE-B8D8-1B4B9E9A7A99}"/>
              </a:ext>
            </a:extLst>
          </p:cNvPr>
          <p:cNvSpPr txBox="1"/>
          <p:nvPr/>
        </p:nvSpPr>
        <p:spPr>
          <a:xfrm>
            <a:off x="3410224" y="178688"/>
            <a:ext cx="66324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Nơi ấy đã đưa tôi</a:t>
            </a:r>
          </a:p>
          <a:p>
            <a:pPr algn="l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Buổi đầu tiên đến lớp</a:t>
            </a:r>
          </a:p>
          <a:p>
            <a:pPr algn="l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Nay con đường xa tắp</a:t>
            </a:r>
          </a:p>
          <a:p>
            <a:pPr algn="l"/>
            <a:r>
              <a:rPr lang="vi-VN" sz="4400" b="0" i="0">
                <a:solidFill>
                  <a:srgbClr val="000000"/>
                </a:solidFill>
                <a:effectLst/>
                <a:latin typeface="+mn-lt"/>
              </a:rPr>
              <a:t>Vẫn đang chờ tôi đi.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150701" y="17868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187740-9B5E-2F98-BE15-8AE513DD483F}"/>
              </a:ext>
            </a:extLst>
          </p:cNvPr>
          <p:cNvCxnSpPr>
            <a:cxnSpLocks/>
          </p:cNvCxnSpPr>
          <p:nvPr/>
        </p:nvCxnSpPr>
        <p:spPr>
          <a:xfrm flipH="1">
            <a:off x="6790932" y="98938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1FB183-CFE8-BB26-CD80-23FBD90EE7E5}"/>
              </a:ext>
            </a:extLst>
          </p:cNvPr>
          <p:cNvCxnSpPr>
            <a:cxnSpLocks/>
          </p:cNvCxnSpPr>
          <p:nvPr/>
        </p:nvCxnSpPr>
        <p:spPr>
          <a:xfrm flipH="1">
            <a:off x="7902034" y="21126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C428F2-4C94-8B12-FECA-6F88AD40B7FF}"/>
              </a:ext>
            </a:extLst>
          </p:cNvPr>
          <p:cNvCxnSpPr>
            <a:cxnSpLocks/>
          </p:cNvCxnSpPr>
          <p:nvPr/>
        </p:nvCxnSpPr>
        <p:spPr>
          <a:xfrm flipH="1">
            <a:off x="8699098" y="2225500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D67504-8510-991B-FE8A-C6A3872A800A}"/>
              </a:ext>
            </a:extLst>
          </p:cNvPr>
          <p:cNvCxnSpPr>
            <a:cxnSpLocks/>
          </p:cNvCxnSpPr>
          <p:nvPr/>
        </p:nvCxnSpPr>
        <p:spPr>
          <a:xfrm flipH="1">
            <a:off x="8554085" y="2225500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7EA7AF-84CA-2A80-B680-E161DCF5D594}"/>
              </a:ext>
            </a:extLst>
          </p:cNvPr>
          <p:cNvCxnSpPr>
            <a:cxnSpLocks/>
          </p:cNvCxnSpPr>
          <p:nvPr/>
        </p:nvCxnSpPr>
        <p:spPr>
          <a:xfrm flipH="1">
            <a:off x="9059870" y="1631323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80E18-D3E9-9F0A-2128-BC706B147ABA}"/>
              </a:ext>
            </a:extLst>
          </p:cNvPr>
          <p:cNvCxnSpPr>
            <a:cxnSpLocks/>
          </p:cNvCxnSpPr>
          <p:nvPr/>
        </p:nvCxnSpPr>
        <p:spPr>
          <a:xfrm flipH="1">
            <a:off x="8918600" y="98938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2A062-EE2C-E685-2E22-FF99761DBF1C}"/>
              </a:ext>
            </a:extLst>
          </p:cNvPr>
          <p:cNvSpPr txBox="1"/>
          <p:nvPr/>
        </p:nvSpPr>
        <p:spPr>
          <a:xfrm>
            <a:off x="3393208" y="3461611"/>
            <a:ext cx="67954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0" i="0">
                <a:solidFill>
                  <a:srgbClr val="CE02A7"/>
                </a:solidFill>
                <a:effectLst/>
                <a:latin typeface="+mn-lt"/>
              </a:rPr>
              <a:t>Nơi ấy ngôi sao khuya</a:t>
            </a:r>
          </a:p>
          <a:p>
            <a:pPr algn="l"/>
            <a:r>
              <a:rPr lang="vi-VN" sz="4400" b="0" i="0">
                <a:solidFill>
                  <a:srgbClr val="CE02A7"/>
                </a:solidFill>
                <a:effectLst/>
                <a:latin typeface="+mn-lt"/>
              </a:rPr>
              <a:t>Soi vào trong giấc ngủ</a:t>
            </a:r>
          </a:p>
          <a:p>
            <a:pPr algn="l"/>
            <a:r>
              <a:rPr lang="vi-VN" sz="4400" b="0" i="0">
                <a:solidFill>
                  <a:srgbClr val="CE02A7"/>
                </a:solidFill>
                <a:effectLst/>
                <a:latin typeface="+mn-lt"/>
              </a:rPr>
              <a:t>Ngọn đèn khuya bóng mẹ</a:t>
            </a:r>
          </a:p>
          <a:p>
            <a:pPr algn="l"/>
            <a:r>
              <a:rPr lang="vi-VN" sz="4400" b="0" i="0">
                <a:solidFill>
                  <a:srgbClr val="CE02A7"/>
                </a:solidFill>
                <a:effectLst/>
                <a:latin typeface="+mn-lt"/>
              </a:rPr>
              <a:t>Sáng một vầng trên sân.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150700" y="347323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788412" y="556246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616139" y="556246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975036" y="486255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147000" y="423709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7594356" y="486255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127467" y="349647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561935" y="211267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578951" y="3448735"/>
            <a:ext cx="831273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0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97E9C5-B956-27A3-671E-ACCE02317E78}"/>
              </a:ext>
            </a:extLst>
          </p:cNvPr>
          <p:cNvGrpSpPr/>
          <p:nvPr/>
        </p:nvGrpSpPr>
        <p:grpSpPr>
          <a:xfrm>
            <a:off x="627775" y="109083"/>
            <a:ext cx="11940993" cy="6499262"/>
            <a:chOff x="935603" y="-32075"/>
            <a:chExt cx="11197241" cy="6499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6718B7-454D-6E47-811D-0DAE87DC2DD2}"/>
                </a:ext>
              </a:extLst>
            </p:cNvPr>
            <p:cNvSpPr txBox="1"/>
            <p:nvPr/>
          </p:nvSpPr>
          <p:spPr>
            <a:xfrm>
              <a:off x="3293830" y="-32075"/>
              <a:ext cx="50210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 CỬA</a:t>
              </a:r>
            </a:p>
            <a:p>
              <a:pPr algn="ctr"/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(Trích)</a:t>
              </a:r>
              <a:endPara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9684C0-443A-8D7F-C6F4-EAABAFA74D4E}"/>
                </a:ext>
              </a:extLst>
            </p:cNvPr>
            <p:cNvSpPr txBox="1"/>
            <p:nvPr/>
          </p:nvSpPr>
          <p:spPr>
            <a:xfrm>
              <a:off x="935603" y="1320559"/>
              <a:ext cx="51443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Nơi ấy ai cũng quen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Ngay từ thời tấm bé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Khi tay bà, tay mẹ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Còn dắt vòng đi men.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52C36-E266-EE08-27F3-F8AE9B5E3ADE}"/>
                </a:ext>
              </a:extLst>
            </p:cNvPr>
            <p:cNvSpPr txBox="1"/>
            <p:nvPr/>
          </p:nvSpPr>
          <p:spPr>
            <a:xfrm>
              <a:off x="935603" y="4158863"/>
              <a:ext cx="54652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Nơi bố mẹ ngày đêm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Lúc nào qua cũng vội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Nơi bạn bè chạy tới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Thường lúc nào cũng vui.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142F36-E69B-E0A5-EAA7-89C0810A443B}"/>
                </a:ext>
              </a:extLst>
            </p:cNvPr>
            <p:cNvSpPr txBox="1"/>
            <p:nvPr/>
          </p:nvSpPr>
          <p:spPr>
            <a:xfrm>
              <a:off x="6542208" y="1365299"/>
              <a:ext cx="55906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Nơi ấy đã đưa tôi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Buổi đầu tiên đến lớp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Nay con đường xa tắp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Vẫn đang chờ tôi đi.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9487BB-3C2A-0A06-7141-75BE7A9B7AC8}"/>
                </a:ext>
              </a:extLst>
            </p:cNvPr>
            <p:cNvSpPr txBox="1"/>
            <p:nvPr/>
          </p:nvSpPr>
          <p:spPr>
            <a:xfrm>
              <a:off x="6542208" y="4120619"/>
              <a:ext cx="55906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Nơi ấy ngôi sao khuya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Soi vào trong giấc ngủ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Ngọn đèn khuya bóng mẹ</a:t>
              </a:r>
            </a:p>
            <a:p>
              <a:pPr algn="l"/>
              <a:r>
                <a:rPr lang="vi-VN" sz="3600" b="0" i="0">
                  <a:solidFill>
                    <a:srgbClr val="000000"/>
                  </a:solidFill>
                  <a:effectLst/>
                  <a:latin typeface="+mn-lt"/>
                </a:rPr>
                <a:t>Sáng một vầng trên sân</a:t>
              </a:r>
              <a:r>
                <a:rPr lang="en-US" sz="3600" i="1">
                  <a:latin typeface="+mn-lt"/>
                </a:rPr>
                <a:t>.</a:t>
              </a:r>
              <a:endParaRPr lang="en-US" sz="3600">
                <a:latin typeface="+mn-lt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-16696" y="1545470"/>
            <a:ext cx="644471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61440" y="4316332"/>
            <a:ext cx="566335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999830" y="1555280"/>
            <a:ext cx="596154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028760" y="4261777"/>
            <a:ext cx="579458" cy="65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2058366" y="146171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2803936" y="2588674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4825521" y="1447445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4825521" y="193639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4419035" y="2521955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232008" y="311163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096813" y="3111639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6044309" y="5915884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893565" y="592326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4845429" y="5367032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5128098" y="477734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4992903" y="4261155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086900" y="2020223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302937" y="1555280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8037106" y="150645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9395317" y="205140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251219" y="2609907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991198" y="319959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856003" y="317835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318817" y="426485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8060957" y="429131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318818" y="4777348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035812" y="540420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943793" y="525180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847377" y="586140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1696678" y="5861401"/>
            <a:ext cx="135195" cy="58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09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DEAFF0-40C7-4F2D-8EDE-6FB5E0E34B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]^P{7DB3D339-E659-4BB1-85FD-90F2828387BA}&quot;,&quot;D:\\NĂM 2024\\TIẾNG VIỆT KÌ 1\\TV-Tuần 11- zalo 0972115126\\Bài 19 - Khi cả nhà bé t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ỌC NGƯỠNG CỬA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2427D4-AA01-43B3-90F9-3A6AE87BCC4B}:4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68406-8064-4C94-8F98-AB05F8A512AE}:4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1017E7-870C-4B97-988D-3C769FACBB0F}:3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E11C2F-3C3A-49E0-BCE9-B30B56C4025C}: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6494C4-3750-4810-B54A-C0CAF5392D70}:3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8E714E-3C8B-4224-8D4A-2EC7F0AED749}: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223067-230E-4BA2-A185-6A320C80EA83}:4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1DCB9-3CCF-4EAC-8FDE-B7418688CFA8}:3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F18E40-6940-405F-938E-2C1F8CEEEE32}:4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7D2825-4EA4-441B-8F5F-4A87C6BE7186}:3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E31B1C-43F0-4FC0-8FDB-2E063D6F2E79}:396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964</Words>
  <Application>Microsoft Office PowerPoint</Application>
  <PresentationFormat>Custom</PresentationFormat>
  <Paragraphs>152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Gloria Hallelujah</vt:lpstr>
      <vt:lpstr>Fira Sans Extra Condensed</vt:lpstr>
      <vt:lpstr>Nunito</vt:lpstr>
      <vt:lpstr>Maven Pro</vt:lpstr>
      <vt:lpstr>Raleway SemiBold</vt:lpstr>
      <vt:lpstr>Team Building Class for Elementary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NGƯỠNG CỬA T1</dc:title>
  <dc:creator>PC</dc:creator>
  <cp:lastModifiedBy>Administrator</cp:lastModifiedBy>
  <cp:revision>90</cp:revision>
  <dcterms:modified xsi:type="dcterms:W3CDTF">2024-11-25T07:19:56Z</dcterms:modified>
</cp:coreProperties>
</file>