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0"/>
  </p:notesMasterIdLst>
  <p:sldIdLst>
    <p:sldId id="348" r:id="rId3"/>
    <p:sldId id="346" r:id="rId4"/>
    <p:sldId id="349" r:id="rId5"/>
    <p:sldId id="350" r:id="rId6"/>
    <p:sldId id="351" r:id="rId7"/>
    <p:sldId id="332" r:id="rId8"/>
    <p:sldId id="352" r:id="rId9"/>
    <p:sldId id="354" r:id="rId10"/>
    <p:sldId id="333" r:id="rId11"/>
    <p:sldId id="343" r:id="rId12"/>
    <p:sldId id="345" r:id="rId13"/>
    <p:sldId id="336" r:id="rId14"/>
    <p:sldId id="342" r:id="rId15"/>
    <p:sldId id="325" r:id="rId16"/>
    <p:sldId id="337" r:id="rId17"/>
    <p:sldId id="338" r:id="rId18"/>
    <p:sldId id="326"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F92"/>
    <a:srgbClr val="62CEB4"/>
    <a:srgbClr val="79D5BF"/>
    <a:srgbClr val="4BB2FF"/>
    <a:srgbClr val="0192FF"/>
    <a:srgbClr val="63CD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snapToGrid="0">
      <p:cViewPr varScale="1">
        <p:scale>
          <a:sx n="69" d="100"/>
          <a:sy n="69" d="100"/>
        </p:scale>
        <p:origin x="1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495353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C4C689-0797-4A8F-B2C6-5687E1566F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214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4DADCA-9B9E-4963-A957-D2FD6D7D638D}"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4DADCA-9B9E-4963-A957-D2FD6D7D638D}"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4DADCA-9B9E-4963-A957-D2FD6D7D638D}"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4DADCA-9B9E-4963-A957-D2FD6D7D638D}"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4DADCA-9B9E-4963-A957-D2FD6D7D638D}"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4DADCA-9B9E-4963-A957-D2FD6D7D638D}" type="datetimeFigureOut">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4DADCA-9B9E-4963-A957-D2FD6D7D638D}"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4DADCA-9B9E-4963-A957-D2FD6D7D638D}"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4DADCA-9B9E-4963-A957-D2FD6D7D638D}"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355ED-D271-4885-A6A3-3712DE21233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DADCA-9B9E-4963-A957-D2FD6D7D638D}" type="datetimeFigureOut">
              <a:rPr lang="en-US" smtClean="0"/>
              <a:t>11/25/2024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355ED-D271-4885-A6A3-3712DE21233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7.jpg"/><Relationship Id="rId7" Type="http://schemas.openxmlformats.org/officeDocument/2006/relationships/image" Target="../media/image18.jp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 Id="rId9"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3.xml"/><Relationship Id="rId1" Type="http://schemas.openxmlformats.org/officeDocument/2006/relationships/tags" Target="../tags/tag16.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1.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7"/>
          <p:cNvPicPr>
            <a:picLocks noChangeAspect="1"/>
          </p:cNvPicPr>
          <p:nvPr/>
        </p:nvPicPr>
        <p:blipFill>
          <a:blip r:embed="rId4"/>
          <a:stretch>
            <a:fillRect/>
          </a:stretch>
        </p:blipFill>
        <p:spPr>
          <a:xfrm>
            <a:off x="-17443" y="3178649"/>
            <a:ext cx="12209444" cy="3679353"/>
          </a:xfrm>
          <a:prstGeom prst="rect">
            <a:avLst/>
          </a:prstGeom>
        </p:spPr>
      </p:pic>
      <p:pic>
        <p:nvPicPr>
          <p:cNvPr id="3" name="1"/>
          <p:cNvPicPr>
            <a:picLocks noChangeAspect="1"/>
          </p:cNvPicPr>
          <p:nvPr/>
        </p:nvPicPr>
        <p:blipFill>
          <a:blip r:embed="rId5" cstate="screen"/>
          <a:stretch>
            <a:fillRect/>
          </a:stretch>
        </p:blipFill>
        <p:spPr>
          <a:xfrm>
            <a:off x="29478" y="3178647"/>
            <a:ext cx="3937612" cy="3239516"/>
          </a:xfrm>
          <a:prstGeom prst="rect">
            <a:avLst/>
          </a:prstGeom>
        </p:spPr>
      </p:pic>
      <p:pic>
        <p:nvPicPr>
          <p:cNvPr id="4" name="19"/>
          <p:cNvPicPr>
            <a:picLocks noChangeAspect="1"/>
          </p:cNvPicPr>
          <p:nvPr/>
        </p:nvPicPr>
        <p:blipFill>
          <a:blip r:embed="rId6" cstate="screen"/>
          <a:stretch>
            <a:fillRect/>
          </a:stretch>
        </p:blipFill>
        <p:spPr>
          <a:xfrm flipH="1">
            <a:off x="9166840" y="4346918"/>
            <a:ext cx="2906099" cy="2023996"/>
          </a:xfrm>
          <a:prstGeom prst="rect">
            <a:avLst/>
          </a:prstGeom>
        </p:spPr>
      </p:pic>
      <p:pic>
        <p:nvPicPr>
          <p:cNvPr id="19" name="69"/>
          <p:cNvPicPr>
            <a:picLocks noChangeAspect="1"/>
          </p:cNvPicPr>
          <p:nvPr/>
        </p:nvPicPr>
        <p:blipFill>
          <a:blip r:embed="rId7" cstate="screen"/>
          <a:stretch>
            <a:fillRect/>
          </a:stretch>
        </p:blipFill>
        <p:spPr>
          <a:xfrm>
            <a:off x="8588454" y="422930"/>
            <a:ext cx="3603548" cy="1986703"/>
          </a:xfrm>
          <a:prstGeom prst="rect">
            <a:avLst/>
          </a:prstGeom>
        </p:spPr>
      </p:pic>
      <p:sp>
        <p:nvSpPr>
          <p:cNvPr id="6" name="Rectangle 5"/>
          <p:cNvSpPr/>
          <p:nvPr/>
        </p:nvSpPr>
        <p:spPr>
          <a:xfrm>
            <a:off x="2483503" y="1307717"/>
            <a:ext cx="7207551" cy="830997"/>
          </a:xfrm>
          <a:prstGeom prst="rect">
            <a:avLst/>
          </a:prstGeom>
          <a:noFill/>
        </p:spPr>
        <p:txBody>
          <a:bodyPr wrap="none" lIns="91440" tIns="45720" rIns="91440" bIns="45720">
            <a:spAutoFit/>
          </a:bodyPr>
          <a:lstStyle/>
          <a:p>
            <a:pPr algn="ctr" defTabSz="914377">
              <a:defRPr/>
            </a:pPr>
            <a:r>
              <a:rPr lang="en-US" altLang="zh-CN" sz="2400" b="1"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BỘ SÁCH KẾT NỐI TRI THỨC VỚI CUỘC SỐNG</a:t>
            </a:r>
          </a:p>
          <a:p>
            <a:pPr algn="ctr" defTabSz="914377">
              <a:defRPr/>
            </a:pPr>
            <a:r>
              <a:rPr lang="en-US" altLang="zh-CN" sz="2400" b="1"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Tự</a:t>
            </a:r>
            <a:r>
              <a:rPr lang="en-US" altLang="zh-CN" sz="2400" b="1"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2400" b="1"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nhiên</a:t>
            </a:r>
            <a:r>
              <a:rPr lang="en-US" altLang="zh-CN" sz="2400" b="1"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2400" b="1"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và</a:t>
            </a:r>
            <a:r>
              <a:rPr lang="en-US" altLang="zh-CN" sz="2400" b="1"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2400" b="1"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Xã</a:t>
            </a:r>
            <a:r>
              <a:rPr lang="en-US" altLang="zh-CN" sz="2400" b="1"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2400" b="1" dirty="0" err="1">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hội</a:t>
            </a:r>
            <a:r>
              <a:rPr lang="en-US" altLang="zh-CN" sz="2400" b="1"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2</a:t>
            </a:r>
          </a:p>
        </p:txBody>
      </p:sp>
      <p:sp>
        <p:nvSpPr>
          <p:cNvPr id="7" name="TextBox 6"/>
          <p:cNvSpPr txBox="1"/>
          <p:nvPr/>
        </p:nvSpPr>
        <p:spPr>
          <a:xfrm>
            <a:off x="3151163" y="70743"/>
            <a:ext cx="6161651" cy="800219"/>
          </a:xfrm>
          <a:prstGeom prst="rect">
            <a:avLst/>
          </a:prstGeom>
          <a:noFill/>
        </p:spPr>
        <p:txBody>
          <a:bodyPr wrap="square" rtlCol="0">
            <a:spAutoFit/>
          </a:bodyPr>
          <a:lstStyle/>
          <a:p>
            <a:pPr algn="ctr"/>
            <a:r>
              <a:rPr lang="en-US" sz="2400" dirty="0">
                <a:solidFill>
                  <a:schemeClr val="accent5"/>
                </a:solidFill>
                <a:latin typeface="Times New Roman" panose="02020603050405020304" pitchFamily="18" charset="0"/>
                <a:cs typeface="Times New Roman" panose="02020603050405020304" pitchFamily="18" charset="0"/>
              </a:rPr>
              <a:t>ỦY BAN NHÂN DÂN HUYỆN AN LÃO</a:t>
            </a:r>
          </a:p>
          <a:p>
            <a:pPr algn="ctr"/>
            <a:r>
              <a:rPr lang="en-US" sz="2200" b="1" dirty="0">
                <a:solidFill>
                  <a:schemeClr val="accent5"/>
                </a:solidFill>
                <a:latin typeface="Times New Roman" panose="02020603050405020304" pitchFamily="18" charset="0"/>
                <a:cs typeface="Times New Roman" panose="02020603050405020304" pitchFamily="18" charset="0"/>
              </a:rPr>
              <a:t>TRƯỜNG TIỂU HỌC QUANG TRUNG</a:t>
            </a:r>
          </a:p>
        </p:txBody>
      </p:sp>
      <p:cxnSp>
        <p:nvCxnSpPr>
          <p:cNvPr id="9" name="Straight Connector 8"/>
          <p:cNvCxnSpPr/>
          <p:nvPr/>
        </p:nvCxnSpPr>
        <p:spPr>
          <a:xfrm>
            <a:off x="4994033" y="818739"/>
            <a:ext cx="268692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06065" y="2651116"/>
            <a:ext cx="8140236"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11: </a:t>
            </a:r>
            <a:r>
              <a:rPr lang="en-US" sz="3200" b="1" dirty="0" err="1" smtClean="0">
                <a:solidFill>
                  <a:srgbClr val="FF0000"/>
                </a:solidFill>
                <a:latin typeface="Times New Roman" panose="02020603050405020304" pitchFamily="18" charset="0"/>
                <a:cs typeface="Times New Roman" panose="02020603050405020304" pitchFamily="18" charset="0"/>
              </a:rPr>
              <a:t>Hoạt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động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mua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bán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hàng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hóa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2)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678703" y="4346918"/>
            <a:ext cx="5106572" cy="461665"/>
          </a:xfrm>
          <a:prstGeom prst="rect">
            <a:avLst/>
          </a:prstGeom>
          <a:noFill/>
        </p:spPr>
        <p:txBody>
          <a:bodyPr wrap="square" rtlCol="0">
            <a:spAutoFit/>
          </a:bodyPr>
          <a:lstStyle/>
          <a:p>
            <a:pPr algn="ctr"/>
            <a:r>
              <a:rPr lang="en-US" sz="2400" b="1" dirty="0" err="1">
                <a:solidFill>
                  <a:schemeClr val="accent6"/>
                </a:solidFill>
                <a:latin typeface="Times New Roman" panose="02020603050405020304" pitchFamily="18" charset="0"/>
                <a:cs typeface="Times New Roman" panose="02020603050405020304" pitchFamily="18" charset="0"/>
              </a:rPr>
              <a:t>Giáo</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viên</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Phạm</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Thị</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Thanh</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Hương</a:t>
            </a:r>
            <a:endParaRPr lang="en-US" sz="2400" b="1" dirty="0">
              <a:solidFill>
                <a:schemeClr val="accent6"/>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0137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3CCC8D8C-C41C-40A4-AF5A-AC21441D0EC9}"/>
              </a:ext>
            </a:extLst>
          </p:cNvPr>
          <p:cNvSpPr txBox="1"/>
          <p:nvPr/>
        </p:nvSpPr>
        <p:spPr>
          <a:xfrm>
            <a:off x="370114" y="1327562"/>
            <a:ext cx="11821886" cy="461665"/>
          </a:xfrm>
          <a:prstGeom prst="rect">
            <a:avLst/>
          </a:prstGeom>
          <a:noFill/>
        </p:spPr>
        <p:txBody>
          <a:bodyPr wrap="square" rtlCol="0">
            <a:spAutoFit/>
          </a:bodyPr>
          <a:lstStyle/>
          <a:p>
            <a:r>
              <a:rPr lang="en-US" sz="2400" smtClean="0">
                <a:latin typeface="Arial" panose="020B0604020202020204" pitchFamily="34" charset="0"/>
                <a:cs typeface="Arial" panose="020B0604020202020204" pitchFamily="34" charset="0"/>
              </a:rPr>
              <a:t>2. Những </a:t>
            </a:r>
            <a:r>
              <a:rPr lang="en-US" sz="2400" dirty="0" err="1">
                <a:latin typeface="Arial" panose="020B0604020202020204" pitchFamily="34" charset="0"/>
                <a:cs typeface="Arial" panose="020B0604020202020204" pitchFamily="34" charset="0"/>
              </a:rPr>
              <a:t>điểm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cách</a:t>
            </a:r>
            <a:r>
              <a:rPr lang="en-US" sz="2400" dirty="0">
                <a:latin typeface="Arial" panose="020B0604020202020204" pitchFamily="34" charset="0"/>
                <a:cs typeface="Arial" panose="020B0604020202020204" pitchFamily="34" charset="0"/>
              </a:rPr>
              <a:t> </a:t>
            </a:r>
            <a:r>
              <a:rPr lang="en-US" sz="2400" err="1">
                <a:latin typeface="Arial" panose="020B0604020202020204" pitchFamily="34" charset="0"/>
                <a:cs typeface="Arial" panose="020B0604020202020204" pitchFamily="34" charset="0"/>
              </a:rPr>
              <a:t>trưng</a:t>
            </a: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bày, mua, bán </a:t>
            </a:r>
            <a:r>
              <a:rPr lang="en-US" sz="2400" dirty="0" err="1">
                <a:latin typeface="Arial" panose="020B0604020202020204" pitchFamily="34" charset="0"/>
                <a:cs typeface="Arial" panose="020B0604020202020204" pitchFamily="34" charset="0"/>
              </a:rPr>
              <a:t>hàng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hóa</a:t>
            </a:r>
            <a:r>
              <a:rPr lang="en-US" sz="2400" dirty="0">
                <a:latin typeface="Arial" panose="020B0604020202020204" pitchFamily="34" charset="0"/>
                <a:cs typeface="Arial" panose="020B0604020202020204" pitchFamily="34" charset="0"/>
              </a:rPr>
              <a:t> ở </a:t>
            </a:r>
            <a:r>
              <a:rPr lang="en-US" sz="2400" err="1">
                <a:latin typeface="Arial" panose="020B0604020202020204" pitchFamily="34" charset="0"/>
                <a:cs typeface="Arial" panose="020B0604020202020204" pitchFamily="34" charset="0"/>
              </a:rPr>
              <a:t>những</a:t>
            </a: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nơi đó.</a:t>
            </a:r>
            <a:endParaRPr lang="en-US" sz="2400" dirty="0">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bwMode="auto">
          <a:xfrm>
            <a:off x="3165565" y="444767"/>
            <a:ext cx="6835631" cy="499206"/>
          </a:xfrm>
          <a:prstGeom prst="rect">
            <a:avLst/>
          </a:prstGeom>
          <a:noFill/>
          <a:ln w="9525">
            <a:noFill/>
            <a:miter lim="800000"/>
            <a:headEnd/>
            <a:tailEnd/>
          </a:ln>
          <a:effectLst/>
        </p:spPr>
        <p:txBody>
          <a:bodyPr anchor="ctr"/>
          <a:lstStyle/>
          <a:p>
            <a:pPr algn="ctr">
              <a:defRPr/>
            </a:pPr>
            <a:r>
              <a:rPr lang="en-US" sz="3200" kern="0" dirty="0" err="1" smtClean="0">
                <a:solidFill>
                  <a:srgbClr val="FF0000"/>
                </a:solidFill>
                <a:latin typeface="Arial" panose="020B0604020202020204" pitchFamily="34" charset="0"/>
                <a:cs typeface="Arial" panose="020B0604020202020204" pitchFamily="34" charset="0"/>
              </a:rPr>
              <a:t>Hoạt</a:t>
            </a:r>
            <a:r>
              <a:rPr lang="en-US" sz="3200" kern="0" dirty="0" smtClean="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động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mua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bán</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hàng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hóa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tiết</a:t>
            </a:r>
            <a:r>
              <a:rPr lang="en-US" sz="3200" kern="0" dirty="0">
                <a:solidFill>
                  <a:srgbClr val="FF0000"/>
                </a:solidFill>
                <a:latin typeface="Arial" panose="020B0604020202020204" pitchFamily="34" charset="0"/>
                <a:cs typeface="Arial" panose="020B0604020202020204" pitchFamily="34" charset="0"/>
              </a:rPr>
              <a:t> </a:t>
            </a:r>
            <a:r>
              <a:rPr lang="en-US" sz="3200" kern="0" dirty="0" smtClean="0">
                <a:solidFill>
                  <a:srgbClr val="FF0000"/>
                </a:solidFill>
                <a:latin typeface="Arial" panose="020B0604020202020204" pitchFamily="34" charset="0"/>
                <a:cs typeface="Arial" panose="020B0604020202020204" pitchFamily="34" charset="0"/>
              </a:rPr>
              <a:t>2)</a:t>
            </a:r>
            <a:endParaRPr lang="en-US" sz="3200" dirty="0">
              <a:solidFill>
                <a:srgbClr val="FF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8515" t="10277" r="11179" b="19382"/>
          <a:stretch/>
        </p:blipFill>
        <p:spPr>
          <a:xfrm>
            <a:off x="154940" y="678120"/>
            <a:ext cx="614017" cy="649442"/>
          </a:xfrm>
          <a:prstGeom prst="rect">
            <a:avLst/>
          </a:prstGeom>
        </p:spPr>
      </p:pic>
      <p:sp>
        <p:nvSpPr>
          <p:cNvPr id="8" name="TextBox 7"/>
          <p:cNvSpPr txBox="1"/>
          <p:nvPr/>
        </p:nvSpPr>
        <p:spPr>
          <a:xfrm>
            <a:off x="625089" y="893934"/>
            <a:ext cx="3143347"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dirty="0" err="1" smtClean="0">
                <a:solidFill>
                  <a:srgbClr val="002060"/>
                </a:solidFill>
                <a:latin typeface="Arial" panose="020B0604020202020204" pitchFamily="34" charset="0"/>
                <a:cs typeface="Arial" panose="020B0604020202020204" pitchFamily="34" charset="0"/>
              </a:rPr>
              <a:t>Hoạt</a:t>
            </a:r>
            <a:r>
              <a:rPr lang="en-US" sz="2400" dirty="0" smtClean="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động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khám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phá</a:t>
            </a:r>
            <a:endParaRPr lang="en-US" sz="2400" dirty="0">
              <a:solidFill>
                <a:srgbClr val="00206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173" y="1845301"/>
            <a:ext cx="2628181" cy="368018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3439" y="1845301"/>
            <a:ext cx="2617757" cy="3861768"/>
          </a:xfrm>
          <a:prstGeom prst="rect">
            <a:avLst/>
          </a:prstGeom>
        </p:spPr>
      </p:pic>
      <p:sp>
        <p:nvSpPr>
          <p:cNvPr id="13" name="Rounded Rectangular Callout 8">
            <a:extLst>
              <a:ext uri="{FF2B5EF4-FFF2-40B4-BE49-F238E27FC236}">
                <a16:creationId xmlns:a16="http://schemas.microsoft.com/office/drawing/2014/main" id="{383AD5D2-26BB-4B16-B8D0-143108B8E5AB}"/>
              </a:ext>
            </a:extLst>
          </p:cNvPr>
          <p:cNvSpPr/>
          <p:nvPr/>
        </p:nvSpPr>
        <p:spPr>
          <a:xfrm>
            <a:off x="6583380" y="5090984"/>
            <a:ext cx="5444836" cy="1767016"/>
          </a:xfrm>
          <a:prstGeom prst="wedgeRoundRectCallout">
            <a:avLst>
              <a:gd name="adj1" fmla="val 20188"/>
              <a:gd name="adj2" fmla="val -56506"/>
              <a:gd name="adj3" fmla="val 16667"/>
            </a:avLst>
          </a:prstGeom>
          <a:solidFill>
            <a:schemeClr val="accent5">
              <a:lumMod val="20000"/>
              <a:lumOff val="80000"/>
            </a:schemeClr>
          </a:solidFill>
          <a:ln>
            <a:solidFill>
              <a:srgbClr val="37AF9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smtClean="0">
                <a:solidFill>
                  <a:schemeClr val="tx1"/>
                </a:solidFill>
                <a:latin typeface="Arial" panose="020B0604020202020204" pitchFamily="34" charset="0"/>
                <a:cs typeface="Arial" panose="020B0604020202020204" pitchFamily="34" charset="0"/>
              </a:rPr>
              <a:t>-Ở </a:t>
            </a:r>
            <a:r>
              <a:rPr lang="en-US" sz="2400">
                <a:solidFill>
                  <a:schemeClr val="tx1"/>
                </a:solidFill>
                <a:latin typeface="Arial" panose="020B0604020202020204" pitchFamily="34" charset="0"/>
                <a:cs typeface="Arial" panose="020B0604020202020204" pitchFamily="34" charset="0"/>
              </a:rPr>
              <a:t>chợ nổi, hàng hóa được sắp xếp trên các thuyền, ghe... </a:t>
            </a:r>
            <a:endParaRPr lang="en-US" sz="2400" smtClean="0">
              <a:solidFill>
                <a:schemeClr val="tx1"/>
              </a:solidFill>
              <a:latin typeface="Arial" panose="020B0604020202020204" pitchFamily="34" charset="0"/>
              <a:cs typeface="Arial" panose="020B0604020202020204" pitchFamily="34" charset="0"/>
            </a:endParaRPr>
          </a:p>
          <a:p>
            <a:r>
              <a:rPr lang="en-US" sz="2400">
                <a:solidFill>
                  <a:schemeClr val="tx1"/>
                </a:solidFill>
                <a:latin typeface="Arial" panose="020B0604020202020204" pitchFamily="34" charset="0"/>
                <a:cs typeface="Arial" panose="020B0604020202020204" pitchFamily="34" charset="0"/>
              </a:rPr>
              <a:t>-</a:t>
            </a:r>
            <a:r>
              <a:rPr lang="en-US" sz="2400" smtClean="0">
                <a:solidFill>
                  <a:schemeClr val="tx1"/>
                </a:solidFill>
                <a:latin typeface="Arial" panose="020B0604020202020204" pitchFamily="34" charset="0"/>
                <a:cs typeface="Arial" panose="020B0604020202020204" pitchFamily="34" charset="0"/>
              </a:rPr>
              <a:t>Mọi </a:t>
            </a:r>
            <a:r>
              <a:rPr lang="en-US" sz="2400">
                <a:solidFill>
                  <a:schemeClr val="tx1"/>
                </a:solidFill>
                <a:latin typeface="Arial" panose="020B0604020202020204" pitchFamily="34" charset="0"/>
                <a:cs typeface="Arial" panose="020B0604020202020204" pitchFamily="34" charset="0"/>
              </a:rPr>
              <a:t>người mua bán với nhau ngay trên sông nước.</a:t>
            </a:r>
          </a:p>
        </p:txBody>
      </p:sp>
      <p:sp>
        <p:nvSpPr>
          <p:cNvPr id="14" name="Rounded Rectangular Callout 8">
            <a:extLst>
              <a:ext uri="{FF2B5EF4-FFF2-40B4-BE49-F238E27FC236}">
                <a16:creationId xmlns:a16="http://schemas.microsoft.com/office/drawing/2014/main" id="{383AD5D2-26BB-4B16-B8D0-143108B8E5AB}"/>
              </a:ext>
            </a:extLst>
          </p:cNvPr>
          <p:cNvSpPr/>
          <p:nvPr/>
        </p:nvSpPr>
        <p:spPr>
          <a:xfrm>
            <a:off x="461949" y="5090983"/>
            <a:ext cx="5407231" cy="1767016"/>
          </a:xfrm>
          <a:prstGeom prst="wedgeRoundRectCallout">
            <a:avLst>
              <a:gd name="adj1" fmla="val 20188"/>
              <a:gd name="adj2" fmla="val -56506"/>
              <a:gd name="adj3" fmla="val 16667"/>
            </a:avLst>
          </a:prstGeom>
          <a:solidFill>
            <a:schemeClr val="accent5">
              <a:lumMod val="20000"/>
              <a:lumOff val="80000"/>
            </a:schemeClr>
          </a:solidFill>
          <a:ln>
            <a:solidFill>
              <a:srgbClr val="37AF9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vi-VN" sz="2400" smtClean="0">
                <a:solidFill>
                  <a:schemeClr val="tx1"/>
                </a:solidFill>
                <a:latin typeface="Arial" panose="020B0604020202020204" pitchFamily="34" charset="0"/>
                <a:cs typeface="Arial" panose="020B0604020202020204" pitchFamily="34" charset="0"/>
              </a:rPr>
              <a:t>Hàng </a:t>
            </a:r>
            <a:r>
              <a:rPr lang="vi-VN" sz="2400">
                <a:solidFill>
                  <a:schemeClr val="tx1"/>
                </a:solidFill>
                <a:latin typeface="Arial" panose="020B0604020202020204" pitchFamily="34" charset="0"/>
                <a:cs typeface="Arial" panose="020B0604020202020204" pitchFamily="34" charset="0"/>
              </a:rPr>
              <a:t>hóa được </a:t>
            </a:r>
            <a:r>
              <a:rPr lang="en-US" sz="2400" smtClean="0">
                <a:solidFill>
                  <a:schemeClr val="tx1"/>
                </a:solidFill>
                <a:latin typeface="Arial" panose="020B0604020202020204" pitchFamily="34" charset="0"/>
                <a:cs typeface="Arial" panose="020B0604020202020204" pitchFamily="34" charset="0"/>
              </a:rPr>
              <a:t>để</a:t>
            </a:r>
            <a:r>
              <a:rPr lang="vi-VN" sz="2400" smtClean="0">
                <a:solidFill>
                  <a:schemeClr val="tx1"/>
                </a:solidFill>
                <a:latin typeface="Arial" panose="020B0604020202020204" pitchFamily="34" charset="0"/>
                <a:cs typeface="Arial" panose="020B0604020202020204" pitchFamily="34" charset="0"/>
              </a:rPr>
              <a:t> </a:t>
            </a:r>
            <a:r>
              <a:rPr lang="en-US" sz="2400" smtClean="0">
                <a:solidFill>
                  <a:schemeClr val="tx1"/>
                </a:solidFill>
                <a:latin typeface="Arial" panose="020B0604020202020204" pitchFamily="34" charset="0"/>
                <a:cs typeface="Arial" panose="020B0604020202020204" pitchFamily="34" charset="0"/>
              </a:rPr>
              <a:t>trong tủ, </a:t>
            </a:r>
            <a:r>
              <a:rPr lang="vi-VN" sz="2400" smtClean="0">
                <a:solidFill>
                  <a:schemeClr val="tx1"/>
                </a:solidFill>
                <a:latin typeface="Arial" panose="020B0604020202020204" pitchFamily="34" charset="0"/>
                <a:cs typeface="Arial" panose="020B0604020202020204" pitchFamily="34" charset="0"/>
              </a:rPr>
              <a:t>trên </a:t>
            </a:r>
            <a:r>
              <a:rPr lang="vi-VN" sz="2400">
                <a:solidFill>
                  <a:schemeClr val="tx1"/>
                </a:solidFill>
                <a:latin typeface="Arial" panose="020B0604020202020204" pitchFamily="34" charset="0"/>
                <a:cs typeface="Arial" panose="020B0604020202020204" pitchFamily="34" charset="0"/>
              </a:rPr>
              <a:t>kệ ngăn </a:t>
            </a:r>
            <a:r>
              <a:rPr lang="vi-VN" sz="2400" smtClean="0">
                <a:solidFill>
                  <a:schemeClr val="tx1"/>
                </a:solidFill>
                <a:latin typeface="Arial" panose="020B0604020202020204" pitchFamily="34" charset="0"/>
                <a:cs typeface="Arial" panose="020B0604020202020204" pitchFamily="34" charset="0"/>
              </a:rPr>
              <a:t>nắp</a:t>
            </a:r>
            <a:r>
              <a:rPr lang="en-US" sz="2400" smtClean="0">
                <a:solidFill>
                  <a:schemeClr val="tx1"/>
                </a:solidFill>
                <a:latin typeface="Arial" panose="020B0604020202020204" pitchFamily="34" charset="0"/>
                <a:cs typeface="Arial" panose="020B0604020202020204" pitchFamily="34" charset="0"/>
              </a:rPr>
              <a:t>. </a:t>
            </a:r>
            <a:r>
              <a:rPr lang="vi-VN" sz="2400" smtClean="0">
                <a:solidFill>
                  <a:schemeClr val="tx1"/>
                </a:solidFill>
                <a:latin typeface="Arial" panose="020B0604020202020204" pitchFamily="34" charset="0"/>
                <a:cs typeface="Arial" panose="020B0604020202020204" pitchFamily="34" charset="0"/>
              </a:rPr>
              <a:t>Giá </a:t>
            </a:r>
            <a:r>
              <a:rPr lang="en-US" sz="2400" smtClean="0">
                <a:solidFill>
                  <a:schemeClr val="tx1"/>
                </a:solidFill>
                <a:latin typeface="Arial" panose="020B0604020202020204" pitchFamily="34" charset="0"/>
                <a:cs typeface="Arial" panose="020B0604020202020204" pitchFamily="34" charset="0"/>
              </a:rPr>
              <a:t>tiền có sẵn </a:t>
            </a:r>
            <a:r>
              <a:rPr lang="vi-VN" sz="2400" smtClean="0">
                <a:solidFill>
                  <a:schemeClr val="tx1"/>
                </a:solidFill>
                <a:latin typeface="Arial" panose="020B0604020202020204" pitchFamily="34" charset="0"/>
                <a:cs typeface="Arial" panose="020B0604020202020204" pitchFamily="34" charset="0"/>
              </a:rPr>
              <a:t>trên h</a:t>
            </a:r>
            <a:r>
              <a:rPr lang="en-US" sz="2400">
                <a:solidFill>
                  <a:schemeClr val="tx1"/>
                </a:solidFill>
                <a:latin typeface="Arial" panose="020B0604020202020204" pitchFamily="34" charset="0"/>
                <a:cs typeface="Arial" panose="020B0604020202020204" pitchFamily="34" charset="0"/>
              </a:rPr>
              <a:t>à</a:t>
            </a:r>
            <a:r>
              <a:rPr lang="vi-VN" sz="2400" smtClean="0">
                <a:solidFill>
                  <a:schemeClr val="tx1"/>
                </a:solidFill>
                <a:latin typeface="Arial" panose="020B0604020202020204" pitchFamily="34" charset="0"/>
                <a:cs typeface="Arial" panose="020B0604020202020204" pitchFamily="34" charset="0"/>
              </a:rPr>
              <a:t>ng</a:t>
            </a:r>
            <a:r>
              <a:rPr lang="en-US" sz="2400" smtClean="0">
                <a:solidFill>
                  <a:schemeClr val="tx1"/>
                </a:solidFill>
                <a:latin typeface="Arial" panose="020B0604020202020204" pitchFamily="34" charset="0"/>
                <a:cs typeface="Arial" panose="020B0604020202020204" pitchFamily="34" charset="0"/>
              </a:rPr>
              <a:t> hoặc trong menu. K</a:t>
            </a:r>
            <a:r>
              <a:rPr lang="vi-VN" sz="2400">
                <a:solidFill>
                  <a:schemeClr val="tx1"/>
                </a:solidFill>
                <a:cs typeface="Arial" panose="020B0604020202020204" pitchFamily="34" charset="0"/>
              </a:rPr>
              <a:t>hách </a:t>
            </a:r>
            <a:r>
              <a:rPr lang="en-US" sz="2400" smtClean="0">
                <a:solidFill>
                  <a:schemeClr val="tx1"/>
                </a:solidFill>
                <a:latin typeface="Arial" panose="020B0604020202020204" pitchFamily="34" charset="0"/>
                <a:cs typeface="Arial" panose="020B0604020202020204" pitchFamily="34" charset="0"/>
              </a:rPr>
              <a:t>chọn </a:t>
            </a:r>
            <a:r>
              <a:rPr lang="en-US" sz="2400">
                <a:solidFill>
                  <a:schemeClr val="tx1"/>
                </a:solidFill>
                <a:latin typeface="Arial" panose="020B0604020202020204" pitchFamily="34" charset="0"/>
                <a:cs typeface="Arial" panose="020B0604020202020204" pitchFamily="34" charset="0"/>
              </a:rPr>
              <a:t>đồ xong</a:t>
            </a:r>
            <a:r>
              <a:rPr lang="vi-VN" sz="2400">
                <a:solidFill>
                  <a:schemeClr val="tx1"/>
                </a:solidFill>
                <a:cs typeface="Arial" panose="020B0604020202020204" pitchFamily="34" charset="0"/>
              </a:rPr>
              <a:t> ra quầy tính tiền. </a:t>
            </a:r>
            <a:endParaRPr lang="en-US" sz="2400">
              <a:solidFill>
                <a:schemeClr val="tx1"/>
              </a:solidFill>
              <a:latin typeface="Arial" panose="020B0604020202020204" pitchFamily="34" charset="0"/>
              <a:cs typeface="Arial" panose="020B0604020202020204" pitchFamily="34" charset="0"/>
            </a:endParaRPr>
          </a:p>
        </p:txBody>
      </p:sp>
      <p:sp>
        <p:nvSpPr>
          <p:cNvPr id="11" name="TextBox 10"/>
          <p:cNvSpPr txBox="1"/>
          <p:nvPr/>
        </p:nvSpPr>
        <p:spPr>
          <a:xfrm>
            <a:off x="4028971" y="-19585"/>
            <a:ext cx="4932218" cy="646331"/>
          </a:xfrm>
          <a:prstGeom prst="rect">
            <a:avLst/>
          </a:prstGeom>
          <a:noFill/>
        </p:spPr>
        <p:txBody>
          <a:bodyPr wrap="square" rtlCol="0">
            <a:spAutoFit/>
          </a:bodyPr>
          <a:lstStyle/>
          <a:p>
            <a:pPr algn="ctr"/>
            <a:r>
              <a:rPr lang="en-US" sz="3600" b="1" dirty="0" smtClean="0"/>
              <a:t>TỰ NHIÊN VÀ XÃ HỘI</a:t>
            </a:r>
            <a:endParaRPr lang="en-US" sz="3600" b="1" dirty="0"/>
          </a:p>
        </p:txBody>
      </p:sp>
    </p:spTree>
    <p:custDataLst>
      <p:tags r:id="rId1"/>
    </p:custDataLst>
    <p:extLst>
      <p:ext uri="{BB962C8B-B14F-4D97-AF65-F5344CB8AC3E}">
        <p14:creationId xmlns:p14="http://schemas.microsoft.com/office/powerpoint/2010/main" val="347060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207129" y="454434"/>
            <a:ext cx="6835631" cy="443621"/>
          </a:xfrm>
          <a:prstGeom prst="rect">
            <a:avLst/>
          </a:prstGeom>
          <a:noFill/>
          <a:ln w="9525">
            <a:noFill/>
            <a:miter lim="800000"/>
            <a:headEnd/>
            <a:tailEnd/>
          </a:ln>
          <a:effectLst/>
        </p:spPr>
        <p:txBody>
          <a:bodyPr anchor="ctr"/>
          <a:lstStyle/>
          <a:p>
            <a:pPr algn="ctr">
              <a:defRPr/>
            </a:pPr>
            <a:r>
              <a:rPr lang="en-US" sz="3200" kern="0" dirty="0" err="1" smtClean="0">
                <a:solidFill>
                  <a:srgbClr val="FF0000"/>
                </a:solidFill>
                <a:latin typeface="Arial" panose="020B0604020202020204" pitchFamily="34" charset="0"/>
                <a:cs typeface="Arial" panose="020B0604020202020204" pitchFamily="34" charset="0"/>
              </a:rPr>
              <a:t>Hoạt</a:t>
            </a:r>
            <a:r>
              <a:rPr lang="en-US" sz="3200" kern="0" dirty="0" smtClean="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động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mua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bán</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hàng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hóa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tiết</a:t>
            </a:r>
            <a:r>
              <a:rPr lang="en-US" sz="3200" kern="0" dirty="0">
                <a:solidFill>
                  <a:srgbClr val="FF0000"/>
                </a:solidFill>
                <a:latin typeface="Arial" panose="020B0604020202020204" pitchFamily="34" charset="0"/>
                <a:cs typeface="Arial" panose="020B0604020202020204" pitchFamily="34" charset="0"/>
              </a:rPr>
              <a:t> </a:t>
            </a:r>
            <a:r>
              <a:rPr lang="en-US" sz="3200" kern="0" dirty="0" smtClean="0">
                <a:solidFill>
                  <a:srgbClr val="FF0000"/>
                </a:solidFill>
                <a:latin typeface="Arial" panose="020B0604020202020204" pitchFamily="34" charset="0"/>
                <a:cs typeface="Arial" panose="020B0604020202020204" pitchFamily="34" charset="0"/>
              </a:rPr>
              <a:t>2)</a:t>
            </a:r>
            <a:endParaRPr lang="en-US" sz="3200"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625089" y="868804"/>
            <a:ext cx="3101784"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dirty="0" err="1" smtClean="0">
                <a:solidFill>
                  <a:srgbClr val="002060"/>
                </a:solidFill>
                <a:latin typeface="Arial" panose="020B0604020202020204" pitchFamily="34" charset="0"/>
                <a:cs typeface="Arial" panose="020B0604020202020204" pitchFamily="34" charset="0"/>
              </a:rPr>
              <a:t>Hoạt</a:t>
            </a:r>
            <a:r>
              <a:rPr lang="en-US" sz="2400" dirty="0" smtClean="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động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khám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phá</a:t>
            </a:r>
            <a:endParaRPr lang="en-US" sz="2400" dirty="0">
              <a:solidFill>
                <a:srgbClr val="00206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8515" t="10277" r="11179" b="19382"/>
          <a:stretch/>
        </p:blipFill>
        <p:spPr>
          <a:xfrm>
            <a:off x="88288" y="678120"/>
            <a:ext cx="614017" cy="649442"/>
          </a:xfrm>
          <a:prstGeom prst="rect">
            <a:avLst/>
          </a:prstGeom>
        </p:spPr>
      </p:pic>
      <p:pic>
        <p:nvPicPr>
          <p:cNvPr id="15" name="Content Placeholder 6">
            <a:extLst>
              <a:ext uri="{FF2B5EF4-FFF2-40B4-BE49-F238E27FC236}">
                <a16:creationId xmlns:a16="http://schemas.microsoft.com/office/drawing/2014/main" id="{5E070F32-CCEF-4131-B366-8D467D95DAD3}"/>
              </a:ext>
            </a:extLst>
          </p:cNvPr>
          <p:cNvPicPr>
            <a:picLocks noChangeAspect="1"/>
          </p:cNvPicPr>
          <p:nvPr/>
        </p:nvPicPr>
        <p:blipFill>
          <a:blip r:embed="rId4"/>
          <a:stretch>
            <a:fillRect/>
          </a:stretch>
        </p:blipFill>
        <p:spPr>
          <a:xfrm>
            <a:off x="88288" y="2013386"/>
            <a:ext cx="4010036" cy="2884692"/>
          </a:xfrm>
          <a:prstGeom prst="rect">
            <a:avLst/>
          </a:prstGeom>
        </p:spPr>
      </p:pic>
      <p:pic>
        <p:nvPicPr>
          <p:cNvPr id="16" name="Content Placeholder 3">
            <a:extLst>
              <a:ext uri="{FF2B5EF4-FFF2-40B4-BE49-F238E27FC236}">
                <a16:creationId xmlns:a16="http://schemas.microsoft.com/office/drawing/2014/main" id="{6C2BF453-A743-48E5-8C79-55A946B838EC}"/>
              </a:ext>
            </a:extLst>
          </p:cNvPr>
          <p:cNvPicPr>
            <a:picLocks noChangeAspect="1"/>
          </p:cNvPicPr>
          <p:nvPr/>
        </p:nvPicPr>
        <p:blipFill rotWithShape="1">
          <a:blip r:embed="rId5"/>
          <a:srcRect r="4802"/>
          <a:stretch/>
        </p:blipFill>
        <p:spPr>
          <a:xfrm>
            <a:off x="4131281" y="2013386"/>
            <a:ext cx="4064609" cy="2884692"/>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8848" y="2013386"/>
            <a:ext cx="2006609" cy="2979511"/>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5457" y="1999670"/>
            <a:ext cx="1861751" cy="2898408"/>
          </a:xfrm>
          <a:prstGeom prst="rect">
            <a:avLst/>
          </a:prstGeom>
        </p:spPr>
      </p:pic>
      <p:sp>
        <p:nvSpPr>
          <p:cNvPr id="3" name="Rectangle 2"/>
          <p:cNvSpPr/>
          <p:nvPr/>
        </p:nvSpPr>
        <p:spPr>
          <a:xfrm>
            <a:off x="88288" y="5254813"/>
            <a:ext cx="12008920" cy="1815882"/>
          </a:xfrm>
          <a:prstGeom prst="rect">
            <a:avLst/>
          </a:prstGeom>
          <a:solidFill>
            <a:srgbClr val="79D5BF"/>
          </a:solidFill>
          <a:ln w="57150">
            <a:solidFill>
              <a:srgbClr val="37AF92"/>
            </a:solid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u="sng" dirty="0" err="1" smtClean="0">
                <a:solidFill>
                  <a:srgbClr val="000000"/>
                </a:solidFill>
                <a:latin typeface="Arial" panose="020B0604020202020204" pitchFamily="34" charset="0"/>
                <a:cs typeface="Arial" panose="020B0604020202020204" pitchFamily="34" charset="0"/>
              </a:rPr>
              <a:t>Kết</a:t>
            </a:r>
            <a:r>
              <a:rPr lang="en-US" sz="2800" u="sng" dirty="0" smtClean="0">
                <a:solidFill>
                  <a:srgbClr val="000000"/>
                </a:solidFill>
                <a:latin typeface="Arial" panose="020B0604020202020204" pitchFamily="34" charset="0"/>
                <a:cs typeface="Arial" panose="020B0604020202020204" pitchFamily="34" charset="0"/>
              </a:rPr>
              <a:t> </a:t>
            </a:r>
            <a:r>
              <a:rPr lang="en-US" sz="2800" u="sng" dirty="0" err="1" smtClean="0">
                <a:solidFill>
                  <a:srgbClr val="000000"/>
                </a:solidFill>
                <a:latin typeface="Arial" panose="020B0604020202020204" pitchFamily="34" charset="0"/>
                <a:cs typeface="Arial" panose="020B0604020202020204" pitchFamily="34" charset="0"/>
              </a:rPr>
              <a:t>luận</a:t>
            </a:r>
            <a:r>
              <a:rPr lang="en-US" sz="2800" dirty="0" smtClean="0">
                <a:solidFill>
                  <a:srgbClr val="000000"/>
                </a:solidFill>
                <a:latin typeface="Arial" panose="020B0604020202020204" pitchFamily="34" charset="0"/>
                <a:cs typeface="Arial" panose="020B0604020202020204" pitchFamily="34" charset="0"/>
              </a:rPr>
              <a:t>: - </a:t>
            </a:r>
            <a:r>
              <a:rPr lang="vi-VN" sz="2800" dirty="0" smtClean="0">
                <a:solidFill>
                  <a:srgbClr val="000000"/>
                </a:solidFill>
                <a:latin typeface="Arial" panose="020B0604020202020204" pitchFamily="34" charset="0"/>
                <a:cs typeface="Arial" panose="020B0604020202020204" pitchFamily="34" charset="0"/>
              </a:rPr>
              <a:t>Hoạt </a:t>
            </a:r>
            <a:r>
              <a:rPr lang="vi-VN" sz="2800" dirty="0">
                <a:solidFill>
                  <a:srgbClr val="000000"/>
                </a:solidFill>
                <a:latin typeface="Arial" panose="020B0604020202020204" pitchFamily="34" charset="0"/>
                <a:cs typeface="Arial" panose="020B0604020202020204" pitchFamily="34" charset="0"/>
              </a:rPr>
              <a:t>động mua bán hàng </a:t>
            </a:r>
            <a:r>
              <a:rPr lang="vi-VN" sz="2800" dirty="0" smtClean="0">
                <a:solidFill>
                  <a:srgbClr val="000000"/>
                </a:solidFill>
                <a:latin typeface="Arial" panose="020B0604020202020204" pitchFamily="34" charset="0"/>
                <a:cs typeface="Arial" panose="020B0604020202020204" pitchFamily="34" charset="0"/>
              </a:rPr>
              <a:t>hóa </a:t>
            </a:r>
            <a:r>
              <a:rPr lang="vi-VN" sz="2800" dirty="0">
                <a:solidFill>
                  <a:srgbClr val="000000"/>
                </a:solidFill>
                <a:latin typeface="Arial" panose="020B0604020202020204" pitchFamily="34" charset="0"/>
                <a:cs typeface="Arial" panose="020B0604020202020204" pitchFamily="34" charset="0"/>
              </a:rPr>
              <a:t>diễn ra ở </a:t>
            </a:r>
            <a:r>
              <a:rPr lang="en-US" sz="2800" dirty="0" err="1" smtClean="0">
                <a:solidFill>
                  <a:srgbClr val="000000"/>
                </a:solidFill>
                <a:latin typeface="Arial" panose="020B0604020202020204" pitchFamily="34" charset="0"/>
                <a:cs typeface="Arial" panose="020B0604020202020204" pitchFamily="34" charset="0"/>
              </a:rPr>
              <a:t>nhiều</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địa</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điểm</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khác</a:t>
            </a:r>
            <a:endParaRPr lang="en-US" sz="2800" dirty="0" smtClean="0">
              <a:solidFill>
                <a:srgbClr val="000000"/>
              </a:solidFill>
              <a:latin typeface="Arial" panose="020B0604020202020204" pitchFamily="34" charset="0"/>
              <a:cs typeface="Arial" panose="020B0604020202020204" pitchFamily="34" charset="0"/>
            </a:endParaRPr>
          </a:p>
          <a:p>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nhau</a:t>
            </a:r>
            <a:r>
              <a:rPr lang="en-US" sz="2800" dirty="0" smtClean="0">
                <a:solidFill>
                  <a:srgbClr val="000000"/>
                </a:solidFill>
                <a:latin typeface="Arial" panose="020B0604020202020204" pitchFamily="34" charset="0"/>
                <a:cs typeface="Arial" panose="020B0604020202020204" pitchFamily="34" charset="0"/>
              </a:rPr>
              <a:t>. </a:t>
            </a:r>
          </a:p>
          <a:p>
            <a:r>
              <a:rPr lang="en-US" sz="2800" dirty="0">
                <a:solidFill>
                  <a:srgbClr val="000000"/>
                </a:solidFill>
                <a:latin typeface="Arial" panose="020B0604020202020204" pitchFamily="34" charset="0"/>
                <a:cs typeface="Arial" panose="020B0604020202020204" pitchFamily="34" charset="0"/>
              </a:rPr>
              <a:t>	 </a:t>
            </a:r>
            <a:r>
              <a:rPr lang="en-US" sz="2800" dirty="0" smtClean="0">
                <a:solidFill>
                  <a:srgbClr val="000000"/>
                </a:solidFill>
                <a:latin typeface="Arial" panose="020B0604020202020204" pitchFamily="34" charset="0"/>
                <a:cs typeface="Arial" panose="020B0604020202020204" pitchFamily="34" charset="0"/>
              </a:rPr>
              <a:t>    - Ở </a:t>
            </a:r>
            <a:r>
              <a:rPr lang="en-US" sz="2800" dirty="0" err="1" smtClean="0">
                <a:solidFill>
                  <a:srgbClr val="000000"/>
                </a:solidFill>
                <a:latin typeface="Arial" panose="020B0604020202020204" pitchFamily="34" charset="0"/>
                <a:cs typeface="Arial" panose="020B0604020202020204" pitchFamily="34" charset="0"/>
              </a:rPr>
              <a:t>mỗi</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nơi</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đó</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có</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cách</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trưng</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bày</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hàng</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hóa</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khác</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nhau</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và</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cách</a:t>
            </a:r>
            <a:endParaRPr lang="en-US" sz="2800" dirty="0" smtClean="0">
              <a:solidFill>
                <a:srgbClr val="000000"/>
              </a:solidFill>
              <a:latin typeface="Arial" panose="020B0604020202020204" pitchFamily="34" charset="0"/>
              <a:cs typeface="Arial" panose="020B0604020202020204" pitchFamily="34" charset="0"/>
            </a:endParaRPr>
          </a:p>
          <a:p>
            <a:r>
              <a:rPr lang="en-US" sz="2800" dirty="0">
                <a:solidFill>
                  <a:srgbClr val="000000"/>
                </a:solidFill>
                <a:latin typeface="Arial" panose="020B0604020202020204" pitchFamily="34" charset="0"/>
                <a:cs typeface="Arial" panose="020B0604020202020204" pitchFamily="34" charset="0"/>
              </a:rPr>
              <a:t> </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mua</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bán</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cũng</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khác</a:t>
            </a:r>
            <a:r>
              <a:rPr lang="en-US" sz="2800" dirty="0" smtClean="0">
                <a:solidFill>
                  <a:srgbClr val="000000"/>
                </a:solidFill>
                <a:latin typeface="Arial" panose="020B0604020202020204" pitchFamily="34" charset="0"/>
                <a:cs typeface="Arial" panose="020B0604020202020204" pitchFamily="34" charset="0"/>
              </a:rPr>
              <a:t> </a:t>
            </a:r>
            <a:r>
              <a:rPr lang="en-US" sz="2800" dirty="0" err="1" smtClean="0">
                <a:solidFill>
                  <a:srgbClr val="000000"/>
                </a:solidFill>
                <a:latin typeface="Arial" panose="020B0604020202020204" pitchFamily="34" charset="0"/>
                <a:cs typeface="Arial" panose="020B0604020202020204" pitchFamily="34" charset="0"/>
              </a:rPr>
              <a:t>nhau</a:t>
            </a:r>
            <a:r>
              <a:rPr lang="en-US" sz="2800" dirty="0" smtClean="0">
                <a:solidFill>
                  <a:srgbClr val="000000"/>
                </a:solidFill>
                <a:latin typeface="Arial" panose="020B0604020202020204" pitchFamily="34" charset="0"/>
                <a:cs typeface="Arial" panose="020B0604020202020204" pitchFamily="34" charset="0"/>
              </a:rPr>
              <a:t>.</a:t>
            </a:r>
          </a:p>
        </p:txBody>
      </p:sp>
      <p:sp>
        <p:nvSpPr>
          <p:cNvPr id="23" name="Text Box 1">
            <a:extLst>
              <a:ext uri="{FF2B5EF4-FFF2-40B4-BE49-F238E27FC236}">
                <a16:creationId xmlns:a16="http://schemas.microsoft.com/office/drawing/2014/main" id="{3CCC8D8C-C41C-40A4-AF5A-AC21441D0EC9}"/>
              </a:ext>
            </a:extLst>
          </p:cNvPr>
          <p:cNvSpPr txBox="1"/>
          <p:nvPr/>
        </p:nvSpPr>
        <p:spPr>
          <a:xfrm>
            <a:off x="370114" y="1327562"/>
            <a:ext cx="11821886" cy="461665"/>
          </a:xfrm>
          <a:prstGeom prst="rect">
            <a:avLst/>
          </a:prstGeom>
          <a:noFill/>
        </p:spPr>
        <p:txBody>
          <a:bodyPr wrap="square" rtlCol="0">
            <a:spAutoFit/>
          </a:bodyPr>
          <a:lstStyle/>
          <a:p>
            <a:r>
              <a:rPr lang="en-US" sz="2400" smtClean="0">
                <a:latin typeface="Arial" panose="020B0604020202020204" pitchFamily="34" charset="0"/>
                <a:cs typeface="Arial" panose="020B0604020202020204" pitchFamily="34" charset="0"/>
              </a:rPr>
              <a:t>2. Những </a:t>
            </a:r>
            <a:r>
              <a:rPr lang="en-US" sz="2400" dirty="0" err="1">
                <a:latin typeface="Arial" panose="020B0604020202020204" pitchFamily="34" charset="0"/>
                <a:cs typeface="Arial" panose="020B0604020202020204" pitchFamily="34" charset="0"/>
              </a:rPr>
              <a:t>điểm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cách</a:t>
            </a:r>
            <a:r>
              <a:rPr lang="en-US" sz="2400" dirty="0">
                <a:latin typeface="Arial" panose="020B0604020202020204" pitchFamily="34" charset="0"/>
                <a:cs typeface="Arial" panose="020B0604020202020204" pitchFamily="34" charset="0"/>
              </a:rPr>
              <a:t> </a:t>
            </a:r>
            <a:r>
              <a:rPr lang="en-US" sz="2400" err="1">
                <a:latin typeface="Arial" panose="020B0604020202020204" pitchFamily="34" charset="0"/>
                <a:cs typeface="Arial" panose="020B0604020202020204" pitchFamily="34" charset="0"/>
              </a:rPr>
              <a:t>trưng</a:t>
            </a: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bày, mua, bán </a:t>
            </a:r>
            <a:r>
              <a:rPr lang="en-US" sz="2400" dirty="0" err="1">
                <a:latin typeface="Arial" panose="020B0604020202020204" pitchFamily="34" charset="0"/>
                <a:cs typeface="Arial" panose="020B0604020202020204" pitchFamily="34" charset="0"/>
              </a:rPr>
              <a:t>hàng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hóa</a:t>
            </a:r>
            <a:r>
              <a:rPr lang="en-US" sz="2400" dirty="0">
                <a:latin typeface="Arial" panose="020B0604020202020204" pitchFamily="34" charset="0"/>
                <a:cs typeface="Arial" panose="020B0604020202020204" pitchFamily="34" charset="0"/>
              </a:rPr>
              <a:t> ở </a:t>
            </a:r>
            <a:r>
              <a:rPr lang="en-US" sz="2400" err="1">
                <a:latin typeface="Arial" panose="020B0604020202020204" pitchFamily="34" charset="0"/>
                <a:cs typeface="Arial" panose="020B0604020202020204" pitchFamily="34" charset="0"/>
              </a:rPr>
              <a:t>những</a:t>
            </a: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nơi đó.</a:t>
            </a:r>
            <a:endParaRPr lang="en-US" sz="2400" dirty="0">
              <a:latin typeface="Arial" panose="020B0604020202020204" pitchFamily="34" charset="0"/>
              <a:cs typeface="Arial" panose="020B0604020202020204" pitchFamily="34" charset="0"/>
            </a:endParaRPr>
          </a:p>
        </p:txBody>
      </p:sp>
      <p:sp>
        <p:nvSpPr>
          <p:cNvPr id="12" name="TextBox 11"/>
          <p:cNvSpPr txBox="1"/>
          <p:nvPr/>
        </p:nvSpPr>
        <p:spPr>
          <a:xfrm>
            <a:off x="4028971" y="-19585"/>
            <a:ext cx="4932218" cy="646331"/>
          </a:xfrm>
          <a:prstGeom prst="rect">
            <a:avLst/>
          </a:prstGeom>
          <a:noFill/>
        </p:spPr>
        <p:txBody>
          <a:bodyPr wrap="square" rtlCol="0">
            <a:spAutoFit/>
          </a:bodyPr>
          <a:lstStyle/>
          <a:p>
            <a:pPr algn="ctr"/>
            <a:r>
              <a:rPr lang="en-US" sz="3600" b="1" dirty="0" smtClean="0"/>
              <a:t>TỰ NHIÊN VÀ XÃ HỘI</a:t>
            </a:r>
            <a:endParaRPr lang="en-US" sz="3600" b="1" dirty="0"/>
          </a:p>
        </p:txBody>
      </p:sp>
    </p:spTree>
    <p:custDataLst>
      <p:tags r:id="rId1"/>
    </p:custDataLst>
    <p:extLst>
      <p:ext uri="{BB962C8B-B14F-4D97-AF65-F5344CB8AC3E}">
        <p14:creationId xmlns:p14="http://schemas.microsoft.com/office/powerpoint/2010/main" val="93401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165564" y="495342"/>
            <a:ext cx="6835631" cy="429766"/>
          </a:xfrm>
          <a:prstGeom prst="rect">
            <a:avLst/>
          </a:prstGeom>
          <a:noFill/>
          <a:ln w="9525">
            <a:noFill/>
            <a:miter lim="800000"/>
            <a:headEnd/>
            <a:tailEnd/>
          </a:ln>
          <a:effectLst/>
        </p:spPr>
        <p:txBody>
          <a:bodyPr anchor="ctr"/>
          <a:lstStyle/>
          <a:p>
            <a:pPr algn="ctr">
              <a:defRPr/>
            </a:pPr>
            <a:r>
              <a:rPr lang="en-US" sz="3200" kern="0" dirty="0" err="1" smtClean="0">
                <a:solidFill>
                  <a:srgbClr val="FF0000"/>
                </a:solidFill>
                <a:latin typeface="Arial" panose="020B0604020202020204" pitchFamily="34" charset="0"/>
                <a:cs typeface="Arial" panose="020B0604020202020204" pitchFamily="34" charset="0"/>
              </a:rPr>
              <a:t>Hoạt</a:t>
            </a:r>
            <a:r>
              <a:rPr lang="en-US" sz="3200" kern="0" dirty="0" smtClean="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động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mua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bán</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hàng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hóa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tiết</a:t>
            </a:r>
            <a:r>
              <a:rPr lang="en-US" sz="3200" kern="0" dirty="0">
                <a:solidFill>
                  <a:srgbClr val="FF0000"/>
                </a:solidFill>
                <a:latin typeface="Arial" panose="020B0604020202020204" pitchFamily="34" charset="0"/>
                <a:cs typeface="Arial" panose="020B0604020202020204" pitchFamily="34" charset="0"/>
              </a:rPr>
              <a:t> </a:t>
            </a:r>
            <a:r>
              <a:rPr lang="en-US" sz="3200" kern="0" dirty="0" smtClean="0">
                <a:solidFill>
                  <a:srgbClr val="FF0000"/>
                </a:solidFill>
                <a:latin typeface="Arial" panose="020B0604020202020204" pitchFamily="34" charset="0"/>
                <a:cs typeface="Arial" panose="020B0604020202020204" pitchFamily="34" charset="0"/>
              </a:rPr>
              <a:t>2)</a:t>
            </a:r>
            <a:endParaRPr lang="en-US" sz="3200" dirty="0">
              <a:solidFill>
                <a:srgbClr val="FF0000"/>
              </a:solidFill>
              <a:latin typeface="Arial" panose="020B0604020202020204" pitchFamily="34" charset="0"/>
              <a:cs typeface="Arial" panose="020B0604020202020204" pitchFamily="34" charset="0"/>
            </a:endParaRPr>
          </a:p>
        </p:txBody>
      </p:sp>
      <p:sp>
        <p:nvSpPr>
          <p:cNvPr id="7" name="Text Box 1">
            <a:extLst>
              <a:ext uri="{FF2B5EF4-FFF2-40B4-BE49-F238E27FC236}">
                <a16:creationId xmlns:a16="http://schemas.microsoft.com/office/drawing/2014/main" id="{F20F53F7-B344-4AE1-AC84-665077B59B91}"/>
              </a:ext>
            </a:extLst>
          </p:cNvPr>
          <p:cNvSpPr txBox="1"/>
          <p:nvPr/>
        </p:nvSpPr>
        <p:spPr>
          <a:xfrm>
            <a:off x="713525" y="1496353"/>
            <a:ext cx="8612358"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3. </a:t>
            </a:r>
            <a:r>
              <a:rPr lang="en-US" sz="2400" dirty="0" err="1" smtClean="0">
                <a:latin typeface="Arial" panose="020B0604020202020204" pitchFamily="34" charset="0"/>
                <a:cs typeface="Arial" panose="020B0604020202020204" pitchFamily="34" charset="0"/>
              </a:rPr>
              <a:t>Vì</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sao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cần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lựa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chọn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hàng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hóa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trước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mua</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8515" t="10277" r="11179" b="19382"/>
          <a:stretch/>
        </p:blipFill>
        <p:spPr>
          <a:xfrm>
            <a:off x="79656" y="925108"/>
            <a:ext cx="616543" cy="652114"/>
          </a:xfrm>
          <a:prstGeom prst="rect">
            <a:avLst/>
          </a:prstGeom>
        </p:spPr>
      </p:pic>
      <p:sp>
        <p:nvSpPr>
          <p:cNvPr id="10" name="TextBox 9"/>
          <p:cNvSpPr txBox="1"/>
          <p:nvPr/>
        </p:nvSpPr>
        <p:spPr>
          <a:xfrm>
            <a:off x="696199" y="998036"/>
            <a:ext cx="3099946"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dirty="0" err="1" smtClean="0">
                <a:solidFill>
                  <a:srgbClr val="002060"/>
                </a:solidFill>
                <a:latin typeface="Arial" panose="020B0604020202020204" pitchFamily="34" charset="0"/>
                <a:cs typeface="Arial" panose="020B0604020202020204" pitchFamily="34" charset="0"/>
              </a:rPr>
              <a:t>Hoạt</a:t>
            </a:r>
            <a:r>
              <a:rPr lang="en-US" sz="2400" dirty="0" smtClean="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động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khám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phá</a:t>
            </a:r>
            <a:endParaRPr lang="en-US" sz="2400" dirty="0">
              <a:solidFill>
                <a:srgbClr val="002060"/>
              </a:solidFill>
              <a:latin typeface="Arial" panose="020B0604020202020204" pitchFamily="34" charset="0"/>
              <a:cs typeface="Arial" panose="020B0604020202020204" pitchFamily="34" charset="0"/>
            </a:endParaRPr>
          </a:p>
        </p:txBody>
      </p:sp>
      <p:pic>
        <p:nvPicPr>
          <p:cNvPr id="11" name="Content Placeholder 6">
            <a:extLst>
              <a:ext uri="{FF2B5EF4-FFF2-40B4-BE49-F238E27FC236}">
                <a16:creationId xmlns:a16="http://schemas.microsoft.com/office/drawing/2014/main" id="{5E070F32-CCEF-4131-B366-8D467D95DAD3}"/>
              </a:ext>
            </a:extLst>
          </p:cNvPr>
          <p:cNvPicPr>
            <a:picLocks noChangeAspect="1"/>
          </p:cNvPicPr>
          <p:nvPr/>
        </p:nvPicPr>
        <p:blipFill>
          <a:blip r:embed="rId4"/>
          <a:stretch>
            <a:fillRect/>
          </a:stretch>
        </p:blipFill>
        <p:spPr>
          <a:xfrm>
            <a:off x="-1" y="2100368"/>
            <a:ext cx="3924045" cy="3134026"/>
          </a:xfrm>
          <a:prstGeom prst="rect">
            <a:avLst/>
          </a:prstGeom>
        </p:spPr>
      </p:pic>
      <p:pic>
        <p:nvPicPr>
          <p:cNvPr id="12" name="Content Placeholder 3">
            <a:extLst>
              <a:ext uri="{FF2B5EF4-FFF2-40B4-BE49-F238E27FC236}">
                <a16:creationId xmlns:a16="http://schemas.microsoft.com/office/drawing/2014/main" id="{6C2BF453-A743-48E5-8C79-55A946B838EC}"/>
              </a:ext>
            </a:extLst>
          </p:cNvPr>
          <p:cNvPicPr>
            <a:picLocks noChangeAspect="1"/>
          </p:cNvPicPr>
          <p:nvPr/>
        </p:nvPicPr>
        <p:blipFill>
          <a:blip r:embed="rId5"/>
          <a:stretch>
            <a:fillRect/>
          </a:stretch>
        </p:blipFill>
        <p:spPr>
          <a:xfrm>
            <a:off x="3924044" y="2133004"/>
            <a:ext cx="4214084" cy="3101389"/>
          </a:xfrm>
          <a:prstGeom prst="rect">
            <a:avLst/>
          </a:prstGeom>
        </p:spPr>
      </p:pic>
      <p:pic>
        <p:nvPicPr>
          <p:cNvPr id="13" name="Content Placeholder 3"/>
          <p:cNvPicPr>
            <a:picLocks noChangeAspect="1"/>
          </p:cNvPicPr>
          <p:nvPr/>
        </p:nvPicPr>
        <p:blipFill>
          <a:blip r:embed="rId6"/>
          <a:stretch>
            <a:fillRect/>
          </a:stretch>
        </p:blipFill>
        <p:spPr>
          <a:xfrm>
            <a:off x="7813124" y="2059701"/>
            <a:ext cx="4376143" cy="3292214"/>
          </a:xfrm>
          <a:prstGeom prst="rect">
            <a:avLst/>
          </a:prstGeom>
        </p:spPr>
      </p:pic>
      <p:sp>
        <p:nvSpPr>
          <p:cNvPr id="14" name="Rectangle 13"/>
          <p:cNvSpPr/>
          <p:nvPr/>
        </p:nvSpPr>
        <p:spPr>
          <a:xfrm>
            <a:off x="377280" y="5351915"/>
            <a:ext cx="11610109" cy="1384995"/>
          </a:xfrm>
          <a:prstGeom prst="rect">
            <a:avLst/>
          </a:prstGeom>
          <a:noFill/>
          <a:ln w="28575">
            <a:solidFill>
              <a:srgbClr val="37AF92"/>
            </a:solidFill>
          </a:ln>
        </p:spPr>
        <p:txBody>
          <a:bodyPr wrap="square">
            <a:spAutoFit/>
          </a:bodyPr>
          <a:lstStyle/>
          <a:p>
            <a:r>
              <a:rPr lang="en-US" sz="2800" dirty="0" err="1">
                <a:latin typeface="Arial" panose="020B0604020202020204" pitchFamily="34" charset="0"/>
                <a:cs typeface="Arial" panose="020B0604020202020204" pitchFamily="34" charset="0"/>
              </a:rPr>
              <a:t>Lựa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chọn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hóa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lượng</a:t>
            </a:r>
            <a:r>
              <a:rPr lang="en-US"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thực phẩm tươi </a:t>
            </a:r>
            <a:r>
              <a:rPr lang="vi-VN" sz="2800" dirty="0" smtClean="0">
                <a:latin typeface="Arial" panose="020B0604020202020204" pitchFamily="34" charset="0"/>
                <a:cs typeface="Arial" panose="020B0604020202020204" pitchFamily="34" charset="0"/>
              </a:rPr>
              <a:t>ngon</a:t>
            </a:r>
            <a:r>
              <a:rPr lang="en-US" sz="2800" dirty="0" smtClean="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rõ nguồn </a:t>
            </a:r>
            <a:r>
              <a:rPr lang="vi-VN" sz="2800" dirty="0" smtClean="0">
                <a:latin typeface="Arial" panose="020B0604020202020204" pitchFamily="34" charset="0"/>
                <a:cs typeface="Arial" panose="020B0604020202020204" pitchFamily="34" charset="0"/>
              </a:rPr>
              <a:t>gốc</a:t>
            </a:r>
            <a:r>
              <a:rPr lang="en-US" sz="2800" dirty="0" smtClean="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xuất xứ</a:t>
            </a:r>
            <a:r>
              <a:rPr lang="en-US" sz="2800" dirty="0" smtClean="0">
                <a:latin typeface="Arial" panose="020B0604020202020204" pitchFamily="34" charset="0"/>
                <a:cs typeface="Arial" panose="020B0604020202020204" pitchFamily="34" charset="0"/>
              </a:rPr>
              <a:t>, </a:t>
            </a:r>
            <a:r>
              <a:rPr lang="vi-VN" sz="2800" dirty="0" smtClean="0">
                <a:latin typeface="Arial" panose="020B0604020202020204" pitchFamily="34" charset="0"/>
                <a:cs typeface="Arial" panose="020B0604020202020204" pitchFamily="34" charset="0"/>
              </a:rPr>
              <a:t>ngày </a:t>
            </a:r>
            <a:r>
              <a:rPr lang="vi-VN" sz="2800" dirty="0">
                <a:latin typeface="Arial" panose="020B0604020202020204" pitchFamily="34" charset="0"/>
                <a:cs typeface="Arial" panose="020B0604020202020204" pitchFamily="34" charset="0"/>
              </a:rPr>
              <a:t>sản xuất, hạn sử </a:t>
            </a:r>
            <a:r>
              <a:rPr lang="vi-VN" sz="2800" dirty="0" smtClean="0">
                <a:latin typeface="Arial" panose="020B0604020202020204" pitchFamily="34" charset="0"/>
                <a:cs typeface="Arial" panose="020B0604020202020204" pitchFamily="34" charset="0"/>
              </a:rPr>
              <a:t>dụng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chọn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được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hàng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phù</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hợp</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giá</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tiền</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sở</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thích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và</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cầu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người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dùng</a:t>
            </a:r>
            <a:r>
              <a:rPr lang="en-US" sz="2800" dirty="0" smtClean="0">
                <a:latin typeface="Arial" panose="020B0604020202020204" pitchFamily="34" charset="0"/>
                <a:cs typeface="Arial" panose="020B0604020202020204" pitchFamily="34" charset="0"/>
              </a:rPr>
              <a:t>, ... </a:t>
            </a:r>
            <a:r>
              <a:rPr lang="vi-VN"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15" name="TextBox 14"/>
          <p:cNvSpPr txBox="1"/>
          <p:nvPr/>
        </p:nvSpPr>
        <p:spPr>
          <a:xfrm>
            <a:off x="4028971" y="-19585"/>
            <a:ext cx="4932218" cy="646331"/>
          </a:xfrm>
          <a:prstGeom prst="rect">
            <a:avLst/>
          </a:prstGeom>
          <a:noFill/>
        </p:spPr>
        <p:txBody>
          <a:bodyPr wrap="square" rtlCol="0">
            <a:spAutoFit/>
          </a:bodyPr>
          <a:lstStyle/>
          <a:p>
            <a:pPr algn="ctr"/>
            <a:r>
              <a:rPr lang="en-US" sz="3600" b="1" dirty="0" smtClean="0"/>
              <a:t>TỰ NHIÊN VÀ XÃ HỘI</a:t>
            </a:r>
            <a:endParaRPr lang="en-US" sz="3600" b="1" dirty="0"/>
          </a:p>
        </p:txBody>
      </p:sp>
    </p:spTree>
    <p:custDataLst>
      <p:tags r:id="rId1"/>
    </p:custDataLst>
    <p:extLst>
      <p:ext uri="{BB962C8B-B14F-4D97-AF65-F5344CB8AC3E}">
        <p14:creationId xmlns:p14="http://schemas.microsoft.com/office/powerpoint/2010/main" val="187796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F20F53F7-B344-4AE1-AC84-665077B59B91}"/>
              </a:ext>
            </a:extLst>
          </p:cNvPr>
          <p:cNvSpPr txBox="1"/>
          <p:nvPr/>
        </p:nvSpPr>
        <p:spPr>
          <a:xfrm>
            <a:off x="3575328" y="1168342"/>
            <a:ext cx="6016104" cy="461665"/>
          </a:xfrm>
          <a:prstGeom prst="rect">
            <a:avLst/>
          </a:prstGeom>
          <a:noFill/>
        </p:spPr>
        <p:txBody>
          <a:bodyPr wrap="square" rtlCol="0">
            <a:spAutoFit/>
          </a:bodyPr>
          <a:lstStyle/>
          <a:p>
            <a:pPr algn="ctr"/>
            <a:r>
              <a:rPr lang="en-US" sz="2400" dirty="0" err="1">
                <a:latin typeface="Arial" panose="020B0604020202020204" pitchFamily="34" charset="0"/>
                <a:cs typeface="Arial" panose="020B0604020202020204" pitchFamily="34" charset="0"/>
              </a:rPr>
              <a:t>M</a:t>
            </a:r>
            <a:r>
              <a:rPr lang="en-US" sz="2400" dirty="0" err="1" smtClean="0">
                <a:latin typeface="Arial" panose="020B0604020202020204" pitchFamily="34" charset="0"/>
                <a:cs typeface="Arial" panose="020B0604020202020204" pitchFamily="34" charset="0"/>
              </a:rPr>
              <a:t>ột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số</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nơi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mua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bán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hàng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hóa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trên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thực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tế</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8" name="Rectangle 2"/>
          <p:cNvSpPr txBox="1">
            <a:spLocks noChangeArrowheads="1"/>
          </p:cNvSpPr>
          <p:nvPr/>
        </p:nvSpPr>
        <p:spPr bwMode="auto">
          <a:xfrm>
            <a:off x="3165564" y="379899"/>
            <a:ext cx="6835631" cy="491926"/>
          </a:xfrm>
          <a:prstGeom prst="rect">
            <a:avLst/>
          </a:prstGeom>
          <a:noFill/>
          <a:ln w="9525">
            <a:noFill/>
            <a:miter lim="800000"/>
            <a:headEnd/>
            <a:tailEnd/>
          </a:ln>
          <a:effectLst/>
        </p:spPr>
        <p:txBody>
          <a:bodyPr anchor="ctr"/>
          <a:lstStyle/>
          <a:p>
            <a:pPr algn="ctr">
              <a:defRPr/>
            </a:pPr>
            <a:r>
              <a:rPr lang="en-US" sz="3200" kern="0" dirty="0" err="1" smtClean="0">
                <a:solidFill>
                  <a:srgbClr val="FF0000"/>
                </a:solidFill>
                <a:latin typeface="Arial" panose="020B0604020202020204" pitchFamily="34" charset="0"/>
                <a:cs typeface="Arial" panose="020B0604020202020204" pitchFamily="34" charset="0"/>
              </a:rPr>
              <a:t>Hoạt</a:t>
            </a:r>
            <a:r>
              <a:rPr lang="en-US" sz="3200" kern="0" dirty="0" smtClean="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động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mua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bán</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hàng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hóa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tiết</a:t>
            </a:r>
            <a:r>
              <a:rPr lang="en-US" sz="3200" kern="0" dirty="0">
                <a:solidFill>
                  <a:srgbClr val="FF0000"/>
                </a:solidFill>
                <a:latin typeface="Arial" panose="020B0604020202020204" pitchFamily="34" charset="0"/>
                <a:cs typeface="Arial" panose="020B0604020202020204" pitchFamily="34" charset="0"/>
              </a:rPr>
              <a:t> </a:t>
            </a:r>
            <a:r>
              <a:rPr lang="en-US" sz="3200" kern="0" dirty="0" smtClean="0">
                <a:solidFill>
                  <a:srgbClr val="FF0000"/>
                </a:solidFill>
                <a:latin typeface="Arial" panose="020B0604020202020204" pitchFamily="34" charset="0"/>
                <a:cs typeface="Arial" panose="020B0604020202020204" pitchFamily="34" charset="0"/>
              </a:rPr>
              <a:t>2)</a:t>
            </a:r>
            <a:endParaRPr lang="en-US" sz="3200"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590795" y="842178"/>
            <a:ext cx="3403882"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smtClean="0">
                <a:solidFill>
                  <a:srgbClr val="002060"/>
                </a:solidFill>
                <a:latin typeface="Arial" panose="020B0604020202020204" pitchFamily="34" charset="0"/>
                <a:cs typeface="Arial" panose="020B0604020202020204" pitchFamily="34" charset="0"/>
              </a:rPr>
              <a:t>Hoạt </a:t>
            </a:r>
            <a:r>
              <a:rPr lang="en-US" sz="2400">
                <a:solidFill>
                  <a:srgbClr val="002060"/>
                </a:solidFill>
                <a:latin typeface="Arial" panose="020B0604020202020204" pitchFamily="34" charset="0"/>
                <a:cs typeface="Arial" panose="020B0604020202020204" pitchFamily="34" charset="0"/>
              </a:rPr>
              <a:t>động khám phá</a:t>
            </a: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8515" t="10277" r="11179" b="19382"/>
          <a:stretch/>
        </p:blipFill>
        <p:spPr>
          <a:xfrm>
            <a:off x="0" y="787622"/>
            <a:ext cx="614017" cy="649442"/>
          </a:xfrm>
          <a:prstGeom prst="rect">
            <a:avLst/>
          </a:prstGeom>
        </p:spPr>
      </p:pic>
      <p:pic>
        <p:nvPicPr>
          <p:cNvPr id="13" name="Content Placeholder 3">
            <a:extLst>
              <a:ext uri="{FF2B5EF4-FFF2-40B4-BE49-F238E27FC236}">
                <a16:creationId xmlns:a16="http://schemas.microsoft.com/office/drawing/2014/main" id="{380CEA70-044D-44AC-B759-758C3A0B01FA}"/>
              </a:ext>
            </a:extLst>
          </p:cNvPr>
          <p:cNvPicPr>
            <a:picLocks noChangeAspect="1"/>
          </p:cNvPicPr>
          <p:nvPr/>
        </p:nvPicPr>
        <p:blipFill rotWithShape="1">
          <a:blip r:embed="rId4"/>
          <a:srcRect l="13753"/>
          <a:stretch/>
        </p:blipFill>
        <p:spPr>
          <a:xfrm>
            <a:off x="-12419" y="1641080"/>
            <a:ext cx="4279348" cy="2704338"/>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r="17130"/>
          <a:stretch/>
        </p:blipFill>
        <p:spPr>
          <a:xfrm>
            <a:off x="4479317" y="1694713"/>
            <a:ext cx="3750283" cy="268775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9317" y="4446526"/>
            <a:ext cx="3750283" cy="2411474"/>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1988" y="1694713"/>
            <a:ext cx="3750012" cy="2633479"/>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19" y="4446526"/>
            <a:ext cx="4279348" cy="2455526"/>
          </a:xfrm>
          <a:prstGeom prst="rect">
            <a:avLst/>
          </a:prstGeom>
        </p:spPr>
      </p:pic>
      <p:pic>
        <p:nvPicPr>
          <p:cNvPr id="17" name="Picture 16"/>
          <p:cNvPicPr>
            <a:picLocks noChangeAspect="1"/>
          </p:cNvPicPr>
          <p:nvPr/>
        </p:nvPicPr>
        <p:blipFill rotWithShape="1">
          <a:blip r:embed="rId9">
            <a:extLst>
              <a:ext uri="{28A0092B-C50C-407E-A947-70E740481C1C}">
                <a14:useLocalDpi xmlns:a14="http://schemas.microsoft.com/office/drawing/2010/main" val="0"/>
              </a:ext>
            </a:extLst>
          </a:blip>
          <a:srcRect l="15257" b="14682"/>
          <a:stretch/>
        </p:blipFill>
        <p:spPr>
          <a:xfrm>
            <a:off x="8441988" y="4350337"/>
            <a:ext cx="3750012" cy="2507663"/>
          </a:xfrm>
          <a:prstGeom prst="rect">
            <a:avLst/>
          </a:prstGeom>
        </p:spPr>
      </p:pic>
      <p:sp>
        <p:nvSpPr>
          <p:cNvPr id="12" name="TextBox 11"/>
          <p:cNvSpPr txBox="1"/>
          <p:nvPr/>
        </p:nvSpPr>
        <p:spPr>
          <a:xfrm>
            <a:off x="4028971" y="-19585"/>
            <a:ext cx="4932218" cy="646331"/>
          </a:xfrm>
          <a:prstGeom prst="rect">
            <a:avLst/>
          </a:prstGeom>
          <a:noFill/>
        </p:spPr>
        <p:txBody>
          <a:bodyPr wrap="square" rtlCol="0">
            <a:spAutoFit/>
          </a:bodyPr>
          <a:lstStyle/>
          <a:p>
            <a:pPr algn="ctr"/>
            <a:r>
              <a:rPr lang="en-US" sz="3600" b="1" dirty="0" smtClean="0"/>
              <a:t>TỰ NHIÊN VÀ XÃ HỘI</a:t>
            </a:r>
            <a:endParaRPr lang="en-US" sz="3600" b="1" dirty="0"/>
          </a:p>
        </p:txBody>
      </p:sp>
    </p:spTree>
    <p:custDataLst>
      <p:tags r:id="rId1"/>
    </p:custDataLst>
    <p:extLst>
      <p:ext uri="{BB962C8B-B14F-4D97-AF65-F5344CB8AC3E}">
        <p14:creationId xmlns:p14="http://schemas.microsoft.com/office/powerpoint/2010/main" val="374485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9882" y="2454334"/>
            <a:ext cx="9016282" cy="2974148"/>
          </a:xfrm>
          <a:prstGeom prst="rect">
            <a:avLst/>
          </a:prstGeom>
          <a:noFill/>
          <a:ln w="28575">
            <a:solidFill>
              <a:srgbClr val="37AF92"/>
            </a:solidFill>
          </a:ln>
        </p:spPr>
        <p:txBody>
          <a:bodyPr wrap="square">
            <a:spAutoFit/>
          </a:bodyPr>
          <a:lstStyle/>
          <a:p>
            <a:pPr marL="457200" indent="-457200">
              <a:lnSpc>
                <a:spcPct val="115000"/>
              </a:lnSpc>
              <a:spcAft>
                <a:spcPts val="800"/>
              </a:spcAft>
              <a:buFont typeface="Arial" panose="020B0604020202020204" pitchFamily="34" charset="0"/>
              <a:buChar char="•"/>
            </a:pPr>
            <a:r>
              <a:rPr lang="en-US" sz="2800" smtClean="0">
                <a:latin typeface="Arial" panose="020B0604020202020204" pitchFamily="34" charset="0"/>
                <a:ea typeface="Calibri" panose="020F0502020204030204" pitchFamily="34" charset="0"/>
                <a:cs typeface="Arial" panose="020B0604020202020204" pitchFamily="34" charset="0"/>
              </a:rPr>
              <a:t>Mua </a:t>
            </a:r>
            <a:r>
              <a:rPr lang="en-US" sz="2800">
                <a:latin typeface="Arial" panose="020B0604020202020204" pitchFamily="34" charset="0"/>
                <a:ea typeface="Calibri" panose="020F0502020204030204" pitchFamily="34" charset="0"/>
                <a:cs typeface="Arial" panose="020B0604020202020204" pitchFamily="34" charset="0"/>
              </a:rPr>
              <a:t>bán diễn ra ở nhiều nơi. Mỗi địa điểm có cách trưng bày hàng hóa khác nhau và cách mua bán khác nhau.</a:t>
            </a:r>
          </a:p>
          <a:p>
            <a:pPr marL="457200" indent="-457200">
              <a:buFont typeface="Arial" panose="020B0604020202020204" pitchFamily="34" charset="0"/>
              <a:buChar char="•"/>
            </a:pPr>
            <a:r>
              <a:rPr lang="en-US" sz="2800">
                <a:latin typeface="Arial" panose="020B0604020202020204" pitchFamily="34" charset="0"/>
                <a:ea typeface="Calibri" panose="020F0502020204030204" pitchFamily="34" charset="0"/>
                <a:cs typeface="Arial" panose="020B0604020202020204" pitchFamily="34" charset="0"/>
              </a:rPr>
              <a:t>Cần lựa chọn hàng hóa trước khi mua để đảm bảo chất lượng sản phẩm, phù hợp giá cả và sở thích, nhu </a:t>
            </a:r>
            <a:r>
              <a:rPr lang="en-US" sz="2800" smtClean="0">
                <a:latin typeface="Arial" panose="020B0604020202020204" pitchFamily="34" charset="0"/>
                <a:ea typeface="Calibri" panose="020F0502020204030204" pitchFamily="34" charset="0"/>
                <a:cs typeface="Arial" panose="020B0604020202020204" pitchFamily="34" charset="0"/>
              </a:rPr>
              <a:t>cầu của </a:t>
            </a:r>
            <a:r>
              <a:rPr lang="en-US" sz="2800">
                <a:latin typeface="Arial" panose="020B0604020202020204" pitchFamily="34" charset="0"/>
                <a:ea typeface="Calibri" panose="020F0502020204030204" pitchFamily="34" charset="0"/>
                <a:cs typeface="Arial" panose="020B0604020202020204" pitchFamily="34" charset="0"/>
              </a:rPr>
              <a:t>người </a:t>
            </a:r>
            <a:r>
              <a:rPr lang="en-US" sz="2800" smtClean="0">
                <a:latin typeface="Arial" panose="020B0604020202020204" pitchFamily="34" charset="0"/>
                <a:ea typeface="Calibri" panose="020F0502020204030204" pitchFamily="34" charset="0"/>
                <a:cs typeface="Arial" panose="020B0604020202020204" pitchFamily="34" charset="0"/>
              </a:rPr>
              <a:t>dùng.</a:t>
            </a:r>
            <a:endParaRPr lang="en-US" sz="2800">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bwMode="auto">
          <a:xfrm>
            <a:off x="3077264" y="545004"/>
            <a:ext cx="6835631" cy="394606"/>
          </a:xfrm>
          <a:prstGeom prst="rect">
            <a:avLst/>
          </a:prstGeom>
          <a:noFill/>
          <a:ln w="9525">
            <a:noFill/>
            <a:miter lim="800000"/>
            <a:headEnd/>
            <a:tailEnd/>
          </a:ln>
          <a:effectLst/>
        </p:spPr>
        <p:txBody>
          <a:bodyPr anchor="ctr"/>
          <a:lstStyle/>
          <a:p>
            <a:pPr algn="ctr">
              <a:defRPr/>
            </a:pPr>
            <a:r>
              <a:rPr lang="en-US" sz="3200" kern="0" dirty="0" err="1" smtClean="0">
                <a:solidFill>
                  <a:srgbClr val="FF0000"/>
                </a:solidFill>
                <a:latin typeface="Arial" panose="020B0604020202020204" pitchFamily="34" charset="0"/>
                <a:cs typeface="Arial" panose="020B0604020202020204" pitchFamily="34" charset="0"/>
              </a:rPr>
              <a:t>Hoạt</a:t>
            </a:r>
            <a:r>
              <a:rPr lang="en-US" sz="3200" kern="0" dirty="0" smtClean="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động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mua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bán</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hàng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hóa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tiết</a:t>
            </a:r>
            <a:r>
              <a:rPr lang="en-US" sz="3200" kern="0" dirty="0">
                <a:solidFill>
                  <a:srgbClr val="FF0000"/>
                </a:solidFill>
                <a:latin typeface="Arial" panose="020B0604020202020204" pitchFamily="34" charset="0"/>
                <a:cs typeface="Arial" panose="020B0604020202020204" pitchFamily="34" charset="0"/>
              </a:rPr>
              <a:t> </a:t>
            </a:r>
            <a:r>
              <a:rPr lang="en-US" sz="3200" kern="0" dirty="0" smtClean="0">
                <a:solidFill>
                  <a:srgbClr val="FF0000"/>
                </a:solidFill>
                <a:latin typeface="Arial" panose="020B0604020202020204" pitchFamily="34" charset="0"/>
                <a:cs typeface="Arial" panose="020B0604020202020204" pitchFamily="34" charset="0"/>
              </a:rPr>
              <a:t>2)</a:t>
            </a:r>
            <a:endParaRPr lang="en-US" sz="3200"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4586082" y="1558394"/>
            <a:ext cx="2162629" cy="461665"/>
          </a:xfrm>
          <a:prstGeom prst="rect">
            <a:avLst/>
          </a:prstGeom>
          <a:solidFill>
            <a:srgbClr val="62CEB4"/>
          </a:solidFill>
          <a:ln>
            <a:solidFill>
              <a:srgbClr val="37AF92"/>
            </a:solidFill>
          </a:ln>
        </p:spPr>
        <p:txBody>
          <a:bodyPr wrap="square" rtlCol="0">
            <a:spAutoFit/>
          </a:bodyPr>
          <a:lstStyle/>
          <a:p>
            <a:pPr algn="ctr"/>
            <a:r>
              <a:rPr lang="en-US" altLang="zh-CN" sz="2400" b="1">
                <a:latin typeface="Arial" panose="020B0604020202020204" pitchFamily="34" charset="0"/>
                <a:ea typeface="Microsoft YaHei" panose="020B0503020204020204" charset="-122"/>
                <a:cs typeface="Arial" panose="020B0604020202020204" pitchFamily="34" charset="0"/>
              </a:rPr>
              <a:t>Kết luận</a:t>
            </a:r>
            <a:endParaRPr lang="zh-CN" altLang="en-US" sz="2400" b="0" dirty="0">
              <a:latin typeface="Arial" panose="020B0604020202020204" pitchFamily="34" charset="0"/>
              <a:ea typeface="Microsoft YaHei" panose="020B0503020204020204" charset="-122"/>
              <a:cs typeface="Arial" panose="020B0604020202020204"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8515" t="10277" r="11179" b="19382"/>
          <a:stretch/>
        </p:blipFill>
        <p:spPr>
          <a:xfrm>
            <a:off x="110983" y="979404"/>
            <a:ext cx="614017" cy="649442"/>
          </a:xfrm>
          <a:prstGeom prst="rect">
            <a:avLst/>
          </a:prstGeom>
        </p:spPr>
      </p:pic>
      <p:sp>
        <p:nvSpPr>
          <p:cNvPr id="10" name="TextBox 9"/>
          <p:cNvSpPr txBox="1"/>
          <p:nvPr/>
        </p:nvSpPr>
        <p:spPr>
          <a:xfrm>
            <a:off x="725000" y="1096729"/>
            <a:ext cx="3403882"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dirty="0" err="1" smtClean="0">
                <a:solidFill>
                  <a:srgbClr val="002060"/>
                </a:solidFill>
                <a:latin typeface="Arial" panose="020B0604020202020204" pitchFamily="34" charset="0"/>
                <a:cs typeface="Arial" panose="020B0604020202020204" pitchFamily="34" charset="0"/>
              </a:rPr>
              <a:t>Hoạt</a:t>
            </a:r>
            <a:r>
              <a:rPr lang="en-US" sz="2400" dirty="0" smtClean="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động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khám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phá</a:t>
            </a:r>
            <a:endParaRPr lang="en-US" sz="2400"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4028971" y="-19585"/>
            <a:ext cx="4932218" cy="646331"/>
          </a:xfrm>
          <a:prstGeom prst="rect">
            <a:avLst/>
          </a:prstGeom>
          <a:noFill/>
        </p:spPr>
        <p:txBody>
          <a:bodyPr wrap="square" rtlCol="0">
            <a:spAutoFit/>
          </a:bodyPr>
          <a:lstStyle/>
          <a:p>
            <a:pPr algn="ctr"/>
            <a:r>
              <a:rPr lang="en-US" sz="3600" b="1" dirty="0" smtClean="0"/>
              <a:t>TỰ NHIÊN VÀ XÃ HỘI</a:t>
            </a:r>
            <a:endParaRPr lang="en-US" sz="3600" b="1" dirty="0"/>
          </a:p>
        </p:txBody>
      </p:sp>
    </p:spTree>
    <p:custDataLst>
      <p:tags r:id="rId1"/>
    </p:custDataLst>
    <p:extLst>
      <p:ext uri="{BB962C8B-B14F-4D97-AF65-F5344CB8AC3E}">
        <p14:creationId xmlns:p14="http://schemas.microsoft.com/office/powerpoint/2010/main" val="347251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3110147" y="538774"/>
            <a:ext cx="6835631" cy="464331"/>
          </a:xfrm>
          <a:prstGeom prst="rect">
            <a:avLst/>
          </a:prstGeom>
          <a:noFill/>
          <a:ln w="9525">
            <a:noFill/>
            <a:miter lim="800000"/>
            <a:headEnd/>
            <a:tailEnd/>
          </a:ln>
          <a:effectLst/>
        </p:spPr>
        <p:txBody>
          <a:bodyPr anchor="ctr"/>
          <a:lstStyle/>
          <a:p>
            <a:pPr algn="ctr">
              <a:defRPr/>
            </a:pPr>
            <a:r>
              <a:rPr lang="en-US" sz="3200" kern="0" dirty="0" err="1" smtClean="0">
                <a:solidFill>
                  <a:srgbClr val="FF0000"/>
                </a:solidFill>
                <a:latin typeface="Arial" panose="020B0604020202020204" pitchFamily="34" charset="0"/>
                <a:cs typeface="Arial" panose="020B0604020202020204" pitchFamily="34" charset="0"/>
              </a:rPr>
              <a:t>Hoạt</a:t>
            </a:r>
            <a:r>
              <a:rPr lang="en-US" sz="3200" kern="0" dirty="0" smtClean="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động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mua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bán</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hàng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hóa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tiết</a:t>
            </a:r>
            <a:r>
              <a:rPr lang="en-US" sz="3200" kern="0" dirty="0">
                <a:solidFill>
                  <a:srgbClr val="FF0000"/>
                </a:solidFill>
                <a:latin typeface="Arial" panose="020B0604020202020204" pitchFamily="34" charset="0"/>
                <a:cs typeface="Arial" panose="020B0604020202020204" pitchFamily="34" charset="0"/>
              </a:rPr>
              <a:t> </a:t>
            </a:r>
            <a:r>
              <a:rPr lang="en-US" sz="3200" kern="0" dirty="0" smtClean="0">
                <a:solidFill>
                  <a:srgbClr val="FF0000"/>
                </a:solidFill>
                <a:latin typeface="Arial" panose="020B0604020202020204" pitchFamily="34" charset="0"/>
                <a:cs typeface="Arial" panose="020B0604020202020204" pitchFamily="34" charset="0"/>
              </a:rPr>
              <a:t>2)</a:t>
            </a:r>
            <a:endParaRPr lang="en-US" sz="3200" dirty="0">
              <a:solidFill>
                <a:srgbClr val="FF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8528" t="12484" r="6949" b="11965"/>
          <a:stretch/>
        </p:blipFill>
        <p:spPr>
          <a:xfrm>
            <a:off x="163825" y="769157"/>
            <a:ext cx="736732" cy="677285"/>
          </a:xfrm>
          <a:prstGeom prst="rect">
            <a:avLst/>
          </a:prstGeom>
        </p:spPr>
      </p:pic>
      <p:sp>
        <p:nvSpPr>
          <p:cNvPr id="9" name="TextBox 8"/>
          <p:cNvSpPr txBox="1"/>
          <p:nvPr/>
        </p:nvSpPr>
        <p:spPr>
          <a:xfrm>
            <a:off x="900558" y="1002610"/>
            <a:ext cx="3228098"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Hoạt</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động</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thực</a:t>
            </a:r>
            <a:r>
              <a:rPr lang="en-US" sz="2400" dirty="0">
                <a:solidFill>
                  <a:srgbClr val="C00000"/>
                </a:solidFill>
                <a:latin typeface="Arial" panose="020B0604020202020204" pitchFamily="34" charset="0"/>
                <a:cs typeface="Arial" panose="020B0604020202020204" pitchFamily="34" charset="0"/>
              </a:rPr>
              <a:t> </a:t>
            </a:r>
            <a:r>
              <a:rPr lang="en-US" sz="2400" dirty="0" err="1">
                <a:solidFill>
                  <a:srgbClr val="C00000"/>
                </a:solidFill>
                <a:latin typeface="Arial" panose="020B0604020202020204" pitchFamily="34" charset="0"/>
                <a:cs typeface="Arial" panose="020B0604020202020204" pitchFamily="34" charset="0"/>
              </a:rPr>
              <a:t>hành</a:t>
            </a:r>
            <a:endParaRPr lang="en-US" sz="2400" dirty="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532191" y="1482108"/>
            <a:ext cx="11489734"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smtClean="0">
                <a:latin typeface="Arial" panose="020B0604020202020204" pitchFamily="34" charset="0"/>
                <a:cs typeface="Arial" panose="020B0604020202020204" pitchFamily="34" charset="0"/>
              </a:rPr>
              <a:t>Chuẩn bị cho năm học mới, em cùng các bạn lập kế hoạch mua đồ dùng học tập.</a:t>
            </a:r>
            <a:endParaRPr lang="en-US" sz="2400">
              <a:latin typeface="Arial" panose="020B0604020202020204" pitchFamily="34" charset="0"/>
              <a:cs typeface="Arial" panose="020B0604020202020204" pitchFamily="34" charset="0"/>
            </a:endParaRPr>
          </a:p>
        </p:txBody>
      </p:sp>
      <p:sp>
        <p:nvSpPr>
          <p:cNvPr id="11" name="TextBox 10"/>
          <p:cNvSpPr txBox="1"/>
          <p:nvPr/>
        </p:nvSpPr>
        <p:spPr>
          <a:xfrm>
            <a:off x="1288709" y="1961385"/>
            <a:ext cx="8053137"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smtClean="0">
                <a:latin typeface="Arial" panose="020B0604020202020204" pitchFamily="34" charset="0"/>
                <a:cs typeface="Arial" panose="020B0604020202020204" pitchFamily="34" charset="0"/>
              </a:rPr>
              <a:t>1. Hãy kể tên những đồ dùng học tập cần mua.</a:t>
            </a:r>
            <a:endParaRPr lang="en-US" sz="2400">
              <a:latin typeface="Arial" panose="020B0604020202020204" pitchFamily="34" charset="0"/>
              <a:cs typeface="Arial" panose="020B0604020202020204" pitchFamily="34" charset="0"/>
            </a:endParaRPr>
          </a:p>
        </p:txBody>
      </p:sp>
      <p:sp>
        <p:nvSpPr>
          <p:cNvPr id="12" name="TextBox 11"/>
          <p:cNvSpPr txBox="1"/>
          <p:nvPr/>
        </p:nvSpPr>
        <p:spPr>
          <a:xfrm>
            <a:off x="1288709" y="2947971"/>
            <a:ext cx="9976699"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smtClean="0">
                <a:latin typeface="Arial" panose="020B0604020202020204" pitchFamily="34" charset="0"/>
                <a:cs typeface="Arial" panose="020B0604020202020204" pitchFamily="34" charset="0"/>
              </a:rPr>
              <a:t>2. Lập danh sách mua các loại đồ dùng đó theo thứ tự ưu tiên.</a:t>
            </a:r>
            <a:endParaRPr lang="en-US" sz="2400">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770213813"/>
              </p:ext>
            </p:extLst>
          </p:nvPr>
        </p:nvGraphicFramePr>
        <p:xfrm>
          <a:off x="1501007" y="3580500"/>
          <a:ext cx="8712485" cy="3058044"/>
        </p:xfrm>
        <a:graphic>
          <a:graphicData uri="http://schemas.openxmlformats.org/drawingml/2006/table">
            <a:tbl>
              <a:tblPr firstRow="1" bandRow="1">
                <a:tableStyleId>{93296810-A885-4BE3-A3E7-6D5BEEA58F35}</a:tableStyleId>
              </a:tblPr>
              <a:tblGrid>
                <a:gridCol w="1218785">
                  <a:extLst>
                    <a:ext uri="{9D8B030D-6E8A-4147-A177-3AD203B41FA5}">
                      <a16:colId xmlns:a16="http://schemas.microsoft.com/office/drawing/2014/main" val="20000"/>
                    </a:ext>
                  </a:extLst>
                </a:gridCol>
                <a:gridCol w="2637711">
                  <a:extLst>
                    <a:ext uri="{9D8B030D-6E8A-4147-A177-3AD203B41FA5}">
                      <a16:colId xmlns:a16="http://schemas.microsoft.com/office/drawing/2014/main" val="20001"/>
                    </a:ext>
                  </a:extLst>
                </a:gridCol>
                <a:gridCol w="2129051">
                  <a:extLst>
                    <a:ext uri="{9D8B030D-6E8A-4147-A177-3AD203B41FA5}">
                      <a16:colId xmlns:a16="http://schemas.microsoft.com/office/drawing/2014/main" val="20002"/>
                    </a:ext>
                  </a:extLst>
                </a:gridCol>
                <a:gridCol w="2726938">
                  <a:extLst>
                    <a:ext uri="{9D8B030D-6E8A-4147-A177-3AD203B41FA5}">
                      <a16:colId xmlns:a16="http://schemas.microsoft.com/office/drawing/2014/main" val="20003"/>
                    </a:ext>
                  </a:extLst>
                </a:gridCol>
              </a:tblGrid>
              <a:tr h="509674">
                <a:tc>
                  <a:txBody>
                    <a:bodyPr/>
                    <a:lstStyle/>
                    <a:p>
                      <a:pPr algn="ctr"/>
                      <a:r>
                        <a:rPr lang="en-US" sz="2400" smtClean="0">
                          <a:solidFill>
                            <a:schemeClr val="tx1"/>
                          </a:solidFill>
                        </a:rPr>
                        <a:t>STT</a:t>
                      </a:r>
                      <a:endParaRPr lang="en-US" sz="2400">
                        <a:solidFill>
                          <a:schemeClr val="tx1"/>
                        </a:solidFill>
                      </a:endParaRPr>
                    </a:p>
                  </a:txBody>
                  <a:tcPr>
                    <a:solidFill>
                      <a:srgbClr val="4BB2FF"/>
                    </a:solidFill>
                  </a:tcPr>
                </a:tc>
                <a:tc>
                  <a:txBody>
                    <a:bodyPr/>
                    <a:lstStyle/>
                    <a:p>
                      <a:pPr algn="ctr"/>
                      <a:r>
                        <a:rPr lang="en-US" sz="2400" smtClean="0">
                          <a:solidFill>
                            <a:schemeClr val="tx1"/>
                          </a:solidFill>
                        </a:rPr>
                        <a:t>Tên</a:t>
                      </a:r>
                      <a:r>
                        <a:rPr lang="en-US" sz="2400" baseline="0" smtClean="0">
                          <a:solidFill>
                            <a:schemeClr val="tx1"/>
                          </a:solidFill>
                        </a:rPr>
                        <a:t> đồ dùng</a:t>
                      </a:r>
                      <a:endParaRPr lang="en-US" sz="2400">
                        <a:solidFill>
                          <a:schemeClr val="tx1"/>
                        </a:solidFill>
                      </a:endParaRPr>
                    </a:p>
                  </a:txBody>
                  <a:tcPr>
                    <a:solidFill>
                      <a:srgbClr val="4BB2FF"/>
                    </a:solidFill>
                  </a:tcPr>
                </a:tc>
                <a:tc>
                  <a:txBody>
                    <a:bodyPr/>
                    <a:lstStyle/>
                    <a:p>
                      <a:pPr algn="ctr"/>
                      <a:r>
                        <a:rPr lang="en-US" sz="2400" smtClean="0">
                          <a:solidFill>
                            <a:schemeClr val="tx1"/>
                          </a:solidFill>
                        </a:rPr>
                        <a:t>Số</a:t>
                      </a:r>
                      <a:r>
                        <a:rPr lang="en-US" sz="2400" baseline="0" smtClean="0">
                          <a:solidFill>
                            <a:schemeClr val="tx1"/>
                          </a:solidFill>
                        </a:rPr>
                        <a:t> lượng</a:t>
                      </a:r>
                      <a:endParaRPr lang="en-US" sz="2400">
                        <a:solidFill>
                          <a:schemeClr val="tx1"/>
                        </a:solidFill>
                      </a:endParaRPr>
                    </a:p>
                  </a:txBody>
                  <a:tcPr>
                    <a:solidFill>
                      <a:srgbClr val="4BB2FF"/>
                    </a:solidFill>
                  </a:tcPr>
                </a:tc>
                <a:tc>
                  <a:txBody>
                    <a:bodyPr/>
                    <a:lstStyle/>
                    <a:p>
                      <a:pPr algn="ctr"/>
                      <a:r>
                        <a:rPr lang="en-US" sz="2400" smtClean="0">
                          <a:solidFill>
                            <a:schemeClr val="tx1"/>
                          </a:solidFill>
                        </a:rPr>
                        <a:t>Nơi</a:t>
                      </a:r>
                      <a:r>
                        <a:rPr lang="en-US" sz="2400" baseline="0" smtClean="0">
                          <a:solidFill>
                            <a:schemeClr val="tx1"/>
                          </a:solidFill>
                        </a:rPr>
                        <a:t> mua</a:t>
                      </a:r>
                      <a:endParaRPr lang="en-US" sz="2400">
                        <a:solidFill>
                          <a:schemeClr val="tx1"/>
                        </a:solidFill>
                      </a:endParaRPr>
                    </a:p>
                  </a:txBody>
                  <a:tcPr>
                    <a:solidFill>
                      <a:srgbClr val="4BB2FF"/>
                    </a:solidFill>
                  </a:tcPr>
                </a:tc>
                <a:extLst>
                  <a:ext uri="{0D108BD9-81ED-4DB2-BD59-A6C34878D82A}">
                    <a16:rowId xmlns:a16="http://schemas.microsoft.com/office/drawing/2014/main" val="10000"/>
                  </a:ext>
                </a:extLst>
              </a:tr>
              <a:tr h="509674">
                <a:tc>
                  <a:txBody>
                    <a:bodyPr/>
                    <a:lstStyle/>
                    <a:p>
                      <a:pPr algn="ctr"/>
                      <a:r>
                        <a:rPr lang="en-US" sz="2400" smtClean="0">
                          <a:solidFill>
                            <a:schemeClr val="tx1"/>
                          </a:solidFill>
                        </a:rPr>
                        <a:t>1</a:t>
                      </a:r>
                      <a:endParaRPr lang="en-US" sz="2400">
                        <a:solidFill>
                          <a:schemeClr val="tx1"/>
                        </a:solidFill>
                      </a:endParaRPr>
                    </a:p>
                  </a:txBody>
                  <a:tcPr>
                    <a:solidFill>
                      <a:schemeClr val="accent6">
                        <a:lumMod val="40000"/>
                        <a:lumOff val="60000"/>
                      </a:schemeClr>
                    </a:solidFill>
                  </a:tcPr>
                </a:tc>
                <a:tc>
                  <a:txBody>
                    <a:bodyPr/>
                    <a:lstStyle/>
                    <a:p>
                      <a:pPr algn="ctr"/>
                      <a:r>
                        <a:rPr lang="en-US" sz="2400" smtClean="0">
                          <a:solidFill>
                            <a:schemeClr val="tx1"/>
                          </a:solidFill>
                        </a:rPr>
                        <a:t>Bút</a:t>
                      </a:r>
                      <a:r>
                        <a:rPr lang="en-US" sz="2400" baseline="0" smtClean="0">
                          <a:solidFill>
                            <a:schemeClr val="tx1"/>
                          </a:solidFill>
                        </a:rPr>
                        <a:t> viết</a:t>
                      </a:r>
                      <a:endParaRPr lang="en-US" sz="2400">
                        <a:solidFill>
                          <a:schemeClr val="tx1"/>
                        </a:solidFill>
                      </a:endParaRPr>
                    </a:p>
                  </a:txBody>
                  <a:tcPr>
                    <a:solidFill>
                      <a:schemeClr val="accent4">
                        <a:lumMod val="20000"/>
                        <a:lumOff val="80000"/>
                      </a:schemeClr>
                    </a:solidFill>
                  </a:tcPr>
                </a:tc>
                <a:tc>
                  <a:txBody>
                    <a:bodyPr/>
                    <a:lstStyle/>
                    <a:p>
                      <a:pPr algn="ctr"/>
                      <a:r>
                        <a:rPr lang="en-US" sz="2400" smtClean="0">
                          <a:solidFill>
                            <a:schemeClr val="tx1"/>
                          </a:solidFill>
                        </a:rPr>
                        <a:t>2</a:t>
                      </a:r>
                      <a:endParaRPr lang="en-US" sz="2400">
                        <a:solidFill>
                          <a:schemeClr val="tx1"/>
                        </a:solidFill>
                      </a:endParaRPr>
                    </a:p>
                  </a:txBody>
                  <a:tcPr>
                    <a:solidFill>
                      <a:schemeClr val="accent4">
                        <a:lumMod val="20000"/>
                        <a:lumOff val="80000"/>
                      </a:schemeClr>
                    </a:solidFill>
                  </a:tcPr>
                </a:tc>
                <a:tc>
                  <a:txBody>
                    <a:bodyPr/>
                    <a:lstStyle/>
                    <a:p>
                      <a:pPr algn="ctr"/>
                      <a:r>
                        <a:rPr lang="en-US" sz="2400" smtClean="0">
                          <a:solidFill>
                            <a:schemeClr val="tx1"/>
                          </a:solidFill>
                        </a:rPr>
                        <a:t>Cửa</a:t>
                      </a:r>
                      <a:r>
                        <a:rPr lang="en-US" sz="2400" baseline="0" smtClean="0">
                          <a:solidFill>
                            <a:schemeClr val="tx1"/>
                          </a:solidFill>
                        </a:rPr>
                        <a:t> hàng A</a:t>
                      </a:r>
                      <a:endParaRPr lang="en-US" sz="240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10001"/>
                  </a:ext>
                </a:extLst>
              </a:tr>
              <a:tr h="509674">
                <a:tc>
                  <a:txBody>
                    <a:bodyPr/>
                    <a:lstStyle/>
                    <a:p>
                      <a:pPr algn="ctr"/>
                      <a:r>
                        <a:rPr lang="en-US" sz="2400" smtClean="0">
                          <a:solidFill>
                            <a:schemeClr val="tx1"/>
                          </a:solidFill>
                        </a:rPr>
                        <a:t>2</a:t>
                      </a:r>
                      <a:endParaRPr lang="en-US" sz="2400">
                        <a:solidFill>
                          <a:schemeClr val="tx1"/>
                        </a:solidFill>
                      </a:endParaRPr>
                    </a:p>
                  </a:txBody>
                  <a:tcPr>
                    <a:solidFill>
                      <a:schemeClr val="accent6">
                        <a:lumMod val="40000"/>
                        <a:lumOff val="60000"/>
                      </a:schemeClr>
                    </a:solidFill>
                  </a:tcPr>
                </a:tc>
                <a:tc>
                  <a:txBody>
                    <a:bodyPr/>
                    <a:lstStyle/>
                    <a:p>
                      <a:pPr algn="ctr"/>
                      <a:r>
                        <a:rPr lang="en-US" sz="2400" dirty="0" smtClean="0">
                          <a:solidFill>
                            <a:schemeClr val="tx1"/>
                          </a:solidFill>
                        </a:rPr>
                        <a:t>…</a:t>
                      </a:r>
                      <a:endParaRPr lang="en-US" sz="2400" dirty="0">
                        <a:solidFill>
                          <a:schemeClr val="tx1"/>
                        </a:solidFill>
                      </a:endParaRPr>
                    </a:p>
                  </a:txBody>
                  <a:tcPr>
                    <a:solidFill>
                      <a:schemeClr val="accent4">
                        <a:lumMod val="20000"/>
                        <a:lumOff val="80000"/>
                      </a:schemeClr>
                    </a:solidFill>
                  </a:tcPr>
                </a:tc>
                <a:tc>
                  <a:txBody>
                    <a:bodyPr/>
                    <a:lstStyle/>
                    <a:p>
                      <a:pPr algn="ctr"/>
                      <a:r>
                        <a:rPr lang="en-US" sz="2400" dirty="0" smtClean="0">
                          <a:solidFill>
                            <a:schemeClr val="tx1"/>
                          </a:solidFill>
                        </a:rPr>
                        <a:t>…</a:t>
                      </a:r>
                      <a:endParaRPr lang="en-US" sz="2400" dirty="0">
                        <a:solidFill>
                          <a:schemeClr val="tx1"/>
                        </a:solidFill>
                      </a:endParaRPr>
                    </a:p>
                  </a:txBody>
                  <a:tcPr>
                    <a:solidFill>
                      <a:schemeClr val="accent4">
                        <a:lumMod val="20000"/>
                        <a:lumOff val="80000"/>
                      </a:schemeClr>
                    </a:solidFill>
                  </a:tcPr>
                </a:tc>
                <a:tc>
                  <a:txBody>
                    <a:bodyPr/>
                    <a:lstStyle/>
                    <a:p>
                      <a:pPr algn="ctr"/>
                      <a:r>
                        <a:rPr lang="en-US" sz="2400" dirty="0" smtClean="0">
                          <a:solidFill>
                            <a:schemeClr val="tx1"/>
                          </a:solidFill>
                        </a:rPr>
                        <a:t>…</a:t>
                      </a:r>
                      <a:endParaRPr lang="en-US" sz="2400" dirty="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10002"/>
                  </a:ext>
                </a:extLst>
              </a:tr>
              <a:tr h="509674">
                <a:tc>
                  <a:txBody>
                    <a:bodyPr/>
                    <a:lstStyle/>
                    <a:p>
                      <a:pPr algn="ctr"/>
                      <a:r>
                        <a:rPr lang="en-US" sz="2400" smtClean="0">
                          <a:solidFill>
                            <a:schemeClr val="tx1"/>
                          </a:solidFill>
                        </a:rPr>
                        <a:t>3</a:t>
                      </a:r>
                      <a:endParaRPr lang="en-US" sz="2400">
                        <a:solidFill>
                          <a:schemeClr val="tx1"/>
                        </a:solidFill>
                      </a:endParaRPr>
                    </a:p>
                  </a:txBody>
                  <a:tcP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a:t>
                      </a:r>
                    </a:p>
                  </a:txBody>
                  <a:tcPr>
                    <a:solidFill>
                      <a:schemeClr val="accent4">
                        <a:lumMod val="20000"/>
                        <a:lumOff val="80000"/>
                      </a:schemeClr>
                    </a:solidFill>
                  </a:tcPr>
                </a:tc>
                <a:tc>
                  <a:txBody>
                    <a:bodyPr/>
                    <a:lstStyle/>
                    <a:p>
                      <a:pPr algn="ctr"/>
                      <a:r>
                        <a:rPr lang="en-US" sz="2400" dirty="0" smtClean="0">
                          <a:solidFill>
                            <a:schemeClr val="tx1"/>
                          </a:solidFill>
                        </a:rPr>
                        <a:t>…</a:t>
                      </a:r>
                      <a:endParaRPr lang="en-US" sz="2400" dirty="0">
                        <a:solidFill>
                          <a:schemeClr val="tx1"/>
                        </a:solidFill>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a:t>
                      </a:r>
                    </a:p>
                  </a:txBody>
                  <a:tcPr>
                    <a:solidFill>
                      <a:schemeClr val="accent4">
                        <a:lumMod val="20000"/>
                        <a:lumOff val="80000"/>
                      </a:schemeClr>
                    </a:solidFill>
                  </a:tcPr>
                </a:tc>
                <a:extLst>
                  <a:ext uri="{0D108BD9-81ED-4DB2-BD59-A6C34878D82A}">
                    <a16:rowId xmlns:a16="http://schemas.microsoft.com/office/drawing/2014/main" val="10003"/>
                  </a:ext>
                </a:extLst>
              </a:tr>
              <a:tr h="509674">
                <a:tc>
                  <a:txBody>
                    <a:bodyPr/>
                    <a:lstStyle/>
                    <a:p>
                      <a:pPr algn="ctr"/>
                      <a:r>
                        <a:rPr lang="en-US" sz="2400" smtClean="0">
                          <a:solidFill>
                            <a:schemeClr val="tx1"/>
                          </a:solidFill>
                        </a:rPr>
                        <a:t>4</a:t>
                      </a:r>
                      <a:endParaRPr lang="en-US" sz="2400">
                        <a:solidFill>
                          <a:schemeClr val="tx1"/>
                        </a:solidFill>
                      </a:endParaRPr>
                    </a:p>
                  </a:txBody>
                  <a:tcPr>
                    <a:solidFill>
                      <a:schemeClr val="accent6">
                        <a:lumMod val="40000"/>
                        <a:lumOff val="60000"/>
                      </a:schemeClr>
                    </a:solidFill>
                  </a:tcPr>
                </a:tc>
                <a:tc>
                  <a:txBody>
                    <a:bodyPr/>
                    <a:lstStyle/>
                    <a:p>
                      <a:pPr algn="ctr"/>
                      <a:r>
                        <a:rPr lang="en-US" sz="2400" smtClean="0">
                          <a:solidFill>
                            <a:schemeClr val="tx1"/>
                          </a:solidFill>
                        </a:rPr>
                        <a:t>…</a:t>
                      </a:r>
                      <a:endParaRPr lang="en-US" sz="2400">
                        <a:solidFill>
                          <a:schemeClr val="tx1"/>
                        </a:solidFill>
                      </a:endParaRPr>
                    </a:p>
                  </a:txBody>
                  <a:tcPr>
                    <a:solidFill>
                      <a:schemeClr val="accent4">
                        <a:lumMod val="20000"/>
                        <a:lumOff val="80000"/>
                      </a:schemeClr>
                    </a:solidFill>
                  </a:tcPr>
                </a:tc>
                <a:tc>
                  <a:txBody>
                    <a:bodyPr/>
                    <a:lstStyle/>
                    <a:p>
                      <a:pPr algn="ctr"/>
                      <a:r>
                        <a:rPr lang="en-US" sz="2400" smtClean="0">
                          <a:solidFill>
                            <a:schemeClr val="tx1"/>
                          </a:solidFill>
                        </a:rPr>
                        <a:t>…</a:t>
                      </a:r>
                      <a:endParaRPr lang="en-US" sz="2400">
                        <a:solidFill>
                          <a:schemeClr val="tx1"/>
                        </a:solidFill>
                      </a:endParaRPr>
                    </a:p>
                  </a:txBody>
                  <a:tcPr>
                    <a:solidFill>
                      <a:schemeClr val="accent4">
                        <a:lumMod val="20000"/>
                        <a:lumOff val="80000"/>
                      </a:schemeClr>
                    </a:solidFill>
                  </a:tcPr>
                </a:tc>
                <a:tc>
                  <a:txBody>
                    <a:bodyPr/>
                    <a:lstStyle/>
                    <a:p>
                      <a:pPr algn="ctr"/>
                      <a:r>
                        <a:rPr lang="en-US" sz="2400" smtClean="0">
                          <a:solidFill>
                            <a:schemeClr val="tx1"/>
                          </a:solidFill>
                        </a:rPr>
                        <a:t>…</a:t>
                      </a:r>
                      <a:endParaRPr lang="en-US" sz="240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10004"/>
                  </a:ext>
                </a:extLst>
              </a:tr>
              <a:tr h="509674">
                <a:tc>
                  <a:txBody>
                    <a:bodyPr/>
                    <a:lstStyle/>
                    <a:p>
                      <a:pPr algn="ctr"/>
                      <a:r>
                        <a:rPr lang="en-US" sz="2400" smtClean="0">
                          <a:solidFill>
                            <a:schemeClr val="tx1"/>
                          </a:solidFill>
                        </a:rPr>
                        <a:t>5</a:t>
                      </a:r>
                      <a:endParaRPr lang="en-US" sz="2400">
                        <a:solidFill>
                          <a:schemeClr val="tx1"/>
                        </a:solidFill>
                      </a:endParaRPr>
                    </a:p>
                  </a:txBody>
                  <a:tcPr>
                    <a:solidFill>
                      <a:schemeClr val="accent6">
                        <a:lumMod val="40000"/>
                        <a:lumOff val="60000"/>
                      </a:schemeClr>
                    </a:solidFill>
                  </a:tcPr>
                </a:tc>
                <a:tc>
                  <a:txBody>
                    <a:bodyPr/>
                    <a:lstStyle/>
                    <a:p>
                      <a:pPr algn="ctr"/>
                      <a:r>
                        <a:rPr lang="en-US" sz="2400" smtClean="0">
                          <a:solidFill>
                            <a:schemeClr val="tx1"/>
                          </a:solidFill>
                        </a:rPr>
                        <a:t>…</a:t>
                      </a:r>
                      <a:endParaRPr lang="en-US" sz="2400">
                        <a:solidFill>
                          <a:schemeClr val="tx1"/>
                        </a:solidFill>
                      </a:endParaRPr>
                    </a:p>
                  </a:txBody>
                  <a:tcPr>
                    <a:solidFill>
                      <a:schemeClr val="accent4">
                        <a:lumMod val="20000"/>
                        <a:lumOff val="80000"/>
                      </a:schemeClr>
                    </a:solidFill>
                  </a:tcPr>
                </a:tc>
                <a:tc>
                  <a:txBody>
                    <a:bodyPr/>
                    <a:lstStyle/>
                    <a:p>
                      <a:pPr algn="ctr"/>
                      <a:r>
                        <a:rPr lang="en-US" sz="2400" smtClean="0">
                          <a:solidFill>
                            <a:schemeClr val="tx1"/>
                          </a:solidFill>
                        </a:rPr>
                        <a:t>…</a:t>
                      </a:r>
                      <a:endParaRPr lang="en-US" sz="2400">
                        <a:solidFill>
                          <a:schemeClr val="tx1"/>
                        </a:solidFill>
                      </a:endParaRPr>
                    </a:p>
                  </a:txBody>
                  <a:tcPr>
                    <a:solidFill>
                      <a:schemeClr val="accent4">
                        <a:lumMod val="20000"/>
                        <a:lumOff val="80000"/>
                      </a:schemeClr>
                    </a:solidFill>
                  </a:tcPr>
                </a:tc>
                <a:tc>
                  <a:txBody>
                    <a:bodyPr/>
                    <a:lstStyle/>
                    <a:p>
                      <a:pPr algn="ctr"/>
                      <a:r>
                        <a:rPr lang="en-US" sz="2400" dirty="0" smtClean="0">
                          <a:solidFill>
                            <a:schemeClr val="tx1"/>
                          </a:solidFill>
                        </a:rPr>
                        <a:t>…</a:t>
                      </a:r>
                      <a:endParaRPr lang="en-US" sz="2400" dirty="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
        <p:nvSpPr>
          <p:cNvPr id="2" name="Rectangle 1"/>
          <p:cNvSpPr/>
          <p:nvPr/>
        </p:nvSpPr>
        <p:spPr>
          <a:xfrm>
            <a:off x="1678701" y="2407115"/>
            <a:ext cx="10194852" cy="461665"/>
          </a:xfrm>
          <a:prstGeom prst="rect">
            <a:avLst/>
          </a:prstGeom>
        </p:spPr>
        <p:txBody>
          <a:bodyPr wrap="square">
            <a:spAutoFit/>
          </a:bodyPr>
          <a:lstStyle/>
          <a:p>
            <a:r>
              <a:rPr lang="en-US" sz="2400" smtClean="0">
                <a:solidFill>
                  <a:srgbClr val="C00000"/>
                </a:solidFill>
                <a:latin typeface="Arial" panose="020B0604020202020204" pitchFamily="34" charset="0"/>
                <a:cs typeface="Arial" panose="020B0604020202020204" pitchFamily="34" charset="0"/>
              </a:rPr>
              <a:t>Bút viết, vở, mực, bút chì, </a:t>
            </a:r>
            <a:r>
              <a:rPr lang="vi-VN" sz="2400" smtClean="0">
                <a:solidFill>
                  <a:srgbClr val="C00000"/>
                </a:solidFill>
                <a:latin typeface="Arial" panose="020B0604020202020204" pitchFamily="34" charset="0"/>
                <a:cs typeface="Arial" panose="020B0604020202020204" pitchFamily="34" charset="0"/>
              </a:rPr>
              <a:t>tẩy</a:t>
            </a:r>
            <a:r>
              <a:rPr lang="vi-VN" sz="2400">
                <a:solidFill>
                  <a:srgbClr val="C00000"/>
                </a:solidFill>
                <a:latin typeface="Arial" panose="020B0604020202020204" pitchFamily="34" charset="0"/>
                <a:cs typeface="Arial" panose="020B0604020202020204" pitchFamily="34" charset="0"/>
              </a:rPr>
              <a:t>, thước kẻ, </a:t>
            </a:r>
            <a:r>
              <a:rPr lang="en-US" sz="2400" smtClean="0">
                <a:solidFill>
                  <a:srgbClr val="C00000"/>
                </a:solidFill>
                <a:latin typeface="Arial" panose="020B0604020202020204" pitchFamily="34" charset="0"/>
                <a:cs typeface="Arial" panose="020B0604020202020204" pitchFamily="34" charset="0"/>
              </a:rPr>
              <a:t>màu vẽ, </a:t>
            </a:r>
            <a:r>
              <a:rPr lang="vi-VN" sz="2400" smtClean="0">
                <a:solidFill>
                  <a:srgbClr val="C00000"/>
                </a:solidFill>
                <a:latin typeface="Arial" panose="020B0604020202020204" pitchFamily="34" charset="0"/>
                <a:cs typeface="Arial" panose="020B0604020202020204" pitchFamily="34" charset="0"/>
              </a:rPr>
              <a:t>hộp </a:t>
            </a:r>
            <a:r>
              <a:rPr lang="vi-VN" sz="2400">
                <a:solidFill>
                  <a:srgbClr val="C00000"/>
                </a:solidFill>
                <a:latin typeface="Arial" panose="020B0604020202020204" pitchFamily="34" charset="0"/>
                <a:cs typeface="Arial" panose="020B0604020202020204" pitchFamily="34" charset="0"/>
              </a:rPr>
              <a:t>bút, </a:t>
            </a:r>
            <a:r>
              <a:rPr lang="en-US" sz="2400" smtClean="0">
                <a:solidFill>
                  <a:srgbClr val="C00000"/>
                </a:solidFill>
                <a:latin typeface="Arial" panose="020B0604020202020204" pitchFamily="34" charset="0"/>
                <a:cs typeface="Arial" panose="020B0604020202020204" pitchFamily="34" charset="0"/>
              </a:rPr>
              <a:t>cặp sách, …</a:t>
            </a:r>
            <a:endParaRPr lang="en-US" sz="2400">
              <a:solidFill>
                <a:srgbClr val="C00000"/>
              </a:solidFill>
              <a:latin typeface="Arial" panose="020B0604020202020204" pitchFamily="34" charset="0"/>
              <a:cs typeface="Arial" panose="020B0604020202020204" pitchFamily="34" charset="0"/>
            </a:endParaRPr>
          </a:p>
        </p:txBody>
      </p:sp>
      <p:sp>
        <p:nvSpPr>
          <p:cNvPr id="14" name="TextBox 13"/>
          <p:cNvSpPr txBox="1"/>
          <p:nvPr/>
        </p:nvSpPr>
        <p:spPr>
          <a:xfrm>
            <a:off x="4061853" y="-6482"/>
            <a:ext cx="4932218" cy="646331"/>
          </a:xfrm>
          <a:prstGeom prst="rect">
            <a:avLst/>
          </a:prstGeom>
          <a:noFill/>
        </p:spPr>
        <p:txBody>
          <a:bodyPr wrap="square" rtlCol="0">
            <a:spAutoFit/>
          </a:bodyPr>
          <a:lstStyle/>
          <a:p>
            <a:pPr algn="ctr"/>
            <a:r>
              <a:rPr lang="en-US" sz="3600" b="1" dirty="0" smtClean="0"/>
              <a:t>TỰ NHIÊN VÀ XÃ HỘI</a:t>
            </a:r>
            <a:endParaRPr lang="en-US" sz="3600" b="1" dirty="0"/>
          </a:p>
        </p:txBody>
      </p:sp>
    </p:spTree>
    <p:custDataLst>
      <p:tags r:id="rId1"/>
    </p:custDataLst>
    <p:extLst>
      <p:ext uri="{BB962C8B-B14F-4D97-AF65-F5344CB8AC3E}">
        <p14:creationId xmlns:p14="http://schemas.microsoft.com/office/powerpoint/2010/main" val="318886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8"/>
                                        </p:tgtEl>
                                        <p:attrNameLst>
                                          <p:attrName>r</p:attrName>
                                        </p:attrNameLst>
                                      </p:cBhvr>
                                    </p:animRot>
                                    <p:animRot by="-240000">
                                      <p:cBhvr>
                                        <p:cTn id="10" dur="200" fill="hold">
                                          <p:stCondLst>
                                            <p:cond delay="200"/>
                                          </p:stCondLst>
                                        </p:cTn>
                                        <p:tgtEl>
                                          <p:spTgt spid="8"/>
                                        </p:tgtEl>
                                        <p:attrNameLst>
                                          <p:attrName>r</p:attrName>
                                        </p:attrNameLst>
                                      </p:cBhvr>
                                    </p:animRot>
                                    <p:animRot by="240000">
                                      <p:cBhvr>
                                        <p:cTn id="11" dur="200" fill="hold">
                                          <p:stCondLst>
                                            <p:cond delay="400"/>
                                          </p:stCondLst>
                                        </p:cTn>
                                        <p:tgtEl>
                                          <p:spTgt spid="8"/>
                                        </p:tgtEl>
                                        <p:attrNameLst>
                                          <p:attrName>r</p:attrName>
                                        </p:attrNameLst>
                                      </p:cBhvr>
                                    </p:animRot>
                                    <p:animRot by="-240000">
                                      <p:cBhvr>
                                        <p:cTn id="12" dur="200" fill="hold">
                                          <p:stCondLst>
                                            <p:cond delay="600"/>
                                          </p:stCondLst>
                                        </p:cTn>
                                        <p:tgtEl>
                                          <p:spTgt spid="8"/>
                                        </p:tgtEl>
                                        <p:attrNameLst>
                                          <p:attrName>r</p:attrName>
                                        </p:attrNameLst>
                                      </p:cBhvr>
                                    </p:animRot>
                                    <p:animRot by="120000">
                                      <p:cBhvr>
                                        <p:cTn id="13" dur="200" fill="hold">
                                          <p:stCondLst>
                                            <p:cond delay="800"/>
                                          </p:stCondLst>
                                        </p:cTn>
                                        <p:tgtEl>
                                          <p:spTgt spid="8"/>
                                        </p:tgtEl>
                                        <p:attrNameLst>
                                          <p:attrName>r</p:attrName>
                                        </p:attrNameLst>
                                      </p:cBhvr>
                                    </p:animRo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p:nvPr/>
        </p:nvSpPr>
        <p:spPr>
          <a:xfrm>
            <a:off x="1157348" y="1676753"/>
            <a:ext cx="9418320" cy="461665"/>
          </a:xfrm>
          <a:prstGeom prst="rect">
            <a:avLst/>
          </a:prstGeom>
          <a:noFill/>
        </p:spPr>
        <p:txBody>
          <a:bodyPr wrap="square" rtlCol="0">
            <a:spAutoFit/>
          </a:bodyPr>
          <a:lstStyle/>
          <a:p>
            <a:r>
              <a:rPr lang="en-US" sz="2400" smtClean="0">
                <a:latin typeface="Arial" panose="020B0604020202020204" pitchFamily="34" charset="0"/>
                <a:cs typeface="Arial" panose="020B0604020202020204" pitchFamily="34" charset="0"/>
              </a:rPr>
              <a:t>Em hãy đề </a:t>
            </a:r>
            <a:r>
              <a:rPr lang="en-US" sz="2400">
                <a:latin typeface="Arial" panose="020B0604020202020204" pitchFamily="34" charset="0"/>
                <a:cs typeface="Arial" panose="020B0604020202020204" pitchFamily="34" charset="0"/>
              </a:rPr>
              <a:t>xuất cách lựa chọn khi mua một </a:t>
            </a:r>
            <a:r>
              <a:rPr lang="en-US" sz="2400" smtClean="0">
                <a:latin typeface="Arial" panose="020B0604020202020204" pitchFamily="34" charset="0"/>
                <a:cs typeface="Arial" panose="020B0604020202020204" pitchFamily="34" charset="0"/>
              </a:rPr>
              <a:t>loại </a:t>
            </a:r>
            <a:r>
              <a:rPr lang="en-US" sz="2400">
                <a:latin typeface="Arial" panose="020B0604020202020204" pitchFamily="34" charset="0"/>
                <a:cs typeface="Arial" panose="020B0604020202020204" pitchFamily="34" charset="0"/>
              </a:rPr>
              <a:t>hàng </a:t>
            </a:r>
            <a:r>
              <a:rPr lang="en-US" sz="2400" smtClean="0">
                <a:latin typeface="Arial" panose="020B0604020202020204" pitchFamily="34" charset="0"/>
                <a:cs typeface="Arial" panose="020B0604020202020204" pitchFamily="34" charset="0"/>
              </a:rPr>
              <a:t>hóa.</a:t>
            </a:r>
            <a:endParaRPr lang="en-US" sz="2400">
              <a:latin typeface="Arial" panose="020B0604020202020204" pitchFamily="34" charset="0"/>
              <a:cs typeface="Arial" panose="020B0604020202020204" pitchFamily="34" charset="0"/>
            </a:endParaRPr>
          </a:p>
        </p:txBody>
      </p:sp>
      <p:sp>
        <p:nvSpPr>
          <p:cNvPr id="8" name="Rectangle 2"/>
          <p:cNvSpPr txBox="1">
            <a:spLocks noChangeArrowheads="1"/>
          </p:cNvSpPr>
          <p:nvPr/>
        </p:nvSpPr>
        <p:spPr bwMode="auto">
          <a:xfrm>
            <a:off x="3220984" y="539652"/>
            <a:ext cx="6835631" cy="471330"/>
          </a:xfrm>
          <a:prstGeom prst="rect">
            <a:avLst/>
          </a:prstGeom>
          <a:noFill/>
          <a:ln w="9525">
            <a:noFill/>
            <a:miter lim="800000"/>
            <a:headEnd/>
            <a:tailEnd/>
          </a:ln>
          <a:effectLst/>
        </p:spPr>
        <p:txBody>
          <a:bodyPr anchor="ctr"/>
          <a:lstStyle/>
          <a:p>
            <a:pPr algn="ctr">
              <a:defRPr/>
            </a:pPr>
            <a:r>
              <a:rPr lang="en-US" sz="3200" kern="0" dirty="0" err="1" smtClean="0">
                <a:solidFill>
                  <a:srgbClr val="FF0000"/>
                </a:solidFill>
                <a:latin typeface="Arial" panose="020B0604020202020204" pitchFamily="34" charset="0"/>
                <a:cs typeface="Arial" panose="020B0604020202020204" pitchFamily="34" charset="0"/>
              </a:rPr>
              <a:t>Hoạt</a:t>
            </a:r>
            <a:r>
              <a:rPr lang="en-US" sz="3200" kern="0" dirty="0" smtClean="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động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mua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bán</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hàng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hóa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tiết</a:t>
            </a:r>
            <a:r>
              <a:rPr lang="en-US" sz="3200" kern="0" dirty="0">
                <a:solidFill>
                  <a:srgbClr val="FF0000"/>
                </a:solidFill>
                <a:latin typeface="Arial" panose="020B0604020202020204" pitchFamily="34" charset="0"/>
                <a:cs typeface="Arial" panose="020B0604020202020204" pitchFamily="34" charset="0"/>
              </a:rPr>
              <a:t> </a:t>
            </a:r>
            <a:r>
              <a:rPr lang="en-US" sz="3200" kern="0" dirty="0" smtClean="0">
                <a:solidFill>
                  <a:srgbClr val="FF0000"/>
                </a:solidFill>
                <a:latin typeface="Arial" panose="020B0604020202020204" pitchFamily="34" charset="0"/>
                <a:cs typeface="Arial" panose="020B0604020202020204" pitchFamily="34" charset="0"/>
              </a:rPr>
              <a:t>2)</a:t>
            </a:r>
            <a:endParaRPr lang="en-US" sz="3200" dirty="0">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68" y="869466"/>
            <a:ext cx="748730" cy="845968"/>
          </a:xfrm>
          <a:prstGeom prst="rect">
            <a:avLst/>
          </a:prstGeom>
        </p:spPr>
      </p:pic>
      <p:sp>
        <p:nvSpPr>
          <p:cNvPr id="10" name="TextBox 9"/>
          <p:cNvSpPr txBox="1"/>
          <p:nvPr/>
        </p:nvSpPr>
        <p:spPr>
          <a:xfrm>
            <a:off x="963598" y="1098000"/>
            <a:ext cx="4051004"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dirty="0" err="1" smtClean="0">
                <a:solidFill>
                  <a:schemeClr val="accent1">
                    <a:lumMod val="50000"/>
                  </a:schemeClr>
                </a:solidFill>
                <a:latin typeface="Arial" panose="020B0604020202020204" pitchFamily="34" charset="0"/>
                <a:cs typeface="Arial" panose="020B0604020202020204" pitchFamily="34" charset="0"/>
              </a:rPr>
              <a:t>Hoạt</a:t>
            </a:r>
            <a:r>
              <a:rPr lang="en-US" sz="2400" dirty="0" smtClean="0">
                <a:solidFill>
                  <a:schemeClr val="accent1">
                    <a:lumMod val="50000"/>
                  </a:schemeClr>
                </a:solidFill>
                <a:latin typeface="Arial" panose="020B0604020202020204" pitchFamily="34" charset="0"/>
                <a:cs typeface="Arial" panose="020B0604020202020204" pitchFamily="34" charset="0"/>
              </a:rPr>
              <a:t> </a:t>
            </a:r>
            <a:r>
              <a:rPr lang="en-US" sz="2400" dirty="0" err="1">
                <a:solidFill>
                  <a:schemeClr val="accent1">
                    <a:lumMod val="50000"/>
                  </a:schemeClr>
                </a:solidFill>
                <a:latin typeface="Arial" panose="020B0604020202020204" pitchFamily="34" charset="0"/>
                <a:cs typeface="Arial" panose="020B0604020202020204" pitchFamily="34" charset="0"/>
              </a:rPr>
              <a:t>động</a:t>
            </a:r>
            <a:r>
              <a:rPr lang="en-US" sz="2400" dirty="0">
                <a:solidFill>
                  <a:schemeClr val="accent1">
                    <a:lumMod val="50000"/>
                  </a:schemeClr>
                </a:solidFill>
                <a:latin typeface="Arial" panose="020B0604020202020204" pitchFamily="34" charset="0"/>
                <a:cs typeface="Arial" panose="020B0604020202020204" pitchFamily="34" charset="0"/>
              </a:rPr>
              <a:t> </a:t>
            </a:r>
            <a:r>
              <a:rPr lang="en-US" sz="2400" dirty="0" err="1">
                <a:solidFill>
                  <a:schemeClr val="accent1">
                    <a:lumMod val="50000"/>
                  </a:schemeClr>
                </a:solidFill>
                <a:latin typeface="Arial" panose="020B0604020202020204" pitchFamily="34" charset="0"/>
                <a:cs typeface="Arial" panose="020B0604020202020204" pitchFamily="34" charset="0"/>
              </a:rPr>
              <a:t>vận</a:t>
            </a:r>
            <a:r>
              <a:rPr lang="en-US" sz="2400" dirty="0">
                <a:solidFill>
                  <a:schemeClr val="accent1">
                    <a:lumMod val="50000"/>
                  </a:schemeClr>
                </a:solidFill>
                <a:latin typeface="Arial" panose="020B0604020202020204" pitchFamily="34" charset="0"/>
                <a:cs typeface="Arial" panose="020B0604020202020204" pitchFamily="34" charset="0"/>
              </a:rPr>
              <a:t> </a:t>
            </a:r>
            <a:r>
              <a:rPr lang="en-US" sz="2400" dirty="0" err="1">
                <a:solidFill>
                  <a:schemeClr val="accent1">
                    <a:lumMod val="50000"/>
                  </a:schemeClr>
                </a:solidFill>
                <a:latin typeface="Arial" panose="020B0604020202020204" pitchFamily="34" charset="0"/>
                <a:cs typeface="Arial" panose="020B0604020202020204" pitchFamily="34" charset="0"/>
              </a:rPr>
              <a:t>dụng</a:t>
            </a:r>
            <a:endParaRPr lang="en-US" sz="2400" dirty="0">
              <a:solidFill>
                <a:schemeClr val="accent1">
                  <a:lumMod val="50000"/>
                </a:schemeClr>
              </a:solidFill>
              <a:latin typeface="Arial" panose="020B0604020202020204" pitchFamily="34" charset="0"/>
              <a:cs typeface="Arial" panose="020B0604020202020204" pitchFamily="34" charset="0"/>
            </a:endParaRPr>
          </a:p>
        </p:txBody>
      </p:sp>
      <p:sp>
        <p:nvSpPr>
          <p:cNvPr id="2" name="Rectangle 1"/>
          <p:cNvSpPr/>
          <p:nvPr/>
        </p:nvSpPr>
        <p:spPr>
          <a:xfrm>
            <a:off x="1157348" y="3171959"/>
            <a:ext cx="9998332" cy="3046988"/>
          </a:xfrm>
          <a:prstGeom prst="rect">
            <a:avLst/>
          </a:prstGeom>
        </p:spPr>
        <p:txBody>
          <a:bodyPr wrap="square">
            <a:spAutoFit/>
          </a:bodyPr>
          <a:lstStyle/>
          <a:p>
            <a:pPr marL="342900" indent="-342900" algn="just">
              <a:buFont typeface="Arial" panose="020B0604020202020204" pitchFamily="34" charset="0"/>
              <a:buChar char="•"/>
            </a:pPr>
            <a:r>
              <a:rPr lang="vi-VN" sz="2400" smtClean="0">
                <a:solidFill>
                  <a:srgbClr val="000000"/>
                </a:solidFill>
                <a:latin typeface="Arial" panose="020B0604020202020204" pitchFamily="34" charset="0"/>
                <a:cs typeface="Arial" panose="020B0604020202020204" pitchFamily="34" charset="0"/>
              </a:rPr>
              <a:t>Cách lựa chọn khi mua một loại hàng hóa: </a:t>
            </a:r>
          </a:p>
          <a:p>
            <a:pPr marL="342900" indent="-342900" algn="just">
              <a:buFontTx/>
              <a:buChar char="-"/>
            </a:pPr>
            <a:r>
              <a:rPr lang="en-US" sz="2400" smtClean="0">
                <a:solidFill>
                  <a:srgbClr val="000000"/>
                </a:solidFill>
                <a:latin typeface="Arial" panose="020B0604020202020204" pitchFamily="34" charset="0"/>
                <a:cs typeface="Arial" panose="020B0604020202020204" pitchFamily="34" charset="0"/>
              </a:rPr>
              <a:t>Chọn </a:t>
            </a:r>
            <a:r>
              <a:rPr lang="vi-VN" sz="2400" smtClean="0">
                <a:solidFill>
                  <a:srgbClr val="000000"/>
                </a:solidFill>
                <a:latin typeface="Arial" panose="020B0604020202020204" pitchFamily="34" charset="0"/>
                <a:cs typeface="Arial" panose="020B0604020202020204" pitchFamily="34" charset="0"/>
              </a:rPr>
              <a:t>hàng </a:t>
            </a:r>
            <a:r>
              <a:rPr lang="vi-VN" sz="2400">
                <a:solidFill>
                  <a:srgbClr val="000000"/>
                </a:solidFill>
                <a:latin typeface="Arial" panose="020B0604020202020204" pitchFamily="34" charset="0"/>
                <a:cs typeface="Arial" panose="020B0604020202020204" pitchFamily="34" charset="0"/>
              </a:rPr>
              <a:t>hóa có ghi rõ nguồn gốc xuất xứ, thành phần, ngày sản xuất và hạn sử dụng</a:t>
            </a:r>
            <a:r>
              <a:rPr lang="vi-VN" sz="2400" smtClean="0">
                <a:solidFill>
                  <a:srgbClr val="000000"/>
                </a:solidFill>
                <a:latin typeface="Arial" panose="020B0604020202020204" pitchFamily="34" charset="0"/>
                <a:cs typeface="Arial" panose="020B0604020202020204" pitchFamily="34" charset="0"/>
              </a:rPr>
              <a:t>.</a:t>
            </a:r>
            <a:endParaRPr lang="en-US" sz="2400" smtClean="0">
              <a:solidFill>
                <a:srgbClr val="000000"/>
              </a:solidFill>
              <a:latin typeface="Arial" panose="020B0604020202020204" pitchFamily="34" charset="0"/>
              <a:cs typeface="Arial" panose="020B0604020202020204" pitchFamily="34" charset="0"/>
            </a:endParaRPr>
          </a:p>
          <a:p>
            <a:pPr marL="342900" indent="-342900" algn="just">
              <a:buFontTx/>
              <a:buChar char="-"/>
            </a:pPr>
            <a:r>
              <a:rPr lang="en-US" sz="2400">
                <a:latin typeface="Arial" panose="020B0604020202020204" pitchFamily="34" charset="0"/>
                <a:cs typeface="Arial" panose="020B0604020202020204" pitchFamily="34" charset="0"/>
              </a:rPr>
              <a:t>P</a:t>
            </a:r>
            <a:r>
              <a:rPr lang="en-US" sz="2400" smtClean="0">
                <a:latin typeface="Arial" panose="020B0604020202020204" pitchFamily="34" charset="0"/>
                <a:cs typeface="Arial" panose="020B0604020202020204" pitchFamily="34" charset="0"/>
              </a:rPr>
              <a:t>hù </a:t>
            </a:r>
            <a:r>
              <a:rPr lang="en-US" sz="2400">
                <a:latin typeface="Arial" panose="020B0604020202020204" pitchFamily="34" charset="0"/>
                <a:cs typeface="Arial" panose="020B0604020202020204" pitchFamily="34" charset="0"/>
              </a:rPr>
              <a:t>hợp với </a:t>
            </a:r>
            <a:r>
              <a:rPr lang="en-US" sz="2400" smtClean="0">
                <a:latin typeface="Arial" panose="020B0604020202020204" pitchFamily="34" charset="0"/>
                <a:cs typeface="Arial" panose="020B0604020202020204" pitchFamily="34" charset="0"/>
              </a:rPr>
              <a:t>túi tiền, </a:t>
            </a:r>
            <a:r>
              <a:rPr lang="en-US" sz="2400">
                <a:latin typeface="Arial" panose="020B0604020202020204" pitchFamily="34" charset="0"/>
                <a:cs typeface="Arial" panose="020B0604020202020204" pitchFamily="34" charset="0"/>
              </a:rPr>
              <a:t>sở thích và nhu cầu của người </a:t>
            </a:r>
            <a:r>
              <a:rPr lang="en-US" sz="2400" smtClean="0">
                <a:latin typeface="Arial" panose="020B0604020202020204" pitchFamily="34" charset="0"/>
                <a:cs typeface="Arial" panose="020B0604020202020204" pitchFamily="34" charset="0"/>
              </a:rPr>
              <a:t>dùng.</a:t>
            </a:r>
            <a:endParaRPr lang="en-US" sz="2400" smtClean="0">
              <a:solidFill>
                <a:srgbClr val="000000"/>
              </a:solidFill>
              <a:latin typeface="Arial" panose="020B0604020202020204" pitchFamily="34" charset="0"/>
              <a:cs typeface="Arial" panose="020B0604020202020204" pitchFamily="34" charset="0"/>
            </a:endParaRPr>
          </a:p>
          <a:p>
            <a:pPr marL="342900" indent="-342900" algn="just">
              <a:buFontTx/>
              <a:buChar char="-"/>
            </a:pPr>
            <a:r>
              <a:rPr lang="vi-VN" sz="2400">
                <a:solidFill>
                  <a:srgbClr val="000000"/>
                </a:solidFill>
                <a:cs typeface="Arial" panose="020B0604020202020204" pitchFamily="34" charset="0"/>
              </a:rPr>
              <a:t>Chọn thực phẩm tươi</a:t>
            </a:r>
            <a:r>
              <a:rPr lang="en-US" sz="2400">
                <a:solidFill>
                  <a:srgbClr val="000000"/>
                </a:solidFill>
                <a:latin typeface="Arial" panose="020B0604020202020204" pitchFamily="34" charset="0"/>
                <a:cs typeface="Arial" panose="020B0604020202020204" pitchFamily="34" charset="0"/>
              </a:rPr>
              <a:t> mới</a:t>
            </a:r>
            <a:r>
              <a:rPr lang="vi-VN" sz="2400">
                <a:solidFill>
                  <a:srgbClr val="000000"/>
                </a:solidFill>
                <a:cs typeface="Arial" panose="020B0604020202020204" pitchFamily="34" charset="0"/>
              </a:rPr>
              <a:t>, chưa bị ngả màu, héo, úa </a:t>
            </a:r>
            <a:r>
              <a:rPr lang="en-US" sz="2400">
                <a:solidFill>
                  <a:srgbClr val="000000"/>
                </a:solidFill>
                <a:latin typeface="Arial" panose="020B0604020202020204" pitchFamily="34" charset="0"/>
                <a:cs typeface="Arial" panose="020B0604020202020204" pitchFamily="34" charset="0"/>
              </a:rPr>
              <a:t>hay </a:t>
            </a:r>
            <a:r>
              <a:rPr lang="vi-VN" sz="2400">
                <a:solidFill>
                  <a:srgbClr val="000000"/>
                </a:solidFill>
                <a:cs typeface="Arial" panose="020B0604020202020204" pitchFamily="34" charset="0"/>
              </a:rPr>
              <a:t>có </a:t>
            </a:r>
            <a:r>
              <a:rPr lang="vi-VN" sz="2400" smtClean="0">
                <a:solidFill>
                  <a:srgbClr val="000000"/>
                </a:solidFill>
                <a:cs typeface="Arial" panose="020B0604020202020204" pitchFamily="34" charset="0"/>
              </a:rPr>
              <a:t>mùi</a:t>
            </a:r>
            <a:r>
              <a:rPr lang="en-US" sz="2400" smtClean="0">
                <a:solidFill>
                  <a:srgbClr val="000000"/>
                </a:solidFill>
                <a:cs typeface="Arial" panose="020B0604020202020204" pitchFamily="34" charset="0"/>
              </a:rPr>
              <a:t>.</a:t>
            </a:r>
            <a:endParaRPr lang="en-US" sz="2400" smtClean="0">
              <a:solidFill>
                <a:srgbClr val="000000"/>
              </a:solidFill>
              <a:latin typeface="Arial" panose="020B0604020202020204" pitchFamily="34" charset="0"/>
              <a:cs typeface="Arial" panose="020B0604020202020204" pitchFamily="34" charset="0"/>
            </a:endParaRPr>
          </a:p>
          <a:p>
            <a:pPr marL="342900" indent="-342900" algn="just">
              <a:buFontTx/>
              <a:buChar char="-"/>
            </a:pPr>
            <a:r>
              <a:rPr lang="vi-VN" sz="2400" smtClean="0">
                <a:solidFill>
                  <a:srgbClr val="000000"/>
                </a:solidFill>
                <a:latin typeface="Arial" panose="020B0604020202020204" pitchFamily="34" charset="0"/>
                <a:cs typeface="Arial" panose="020B0604020202020204" pitchFamily="34" charset="0"/>
              </a:rPr>
              <a:t>Chọn </a:t>
            </a:r>
            <a:r>
              <a:rPr lang="vi-VN" sz="2400">
                <a:solidFill>
                  <a:srgbClr val="000000"/>
                </a:solidFill>
                <a:latin typeface="Arial" panose="020B0604020202020204" pitchFamily="34" charset="0"/>
                <a:cs typeface="Arial" panose="020B0604020202020204" pitchFamily="34" charset="0"/>
              </a:rPr>
              <a:t>mua quần áo cần xem kích cỡ, chất liệu và chưa bị rách hay tuột chỉ</a:t>
            </a:r>
            <a:r>
              <a:rPr lang="vi-VN" sz="2400" smtClean="0">
                <a:solidFill>
                  <a:srgbClr val="000000"/>
                </a:solidFill>
                <a:latin typeface="Arial" panose="020B0604020202020204" pitchFamily="34" charset="0"/>
                <a:cs typeface="Arial" panose="020B0604020202020204" pitchFamily="34" charset="0"/>
              </a:rPr>
              <a:t>.</a:t>
            </a:r>
            <a:endParaRPr lang="en-US" sz="2400" smtClean="0">
              <a:solidFill>
                <a:srgbClr val="000000"/>
              </a:solidFill>
              <a:latin typeface="Arial" panose="020B0604020202020204" pitchFamily="34" charset="0"/>
              <a:cs typeface="Arial" panose="020B0604020202020204" pitchFamily="34" charset="0"/>
            </a:endParaRPr>
          </a:p>
          <a:p>
            <a:pPr marL="342900" indent="-342900" algn="just">
              <a:buFontTx/>
              <a:buChar char="-"/>
            </a:pPr>
            <a:r>
              <a:rPr lang="en-US" sz="2400" b="0" i="0" smtClean="0">
                <a:solidFill>
                  <a:srgbClr val="000000"/>
                </a:solidFill>
                <a:effectLst/>
                <a:latin typeface="Arial" panose="020B0604020202020204" pitchFamily="34" charset="0"/>
                <a:cs typeface="Arial" panose="020B0604020202020204" pitchFamily="34" charset="0"/>
              </a:rPr>
              <a:t>…</a:t>
            </a:r>
            <a:endParaRPr lang="vi-VN" sz="2400" b="0" i="0">
              <a:solidFill>
                <a:srgbClr val="000000"/>
              </a:solidFill>
              <a:effectLst/>
              <a:latin typeface="Arial" panose="020B0604020202020204" pitchFamily="34" charset="0"/>
              <a:cs typeface="Arial" panose="020B0604020202020204" pitchFamily="34" charset="0"/>
            </a:endParaRPr>
          </a:p>
        </p:txBody>
      </p:sp>
      <p:sp>
        <p:nvSpPr>
          <p:cNvPr id="3" name="Rectangle 2"/>
          <p:cNvSpPr/>
          <p:nvPr/>
        </p:nvSpPr>
        <p:spPr>
          <a:xfrm>
            <a:off x="1157348" y="2239690"/>
            <a:ext cx="9724012" cy="830997"/>
          </a:xfrm>
          <a:prstGeom prst="rect">
            <a:avLst/>
          </a:prstGeom>
        </p:spPr>
        <p:txBody>
          <a:bodyPr wrap="square">
            <a:spAutoFit/>
          </a:bodyPr>
          <a:lstStyle/>
          <a:p>
            <a:pPr marL="342900" indent="-342900">
              <a:buFont typeface="Arial" panose="020B0604020202020204" pitchFamily="34" charset="0"/>
              <a:buChar char="•"/>
            </a:pPr>
            <a:r>
              <a:rPr lang="vi-VN" sz="2400" smtClean="0">
                <a:solidFill>
                  <a:srgbClr val="000000"/>
                </a:solidFill>
                <a:latin typeface="Arial" panose="020B0604020202020204" pitchFamily="34" charset="0"/>
                <a:cs typeface="Arial" panose="020B0604020202020204" pitchFamily="34" charset="0"/>
              </a:rPr>
              <a:t>Khi mua một loại hàng hóa cần phải xác định giá tiền, chất lượng của sản phẩm đó.</a:t>
            </a:r>
            <a:endParaRPr lang="en-US" sz="2400">
              <a:latin typeface="Arial" panose="020B0604020202020204" pitchFamily="34" charset="0"/>
              <a:cs typeface="Arial" panose="020B0604020202020204" pitchFamily="34" charset="0"/>
            </a:endParaRPr>
          </a:p>
        </p:txBody>
      </p:sp>
      <p:sp>
        <p:nvSpPr>
          <p:cNvPr id="11" name="TextBox 10"/>
          <p:cNvSpPr txBox="1"/>
          <p:nvPr/>
        </p:nvSpPr>
        <p:spPr>
          <a:xfrm>
            <a:off x="4028971" y="-19585"/>
            <a:ext cx="4932218" cy="646331"/>
          </a:xfrm>
          <a:prstGeom prst="rect">
            <a:avLst/>
          </a:prstGeom>
          <a:noFill/>
        </p:spPr>
        <p:txBody>
          <a:bodyPr wrap="square" rtlCol="0">
            <a:spAutoFit/>
          </a:bodyPr>
          <a:lstStyle/>
          <a:p>
            <a:pPr algn="ctr"/>
            <a:r>
              <a:rPr lang="en-US" sz="3600" b="1" dirty="0" smtClean="0"/>
              <a:t>TỰ NHIÊN VÀ XÃ HỘI</a:t>
            </a:r>
            <a:endParaRPr lang="en-US" sz="3600" b="1" dirty="0"/>
          </a:p>
        </p:txBody>
      </p:sp>
    </p:spTree>
    <p:custDataLst>
      <p:tags r:id="rId1"/>
    </p:custDataLst>
    <p:extLst>
      <p:ext uri="{BB962C8B-B14F-4D97-AF65-F5344CB8AC3E}">
        <p14:creationId xmlns:p14="http://schemas.microsoft.com/office/powerpoint/2010/main" val="327761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87774" y="1427018"/>
            <a:ext cx="11362948" cy="5430982"/>
          </a:xfrm>
          <a:prstGeom prst="rect">
            <a:avLst/>
          </a:prstGeom>
        </p:spPr>
      </p:pic>
      <p:sp>
        <p:nvSpPr>
          <p:cNvPr id="4" name="Rectangle 2"/>
          <p:cNvSpPr txBox="1">
            <a:spLocks noChangeArrowheads="1"/>
          </p:cNvSpPr>
          <p:nvPr/>
        </p:nvSpPr>
        <p:spPr bwMode="auto">
          <a:xfrm>
            <a:off x="3165565" y="626746"/>
            <a:ext cx="6835631" cy="485185"/>
          </a:xfrm>
          <a:prstGeom prst="rect">
            <a:avLst/>
          </a:prstGeom>
          <a:noFill/>
          <a:ln w="9525">
            <a:noFill/>
            <a:miter lim="800000"/>
            <a:headEnd/>
            <a:tailEnd/>
          </a:ln>
          <a:effectLst/>
        </p:spPr>
        <p:txBody>
          <a:bodyPr anchor="ctr"/>
          <a:lstStyle/>
          <a:p>
            <a:pPr algn="ctr">
              <a:defRPr/>
            </a:pPr>
            <a:r>
              <a:rPr lang="en-US" sz="3200" kern="0" dirty="0" err="1" smtClean="0">
                <a:solidFill>
                  <a:srgbClr val="FF0000"/>
                </a:solidFill>
                <a:latin typeface="Arial" panose="020B0604020202020204" pitchFamily="34" charset="0"/>
                <a:cs typeface="Arial" panose="020B0604020202020204" pitchFamily="34" charset="0"/>
              </a:rPr>
              <a:t>Hoạt</a:t>
            </a:r>
            <a:r>
              <a:rPr lang="en-US" sz="3200" kern="0" dirty="0" smtClean="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động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mua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bán</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hàng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hóa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tiết</a:t>
            </a:r>
            <a:r>
              <a:rPr lang="en-US" sz="3200" kern="0" dirty="0">
                <a:solidFill>
                  <a:srgbClr val="FF0000"/>
                </a:solidFill>
                <a:latin typeface="Arial" panose="020B0604020202020204" pitchFamily="34" charset="0"/>
                <a:cs typeface="Arial" panose="020B0604020202020204" pitchFamily="34" charset="0"/>
              </a:rPr>
              <a:t> </a:t>
            </a:r>
            <a:r>
              <a:rPr lang="en-US" sz="3200" kern="0" dirty="0" smtClean="0">
                <a:solidFill>
                  <a:srgbClr val="FF0000"/>
                </a:solidFill>
                <a:latin typeface="Arial" panose="020B0604020202020204" pitchFamily="34" charset="0"/>
                <a:cs typeface="Arial" panose="020B0604020202020204" pitchFamily="34" charset="0"/>
              </a:rPr>
              <a:t>2)</a:t>
            </a:r>
            <a:endParaRPr lang="en-US" sz="3200"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4239623" y="1728672"/>
            <a:ext cx="1970108" cy="461665"/>
          </a:xfrm>
          <a:prstGeom prst="rect">
            <a:avLst/>
          </a:prstGeom>
          <a:solidFill>
            <a:srgbClr val="37AF92"/>
          </a:solidFill>
          <a:ln>
            <a:solidFill>
              <a:srgbClr val="37AF9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smtClean="0">
                <a:solidFill>
                  <a:schemeClr val="bg1"/>
                </a:solidFill>
                <a:latin typeface="Arial" panose="020B0604020202020204" pitchFamily="34" charset="0"/>
                <a:cs typeface="Arial" panose="020B0604020202020204" pitchFamily="34" charset="0"/>
              </a:rPr>
              <a:t>Tổng</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kết</a:t>
            </a: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3688027" y="1728673"/>
            <a:ext cx="3073301" cy="461665"/>
          </a:xfrm>
          <a:prstGeom prst="rect">
            <a:avLst/>
          </a:prstGeom>
          <a:solidFill>
            <a:srgbClr val="37AF92"/>
          </a:solidFill>
          <a:ln>
            <a:solidFill>
              <a:srgbClr val="37AF9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smtClean="0">
                <a:solidFill>
                  <a:schemeClr val="bg1"/>
                </a:solidFill>
                <a:latin typeface="Arial" panose="020B0604020202020204" pitchFamily="34" charset="0"/>
                <a:cs typeface="Arial" panose="020B0604020202020204" pitchFamily="34" charset="0"/>
              </a:rPr>
              <a:t>Củng</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cố</a:t>
            </a:r>
            <a:r>
              <a:rPr lang="en-US" sz="2400" b="1" dirty="0" smtClean="0">
                <a:solidFill>
                  <a:schemeClr val="bg1"/>
                </a:solidFill>
                <a:latin typeface="Arial" panose="020B0604020202020204" pitchFamily="34" charset="0"/>
                <a:cs typeface="Arial" panose="020B0604020202020204" pitchFamily="34" charset="0"/>
              </a:rPr>
              <a:t> - </a:t>
            </a:r>
            <a:r>
              <a:rPr lang="en-US" sz="2400" b="1" dirty="0" err="1" smtClean="0">
                <a:solidFill>
                  <a:schemeClr val="bg1"/>
                </a:solidFill>
                <a:latin typeface="Arial" panose="020B0604020202020204" pitchFamily="34" charset="0"/>
                <a:cs typeface="Arial" panose="020B0604020202020204" pitchFamily="34" charset="0"/>
              </a:rPr>
              <a:t>Dặn</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dò</a:t>
            </a:r>
            <a:endParaRPr lang="en-US" sz="24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4028971" y="-19585"/>
            <a:ext cx="4932218" cy="646331"/>
          </a:xfrm>
          <a:prstGeom prst="rect">
            <a:avLst/>
          </a:prstGeom>
          <a:noFill/>
        </p:spPr>
        <p:txBody>
          <a:bodyPr wrap="square" rtlCol="0">
            <a:spAutoFit/>
          </a:bodyPr>
          <a:lstStyle/>
          <a:p>
            <a:pPr algn="ctr"/>
            <a:r>
              <a:rPr lang="en-US" sz="3600" b="1" dirty="0" smtClean="0"/>
              <a:t>TỰ NHIÊN VÀ XÃ HỘI</a:t>
            </a:r>
            <a:endParaRPr lang="en-US" sz="3600" b="1" dirty="0"/>
          </a:p>
        </p:txBody>
      </p:sp>
    </p:spTree>
    <p:custDataLst>
      <p:tags r:id="rId1"/>
    </p:custDataLst>
    <p:extLst>
      <p:ext uri="{BB962C8B-B14F-4D97-AF65-F5344CB8AC3E}">
        <p14:creationId xmlns:p14="http://schemas.microsoft.com/office/powerpoint/2010/main" val="289403006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1218" y="268144"/>
            <a:ext cx="10515600" cy="618548"/>
          </a:xfrm>
        </p:spPr>
        <p:txBody>
          <a:bodyPr>
            <a:noAutofit/>
          </a:bodyPr>
          <a:lstStyle/>
          <a:p>
            <a:r>
              <a:rPr lang="en-US" b="1" dirty="0" err="1" smtClean="0">
                <a:solidFill>
                  <a:schemeClr val="accent6"/>
                </a:solidFill>
              </a:rPr>
              <a:t>Khởi</a:t>
            </a:r>
            <a:r>
              <a:rPr lang="en-US" b="1" dirty="0" smtClean="0">
                <a:solidFill>
                  <a:schemeClr val="accent6"/>
                </a:solidFill>
              </a:rPr>
              <a:t> </a:t>
            </a:r>
            <a:r>
              <a:rPr lang="en-US" b="1" dirty="0" err="1" smtClean="0">
                <a:solidFill>
                  <a:schemeClr val="accent6"/>
                </a:solidFill>
              </a:rPr>
              <a:t>động</a:t>
            </a:r>
            <a:endParaRPr lang="en-US" b="1" dirty="0">
              <a:solidFill>
                <a:schemeClr val="accent6"/>
              </a:solidFill>
            </a:endParaRPr>
          </a:p>
        </p:txBody>
      </p:sp>
      <p:sp>
        <p:nvSpPr>
          <p:cNvPr id="3" name="Content Placeholder 2"/>
          <p:cNvSpPr>
            <a:spLocks noGrp="1"/>
          </p:cNvSpPr>
          <p:nvPr>
            <p:ph idx="1"/>
          </p:nvPr>
        </p:nvSpPr>
        <p:spPr>
          <a:xfrm>
            <a:off x="741218" y="1219200"/>
            <a:ext cx="10515600" cy="3851564"/>
          </a:xfrm>
        </p:spPr>
        <p:txBody>
          <a:bodyPr/>
          <a:lstStyle/>
          <a:p>
            <a:pPr marL="0" indent="0">
              <a:buNone/>
            </a:pPr>
            <a:r>
              <a:rPr lang="en-US" dirty="0" err="1" smtClean="0"/>
              <a:t>Trò</a:t>
            </a:r>
            <a:r>
              <a:rPr lang="en-US" dirty="0" smtClean="0"/>
              <a:t> </a:t>
            </a:r>
            <a:r>
              <a:rPr lang="en-US" dirty="0" err="1" smtClean="0"/>
              <a:t>chơi</a:t>
            </a:r>
            <a:r>
              <a:rPr lang="en-US" dirty="0" smtClean="0"/>
              <a:t> : </a:t>
            </a:r>
            <a:r>
              <a:rPr lang="en-US" dirty="0" err="1" smtClean="0"/>
              <a:t>Đi</a:t>
            </a:r>
            <a:r>
              <a:rPr lang="en-US" dirty="0" smtClean="0"/>
              <a:t> </a:t>
            </a:r>
            <a:r>
              <a:rPr lang="en-US" dirty="0" err="1" smtClean="0"/>
              <a:t>chợ</a:t>
            </a:r>
            <a:r>
              <a:rPr lang="en-US" dirty="0" smtClean="0"/>
              <a:t> </a:t>
            </a:r>
            <a:r>
              <a:rPr lang="en-US" dirty="0" err="1" smtClean="0"/>
              <a:t>mua</a:t>
            </a:r>
            <a:r>
              <a:rPr lang="en-US" dirty="0" smtClean="0"/>
              <a:t> </a:t>
            </a:r>
            <a:r>
              <a:rPr lang="en-US" dirty="0" err="1" smtClean="0"/>
              <a:t>sắm</a:t>
            </a:r>
            <a:endParaRPr lang="en-US" dirty="0" smtClean="0"/>
          </a:p>
          <a:p>
            <a:pPr marL="0" indent="0">
              <a:buNone/>
            </a:pPr>
            <a:r>
              <a:rPr lang="en-US" u="sng" dirty="0" err="1"/>
              <a:t>Luật</a:t>
            </a:r>
            <a:r>
              <a:rPr lang="en-US" u="sng" dirty="0"/>
              <a:t> </a:t>
            </a:r>
            <a:r>
              <a:rPr lang="en-US" u="sng" dirty="0" err="1"/>
              <a:t>chơi</a:t>
            </a:r>
            <a:r>
              <a:rPr lang="en-US" u="sng" dirty="0"/>
              <a:t>: </a:t>
            </a:r>
            <a:endParaRPr lang="en-US" dirty="0"/>
          </a:p>
          <a:p>
            <a:pPr marL="0" indent="0">
              <a:buNone/>
            </a:pPr>
            <a:r>
              <a:rPr lang="en-US" dirty="0"/>
              <a:t>- </a:t>
            </a:r>
            <a:r>
              <a:rPr lang="en-US" dirty="0" err="1"/>
              <a:t>Lớp</a:t>
            </a:r>
            <a:r>
              <a:rPr lang="en-US" dirty="0"/>
              <a:t> </a:t>
            </a:r>
            <a:r>
              <a:rPr lang="en-US" dirty="0" err="1"/>
              <a:t>được</a:t>
            </a:r>
            <a:r>
              <a:rPr lang="en-US" dirty="0"/>
              <a:t> chia </a:t>
            </a:r>
            <a:r>
              <a:rPr lang="en-US" dirty="0" err="1"/>
              <a:t>thành</a:t>
            </a:r>
            <a:r>
              <a:rPr lang="en-US" dirty="0"/>
              <a:t> 2</a:t>
            </a:r>
            <a:r>
              <a:rPr lang="en-US" dirty="0" smtClean="0"/>
              <a:t> </a:t>
            </a:r>
            <a:r>
              <a:rPr lang="en-US" dirty="0" err="1"/>
              <a:t>đội</a:t>
            </a:r>
            <a:r>
              <a:rPr lang="en-US" dirty="0"/>
              <a:t> </a:t>
            </a:r>
            <a:r>
              <a:rPr lang="en-US" dirty="0" err="1"/>
              <a:t>chơi</a:t>
            </a:r>
            <a:r>
              <a:rPr lang="en-US" dirty="0"/>
              <a:t>, </a:t>
            </a:r>
            <a:r>
              <a:rPr lang="en-US" dirty="0" err="1"/>
              <a:t>mỗi</a:t>
            </a:r>
            <a:r>
              <a:rPr lang="en-US" dirty="0"/>
              <a:t> </a:t>
            </a:r>
            <a:r>
              <a:rPr lang="en-US" dirty="0" err="1"/>
              <a:t>đội</a:t>
            </a:r>
            <a:r>
              <a:rPr lang="en-US" dirty="0"/>
              <a:t> </a:t>
            </a:r>
            <a:r>
              <a:rPr lang="en-US" dirty="0" err="1"/>
              <a:t>được</a:t>
            </a:r>
            <a:r>
              <a:rPr lang="en-US" dirty="0"/>
              <a:t> chia 1 </a:t>
            </a:r>
            <a:r>
              <a:rPr lang="en-US" dirty="0" err="1"/>
              <a:t>phần</a:t>
            </a:r>
            <a:r>
              <a:rPr lang="en-US" dirty="0"/>
              <a:t> </a:t>
            </a:r>
            <a:r>
              <a:rPr lang="en-US" dirty="0" err="1" smtClean="0"/>
              <a:t>màn</a:t>
            </a:r>
            <a:r>
              <a:rPr lang="en-US" dirty="0" smtClean="0"/>
              <a:t> </a:t>
            </a:r>
            <a:r>
              <a:rPr lang="en-US" dirty="0" err="1" smtClean="0"/>
              <a:t>hình</a:t>
            </a:r>
            <a:r>
              <a:rPr lang="en-US" dirty="0" smtClean="0"/>
              <a:t>. </a:t>
            </a:r>
            <a:r>
              <a:rPr lang="en-US" dirty="0" err="1"/>
              <a:t>Trên</a:t>
            </a:r>
            <a:r>
              <a:rPr lang="en-US" dirty="0"/>
              <a:t> </a:t>
            </a:r>
            <a:r>
              <a:rPr lang="en-US" dirty="0" err="1"/>
              <a:t>từng</a:t>
            </a:r>
            <a:r>
              <a:rPr lang="en-US" dirty="0"/>
              <a:t> </a:t>
            </a:r>
            <a:r>
              <a:rPr lang="en-US" dirty="0" err="1"/>
              <a:t>phần</a:t>
            </a:r>
            <a:r>
              <a:rPr lang="en-US" dirty="0"/>
              <a:t> </a:t>
            </a:r>
            <a:r>
              <a:rPr lang="en-US" dirty="0" err="1" smtClean="0"/>
              <a:t>màn</a:t>
            </a:r>
            <a:r>
              <a:rPr lang="en-US" dirty="0" smtClean="0"/>
              <a:t> </a:t>
            </a:r>
            <a:r>
              <a:rPr lang="en-US" dirty="0" err="1" smtClean="0"/>
              <a:t>hình</a:t>
            </a:r>
            <a:r>
              <a:rPr lang="en-US" dirty="0" smtClean="0"/>
              <a:t> </a:t>
            </a:r>
            <a:r>
              <a:rPr lang="en-US" dirty="0" err="1"/>
              <a:t>ghi</a:t>
            </a:r>
            <a:r>
              <a:rPr lang="en-US" dirty="0"/>
              <a:t>: </a:t>
            </a:r>
            <a:r>
              <a:rPr lang="en-US" dirty="0" err="1"/>
              <a:t>Hàng</a:t>
            </a:r>
            <a:r>
              <a:rPr lang="en-US" dirty="0"/>
              <a:t> </a:t>
            </a:r>
            <a:r>
              <a:rPr lang="en-US" dirty="0" err="1"/>
              <a:t>thực</a:t>
            </a:r>
            <a:r>
              <a:rPr lang="en-US" dirty="0"/>
              <a:t> </a:t>
            </a:r>
            <a:r>
              <a:rPr lang="en-US" dirty="0" err="1"/>
              <a:t>phẩm</a:t>
            </a:r>
            <a:r>
              <a:rPr lang="en-US" dirty="0"/>
              <a:t>, </a:t>
            </a:r>
            <a:r>
              <a:rPr lang="en-US" dirty="0" err="1"/>
              <a:t>Đồ</a:t>
            </a:r>
            <a:r>
              <a:rPr lang="en-US" dirty="0"/>
              <a:t> </a:t>
            </a:r>
            <a:r>
              <a:rPr lang="en-US" dirty="0" err="1"/>
              <a:t>dùng</a:t>
            </a:r>
            <a:r>
              <a:rPr lang="en-US" dirty="0"/>
              <a:t> </a:t>
            </a:r>
            <a:r>
              <a:rPr lang="en-US" dirty="0" err="1"/>
              <a:t>học</a:t>
            </a:r>
            <a:r>
              <a:rPr lang="en-US" dirty="0"/>
              <a:t> </a:t>
            </a:r>
            <a:r>
              <a:rPr lang="en-US" dirty="0" err="1"/>
              <a:t>tập</a:t>
            </a:r>
            <a:endParaRPr lang="en-US" dirty="0"/>
          </a:p>
          <a:p>
            <a:pPr marL="0" indent="0">
              <a:buNone/>
            </a:pPr>
            <a:r>
              <a:rPr lang="en-US" dirty="0"/>
              <a:t>- </a:t>
            </a:r>
            <a:r>
              <a:rPr lang="en-US" dirty="0" err="1"/>
              <a:t>Các</a:t>
            </a:r>
            <a:r>
              <a:rPr lang="en-US" dirty="0"/>
              <a:t> </a:t>
            </a:r>
            <a:r>
              <a:rPr lang="en-US" dirty="0" err="1"/>
              <a:t>đội</a:t>
            </a:r>
            <a:r>
              <a:rPr lang="en-US" dirty="0"/>
              <a:t> </a:t>
            </a:r>
            <a:r>
              <a:rPr lang="en-US" dirty="0" err="1"/>
              <a:t>lần</a:t>
            </a:r>
            <a:r>
              <a:rPr lang="en-US" dirty="0"/>
              <a:t> </a:t>
            </a:r>
            <a:r>
              <a:rPr lang="en-US" dirty="0" err="1"/>
              <a:t>lượt</a:t>
            </a:r>
            <a:r>
              <a:rPr lang="en-US" dirty="0"/>
              <a:t> </a:t>
            </a:r>
            <a:r>
              <a:rPr lang="en-US" dirty="0" err="1"/>
              <a:t>lên</a:t>
            </a:r>
            <a:r>
              <a:rPr lang="en-US" dirty="0"/>
              <a:t> </a:t>
            </a:r>
            <a:r>
              <a:rPr lang="en-US" dirty="0" err="1"/>
              <a:t>viết</a:t>
            </a:r>
            <a:r>
              <a:rPr lang="en-US" dirty="0"/>
              <a:t> </a:t>
            </a:r>
            <a:r>
              <a:rPr lang="en-US" dirty="0" err="1"/>
              <a:t>tên</a:t>
            </a:r>
            <a:r>
              <a:rPr lang="en-US" dirty="0"/>
              <a:t> </a:t>
            </a:r>
            <a:r>
              <a:rPr lang="en-US" dirty="0" err="1"/>
              <a:t>hàng</a:t>
            </a:r>
            <a:r>
              <a:rPr lang="en-US" dirty="0"/>
              <a:t> </a:t>
            </a:r>
            <a:r>
              <a:rPr lang="en-US" dirty="0" err="1"/>
              <a:t>hóa</a:t>
            </a:r>
            <a:r>
              <a:rPr lang="en-US" dirty="0"/>
              <a:t> </a:t>
            </a:r>
            <a:r>
              <a:rPr lang="en-US" dirty="0" err="1"/>
              <a:t>vào</a:t>
            </a:r>
            <a:r>
              <a:rPr lang="en-US" dirty="0"/>
              <a:t> </a:t>
            </a:r>
            <a:r>
              <a:rPr lang="en-US" dirty="0" err="1"/>
              <a:t>phần</a:t>
            </a:r>
            <a:r>
              <a:rPr lang="en-US" dirty="0"/>
              <a:t> </a:t>
            </a:r>
            <a:r>
              <a:rPr lang="en-US" dirty="0" err="1"/>
              <a:t>bảng</a:t>
            </a:r>
            <a:r>
              <a:rPr lang="en-US" dirty="0"/>
              <a:t> </a:t>
            </a:r>
            <a:r>
              <a:rPr lang="en-US" dirty="0" err="1"/>
              <a:t>của</a:t>
            </a:r>
            <a:r>
              <a:rPr lang="en-US" dirty="0"/>
              <a:t> </a:t>
            </a:r>
            <a:r>
              <a:rPr lang="en-US" dirty="0" err="1"/>
              <a:t>mình</a:t>
            </a:r>
            <a:r>
              <a:rPr lang="en-US" dirty="0"/>
              <a:t> </a:t>
            </a:r>
            <a:r>
              <a:rPr lang="en-US" dirty="0" err="1"/>
              <a:t>cho</a:t>
            </a:r>
            <a:r>
              <a:rPr lang="en-US" dirty="0"/>
              <a:t> </a:t>
            </a:r>
            <a:r>
              <a:rPr lang="en-US" dirty="0" err="1"/>
              <a:t>phù</a:t>
            </a:r>
            <a:r>
              <a:rPr lang="en-US" dirty="0"/>
              <a:t> </a:t>
            </a:r>
            <a:r>
              <a:rPr lang="en-US" dirty="0" err="1"/>
              <a:t>hợp</a:t>
            </a:r>
            <a:r>
              <a:rPr lang="en-US" dirty="0"/>
              <a:t>.</a:t>
            </a:r>
          </a:p>
          <a:p>
            <a:pPr marL="0" indent="0">
              <a:buNone/>
            </a:pPr>
            <a:r>
              <a:rPr lang="en-US" dirty="0"/>
              <a:t>- </a:t>
            </a:r>
            <a:r>
              <a:rPr lang="en-US" dirty="0" err="1"/>
              <a:t>Sau</a:t>
            </a:r>
            <a:r>
              <a:rPr lang="en-US" dirty="0"/>
              <a:t> 2 </a:t>
            </a:r>
            <a:r>
              <a:rPr lang="en-US" dirty="0" err="1"/>
              <a:t>phút</a:t>
            </a:r>
            <a:r>
              <a:rPr lang="en-US" dirty="0"/>
              <a:t>, </a:t>
            </a:r>
            <a:r>
              <a:rPr lang="en-US" dirty="0" err="1"/>
              <a:t>đội</a:t>
            </a:r>
            <a:r>
              <a:rPr lang="en-US" dirty="0"/>
              <a:t> </a:t>
            </a:r>
            <a:r>
              <a:rPr lang="en-US" dirty="0" err="1"/>
              <a:t>nào</a:t>
            </a:r>
            <a:r>
              <a:rPr lang="en-US" dirty="0"/>
              <a:t> </a:t>
            </a:r>
            <a:r>
              <a:rPr lang="en-US" dirty="0" err="1"/>
              <a:t>ghi</a:t>
            </a:r>
            <a:r>
              <a:rPr lang="en-US" dirty="0"/>
              <a:t> </a:t>
            </a:r>
            <a:r>
              <a:rPr lang="en-US" dirty="0" err="1"/>
              <a:t>được</a:t>
            </a:r>
            <a:r>
              <a:rPr lang="en-US" dirty="0"/>
              <a:t> </a:t>
            </a:r>
            <a:r>
              <a:rPr lang="en-US" dirty="0" err="1"/>
              <a:t>nhiều</a:t>
            </a:r>
            <a:r>
              <a:rPr lang="en-US" dirty="0"/>
              <a:t> </a:t>
            </a:r>
            <a:r>
              <a:rPr lang="en-US" dirty="0" err="1"/>
              <a:t>đáp</a:t>
            </a:r>
            <a:r>
              <a:rPr lang="en-US" dirty="0"/>
              <a:t> </a:t>
            </a:r>
            <a:r>
              <a:rPr lang="en-US" dirty="0" err="1"/>
              <a:t>án</a:t>
            </a:r>
            <a:r>
              <a:rPr lang="en-US" dirty="0"/>
              <a:t> </a:t>
            </a:r>
            <a:r>
              <a:rPr lang="en-US" dirty="0" err="1"/>
              <a:t>chính</a:t>
            </a:r>
            <a:r>
              <a:rPr lang="en-US" dirty="0"/>
              <a:t> </a:t>
            </a:r>
            <a:r>
              <a:rPr lang="en-US" dirty="0" err="1"/>
              <a:t>xác</a:t>
            </a:r>
            <a:r>
              <a:rPr lang="en-US" dirty="0"/>
              <a:t> </a:t>
            </a:r>
            <a:r>
              <a:rPr lang="en-US" dirty="0" err="1"/>
              <a:t>hơn</a:t>
            </a:r>
            <a:r>
              <a:rPr lang="en-US" dirty="0"/>
              <a:t>, </a:t>
            </a:r>
            <a:r>
              <a:rPr lang="en-US" dirty="0" err="1"/>
              <a:t>đội</a:t>
            </a:r>
            <a:r>
              <a:rPr lang="en-US" dirty="0"/>
              <a:t> </a:t>
            </a:r>
            <a:r>
              <a:rPr lang="en-US" dirty="0" err="1"/>
              <a:t>đó</a:t>
            </a:r>
            <a:r>
              <a:rPr lang="en-US" dirty="0"/>
              <a:t> </a:t>
            </a:r>
            <a:r>
              <a:rPr lang="en-US" dirty="0" err="1"/>
              <a:t>chiến</a:t>
            </a:r>
            <a:r>
              <a:rPr lang="en-US" dirty="0"/>
              <a:t> </a:t>
            </a:r>
            <a:r>
              <a:rPr lang="en-US" dirty="0" err="1"/>
              <a:t>thắng</a:t>
            </a:r>
            <a:r>
              <a:rPr lang="en-US" dirty="0"/>
              <a:t>. </a:t>
            </a:r>
          </a:p>
          <a:p>
            <a:pPr marL="0" indent="0">
              <a:buNone/>
            </a:pPr>
            <a:endParaRPr lang="en-US" dirty="0"/>
          </a:p>
        </p:txBody>
      </p:sp>
    </p:spTree>
    <p:custDataLst>
      <p:tags r:id="rId1"/>
    </p:custDataLst>
    <p:extLst>
      <p:ext uri="{BB962C8B-B14F-4D97-AF65-F5344CB8AC3E}">
        <p14:creationId xmlns:p14="http://schemas.microsoft.com/office/powerpoint/2010/main" val="906922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F20F53F7-B344-4AE1-AC84-665077B59B91}"/>
              </a:ext>
            </a:extLst>
          </p:cNvPr>
          <p:cNvSpPr txBox="1"/>
          <p:nvPr/>
        </p:nvSpPr>
        <p:spPr>
          <a:xfrm>
            <a:off x="737999" y="1315843"/>
            <a:ext cx="8612358" cy="461665"/>
          </a:xfrm>
          <a:prstGeom prst="rect">
            <a:avLst/>
          </a:prstGeom>
          <a:noFill/>
        </p:spPr>
        <p:txBody>
          <a:bodyPr wrap="square" rtlCol="0">
            <a:spAutoFit/>
          </a:bodyPr>
          <a:lstStyle/>
          <a:p>
            <a:r>
              <a:rPr lang="en-US" sz="2400" smtClean="0">
                <a:latin typeface="Arial" panose="020B0604020202020204" pitchFamily="34" charset="0"/>
                <a:cs typeface="Arial" panose="020B0604020202020204" pitchFamily="34" charset="0"/>
              </a:rPr>
              <a:t>Quan sát các hình dưới đây và cho biết:</a:t>
            </a:r>
            <a:endParaRPr lang="en-US" sz="2400" dirty="0">
              <a:latin typeface="Arial" panose="020B0604020202020204" pitchFamily="34" charset="0"/>
              <a:cs typeface="Arial" panose="020B0604020202020204" pitchFamily="34" charset="0"/>
            </a:endParaRPr>
          </a:p>
        </p:txBody>
      </p:sp>
      <p:sp>
        <p:nvSpPr>
          <p:cNvPr id="8" name="Rectangle 2"/>
          <p:cNvSpPr txBox="1">
            <a:spLocks noChangeArrowheads="1"/>
          </p:cNvSpPr>
          <p:nvPr/>
        </p:nvSpPr>
        <p:spPr bwMode="auto">
          <a:xfrm>
            <a:off x="3280772" y="477126"/>
            <a:ext cx="6835631" cy="443621"/>
          </a:xfrm>
          <a:prstGeom prst="rect">
            <a:avLst/>
          </a:prstGeom>
          <a:noFill/>
          <a:ln w="9525">
            <a:noFill/>
            <a:miter lim="800000"/>
            <a:headEnd/>
            <a:tailEnd/>
          </a:ln>
          <a:effectLst/>
        </p:spPr>
        <p:txBody>
          <a:bodyPr anchor="ctr"/>
          <a:lstStyle/>
          <a:p>
            <a:pPr algn="ctr">
              <a:defRPr/>
            </a:pPr>
            <a:r>
              <a:rPr lang="en-US" sz="3200" kern="0" dirty="0" err="1" smtClean="0">
                <a:solidFill>
                  <a:srgbClr val="FF0000"/>
                </a:solidFill>
                <a:latin typeface="Arial" panose="020B0604020202020204" pitchFamily="34" charset="0"/>
                <a:cs typeface="Arial" panose="020B0604020202020204" pitchFamily="34" charset="0"/>
              </a:rPr>
              <a:t>Hoạt</a:t>
            </a:r>
            <a:r>
              <a:rPr lang="en-US" sz="3200" kern="0" dirty="0" smtClean="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động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mua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bán</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hàng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hóa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tiết</a:t>
            </a:r>
            <a:r>
              <a:rPr lang="en-US" sz="3200" kern="0" dirty="0">
                <a:solidFill>
                  <a:srgbClr val="FF0000"/>
                </a:solidFill>
                <a:latin typeface="Arial" panose="020B0604020202020204" pitchFamily="34" charset="0"/>
                <a:cs typeface="Arial" panose="020B0604020202020204" pitchFamily="34" charset="0"/>
              </a:rPr>
              <a:t> </a:t>
            </a:r>
            <a:r>
              <a:rPr lang="en-US" sz="3200" kern="0" dirty="0" smtClean="0">
                <a:solidFill>
                  <a:srgbClr val="FF0000"/>
                </a:solidFill>
                <a:latin typeface="Arial" panose="020B0604020202020204" pitchFamily="34" charset="0"/>
                <a:cs typeface="Arial" panose="020B0604020202020204" pitchFamily="34" charset="0"/>
              </a:rPr>
              <a:t>2)</a:t>
            </a:r>
            <a:endParaRPr lang="en-US" sz="3200"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737999" y="854178"/>
            <a:ext cx="3058146"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dirty="0" err="1" smtClean="0">
                <a:solidFill>
                  <a:srgbClr val="002060"/>
                </a:solidFill>
                <a:latin typeface="Arial" panose="020B0604020202020204" pitchFamily="34" charset="0"/>
                <a:cs typeface="Arial" panose="020B0604020202020204" pitchFamily="34" charset="0"/>
              </a:rPr>
              <a:t>Hoạt</a:t>
            </a:r>
            <a:r>
              <a:rPr lang="en-US" sz="2400" dirty="0" smtClean="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động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khám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phá</a:t>
            </a:r>
            <a:endParaRPr lang="en-US" sz="2400" dirty="0">
              <a:solidFill>
                <a:srgbClr val="00206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8515" t="10277" r="11179" b="19382"/>
          <a:stretch/>
        </p:blipFill>
        <p:spPr>
          <a:xfrm>
            <a:off x="123982" y="732740"/>
            <a:ext cx="614017" cy="649442"/>
          </a:xfrm>
          <a:prstGeom prst="rect">
            <a:avLst/>
          </a:prstGeom>
        </p:spPr>
      </p:pic>
      <p:sp>
        <p:nvSpPr>
          <p:cNvPr id="12" name="Text Box 1">
            <a:extLst>
              <a:ext uri="{FF2B5EF4-FFF2-40B4-BE49-F238E27FC236}">
                <a16:creationId xmlns:a16="http://schemas.microsoft.com/office/drawing/2014/main" id="{F20F53F7-B344-4AE1-AC84-665077B59B91}"/>
              </a:ext>
            </a:extLst>
          </p:cNvPr>
          <p:cNvSpPr txBox="1"/>
          <p:nvPr/>
        </p:nvSpPr>
        <p:spPr>
          <a:xfrm>
            <a:off x="942256" y="6066538"/>
            <a:ext cx="10074810" cy="523220"/>
          </a:xfrm>
          <a:prstGeom prst="rect">
            <a:avLst/>
          </a:prstGeom>
          <a:noFill/>
        </p:spPr>
        <p:txBody>
          <a:bodyPr wrap="square" rtlCol="0">
            <a:spAutoFit/>
          </a:bodyPr>
          <a:lstStyle/>
          <a:p>
            <a:r>
              <a:rPr lang="en-US" sz="2800" b="1" dirty="0" err="1" smtClean="0">
                <a:latin typeface="Arial" panose="020B0604020202020204" pitchFamily="34" charset="0"/>
                <a:cs typeface="Arial" panose="020B0604020202020204" pitchFamily="34" charset="0"/>
              </a:rPr>
              <a:t>Nguyên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liệu</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chính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để</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làm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ra</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những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sản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phẩm</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trên</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là</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gì</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
        <p:nvSpPr>
          <p:cNvPr id="23" name="TextBox 22"/>
          <p:cNvSpPr txBox="1"/>
          <p:nvPr/>
        </p:nvSpPr>
        <p:spPr>
          <a:xfrm>
            <a:off x="4028971" y="-19585"/>
            <a:ext cx="4932218" cy="646331"/>
          </a:xfrm>
          <a:prstGeom prst="rect">
            <a:avLst/>
          </a:prstGeom>
          <a:noFill/>
        </p:spPr>
        <p:txBody>
          <a:bodyPr wrap="square" rtlCol="0">
            <a:spAutoFit/>
          </a:bodyPr>
          <a:lstStyle/>
          <a:p>
            <a:pPr algn="ctr"/>
            <a:r>
              <a:rPr lang="en-US" sz="3600" b="1" dirty="0" smtClean="0"/>
              <a:t>TỰ NHIÊN VÀ XÃ HỘI</a:t>
            </a:r>
            <a:endParaRPr lang="en-US" sz="360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256" y="1881372"/>
            <a:ext cx="5333853" cy="348615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5079" y="1900794"/>
            <a:ext cx="5115029" cy="3447307"/>
          </a:xfrm>
          <a:prstGeom prst="rect">
            <a:avLst/>
          </a:prstGeom>
        </p:spPr>
      </p:pic>
      <p:sp>
        <p:nvSpPr>
          <p:cNvPr id="5" name="TextBox 4"/>
          <p:cNvSpPr txBox="1"/>
          <p:nvPr/>
        </p:nvSpPr>
        <p:spPr>
          <a:xfrm>
            <a:off x="2267072" y="5340059"/>
            <a:ext cx="2491117" cy="461665"/>
          </a:xfrm>
          <a:prstGeom prst="rect">
            <a:avLst/>
          </a:prstGeom>
          <a:noFill/>
        </p:spPr>
        <p:txBody>
          <a:bodyPr wrap="square" rtlCol="0">
            <a:spAutoFit/>
          </a:bodyPr>
          <a:lstStyle/>
          <a:p>
            <a:pPr algn="ctr"/>
            <a:r>
              <a:rPr lang="en-US" sz="2400" b="1" dirty="0" err="1" smtClean="0"/>
              <a:t>Mực</a:t>
            </a:r>
            <a:r>
              <a:rPr lang="en-US" sz="2400" b="1" dirty="0" smtClean="0"/>
              <a:t> </a:t>
            </a:r>
            <a:r>
              <a:rPr lang="en-US" sz="2400" b="1" dirty="0" err="1" smtClean="0"/>
              <a:t>khô</a:t>
            </a:r>
            <a:r>
              <a:rPr lang="en-US" sz="2400" b="1" dirty="0" smtClean="0"/>
              <a:t> </a:t>
            </a:r>
            <a:r>
              <a:rPr lang="en-US" sz="2400" b="1" dirty="0" err="1" smtClean="0"/>
              <a:t>Cát</a:t>
            </a:r>
            <a:r>
              <a:rPr lang="en-US" sz="2400" b="1" dirty="0" smtClean="0"/>
              <a:t> </a:t>
            </a:r>
            <a:r>
              <a:rPr lang="en-US" sz="2400" b="1" dirty="0" err="1" smtClean="0"/>
              <a:t>Bà</a:t>
            </a:r>
            <a:endParaRPr lang="en-US" sz="2400" b="1" dirty="0"/>
          </a:p>
        </p:txBody>
      </p:sp>
      <p:sp>
        <p:nvSpPr>
          <p:cNvPr id="24" name="TextBox 23"/>
          <p:cNvSpPr txBox="1"/>
          <p:nvPr/>
        </p:nvSpPr>
        <p:spPr>
          <a:xfrm>
            <a:off x="8104798" y="5394986"/>
            <a:ext cx="2491117" cy="461665"/>
          </a:xfrm>
          <a:prstGeom prst="rect">
            <a:avLst/>
          </a:prstGeom>
          <a:noFill/>
        </p:spPr>
        <p:txBody>
          <a:bodyPr wrap="square" rtlCol="0">
            <a:spAutoFit/>
          </a:bodyPr>
          <a:lstStyle/>
          <a:p>
            <a:pPr algn="ctr"/>
            <a:r>
              <a:rPr lang="en-US" sz="2400" b="1" dirty="0" err="1" smtClean="0"/>
              <a:t>Chả</a:t>
            </a:r>
            <a:r>
              <a:rPr lang="en-US" sz="2400" b="1" dirty="0" smtClean="0"/>
              <a:t> </a:t>
            </a:r>
            <a:r>
              <a:rPr lang="en-US" sz="2400" b="1" dirty="0" err="1" smtClean="0"/>
              <a:t>chìa</a:t>
            </a:r>
            <a:r>
              <a:rPr lang="en-US" sz="2400" b="1" dirty="0" smtClean="0"/>
              <a:t> </a:t>
            </a:r>
            <a:r>
              <a:rPr lang="en-US" sz="2400" b="1" dirty="0" err="1" smtClean="0"/>
              <a:t>Hạ</a:t>
            </a:r>
            <a:r>
              <a:rPr lang="en-US" sz="2400" b="1" dirty="0" smtClean="0"/>
              <a:t> </a:t>
            </a:r>
            <a:r>
              <a:rPr lang="en-US" sz="2400" b="1" dirty="0" err="1" smtClean="0"/>
              <a:t>Lũng</a:t>
            </a:r>
            <a:endParaRPr lang="en-US" sz="2400" b="1" dirty="0"/>
          </a:p>
        </p:txBody>
      </p:sp>
    </p:spTree>
    <p:custDataLst>
      <p:tags r:id="rId1"/>
    </p:custDataLst>
    <p:extLst>
      <p:ext uri="{BB962C8B-B14F-4D97-AF65-F5344CB8AC3E}">
        <p14:creationId xmlns:p14="http://schemas.microsoft.com/office/powerpoint/2010/main" val="382619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11"/>
                                        </p:tgtEl>
                                        <p:attrNameLst>
                                          <p:attrName>r</p:attrName>
                                        </p:attrNameLst>
                                      </p:cBhvr>
                                    </p:animRot>
                                    <p:animRot by="-240000">
                                      <p:cBhvr>
                                        <p:cTn id="10" dur="200" fill="hold">
                                          <p:stCondLst>
                                            <p:cond delay="200"/>
                                          </p:stCondLst>
                                        </p:cTn>
                                        <p:tgtEl>
                                          <p:spTgt spid="11"/>
                                        </p:tgtEl>
                                        <p:attrNameLst>
                                          <p:attrName>r</p:attrName>
                                        </p:attrNameLst>
                                      </p:cBhvr>
                                    </p:animRot>
                                    <p:animRot by="240000">
                                      <p:cBhvr>
                                        <p:cTn id="11" dur="200" fill="hold">
                                          <p:stCondLst>
                                            <p:cond delay="400"/>
                                          </p:stCondLst>
                                        </p:cTn>
                                        <p:tgtEl>
                                          <p:spTgt spid="11"/>
                                        </p:tgtEl>
                                        <p:attrNameLst>
                                          <p:attrName>r</p:attrName>
                                        </p:attrNameLst>
                                      </p:cBhvr>
                                    </p:animRot>
                                    <p:animRot by="-240000">
                                      <p:cBhvr>
                                        <p:cTn id="12" dur="200" fill="hold">
                                          <p:stCondLst>
                                            <p:cond delay="600"/>
                                          </p:stCondLst>
                                        </p:cTn>
                                        <p:tgtEl>
                                          <p:spTgt spid="11"/>
                                        </p:tgtEl>
                                        <p:attrNameLst>
                                          <p:attrName>r</p:attrName>
                                        </p:attrNameLst>
                                      </p:cBhvr>
                                    </p:animRot>
                                    <p:animRot by="120000">
                                      <p:cBhvr>
                                        <p:cTn id="13" dur="200" fill="hold">
                                          <p:stCondLst>
                                            <p:cond delay="800"/>
                                          </p:stCondLst>
                                        </p:cTn>
                                        <p:tgtEl>
                                          <p:spTgt spid="11"/>
                                        </p:tgtEl>
                                        <p:attrNameLst>
                                          <p:attrName>r</p:attrName>
                                        </p:attrNameLst>
                                      </p:cBhvr>
                                    </p:animRo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P spid="10" grpId="0" animBg="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3280772" y="477126"/>
            <a:ext cx="6835631" cy="443621"/>
          </a:xfrm>
          <a:prstGeom prst="rect">
            <a:avLst/>
          </a:prstGeom>
          <a:noFill/>
          <a:ln w="9525">
            <a:noFill/>
            <a:miter lim="800000"/>
            <a:headEnd/>
            <a:tailEnd/>
          </a:ln>
          <a:effectLst/>
        </p:spPr>
        <p:txBody>
          <a:bodyPr anchor="ctr"/>
          <a:lstStyle/>
          <a:p>
            <a:pPr algn="ctr">
              <a:defRPr/>
            </a:pPr>
            <a:r>
              <a:rPr lang="en-US" sz="3200" kern="0" dirty="0" err="1" smtClean="0">
                <a:solidFill>
                  <a:srgbClr val="FF0000"/>
                </a:solidFill>
                <a:latin typeface="Arial" panose="020B0604020202020204" pitchFamily="34" charset="0"/>
                <a:cs typeface="Arial" panose="020B0604020202020204" pitchFamily="34" charset="0"/>
              </a:rPr>
              <a:t>Hoạt</a:t>
            </a:r>
            <a:r>
              <a:rPr lang="en-US" sz="3200" kern="0" dirty="0" smtClean="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động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mua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bán</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hàng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hóa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tiết</a:t>
            </a:r>
            <a:r>
              <a:rPr lang="en-US" sz="3200" kern="0" dirty="0">
                <a:solidFill>
                  <a:srgbClr val="FF0000"/>
                </a:solidFill>
                <a:latin typeface="Arial" panose="020B0604020202020204" pitchFamily="34" charset="0"/>
                <a:cs typeface="Arial" panose="020B0604020202020204" pitchFamily="34" charset="0"/>
              </a:rPr>
              <a:t> </a:t>
            </a:r>
            <a:r>
              <a:rPr lang="en-US" sz="3200" kern="0" dirty="0" smtClean="0">
                <a:solidFill>
                  <a:srgbClr val="FF0000"/>
                </a:solidFill>
                <a:latin typeface="Arial" panose="020B0604020202020204" pitchFamily="34" charset="0"/>
                <a:cs typeface="Arial" panose="020B0604020202020204" pitchFamily="34" charset="0"/>
              </a:rPr>
              <a:t>2)</a:t>
            </a:r>
            <a:endParaRPr lang="en-US" sz="3200"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737999" y="854178"/>
            <a:ext cx="3058146"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dirty="0" err="1" smtClean="0">
                <a:solidFill>
                  <a:srgbClr val="002060"/>
                </a:solidFill>
                <a:latin typeface="Arial" panose="020B0604020202020204" pitchFamily="34" charset="0"/>
                <a:cs typeface="Arial" panose="020B0604020202020204" pitchFamily="34" charset="0"/>
              </a:rPr>
              <a:t>Hoạt</a:t>
            </a:r>
            <a:r>
              <a:rPr lang="en-US" sz="2400" dirty="0" smtClean="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động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khám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phá</a:t>
            </a:r>
            <a:endParaRPr lang="en-US" sz="2400" dirty="0">
              <a:solidFill>
                <a:srgbClr val="00206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8515" t="10277" r="11179" b="19382"/>
          <a:stretch/>
        </p:blipFill>
        <p:spPr>
          <a:xfrm>
            <a:off x="123982" y="732740"/>
            <a:ext cx="614017" cy="649442"/>
          </a:xfrm>
          <a:prstGeom prst="rect">
            <a:avLst/>
          </a:prstGeom>
        </p:spPr>
      </p:pic>
      <p:sp>
        <p:nvSpPr>
          <p:cNvPr id="12" name="Text Box 1">
            <a:extLst>
              <a:ext uri="{FF2B5EF4-FFF2-40B4-BE49-F238E27FC236}">
                <a16:creationId xmlns:a16="http://schemas.microsoft.com/office/drawing/2014/main" id="{F20F53F7-B344-4AE1-AC84-665077B59B91}"/>
              </a:ext>
            </a:extLst>
          </p:cNvPr>
          <p:cNvSpPr txBox="1"/>
          <p:nvPr/>
        </p:nvSpPr>
        <p:spPr>
          <a:xfrm>
            <a:off x="916400" y="1437281"/>
            <a:ext cx="3006290" cy="523220"/>
          </a:xfrm>
          <a:prstGeom prst="rect">
            <a:avLst/>
          </a:prstGeom>
          <a:noFill/>
        </p:spPr>
        <p:txBody>
          <a:bodyPr wrap="square" rtlCol="0">
            <a:spAutoFit/>
          </a:bodyPr>
          <a:lstStyle/>
          <a:p>
            <a:r>
              <a:rPr lang="en-US" sz="2800" b="1" dirty="0" err="1" smtClean="0">
                <a:latin typeface="Arial" panose="020B0604020202020204" pitchFamily="34" charset="0"/>
                <a:cs typeface="Arial" panose="020B0604020202020204" pitchFamily="34" charset="0"/>
              </a:rPr>
              <a:t>Cách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chế</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biến</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
        <p:nvSpPr>
          <p:cNvPr id="23" name="TextBox 22"/>
          <p:cNvSpPr txBox="1"/>
          <p:nvPr/>
        </p:nvSpPr>
        <p:spPr>
          <a:xfrm>
            <a:off x="4028971" y="-19585"/>
            <a:ext cx="4932218" cy="646331"/>
          </a:xfrm>
          <a:prstGeom prst="rect">
            <a:avLst/>
          </a:prstGeom>
          <a:noFill/>
        </p:spPr>
        <p:txBody>
          <a:bodyPr wrap="square" rtlCol="0">
            <a:spAutoFit/>
          </a:bodyPr>
          <a:lstStyle/>
          <a:p>
            <a:pPr algn="ctr"/>
            <a:r>
              <a:rPr lang="en-US" sz="3600" b="1" dirty="0" smtClean="0"/>
              <a:t>TỰ NHIÊN VÀ XÃ HỘI</a:t>
            </a:r>
            <a:endParaRPr lang="en-US" sz="3600" b="1" dirty="0"/>
          </a:p>
        </p:txBody>
      </p:sp>
      <p:sp>
        <p:nvSpPr>
          <p:cNvPr id="5" name="TextBox 4"/>
          <p:cNvSpPr txBox="1"/>
          <p:nvPr/>
        </p:nvSpPr>
        <p:spPr>
          <a:xfrm>
            <a:off x="611454" y="2134605"/>
            <a:ext cx="3311236" cy="461665"/>
          </a:xfrm>
          <a:prstGeom prst="rect">
            <a:avLst/>
          </a:prstGeom>
          <a:noFill/>
        </p:spPr>
        <p:txBody>
          <a:bodyPr wrap="square" rtlCol="0">
            <a:spAutoFit/>
          </a:bodyPr>
          <a:lstStyle/>
          <a:p>
            <a:pPr algn="ctr"/>
            <a:r>
              <a:rPr lang="en-US" sz="2400" b="1" dirty="0" smtClean="0"/>
              <a:t>1. </a:t>
            </a:r>
            <a:r>
              <a:rPr lang="en-US" sz="2400" b="1" dirty="0" err="1" smtClean="0"/>
              <a:t>Mực</a:t>
            </a:r>
            <a:r>
              <a:rPr lang="en-US" sz="2400" b="1" dirty="0" smtClean="0"/>
              <a:t> </a:t>
            </a:r>
            <a:r>
              <a:rPr lang="en-US" sz="2400" b="1" dirty="0" err="1" smtClean="0"/>
              <a:t>khô</a:t>
            </a:r>
            <a:r>
              <a:rPr lang="en-US" sz="2400" b="1" dirty="0" smtClean="0"/>
              <a:t> </a:t>
            </a:r>
            <a:r>
              <a:rPr lang="en-US" sz="2400" b="1" dirty="0" err="1" smtClean="0"/>
              <a:t>Cát</a:t>
            </a:r>
            <a:r>
              <a:rPr lang="en-US" sz="2400" b="1" dirty="0" smtClean="0"/>
              <a:t> </a:t>
            </a:r>
            <a:r>
              <a:rPr lang="en-US" sz="2400" b="1" dirty="0" err="1" smtClean="0"/>
              <a:t>Bà</a:t>
            </a:r>
            <a:r>
              <a:rPr lang="en-US" sz="2400" b="1" dirty="0" smtClean="0"/>
              <a:t>:</a:t>
            </a:r>
            <a:endParaRPr lang="en-US" sz="2400" b="1" dirty="0"/>
          </a:p>
        </p:txBody>
      </p:sp>
      <p:sp>
        <p:nvSpPr>
          <p:cNvPr id="6" name="Rectangle 5"/>
          <p:cNvSpPr/>
          <p:nvPr/>
        </p:nvSpPr>
        <p:spPr>
          <a:xfrm>
            <a:off x="611454" y="2770374"/>
            <a:ext cx="11026364" cy="3323987"/>
          </a:xfrm>
          <a:prstGeom prst="rect">
            <a:avLst/>
          </a:prstGeom>
        </p:spPr>
        <p:txBody>
          <a:bodyPr wrap="square">
            <a:spAutoFit/>
          </a:bodyPr>
          <a:lstStyle/>
          <a:p>
            <a:pPr algn="just">
              <a:lnSpc>
                <a:spcPct val="150000"/>
              </a:lnSpc>
            </a:pPr>
            <a:r>
              <a:rPr lang="vi-VN" sz="2000" b="1" dirty="0">
                <a:solidFill>
                  <a:srgbClr val="333333"/>
                </a:solidFill>
                <a:latin typeface="Roboto" panose="02000000000000000000" pitchFamily="2" charset="0"/>
              </a:rPr>
              <a:t>Sau khi đánh bắt, mực tươi được xử lý bằng cách xẻ bụng, loại bỏ nội tạng và nang mực, chỉ giữ lại phần thân và đầu. Mực sau đó được rửa sạch bằng nước biển và phơi trực tiếp trên tàu trong khoảng 4 đến 5 ngày nắng giòn. Có hai phương pháp phơi mực chính:</a:t>
            </a:r>
          </a:p>
          <a:p>
            <a:pPr algn="just">
              <a:lnSpc>
                <a:spcPct val="150000"/>
              </a:lnSpc>
              <a:buFont typeface="Arial" panose="020B0604020202020204" pitchFamily="34" charset="0"/>
              <a:buChar char="•"/>
            </a:pPr>
            <a:r>
              <a:rPr lang="en-US" sz="2000" b="1" dirty="0" smtClean="0">
                <a:solidFill>
                  <a:srgbClr val="333333"/>
                </a:solidFill>
                <a:latin typeface="Roboto" panose="02000000000000000000" pitchFamily="2" charset="0"/>
              </a:rPr>
              <a:t> </a:t>
            </a:r>
            <a:r>
              <a:rPr lang="vi-VN" sz="2000" b="1" dirty="0" smtClean="0">
                <a:solidFill>
                  <a:srgbClr val="333333"/>
                </a:solidFill>
                <a:latin typeface="Roboto" panose="02000000000000000000" pitchFamily="2" charset="0"/>
              </a:rPr>
              <a:t>Phơi </a:t>
            </a:r>
            <a:r>
              <a:rPr lang="vi-VN" sz="2000" b="1" dirty="0">
                <a:solidFill>
                  <a:srgbClr val="333333"/>
                </a:solidFill>
                <a:latin typeface="Roboto" panose="02000000000000000000" pitchFamily="2" charset="0"/>
              </a:rPr>
              <a:t>bằng cách cột dây treo ngoài trời nắng (kiểu mực câu), giúp thân mực thẳng và thịt dày, ngon.</a:t>
            </a:r>
          </a:p>
          <a:p>
            <a:pPr algn="just">
              <a:lnSpc>
                <a:spcPct val="150000"/>
              </a:lnSpc>
              <a:buFont typeface="Arial" panose="020B0604020202020204" pitchFamily="34" charset="0"/>
              <a:buChar char="•"/>
            </a:pPr>
            <a:r>
              <a:rPr lang="en-US" sz="2000" b="1" dirty="0" smtClean="0">
                <a:solidFill>
                  <a:srgbClr val="333333"/>
                </a:solidFill>
                <a:latin typeface="Roboto" panose="02000000000000000000" pitchFamily="2" charset="0"/>
              </a:rPr>
              <a:t> </a:t>
            </a:r>
            <a:r>
              <a:rPr lang="vi-VN" sz="2000" b="1" dirty="0" smtClean="0">
                <a:solidFill>
                  <a:srgbClr val="333333"/>
                </a:solidFill>
                <a:latin typeface="Roboto" panose="02000000000000000000" pitchFamily="2" charset="0"/>
              </a:rPr>
              <a:t>Phơi </a:t>
            </a:r>
            <a:r>
              <a:rPr lang="vi-VN" sz="2000" b="1" dirty="0">
                <a:solidFill>
                  <a:srgbClr val="333333"/>
                </a:solidFill>
                <a:latin typeface="Roboto" panose="02000000000000000000" pitchFamily="2" charset="0"/>
              </a:rPr>
              <a:t>trên vĩ lưới (kiểu mực lưới), khiến thân mực bị bè ra, thịt mỏng, tạo cảm giác mềm và dễ nhai hơn so với mực phơi treo.</a:t>
            </a:r>
            <a:endParaRPr lang="vi-VN" sz="2000" b="1" i="0" dirty="0">
              <a:solidFill>
                <a:srgbClr val="333333"/>
              </a:solidFill>
              <a:effectLst/>
              <a:latin typeface="Roboto" panose="02000000000000000000" pitchFamily="2" charset="0"/>
            </a:endParaRPr>
          </a:p>
        </p:txBody>
      </p:sp>
    </p:spTree>
    <p:custDataLst>
      <p:tags r:id="rId1"/>
    </p:custDataLst>
    <p:extLst>
      <p:ext uri="{BB962C8B-B14F-4D97-AF65-F5344CB8AC3E}">
        <p14:creationId xmlns:p14="http://schemas.microsoft.com/office/powerpoint/2010/main" val="299763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11"/>
                                        </p:tgtEl>
                                        <p:attrNameLst>
                                          <p:attrName>r</p:attrName>
                                        </p:attrNameLst>
                                      </p:cBhvr>
                                    </p:animRot>
                                    <p:animRot by="-240000">
                                      <p:cBhvr>
                                        <p:cTn id="10" dur="200" fill="hold">
                                          <p:stCondLst>
                                            <p:cond delay="200"/>
                                          </p:stCondLst>
                                        </p:cTn>
                                        <p:tgtEl>
                                          <p:spTgt spid="11"/>
                                        </p:tgtEl>
                                        <p:attrNameLst>
                                          <p:attrName>r</p:attrName>
                                        </p:attrNameLst>
                                      </p:cBhvr>
                                    </p:animRot>
                                    <p:animRot by="240000">
                                      <p:cBhvr>
                                        <p:cTn id="11" dur="200" fill="hold">
                                          <p:stCondLst>
                                            <p:cond delay="400"/>
                                          </p:stCondLst>
                                        </p:cTn>
                                        <p:tgtEl>
                                          <p:spTgt spid="11"/>
                                        </p:tgtEl>
                                        <p:attrNameLst>
                                          <p:attrName>r</p:attrName>
                                        </p:attrNameLst>
                                      </p:cBhvr>
                                    </p:animRot>
                                    <p:animRot by="-240000">
                                      <p:cBhvr>
                                        <p:cTn id="12" dur="200" fill="hold">
                                          <p:stCondLst>
                                            <p:cond delay="600"/>
                                          </p:stCondLst>
                                        </p:cTn>
                                        <p:tgtEl>
                                          <p:spTgt spid="11"/>
                                        </p:tgtEl>
                                        <p:attrNameLst>
                                          <p:attrName>r</p:attrName>
                                        </p:attrNameLst>
                                      </p:cBhvr>
                                    </p:animRot>
                                    <p:animRot by="120000">
                                      <p:cBhvr>
                                        <p:cTn id="13" dur="200" fill="hold">
                                          <p:stCondLst>
                                            <p:cond delay="800"/>
                                          </p:stCondLst>
                                        </p:cTn>
                                        <p:tgtEl>
                                          <p:spTgt spid="11"/>
                                        </p:tgtEl>
                                        <p:attrNameLst>
                                          <p:attrName>r</p:attrName>
                                        </p:attrNameLst>
                                      </p:cBhvr>
                                    </p:animRo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P spid="12" grpId="1"/>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527" y="2168528"/>
            <a:ext cx="11734800" cy="4708981"/>
          </a:xfrm>
          <a:prstGeom prst="rect">
            <a:avLst/>
          </a:prstGeom>
        </p:spPr>
        <p:txBody>
          <a:bodyPr wrap="square">
            <a:spAutoFit/>
          </a:bodyPr>
          <a:lstStyle/>
          <a:p>
            <a:pPr algn="just">
              <a:lnSpc>
                <a:spcPct val="150000"/>
              </a:lnSpc>
            </a:pPr>
            <a:r>
              <a:rPr lang="en-US" sz="2000" b="1" dirty="0" smtClean="0">
                <a:solidFill>
                  <a:srgbClr val="000000"/>
                </a:solidFill>
                <a:latin typeface="Roboto" panose="02000000000000000000" pitchFamily="2" charset="0"/>
              </a:rPr>
              <a:t>R</a:t>
            </a:r>
            <a:r>
              <a:rPr lang="vi-VN" sz="2000" b="1" dirty="0" smtClean="0">
                <a:solidFill>
                  <a:srgbClr val="000000"/>
                </a:solidFill>
                <a:latin typeface="Roboto" panose="02000000000000000000" pitchFamily="2" charset="0"/>
              </a:rPr>
              <a:t>óc </a:t>
            </a:r>
            <a:r>
              <a:rPr lang="vi-VN" sz="2000" b="1" dirty="0">
                <a:solidFill>
                  <a:srgbClr val="000000"/>
                </a:solidFill>
                <a:latin typeface="Roboto" panose="02000000000000000000" pitchFamily="2" charset="0"/>
              </a:rPr>
              <a:t>vỏ mía rồi chẻ thành từng dẻ nhỏ, sau đó phết hỗn hợp mực khô và thịt lợn được xay nhuyễn cùng các gia vị khác như rau dăm, thì là, mắm Cát Hải,… lên dẻ mía sao cho mực và thịt lợn nạc bám phải thật chặt, bao quanh dóng </a:t>
            </a:r>
            <a:r>
              <a:rPr lang="vi-VN" sz="2000" b="1" dirty="0" smtClean="0">
                <a:solidFill>
                  <a:srgbClr val="000000"/>
                </a:solidFill>
                <a:latin typeface="Roboto" panose="02000000000000000000" pitchFamily="2" charset="0"/>
              </a:rPr>
              <a:t>mía</a:t>
            </a:r>
            <a:r>
              <a:rPr lang="en-US" sz="2000" b="1" dirty="0" smtClean="0">
                <a:solidFill>
                  <a:srgbClr val="000000"/>
                </a:solidFill>
                <a:latin typeface="Roboto" panose="02000000000000000000" pitchFamily="2" charset="0"/>
              </a:rPr>
              <a:t> </a:t>
            </a:r>
            <a:r>
              <a:rPr lang="vi-VN" sz="2000" b="1" dirty="0" smtClean="0">
                <a:solidFill>
                  <a:srgbClr val="000000"/>
                </a:solidFill>
                <a:latin typeface="Roboto" panose="02000000000000000000" pitchFamily="2" charset="0"/>
              </a:rPr>
              <a:t>chừa </a:t>
            </a:r>
            <a:r>
              <a:rPr lang="vi-VN" sz="2000" b="1" dirty="0">
                <a:solidFill>
                  <a:srgbClr val="000000"/>
                </a:solidFill>
                <a:latin typeface="Roboto" panose="02000000000000000000" pitchFamily="2" charset="0"/>
              </a:rPr>
              <a:t>lại một đoạn của thanh mía để làm thanh cầm tay lúc ăn. Tiếp đến người ta đặt chả chìa vào nồi hấp </a:t>
            </a:r>
            <a:r>
              <a:rPr lang="vi-VN" sz="2000" b="1" dirty="0" smtClean="0">
                <a:solidFill>
                  <a:srgbClr val="000000"/>
                </a:solidFill>
                <a:latin typeface="Roboto" panose="02000000000000000000" pitchFamily="2" charset="0"/>
              </a:rPr>
              <a:t>chín.</a:t>
            </a:r>
            <a:r>
              <a:rPr lang="en-US" sz="2000" b="1" dirty="0" smtClean="0">
                <a:solidFill>
                  <a:srgbClr val="000000"/>
                </a:solidFill>
                <a:latin typeface="Roboto" panose="02000000000000000000" pitchFamily="2" charset="0"/>
              </a:rPr>
              <a:t> </a:t>
            </a:r>
            <a:r>
              <a:rPr lang="vi-VN" sz="2000" b="1" dirty="0" smtClean="0">
                <a:solidFill>
                  <a:srgbClr val="000000"/>
                </a:solidFill>
                <a:latin typeface="Roboto" panose="02000000000000000000" pitchFamily="2" charset="0"/>
              </a:rPr>
              <a:t>Khâu </a:t>
            </a:r>
            <a:r>
              <a:rPr lang="vi-VN" sz="2000" b="1" dirty="0">
                <a:solidFill>
                  <a:srgbClr val="000000"/>
                </a:solidFill>
                <a:latin typeface="Roboto" panose="02000000000000000000" pitchFamily="2" charset="0"/>
              </a:rPr>
              <a:t>hấp này cũng rất quan trọng, phải luôn giữ ở nhiệt độ lớn, chả chín sẽ nở phồng, nhấn tay vào căng nẩy có độ đàn hồi là đủ độ chín. Chú ý </a:t>
            </a:r>
            <a:r>
              <a:rPr lang="en-US" sz="2000" b="1" dirty="0" smtClean="0">
                <a:solidFill>
                  <a:srgbClr val="000000"/>
                </a:solidFill>
                <a:latin typeface="Roboto" panose="02000000000000000000" pitchFamily="2" charset="0"/>
              </a:rPr>
              <a:t>n</a:t>
            </a:r>
            <a:r>
              <a:rPr lang="vi-VN" sz="2000" b="1" dirty="0" smtClean="0">
                <a:solidFill>
                  <a:srgbClr val="000000"/>
                </a:solidFill>
                <a:latin typeface="Roboto" panose="02000000000000000000" pitchFamily="2" charset="0"/>
              </a:rPr>
              <a:t>ước </a:t>
            </a:r>
            <a:r>
              <a:rPr lang="vi-VN" sz="2000" b="1" dirty="0">
                <a:solidFill>
                  <a:srgbClr val="000000"/>
                </a:solidFill>
                <a:latin typeface="Roboto" panose="02000000000000000000" pitchFamily="2" charset="0"/>
              </a:rPr>
              <a:t>trong nồi hấp bao giờ cũng phải đủ lưng nồi để hơi nước bốc lên đều cho chả vừa chín tới. Lúc đó dẻ mía mềm sẽ tiết ra nước ngọt quyện với hương vị của chả tạo nên vị thơm ngon, rất hấp dẫn.</a:t>
            </a:r>
          </a:p>
          <a:p>
            <a:pPr algn="just">
              <a:lnSpc>
                <a:spcPct val="150000"/>
              </a:lnSpc>
            </a:pPr>
            <a:r>
              <a:rPr lang="vi-VN" sz="2000" b="1" dirty="0" smtClean="0">
                <a:solidFill>
                  <a:srgbClr val="000000"/>
                </a:solidFill>
                <a:latin typeface="Roboto" panose="02000000000000000000" pitchFamily="2" charset="0"/>
              </a:rPr>
              <a:t>Chả </a:t>
            </a:r>
            <a:r>
              <a:rPr lang="vi-VN" sz="2000" b="1" dirty="0">
                <a:solidFill>
                  <a:srgbClr val="000000"/>
                </a:solidFill>
                <a:latin typeface="Roboto" panose="02000000000000000000" pitchFamily="2" charset="0"/>
              </a:rPr>
              <a:t>ngon, dậy mùi thơm đặc trưng hơn khi được chao qua dầu nóng già, chả có màu nâu cánh dán vàng óng hấp dẫn, quyện vị ngọt của mía vị đậm đà thơm nức của mực khô Cát Bà làm xao xuyến bao thực khách khó tính ngày từ khứu giác.</a:t>
            </a:r>
            <a:endParaRPr lang="vi-VN" sz="2000" b="1" i="0" dirty="0">
              <a:solidFill>
                <a:srgbClr val="000000"/>
              </a:solidFill>
              <a:effectLst/>
              <a:latin typeface="Roboto" panose="02000000000000000000" pitchFamily="2" charset="0"/>
            </a:endParaRPr>
          </a:p>
        </p:txBody>
      </p:sp>
      <p:sp>
        <p:nvSpPr>
          <p:cNvPr id="3" name="TextBox 2"/>
          <p:cNvSpPr txBox="1"/>
          <p:nvPr/>
        </p:nvSpPr>
        <p:spPr>
          <a:xfrm>
            <a:off x="802954" y="1773432"/>
            <a:ext cx="2928236" cy="461665"/>
          </a:xfrm>
          <a:prstGeom prst="rect">
            <a:avLst/>
          </a:prstGeom>
          <a:noFill/>
        </p:spPr>
        <p:txBody>
          <a:bodyPr wrap="square" rtlCol="0">
            <a:spAutoFit/>
          </a:bodyPr>
          <a:lstStyle/>
          <a:p>
            <a:pPr algn="ctr"/>
            <a:r>
              <a:rPr lang="en-US" sz="2400" b="1" dirty="0" smtClean="0"/>
              <a:t>2. </a:t>
            </a:r>
            <a:r>
              <a:rPr lang="en-US" sz="2400" b="1" dirty="0" err="1" smtClean="0"/>
              <a:t>Chả</a:t>
            </a:r>
            <a:r>
              <a:rPr lang="en-US" sz="2400" b="1" dirty="0" smtClean="0"/>
              <a:t> </a:t>
            </a:r>
            <a:r>
              <a:rPr lang="en-US" sz="2400" b="1" dirty="0" err="1" smtClean="0"/>
              <a:t>chìa</a:t>
            </a:r>
            <a:r>
              <a:rPr lang="en-US" sz="2400" b="1" dirty="0" smtClean="0"/>
              <a:t> </a:t>
            </a:r>
            <a:r>
              <a:rPr lang="en-US" sz="2400" b="1" dirty="0" err="1" smtClean="0"/>
              <a:t>Hạ</a:t>
            </a:r>
            <a:r>
              <a:rPr lang="en-US" sz="2400" b="1" dirty="0" smtClean="0"/>
              <a:t> </a:t>
            </a:r>
            <a:r>
              <a:rPr lang="en-US" sz="2400" b="1" dirty="0" err="1" smtClean="0"/>
              <a:t>Lũng</a:t>
            </a:r>
            <a:r>
              <a:rPr lang="en-US" sz="2400" b="1" dirty="0" smtClean="0"/>
              <a:t>:</a:t>
            </a:r>
            <a:endParaRPr lang="en-US" sz="2400" b="1" dirty="0"/>
          </a:p>
        </p:txBody>
      </p:sp>
      <p:sp>
        <p:nvSpPr>
          <p:cNvPr id="4" name="TextBox 3"/>
          <p:cNvSpPr txBox="1"/>
          <p:nvPr/>
        </p:nvSpPr>
        <p:spPr>
          <a:xfrm>
            <a:off x="4028971" y="-19585"/>
            <a:ext cx="4932218" cy="646331"/>
          </a:xfrm>
          <a:prstGeom prst="rect">
            <a:avLst/>
          </a:prstGeom>
          <a:noFill/>
        </p:spPr>
        <p:txBody>
          <a:bodyPr wrap="square" rtlCol="0">
            <a:spAutoFit/>
          </a:bodyPr>
          <a:lstStyle/>
          <a:p>
            <a:pPr algn="ctr"/>
            <a:r>
              <a:rPr lang="en-US" sz="3600" b="1" dirty="0" smtClean="0"/>
              <a:t>TỰ NHIÊN VÀ XÃ HỘI</a:t>
            </a:r>
            <a:endParaRPr lang="en-US" sz="3600" b="1" dirty="0"/>
          </a:p>
        </p:txBody>
      </p:sp>
      <p:sp>
        <p:nvSpPr>
          <p:cNvPr id="5" name="Rectangle 2"/>
          <p:cNvSpPr txBox="1">
            <a:spLocks noChangeArrowheads="1"/>
          </p:cNvSpPr>
          <p:nvPr/>
        </p:nvSpPr>
        <p:spPr bwMode="auto">
          <a:xfrm>
            <a:off x="3280772" y="477126"/>
            <a:ext cx="6835631" cy="443621"/>
          </a:xfrm>
          <a:prstGeom prst="rect">
            <a:avLst/>
          </a:prstGeom>
          <a:noFill/>
          <a:ln w="9525">
            <a:noFill/>
            <a:miter lim="800000"/>
            <a:headEnd/>
            <a:tailEnd/>
          </a:ln>
          <a:effectLst/>
        </p:spPr>
        <p:txBody>
          <a:bodyPr anchor="ctr"/>
          <a:lstStyle/>
          <a:p>
            <a:pPr algn="ctr">
              <a:defRPr/>
            </a:pPr>
            <a:r>
              <a:rPr lang="en-US" sz="3200" kern="0" dirty="0" err="1" smtClean="0">
                <a:solidFill>
                  <a:srgbClr val="FF0000"/>
                </a:solidFill>
                <a:latin typeface="Arial" panose="020B0604020202020204" pitchFamily="34" charset="0"/>
                <a:cs typeface="Arial" panose="020B0604020202020204" pitchFamily="34" charset="0"/>
              </a:rPr>
              <a:t>Hoạt</a:t>
            </a:r>
            <a:r>
              <a:rPr lang="en-US" sz="3200" kern="0" dirty="0" smtClean="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động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mua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bán</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hàng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hóa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tiết</a:t>
            </a:r>
            <a:r>
              <a:rPr lang="en-US" sz="3200" kern="0" dirty="0">
                <a:solidFill>
                  <a:srgbClr val="FF0000"/>
                </a:solidFill>
                <a:latin typeface="Arial" panose="020B0604020202020204" pitchFamily="34" charset="0"/>
                <a:cs typeface="Arial" panose="020B0604020202020204" pitchFamily="34" charset="0"/>
              </a:rPr>
              <a:t> </a:t>
            </a:r>
            <a:r>
              <a:rPr lang="en-US" sz="3200" kern="0" dirty="0" smtClean="0">
                <a:solidFill>
                  <a:srgbClr val="FF0000"/>
                </a:solidFill>
                <a:latin typeface="Arial" panose="020B0604020202020204" pitchFamily="34" charset="0"/>
                <a:cs typeface="Arial" panose="020B0604020202020204" pitchFamily="34" charset="0"/>
              </a:rPr>
              <a:t>2)</a:t>
            </a:r>
            <a:endParaRPr lang="en-US" sz="3200" dirty="0">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8515" t="10277" r="11179" b="19382"/>
          <a:stretch/>
        </p:blipFill>
        <p:spPr>
          <a:xfrm>
            <a:off x="123982" y="732740"/>
            <a:ext cx="614017" cy="649442"/>
          </a:xfrm>
          <a:prstGeom prst="rect">
            <a:avLst/>
          </a:prstGeom>
        </p:spPr>
      </p:pic>
      <p:sp>
        <p:nvSpPr>
          <p:cNvPr id="7" name="TextBox 6"/>
          <p:cNvSpPr txBox="1"/>
          <p:nvPr/>
        </p:nvSpPr>
        <p:spPr>
          <a:xfrm>
            <a:off x="737999" y="854178"/>
            <a:ext cx="3058146"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dirty="0" err="1" smtClean="0">
                <a:solidFill>
                  <a:srgbClr val="002060"/>
                </a:solidFill>
                <a:latin typeface="Arial" panose="020B0604020202020204" pitchFamily="34" charset="0"/>
                <a:cs typeface="Arial" panose="020B0604020202020204" pitchFamily="34" charset="0"/>
              </a:rPr>
              <a:t>Hoạt</a:t>
            </a:r>
            <a:r>
              <a:rPr lang="en-US" sz="2400" dirty="0" smtClean="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động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khám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phá</a:t>
            </a:r>
            <a:endParaRPr lang="en-US" sz="2400" dirty="0">
              <a:solidFill>
                <a:srgbClr val="002060"/>
              </a:solidFill>
              <a:latin typeface="Arial" panose="020B0604020202020204" pitchFamily="34" charset="0"/>
              <a:cs typeface="Arial" panose="020B0604020202020204" pitchFamily="34" charset="0"/>
            </a:endParaRPr>
          </a:p>
        </p:txBody>
      </p:sp>
      <p:sp>
        <p:nvSpPr>
          <p:cNvPr id="8" name="Text Box 1">
            <a:extLst>
              <a:ext uri="{FF2B5EF4-FFF2-40B4-BE49-F238E27FC236}">
                <a16:creationId xmlns:a16="http://schemas.microsoft.com/office/drawing/2014/main" id="{F20F53F7-B344-4AE1-AC84-665077B59B91}"/>
              </a:ext>
            </a:extLst>
          </p:cNvPr>
          <p:cNvSpPr txBox="1"/>
          <p:nvPr/>
        </p:nvSpPr>
        <p:spPr>
          <a:xfrm>
            <a:off x="789855" y="1252135"/>
            <a:ext cx="3006290" cy="523220"/>
          </a:xfrm>
          <a:prstGeom prst="rect">
            <a:avLst/>
          </a:prstGeom>
          <a:noFill/>
        </p:spPr>
        <p:txBody>
          <a:bodyPr wrap="square" rtlCol="0">
            <a:spAutoFit/>
          </a:bodyPr>
          <a:lstStyle/>
          <a:p>
            <a:r>
              <a:rPr lang="en-US" sz="2800" b="1" dirty="0" err="1" smtClean="0">
                <a:latin typeface="Arial" panose="020B0604020202020204" pitchFamily="34" charset="0"/>
                <a:cs typeface="Arial" panose="020B0604020202020204" pitchFamily="34" charset="0"/>
              </a:rPr>
              <a:t>Cách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chế</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biến</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857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animBg="1"/>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F20F53F7-B344-4AE1-AC84-665077B59B91}"/>
              </a:ext>
            </a:extLst>
          </p:cNvPr>
          <p:cNvSpPr txBox="1"/>
          <p:nvPr/>
        </p:nvSpPr>
        <p:spPr>
          <a:xfrm>
            <a:off x="737999" y="1315843"/>
            <a:ext cx="8612358" cy="461665"/>
          </a:xfrm>
          <a:prstGeom prst="rect">
            <a:avLst/>
          </a:prstGeom>
          <a:noFill/>
        </p:spPr>
        <p:txBody>
          <a:bodyPr wrap="square" rtlCol="0">
            <a:spAutoFit/>
          </a:bodyPr>
          <a:lstStyle/>
          <a:p>
            <a:r>
              <a:rPr lang="en-US" sz="2400" smtClean="0">
                <a:latin typeface="Arial" panose="020B0604020202020204" pitchFamily="34" charset="0"/>
                <a:cs typeface="Arial" panose="020B0604020202020204" pitchFamily="34" charset="0"/>
              </a:rPr>
              <a:t>Quan sát các hình dưới đây và cho biết:</a:t>
            </a:r>
            <a:endParaRPr lang="en-US" sz="2400" dirty="0">
              <a:latin typeface="Arial" panose="020B0604020202020204" pitchFamily="34" charset="0"/>
              <a:cs typeface="Arial" panose="020B0604020202020204" pitchFamily="34" charset="0"/>
            </a:endParaRPr>
          </a:p>
        </p:txBody>
      </p:sp>
      <p:sp>
        <p:nvSpPr>
          <p:cNvPr id="8" name="Rectangle 2"/>
          <p:cNvSpPr txBox="1">
            <a:spLocks noChangeArrowheads="1"/>
          </p:cNvSpPr>
          <p:nvPr/>
        </p:nvSpPr>
        <p:spPr bwMode="auto">
          <a:xfrm>
            <a:off x="3280772" y="477126"/>
            <a:ext cx="6835631" cy="443621"/>
          </a:xfrm>
          <a:prstGeom prst="rect">
            <a:avLst/>
          </a:prstGeom>
          <a:noFill/>
          <a:ln w="9525">
            <a:noFill/>
            <a:miter lim="800000"/>
            <a:headEnd/>
            <a:tailEnd/>
          </a:ln>
          <a:effectLst/>
        </p:spPr>
        <p:txBody>
          <a:bodyPr anchor="ctr"/>
          <a:lstStyle/>
          <a:p>
            <a:pPr algn="ctr">
              <a:defRPr/>
            </a:pPr>
            <a:r>
              <a:rPr lang="en-US" sz="3200" kern="0" dirty="0" err="1" smtClean="0">
                <a:solidFill>
                  <a:srgbClr val="FF0000"/>
                </a:solidFill>
                <a:latin typeface="Arial" panose="020B0604020202020204" pitchFamily="34" charset="0"/>
                <a:cs typeface="Arial" panose="020B0604020202020204" pitchFamily="34" charset="0"/>
              </a:rPr>
              <a:t>Hoạt</a:t>
            </a:r>
            <a:r>
              <a:rPr lang="en-US" sz="3200" kern="0" dirty="0" smtClean="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động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mua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bán</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hàng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hóa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tiết</a:t>
            </a:r>
            <a:r>
              <a:rPr lang="en-US" sz="3200" kern="0" dirty="0">
                <a:solidFill>
                  <a:srgbClr val="FF0000"/>
                </a:solidFill>
                <a:latin typeface="Arial" panose="020B0604020202020204" pitchFamily="34" charset="0"/>
                <a:cs typeface="Arial" panose="020B0604020202020204" pitchFamily="34" charset="0"/>
              </a:rPr>
              <a:t> </a:t>
            </a:r>
            <a:r>
              <a:rPr lang="en-US" sz="3200" kern="0" dirty="0" smtClean="0">
                <a:solidFill>
                  <a:srgbClr val="FF0000"/>
                </a:solidFill>
                <a:latin typeface="Arial" panose="020B0604020202020204" pitchFamily="34" charset="0"/>
                <a:cs typeface="Arial" panose="020B0604020202020204" pitchFamily="34" charset="0"/>
              </a:rPr>
              <a:t>2)</a:t>
            </a:r>
            <a:endParaRPr lang="en-US" sz="3200"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737999" y="854178"/>
            <a:ext cx="3058146"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dirty="0" err="1" smtClean="0">
                <a:solidFill>
                  <a:srgbClr val="002060"/>
                </a:solidFill>
                <a:latin typeface="Arial" panose="020B0604020202020204" pitchFamily="34" charset="0"/>
                <a:cs typeface="Arial" panose="020B0604020202020204" pitchFamily="34" charset="0"/>
              </a:rPr>
              <a:t>Hoạt</a:t>
            </a:r>
            <a:r>
              <a:rPr lang="en-US" sz="2400" dirty="0" smtClean="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động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khám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phá</a:t>
            </a:r>
            <a:endParaRPr lang="en-US" sz="2400" dirty="0">
              <a:solidFill>
                <a:srgbClr val="00206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8515" t="10277" r="11179" b="19382"/>
          <a:stretch/>
        </p:blipFill>
        <p:spPr>
          <a:xfrm>
            <a:off x="123982" y="732740"/>
            <a:ext cx="614017" cy="649442"/>
          </a:xfrm>
          <a:prstGeom prst="rect">
            <a:avLst/>
          </a:prstGeom>
        </p:spPr>
      </p:pic>
      <p:sp>
        <p:nvSpPr>
          <p:cNvPr id="12" name="Text Box 1">
            <a:extLst>
              <a:ext uri="{FF2B5EF4-FFF2-40B4-BE49-F238E27FC236}">
                <a16:creationId xmlns:a16="http://schemas.microsoft.com/office/drawing/2014/main" id="{F20F53F7-B344-4AE1-AC84-665077B59B91}"/>
              </a:ext>
            </a:extLst>
          </p:cNvPr>
          <p:cNvSpPr txBox="1"/>
          <p:nvPr/>
        </p:nvSpPr>
        <p:spPr>
          <a:xfrm>
            <a:off x="568183" y="1789227"/>
            <a:ext cx="8612358"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 </a:t>
            </a:r>
            <a:r>
              <a:rPr lang="en-US" sz="2400" dirty="0" err="1">
                <a:latin typeface="Arial" panose="020B0604020202020204" pitchFamily="34" charset="0"/>
                <a:cs typeface="Arial" panose="020B0604020202020204" pitchFamily="34" charset="0"/>
              </a:rPr>
              <a:t>Hoạt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mua</a:t>
            </a:r>
            <a:r>
              <a:rPr lang="en-US" sz="2400" dirty="0">
                <a:latin typeface="Arial" panose="020B0604020202020204" pitchFamily="34" charset="0"/>
                <a:cs typeface="Arial" panose="020B0604020202020204" pitchFamily="34" charset="0"/>
              </a:rPr>
              <a:t> </a:t>
            </a:r>
            <a:r>
              <a:rPr lang="en-US" sz="2400" err="1">
                <a:latin typeface="Arial" panose="020B0604020202020204" pitchFamily="34" charset="0"/>
                <a:cs typeface="Arial" panose="020B0604020202020204" pitchFamily="34" charset="0"/>
              </a:rPr>
              <a:t>bán</a:t>
            </a: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hàng hóa thường </a:t>
            </a:r>
            <a:r>
              <a:rPr lang="en-US" sz="2400" dirty="0" err="1">
                <a:latin typeface="Arial" panose="020B0604020202020204" pitchFamily="34" charset="0"/>
                <a:cs typeface="Arial" panose="020B0604020202020204" pitchFamily="34" charset="0"/>
              </a:rPr>
              <a:t>diễn</a:t>
            </a:r>
            <a:r>
              <a:rPr lang="en-US" sz="2400" dirty="0">
                <a:latin typeface="Arial" panose="020B0604020202020204" pitchFamily="34" charset="0"/>
                <a:cs typeface="Arial" panose="020B0604020202020204" pitchFamily="34" charset="0"/>
              </a:rPr>
              <a:t> ra </a:t>
            </a:r>
            <a:r>
              <a:rPr lang="en-US" sz="2400">
                <a:latin typeface="Arial" panose="020B0604020202020204" pitchFamily="34" charset="0"/>
                <a:cs typeface="Arial" panose="020B0604020202020204" pitchFamily="34" charset="0"/>
              </a:rPr>
              <a:t>ở </a:t>
            </a:r>
            <a:r>
              <a:rPr lang="en-US" sz="2400" smtClean="0">
                <a:latin typeface="Arial" panose="020B0604020202020204" pitchFamily="34" charset="0"/>
                <a:cs typeface="Arial" panose="020B0604020202020204" pitchFamily="34" charset="0"/>
              </a:rPr>
              <a:t>đâu?</a:t>
            </a:r>
            <a:endParaRPr lang="en-US" sz="2400" dirty="0">
              <a:latin typeface="Arial" panose="020B0604020202020204" pitchFamily="34" charset="0"/>
              <a:cs typeface="Arial" panose="020B0604020202020204" pitchFamily="34" charset="0"/>
            </a:endParaRPr>
          </a:p>
        </p:txBody>
      </p:sp>
      <p:pic>
        <p:nvPicPr>
          <p:cNvPr id="15" name="Content Placeholder 6">
            <a:extLst>
              <a:ext uri="{FF2B5EF4-FFF2-40B4-BE49-F238E27FC236}">
                <a16:creationId xmlns:a16="http://schemas.microsoft.com/office/drawing/2014/main" id="{5E070F32-CCEF-4131-B366-8D467D95DAD3}"/>
              </a:ext>
            </a:extLst>
          </p:cNvPr>
          <p:cNvPicPr>
            <a:picLocks noChangeAspect="1"/>
          </p:cNvPicPr>
          <p:nvPr/>
        </p:nvPicPr>
        <p:blipFill>
          <a:blip r:embed="rId4"/>
          <a:stretch>
            <a:fillRect/>
          </a:stretch>
        </p:blipFill>
        <p:spPr>
          <a:xfrm>
            <a:off x="69258" y="2394414"/>
            <a:ext cx="3562066" cy="2562437"/>
          </a:xfrm>
          <a:prstGeom prst="rect">
            <a:avLst/>
          </a:prstGeom>
        </p:spPr>
      </p:pic>
      <p:pic>
        <p:nvPicPr>
          <p:cNvPr id="16" name="Content Placeholder 3">
            <a:extLst>
              <a:ext uri="{FF2B5EF4-FFF2-40B4-BE49-F238E27FC236}">
                <a16:creationId xmlns:a16="http://schemas.microsoft.com/office/drawing/2014/main" id="{6C2BF453-A743-48E5-8C79-55A946B838EC}"/>
              </a:ext>
            </a:extLst>
          </p:cNvPr>
          <p:cNvPicPr>
            <a:picLocks noChangeAspect="1"/>
          </p:cNvPicPr>
          <p:nvPr/>
        </p:nvPicPr>
        <p:blipFill rotWithShape="1">
          <a:blip r:embed="rId5"/>
          <a:srcRect r="4802"/>
          <a:stretch/>
        </p:blipFill>
        <p:spPr>
          <a:xfrm>
            <a:off x="3631324" y="2394414"/>
            <a:ext cx="3794077" cy="2604185"/>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5401" y="2394414"/>
            <a:ext cx="2447487" cy="3634148"/>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40036" y="2366982"/>
            <a:ext cx="2351964" cy="3661580"/>
          </a:xfrm>
          <a:prstGeom prst="rect">
            <a:avLst/>
          </a:prstGeom>
        </p:spPr>
      </p:pic>
      <p:sp>
        <p:nvSpPr>
          <p:cNvPr id="19" name="Text Box 1">
            <a:extLst>
              <a:ext uri="{FF2B5EF4-FFF2-40B4-BE49-F238E27FC236}">
                <a16:creationId xmlns:a16="http://schemas.microsoft.com/office/drawing/2014/main" id="{F20F53F7-B344-4AE1-AC84-665077B59B91}"/>
              </a:ext>
            </a:extLst>
          </p:cNvPr>
          <p:cNvSpPr txBox="1"/>
          <p:nvPr/>
        </p:nvSpPr>
        <p:spPr>
          <a:xfrm>
            <a:off x="10289586" y="6241375"/>
            <a:ext cx="1841429" cy="461665"/>
          </a:xfrm>
          <a:prstGeom prst="rect">
            <a:avLst/>
          </a:prstGeom>
          <a:noFill/>
          <a:ln>
            <a:solidFill>
              <a:srgbClr val="37AF92"/>
            </a:solidFill>
          </a:ln>
        </p:spPr>
        <p:txBody>
          <a:bodyPr wrap="square" rtlCol="0">
            <a:spAutoFit/>
          </a:bodyPr>
          <a:lstStyle/>
          <a:p>
            <a:pPr algn="ctr"/>
            <a:r>
              <a:rPr lang="en-US" sz="2400" smtClean="0">
                <a:latin typeface="Arial" panose="020B0604020202020204" pitchFamily="34" charset="0"/>
                <a:cs typeface="Arial" panose="020B0604020202020204" pitchFamily="34" charset="0"/>
              </a:rPr>
              <a:t>Siêu thị</a:t>
            </a:r>
            <a:endParaRPr lang="en-US" sz="2400" dirty="0">
              <a:latin typeface="Arial" panose="020B0604020202020204" pitchFamily="34" charset="0"/>
              <a:cs typeface="Arial" panose="020B0604020202020204" pitchFamily="34" charset="0"/>
            </a:endParaRPr>
          </a:p>
        </p:txBody>
      </p:sp>
      <p:sp>
        <p:nvSpPr>
          <p:cNvPr id="20" name="Text Box 1">
            <a:extLst>
              <a:ext uri="{FF2B5EF4-FFF2-40B4-BE49-F238E27FC236}">
                <a16:creationId xmlns:a16="http://schemas.microsoft.com/office/drawing/2014/main" id="{F20F53F7-B344-4AE1-AC84-665077B59B91}"/>
              </a:ext>
            </a:extLst>
          </p:cNvPr>
          <p:cNvSpPr txBox="1"/>
          <p:nvPr/>
        </p:nvSpPr>
        <p:spPr>
          <a:xfrm>
            <a:off x="6621787" y="6172084"/>
            <a:ext cx="3133997" cy="461665"/>
          </a:xfrm>
          <a:prstGeom prst="rect">
            <a:avLst/>
          </a:prstGeom>
          <a:noFill/>
          <a:ln>
            <a:solidFill>
              <a:srgbClr val="37AF92"/>
            </a:solidFill>
          </a:ln>
        </p:spPr>
        <p:txBody>
          <a:bodyPr wrap="square" rtlCol="0">
            <a:spAutoFit/>
          </a:bodyPr>
          <a:lstStyle/>
          <a:p>
            <a:pPr algn="ctr"/>
            <a:r>
              <a:rPr lang="en-US" sz="2400" smtClean="0">
                <a:latin typeface="Arial" panose="020B0604020202020204" pitchFamily="34" charset="0"/>
                <a:cs typeface="Arial" panose="020B0604020202020204" pitchFamily="34" charset="0"/>
              </a:rPr>
              <a:t>Chợ</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truyền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thống</a:t>
            </a:r>
            <a:endParaRPr lang="en-US" sz="2400" dirty="0">
              <a:latin typeface="Arial" panose="020B0604020202020204" pitchFamily="34" charset="0"/>
              <a:cs typeface="Arial" panose="020B0604020202020204" pitchFamily="34" charset="0"/>
            </a:endParaRPr>
          </a:p>
        </p:txBody>
      </p:sp>
      <p:sp>
        <p:nvSpPr>
          <p:cNvPr id="21" name="Text Box 1">
            <a:extLst>
              <a:ext uri="{FF2B5EF4-FFF2-40B4-BE49-F238E27FC236}">
                <a16:creationId xmlns:a16="http://schemas.microsoft.com/office/drawing/2014/main" id="{F20F53F7-B344-4AE1-AC84-665077B59B91}"/>
              </a:ext>
            </a:extLst>
          </p:cNvPr>
          <p:cNvSpPr txBox="1"/>
          <p:nvPr/>
        </p:nvSpPr>
        <p:spPr>
          <a:xfrm>
            <a:off x="948263" y="5746687"/>
            <a:ext cx="2042763" cy="830997"/>
          </a:xfrm>
          <a:prstGeom prst="rect">
            <a:avLst/>
          </a:prstGeom>
          <a:noFill/>
          <a:ln>
            <a:solidFill>
              <a:srgbClr val="37AF92"/>
            </a:solidFill>
          </a:ln>
        </p:spPr>
        <p:txBody>
          <a:bodyPr wrap="square" rtlCol="0">
            <a:spAutoFit/>
          </a:bodyPr>
          <a:lstStyle/>
          <a:p>
            <a:pPr algn="ctr"/>
            <a:r>
              <a:rPr lang="en-US" sz="2400" smtClean="0">
                <a:latin typeface="Arial" panose="020B0604020202020204" pitchFamily="34" charset="0"/>
                <a:cs typeface="Arial" panose="020B0604020202020204" pitchFamily="34" charset="0"/>
              </a:rPr>
              <a:t>Cửa hàng</a:t>
            </a:r>
          </a:p>
          <a:p>
            <a:pPr algn="ctr"/>
            <a:r>
              <a:rPr lang="en-US" sz="2400" smtClean="0">
                <a:latin typeface="Arial" panose="020B0604020202020204" pitchFamily="34" charset="0"/>
                <a:cs typeface="Arial" panose="020B0604020202020204" pitchFamily="34" charset="0"/>
              </a:rPr>
              <a:t>bánh </a:t>
            </a:r>
            <a:endParaRPr lang="en-US" sz="2400" dirty="0">
              <a:latin typeface="Arial" panose="020B0604020202020204" pitchFamily="34" charset="0"/>
              <a:cs typeface="Arial" panose="020B0604020202020204" pitchFamily="34" charset="0"/>
            </a:endParaRPr>
          </a:p>
        </p:txBody>
      </p:sp>
      <p:sp>
        <p:nvSpPr>
          <p:cNvPr id="22" name="Text Box 1">
            <a:extLst>
              <a:ext uri="{FF2B5EF4-FFF2-40B4-BE49-F238E27FC236}">
                <a16:creationId xmlns:a16="http://schemas.microsoft.com/office/drawing/2014/main" id="{F20F53F7-B344-4AE1-AC84-665077B59B91}"/>
              </a:ext>
            </a:extLst>
          </p:cNvPr>
          <p:cNvSpPr txBox="1"/>
          <p:nvPr/>
        </p:nvSpPr>
        <p:spPr>
          <a:xfrm>
            <a:off x="4288757" y="5962000"/>
            <a:ext cx="1799229" cy="830997"/>
          </a:xfrm>
          <a:prstGeom prst="rect">
            <a:avLst/>
          </a:prstGeom>
          <a:noFill/>
          <a:ln>
            <a:solidFill>
              <a:srgbClr val="37AF92"/>
            </a:solidFill>
          </a:ln>
        </p:spPr>
        <p:txBody>
          <a:bodyPr wrap="square" rtlCol="0">
            <a:spAutoFit/>
          </a:bodyPr>
          <a:lstStyle/>
          <a:p>
            <a:pPr algn="ctr"/>
            <a:r>
              <a:rPr lang="en-US" sz="2400" smtClean="0">
                <a:latin typeface="Arial" panose="020B0604020202020204" pitchFamily="34" charset="0"/>
                <a:cs typeface="Arial" panose="020B0604020202020204" pitchFamily="34" charset="0"/>
              </a:rPr>
              <a:t>Chợ nổi</a:t>
            </a:r>
          </a:p>
          <a:p>
            <a:pPr algn="ctr"/>
            <a:r>
              <a:rPr lang="en-US" sz="2400" smtClean="0">
                <a:latin typeface="Arial" panose="020B0604020202020204" pitchFamily="34" charset="0"/>
                <a:cs typeface="Arial" panose="020B0604020202020204" pitchFamily="34" charset="0"/>
              </a:rPr>
              <a:t>trên sông</a:t>
            </a:r>
            <a:endParaRPr lang="en-US" sz="2400" dirty="0">
              <a:latin typeface="Arial" panose="020B0604020202020204" pitchFamily="34" charset="0"/>
              <a:cs typeface="Arial" panose="020B0604020202020204" pitchFamily="34" charset="0"/>
            </a:endParaRPr>
          </a:p>
        </p:txBody>
      </p:sp>
      <p:sp>
        <p:nvSpPr>
          <p:cNvPr id="23" name="TextBox 22"/>
          <p:cNvSpPr txBox="1"/>
          <p:nvPr/>
        </p:nvSpPr>
        <p:spPr>
          <a:xfrm>
            <a:off x="4028971" y="-19585"/>
            <a:ext cx="4932218" cy="646331"/>
          </a:xfrm>
          <a:prstGeom prst="rect">
            <a:avLst/>
          </a:prstGeom>
          <a:noFill/>
        </p:spPr>
        <p:txBody>
          <a:bodyPr wrap="square" rtlCol="0">
            <a:spAutoFit/>
          </a:bodyPr>
          <a:lstStyle/>
          <a:p>
            <a:pPr algn="ctr"/>
            <a:r>
              <a:rPr lang="en-US" sz="3600" b="1" dirty="0" smtClean="0"/>
              <a:t>TỰ NHIÊN VÀ XÃ HỘI</a:t>
            </a:r>
            <a:endParaRPr lang="en-US" sz="3600" b="1" dirty="0"/>
          </a:p>
        </p:txBody>
      </p:sp>
    </p:spTree>
    <p:custDataLst>
      <p:tags r:id="rId1"/>
    </p:custDataLst>
    <p:extLst>
      <p:ext uri="{BB962C8B-B14F-4D97-AF65-F5344CB8AC3E}">
        <p14:creationId xmlns:p14="http://schemas.microsoft.com/office/powerpoint/2010/main" val="398514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11"/>
                                        </p:tgtEl>
                                        <p:attrNameLst>
                                          <p:attrName>r</p:attrName>
                                        </p:attrNameLst>
                                      </p:cBhvr>
                                    </p:animRot>
                                    <p:animRot by="-240000">
                                      <p:cBhvr>
                                        <p:cTn id="10" dur="200" fill="hold">
                                          <p:stCondLst>
                                            <p:cond delay="200"/>
                                          </p:stCondLst>
                                        </p:cTn>
                                        <p:tgtEl>
                                          <p:spTgt spid="11"/>
                                        </p:tgtEl>
                                        <p:attrNameLst>
                                          <p:attrName>r</p:attrName>
                                        </p:attrNameLst>
                                      </p:cBhvr>
                                    </p:animRot>
                                    <p:animRot by="240000">
                                      <p:cBhvr>
                                        <p:cTn id="11" dur="200" fill="hold">
                                          <p:stCondLst>
                                            <p:cond delay="400"/>
                                          </p:stCondLst>
                                        </p:cTn>
                                        <p:tgtEl>
                                          <p:spTgt spid="11"/>
                                        </p:tgtEl>
                                        <p:attrNameLst>
                                          <p:attrName>r</p:attrName>
                                        </p:attrNameLst>
                                      </p:cBhvr>
                                    </p:animRot>
                                    <p:animRot by="-240000">
                                      <p:cBhvr>
                                        <p:cTn id="12" dur="200" fill="hold">
                                          <p:stCondLst>
                                            <p:cond delay="600"/>
                                          </p:stCondLst>
                                        </p:cTn>
                                        <p:tgtEl>
                                          <p:spTgt spid="11"/>
                                        </p:tgtEl>
                                        <p:attrNameLst>
                                          <p:attrName>r</p:attrName>
                                        </p:attrNameLst>
                                      </p:cBhvr>
                                    </p:animRot>
                                    <p:animRot by="120000">
                                      <p:cBhvr>
                                        <p:cTn id="13" dur="200" fill="hold">
                                          <p:stCondLst>
                                            <p:cond delay="800"/>
                                          </p:stCondLst>
                                        </p:cTn>
                                        <p:tgtEl>
                                          <p:spTgt spid="11"/>
                                        </p:tgtEl>
                                        <p:attrNameLst>
                                          <p:attrName>r</p:attrName>
                                        </p:attrNameLst>
                                      </p:cBhvr>
                                    </p:animRo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2"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2"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par>
                                <p:cTn id="38" presetID="14" presetClass="entr" presetSubtype="1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par>
                                <p:cTn id="41" presetID="14" presetClass="entr" presetSubtype="1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2"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2"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2"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2"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P spid="8" grpId="0"/>
      <p:bldP spid="10" grpId="0" animBg="1"/>
      <p:bldP spid="12" grpId="1"/>
      <p:bldP spid="12" grpId="2"/>
      <p:bldP spid="19" grpId="1" animBg="1"/>
      <p:bldP spid="19" grpId="2" animBg="1"/>
      <p:bldP spid="20" grpId="1" animBg="1"/>
      <p:bldP spid="20" grpId="2" animBg="1"/>
      <p:bldP spid="21" grpId="1" animBg="1"/>
      <p:bldP spid="21" grpId="2" animBg="1"/>
      <p:bldP spid="22" grpId="1" animBg="1"/>
      <p:bldP spid="22"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F20F53F7-B344-4AE1-AC84-665077B59B91}"/>
              </a:ext>
            </a:extLst>
          </p:cNvPr>
          <p:cNvSpPr txBox="1"/>
          <p:nvPr/>
        </p:nvSpPr>
        <p:spPr>
          <a:xfrm>
            <a:off x="737999" y="1479936"/>
            <a:ext cx="8612358" cy="461665"/>
          </a:xfrm>
          <a:prstGeom prst="rect">
            <a:avLst/>
          </a:prstGeom>
          <a:noFill/>
        </p:spPr>
        <p:txBody>
          <a:bodyPr wrap="square" rtlCol="0">
            <a:spAutoFit/>
          </a:bodyPr>
          <a:lstStyle/>
          <a:p>
            <a:r>
              <a:rPr lang="en-US" sz="2400" b="1" dirty="0" err="1" smtClean="0">
                <a:latin typeface="Arial" panose="020B0604020202020204" pitchFamily="34" charset="0"/>
                <a:cs typeface="Arial" panose="020B0604020202020204" pitchFamily="34" charset="0"/>
              </a:rPr>
              <a:t>Quan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sát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các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hình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dưới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đây</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và</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cho</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biết</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
        <p:nvSpPr>
          <p:cNvPr id="8" name="Rectangle 2"/>
          <p:cNvSpPr txBox="1">
            <a:spLocks noChangeArrowheads="1"/>
          </p:cNvSpPr>
          <p:nvPr/>
        </p:nvSpPr>
        <p:spPr bwMode="auto">
          <a:xfrm>
            <a:off x="3280772" y="477126"/>
            <a:ext cx="6835631" cy="443621"/>
          </a:xfrm>
          <a:prstGeom prst="rect">
            <a:avLst/>
          </a:prstGeom>
          <a:noFill/>
          <a:ln w="9525">
            <a:noFill/>
            <a:miter lim="800000"/>
            <a:headEnd/>
            <a:tailEnd/>
          </a:ln>
          <a:effectLst/>
        </p:spPr>
        <p:txBody>
          <a:bodyPr anchor="ctr"/>
          <a:lstStyle/>
          <a:p>
            <a:pPr algn="ctr">
              <a:defRPr/>
            </a:pPr>
            <a:r>
              <a:rPr lang="en-US" sz="3200" kern="0" dirty="0" err="1" smtClean="0">
                <a:solidFill>
                  <a:srgbClr val="FF0000"/>
                </a:solidFill>
                <a:latin typeface="Arial" panose="020B0604020202020204" pitchFamily="34" charset="0"/>
                <a:cs typeface="Arial" panose="020B0604020202020204" pitchFamily="34" charset="0"/>
              </a:rPr>
              <a:t>Hoạt</a:t>
            </a:r>
            <a:r>
              <a:rPr lang="en-US" sz="3200" kern="0" dirty="0" smtClean="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động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mua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bán</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hàng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hóa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tiết</a:t>
            </a:r>
            <a:r>
              <a:rPr lang="en-US" sz="3200" kern="0" dirty="0">
                <a:solidFill>
                  <a:srgbClr val="FF0000"/>
                </a:solidFill>
                <a:latin typeface="Arial" panose="020B0604020202020204" pitchFamily="34" charset="0"/>
                <a:cs typeface="Arial" panose="020B0604020202020204" pitchFamily="34" charset="0"/>
              </a:rPr>
              <a:t> </a:t>
            </a:r>
            <a:r>
              <a:rPr lang="en-US" sz="3200" kern="0" dirty="0" smtClean="0">
                <a:solidFill>
                  <a:srgbClr val="FF0000"/>
                </a:solidFill>
                <a:latin typeface="Arial" panose="020B0604020202020204" pitchFamily="34" charset="0"/>
                <a:cs typeface="Arial" panose="020B0604020202020204" pitchFamily="34" charset="0"/>
              </a:rPr>
              <a:t>2)</a:t>
            </a:r>
            <a:endParaRPr lang="en-US" sz="3200" dirty="0">
              <a:solidFill>
                <a:srgbClr val="FF0000"/>
              </a:solidFill>
              <a:latin typeface="Arial" panose="020B0604020202020204" pitchFamily="34" charset="0"/>
              <a:cs typeface="Arial" panose="020B0604020202020204" pitchFamily="34" charset="0"/>
            </a:endParaRPr>
          </a:p>
        </p:txBody>
      </p:sp>
      <p:sp>
        <p:nvSpPr>
          <p:cNvPr id="10" name="TextBox 9"/>
          <p:cNvSpPr txBox="1"/>
          <p:nvPr/>
        </p:nvSpPr>
        <p:spPr>
          <a:xfrm>
            <a:off x="737999" y="969393"/>
            <a:ext cx="3290972"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b="1" dirty="0" err="1" smtClean="0">
                <a:solidFill>
                  <a:srgbClr val="002060"/>
                </a:solidFill>
                <a:latin typeface="Arial" panose="020B0604020202020204" pitchFamily="34" charset="0"/>
                <a:cs typeface="Arial" panose="020B0604020202020204" pitchFamily="34" charset="0"/>
              </a:rPr>
              <a:t>Hoạt</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động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khám</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phá</a:t>
            </a:r>
            <a:endParaRPr lang="en-US" sz="2400" b="1" dirty="0">
              <a:solidFill>
                <a:srgbClr val="00206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8515" t="10277" r="11179" b="19382"/>
          <a:stretch/>
        </p:blipFill>
        <p:spPr>
          <a:xfrm>
            <a:off x="123982" y="838175"/>
            <a:ext cx="614017" cy="649442"/>
          </a:xfrm>
          <a:prstGeom prst="rect">
            <a:avLst/>
          </a:prstGeom>
        </p:spPr>
      </p:pic>
      <p:sp>
        <p:nvSpPr>
          <p:cNvPr id="12" name="Text Box 1">
            <a:extLst>
              <a:ext uri="{FF2B5EF4-FFF2-40B4-BE49-F238E27FC236}">
                <a16:creationId xmlns:a16="http://schemas.microsoft.com/office/drawing/2014/main" id="{F20F53F7-B344-4AE1-AC84-665077B59B91}"/>
              </a:ext>
            </a:extLst>
          </p:cNvPr>
          <p:cNvSpPr txBox="1"/>
          <p:nvPr/>
        </p:nvSpPr>
        <p:spPr>
          <a:xfrm>
            <a:off x="568183" y="2039356"/>
            <a:ext cx="861235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1. </a:t>
            </a:r>
            <a:r>
              <a:rPr lang="en-US" sz="2400" b="1" dirty="0" err="1">
                <a:latin typeface="Arial" panose="020B0604020202020204" pitchFamily="34" charset="0"/>
                <a:cs typeface="Arial" panose="020B0604020202020204" pitchFamily="34" charset="0"/>
              </a:rPr>
              <a:t>Hoạt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động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mua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bán</a:t>
            </a:r>
            <a:r>
              <a:rPr lang="en-US" sz="2400" b="1" dirty="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hàng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hóa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thường</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diễn</a:t>
            </a:r>
            <a:r>
              <a:rPr lang="en-US" sz="2400" b="1" dirty="0">
                <a:latin typeface="Arial" panose="020B0604020202020204" pitchFamily="34" charset="0"/>
                <a:cs typeface="Arial" panose="020B0604020202020204" pitchFamily="34" charset="0"/>
              </a:rPr>
              <a:t> ra ở </a:t>
            </a:r>
            <a:r>
              <a:rPr lang="en-US" sz="2400" b="1" dirty="0" err="1" smtClean="0">
                <a:latin typeface="Arial" panose="020B0604020202020204" pitchFamily="34" charset="0"/>
                <a:cs typeface="Arial" panose="020B0604020202020204" pitchFamily="34" charset="0"/>
              </a:rPr>
              <a:t>đâu</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
        <p:nvSpPr>
          <p:cNvPr id="23" name="TextBox 22"/>
          <p:cNvSpPr txBox="1"/>
          <p:nvPr/>
        </p:nvSpPr>
        <p:spPr>
          <a:xfrm>
            <a:off x="4028971" y="-19585"/>
            <a:ext cx="4932218" cy="646331"/>
          </a:xfrm>
          <a:prstGeom prst="rect">
            <a:avLst/>
          </a:prstGeom>
          <a:noFill/>
        </p:spPr>
        <p:txBody>
          <a:bodyPr wrap="square" rtlCol="0">
            <a:spAutoFit/>
          </a:bodyPr>
          <a:lstStyle/>
          <a:p>
            <a:pPr algn="ctr"/>
            <a:r>
              <a:rPr lang="en-US" sz="3600" b="1" dirty="0" smtClean="0"/>
              <a:t>TỰ NHIÊN VÀ XÃ HỘI</a:t>
            </a:r>
            <a:endParaRPr lang="en-US" sz="3600" b="1" dirty="0"/>
          </a:p>
        </p:txBody>
      </p:sp>
      <p:sp>
        <p:nvSpPr>
          <p:cNvPr id="3" name="TextBox 2"/>
          <p:cNvSpPr txBox="1"/>
          <p:nvPr/>
        </p:nvSpPr>
        <p:spPr>
          <a:xfrm>
            <a:off x="568183" y="2481225"/>
            <a:ext cx="10969092" cy="1143070"/>
          </a:xfrm>
          <a:prstGeom prst="rect">
            <a:avLst/>
          </a:prstGeom>
          <a:noFill/>
        </p:spPr>
        <p:txBody>
          <a:bodyPr wrap="square" rtlCol="0">
            <a:spAutoFit/>
          </a:bodyPr>
          <a:lstStyle/>
          <a:p>
            <a:pPr>
              <a:lnSpc>
                <a:spcPct val="150000"/>
              </a:lnSpc>
            </a:pPr>
            <a:r>
              <a:rPr lang="en-US" sz="2400" b="1" dirty="0" err="1" smtClean="0"/>
              <a:t>Ngoài</a:t>
            </a:r>
            <a:r>
              <a:rPr lang="en-US" sz="2400" b="1" dirty="0" smtClean="0"/>
              <a:t> </a:t>
            </a:r>
            <a:r>
              <a:rPr lang="en-US" sz="2400" b="1" dirty="0" err="1" smtClean="0"/>
              <a:t>những</a:t>
            </a:r>
            <a:r>
              <a:rPr lang="en-US" sz="2400" b="1" dirty="0" smtClean="0"/>
              <a:t> </a:t>
            </a:r>
            <a:r>
              <a:rPr lang="en-US" sz="2400" b="1" dirty="0" err="1" smtClean="0"/>
              <a:t>nơi</a:t>
            </a:r>
            <a:r>
              <a:rPr lang="en-US" sz="2400" b="1" dirty="0" smtClean="0"/>
              <a:t> </a:t>
            </a:r>
            <a:r>
              <a:rPr lang="en-US" sz="2400" b="1" dirty="0" err="1" smtClean="0"/>
              <a:t>mua</a:t>
            </a:r>
            <a:r>
              <a:rPr lang="en-US" sz="2400" b="1" dirty="0" smtClean="0"/>
              <a:t> </a:t>
            </a:r>
            <a:r>
              <a:rPr lang="en-US" sz="2400" b="1" dirty="0" err="1" smtClean="0"/>
              <a:t>bán</a:t>
            </a:r>
            <a:r>
              <a:rPr lang="en-US" sz="2400" b="1" dirty="0" smtClean="0"/>
              <a:t> </a:t>
            </a:r>
            <a:r>
              <a:rPr lang="en-US" sz="2400" b="1" dirty="0" err="1" smtClean="0"/>
              <a:t>hàng</a:t>
            </a:r>
            <a:r>
              <a:rPr lang="en-US" sz="2400" b="1" dirty="0" smtClean="0"/>
              <a:t> </a:t>
            </a:r>
            <a:r>
              <a:rPr lang="en-US" sz="2400" b="1" dirty="0" err="1" smtClean="0"/>
              <a:t>hóa</a:t>
            </a:r>
            <a:r>
              <a:rPr lang="en-US" sz="2400" b="1" dirty="0" smtClean="0"/>
              <a:t> ta </a:t>
            </a:r>
            <a:r>
              <a:rPr lang="en-US" sz="2400" b="1" dirty="0" err="1" smtClean="0"/>
              <a:t>vừa</a:t>
            </a:r>
            <a:r>
              <a:rPr lang="en-US" sz="2400" b="1" dirty="0" smtClean="0"/>
              <a:t> </a:t>
            </a:r>
            <a:r>
              <a:rPr lang="en-US" sz="2400" b="1" dirty="0" err="1" smtClean="0"/>
              <a:t>tìm</a:t>
            </a:r>
            <a:r>
              <a:rPr lang="en-US" sz="2400" b="1" dirty="0" smtClean="0"/>
              <a:t> </a:t>
            </a:r>
            <a:r>
              <a:rPr lang="en-US" sz="2400" b="1" dirty="0" err="1" smtClean="0"/>
              <a:t>hiểu</a:t>
            </a:r>
            <a:r>
              <a:rPr lang="en-US" sz="2400" b="1" dirty="0" smtClean="0"/>
              <a:t>, </a:t>
            </a:r>
            <a:r>
              <a:rPr lang="en-US" sz="2400" b="1" dirty="0" err="1" smtClean="0"/>
              <a:t>hiện</a:t>
            </a:r>
            <a:r>
              <a:rPr lang="en-US" sz="2400" b="1" dirty="0" smtClean="0"/>
              <a:t> nay </a:t>
            </a:r>
            <a:r>
              <a:rPr lang="en-US" sz="2400" b="1" dirty="0" err="1" smtClean="0"/>
              <a:t>em</a:t>
            </a:r>
            <a:r>
              <a:rPr lang="en-US" sz="2400" b="1" dirty="0" smtClean="0"/>
              <a:t> </a:t>
            </a:r>
            <a:r>
              <a:rPr lang="en-US" sz="2400" b="1" dirty="0" err="1" smtClean="0"/>
              <a:t>còn</a:t>
            </a:r>
            <a:r>
              <a:rPr lang="en-US" sz="2400" b="1" dirty="0" smtClean="0"/>
              <a:t> </a:t>
            </a:r>
            <a:r>
              <a:rPr lang="en-US" sz="2400" b="1" dirty="0" err="1" smtClean="0"/>
              <a:t>thấy</a:t>
            </a:r>
            <a:r>
              <a:rPr lang="en-US" sz="2400" b="1" dirty="0" smtClean="0"/>
              <a:t> </a:t>
            </a:r>
            <a:r>
              <a:rPr lang="en-US" sz="2400" b="1" dirty="0" err="1" smtClean="0"/>
              <a:t>người</a:t>
            </a:r>
            <a:r>
              <a:rPr lang="en-US" sz="2400" b="1" dirty="0" smtClean="0"/>
              <a:t> </a:t>
            </a:r>
            <a:r>
              <a:rPr lang="en-US" sz="2400" b="1" dirty="0" err="1" smtClean="0"/>
              <a:t>dân</a:t>
            </a:r>
            <a:r>
              <a:rPr lang="en-US" sz="2400" b="1" dirty="0" smtClean="0"/>
              <a:t> </a:t>
            </a:r>
            <a:r>
              <a:rPr lang="en-US" sz="2400" b="1" dirty="0" err="1" smtClean="0"/>
              <a:t>mua</a:t>
            </a:r>
            <a:r>
              <a:rPr lang="en-US" sz="2400" b="1" dirty="0" smtClean="0"/>
              <a:t> </a:t>
            </a:r>
            <a:r>
              <a:rPr lang="en-US" sz="2400" b="1" dirty="0" err="1" smtClean="0"/>
              <a:t>bán</a:t>
            </a:r>
            <a:r>
              <a:rPr lang="en-US" sz="2400" b="1" dirty="0" smtClean="0"/>
              <a:t> </a:t>
            </a:r>
            <a:r>
              <a:rPr lang="en-US" sz="2400" b="1" dirty="0" err="1" smtClean="0"/>
              <a:t>hàng</a:t>
            </a:r>
            <a:r>
              <a:rPr lang="en-US" sz="2400" b="1" dirty="0" smtClean="0"/>
              <a:t> </a:t>
            </a:r>
            <a:r>
              <a:rPr lang="en-US" sz="2400" b="1" dirty="0" err="1" smtClean="0"/>
              <a:t>hóa</a:t>
            </a:r>
            <a:r>
              <a:rPr lang="en-US" sz="2400" b="1" dirty="0" smtClean="0"/>
              <a:t> ở </a:t>
            </a:r>
            <a:r>
              <a:rPr lang="en-US" sz="2400" b="1" dirty="0" err="1" smtClean="0"/>
              <a:t>đâu</a:t>
            </a:r>
            <a:r>
              <a:rPr lang="en-US" sz="2400" b="1" dirty="0" smtClean="0"/>
              <a:t>? </a:t>
            </a:r>
            <a:r>
              <a:rPr lang="en-US" sz="2400" b="1" dirty="0" err="1" smtClean="0"/>
              <a:t>Mua</a:t>
            </a:r>
            <a:r>
              <a:rPr lang="en-US" sz="2400" b="1" dirty="0" smtClean="0"/>
              <a:t> </a:t>
            </a:r>
            <a:r>
              <a:rPr lang="en-US" sz="2400" b="1" dirty="0" err="1" smtClean="0"/>
              <a:t>bán</a:t>
            </a:r>
            <a:r>
              <a:rPr lang="en-US" sz="2400" b="1" dirty="0" smtClean="0"/>
              <a:t> </a:t>
            </a:r>
            <a:r>
              <a:rPr lang="en-US" sz="2400" b="1" dirty="0" err="1" smtClean="0"/>
              <a:t>như</a:t>
            </a:r>
            <a:r>
              <a:rPr lang="en-US" sz="2400" b="1" dirty="0" smtClean="0"/>
              <a:t> </a:t>
            </a:r>
            <a:r>
              <a:rPr lang="en-US" sz="2400" b="1" dirty="0" err="1" smtClean="0"/>
              <a:t>thế</a:t>
            </a:r>
            <a:r>
              <a:rPr lang="en-US" sz="2400" b="1" dirty="0" smtClean="0"/>
              <a:t> </a:t>
            </a:r>
            <a:r>
              <a:rPr lang="en-US" sz="2400" b="1" dirty="0" err="1" smtClean="0"/>
              <a:t>nào</a:t>
            </a:r>
            <a:r>
              <a:rPr lang="en-US" sz="2400" b="1" dirty="0" smtClean="0"/>
              <a:t>?</a:t>
            </a:r>
            <a:endParaRPr lang="en-US" sz="2400" b="1" dirty="0"/>
          </a:p>
        </p:txBody>
      </p:sp>
      <p:sp>
        <p:nvSpPr>
          <p:cNvPr id="4" name="TextBox 3"/>
          <p:cNvSpPr txBox="1"/>
          <p:nvPr/>
        </p:nvSpPr>
        <p:spPr>
          <a:xfrm>
            <a:off x="568183" y="3624295"/>
            <a:ext cx="10969092" cy="1697068"/>
          </a:xfrm>
          <a:prstGeom prst="rect">
            <a:avLst/>
          </a:prstGeom>
          <a:noFill/>
        </p:spPr>
        <p:txBody>
          <a:bodyPr wrap="square" rtlCol="0">
            <a:spAutoFit/>
          </a:bodyPr>
          <a:lstStyle/>
          <a:p>
            <a:pPr algn="just">
              <a:lnSpc>
                <a:spcPct val="150000"/>
              </a:lnSpc>
            </a:pPr>
            <a:r>
              <a:rPr lang="en-US" sz="2400" b="1" dirty="0" err="1" smtClean="0"/>
              <a:t>Ngày</a:t>
            </a:r>
            <a:r>
              <a:rPr lang="en-US" sz="2400" b="1" dirty="0" smtClean="0"/>
              <a:t> nay </a:t>
            </a:r>
            <a:r>
              <a:rPr lang="en-US" sz="2400" b="1" dirty="0" err="1" smtClean="0"/>
              <a:t>còn</a:t>
            </a:r>
            <a:r>
              <a:rPr lang="en-US" sz="2400" b="1" dirty="0" smtClean="0"/>
              <a:t> </a:t>
            </a:r>
            <a:r>
              <a:rPr lang="en-US" sz="2400" b="1" dirty="0" err="1" smtClean="0"/>
              <a:t>mua</a:t>
            </a:r>
            <a:r>
              <a:rPr lang="en-US" sz="2400" b="1" dirty="0" smtClean="0"/>
              <a:t> </a:t>
            </a:r>
            <a:r>
              <a:rPr lang="en-US" sz="2400" b="1" dirty="0" err="1" smtClean="0"/>
              <a:t>bán</a:t>
            </a:r>
            <a:r>
              <a:rPr lang="en-US" sz="2400" b="1" dirty="0" smtClean="0"/>
              <a:t> </a:t>
            </a:r>
            <a:r>
              <a:rPr lang="en-US" sz="2400" b="1" dirty="0" err="1" smtClean="0"/>
              <a:t>hàng</a:t>
            </a:r>
            <a:r>
              <a:rPr lang="en-US" sz="2400" b="1" dirty="0" smtClean="0"/>
              <a:t> </a:t>
            </a:r>
            <a:r>
              <a:rPr lang="en-US" sz="2400" b="1" dirty="0" err="1" smtClean="0"/>
              <a:t>hóa</a:t>
            </a:r>
            <a:r>
              <a:rPr lang="en-US" sz="2400" b="1" dirty="0" smtClean="0"/>
              <a:t> </a:t>
            </a:r>
            <a:r>
              <a:rPr lang="en-US" sz="2400" b="1" dirty="0" err="1" smtClean="0"/>
              <a:t>trực</a:t>
            </a:r>
            <a:r>
              <a:rPr lang="en-US" sz="2400" b="1" dirty="0" smtClean="0"/>
              <a:t> </a:t>
            </a:r>
            <a:r>
              <a:rPr lang="en-US" sz="2400" b="1" dirty="0" err="1" smtClean="0"/>
              <a:t>tuyến</a:t>
            </a:r>
            <a:r>
              <a:rPr lang="en-US" sz="2400" b="1" dirty="0" smtClean="0"/>
              <a:t> (online) </a:t>
            </a:r>
            <a:r>
              <a:rPr lang="en-US" sz="2400" b="1" dirty="0" err="1" smtClean="0"/>
              <a:t>trên</a:t>
            </a:r>
            <a:r>
              <a:rPr lang="en-US" sz="2400" b="1" dirty="0" smtClean="0"/>
              <a:t> </a:t>
            </a:r>
            <a:r>
              <a:rPr lang="en-US" sz="2400" b="1" dirty="0" err="1" smtClean="0"/>
              <a:t>các</a:t>
            </a:r>
            <a:r>
              <a:rPr lang="en-US" sz="2400" b="1" dirty="0" smtClean="0"/>
              <a:t> </a:t>
            </a:r>
            <a:r>
              <a:rPr lang="en-US" sz="2400" b="1" dirty="0" err="1" smtClean="0"/>
              <a:t>trang</a:t>
            </a:r>
            <a:r>
              <a:rPr lang="en-US" sz="2400" b="1" dirty="0" smtClean="0"/>
              <a:t> </a:t>
            </a:r>
            <a:r>
              <a:rPr lang="en-US" sz="2400" b="1" dirty="0" err="1" smtClean="0"/>
              <a:t>thương</a:t>
            </a:r>
            <a:r>
              <a:rPr lang="en-US" sz="2400" b="1" dirty="0" smtClean="0"/>
              <a:t> </a:t>
            </a:r>
            <a:r>
              <a:rPr lang="en-US" sz="2400" b="1" dirty="0" err="1" smtClean="0"/>
              <a:t>mại</a:t>
            </a:r>
            <a:r>
              <a:rPr lang="en-US" sz="2400" b="1" dirty="0" smtClean="0"/>
              <a:t> </a:t>
            </a:r>
            <a:r>
              <a:rPr lang="en-US" sz="2400" b="1" dirty="0" err="1" smtClean="0"/>
              <a:t>điện</a:t>
            </a:r>
            <a:r>
              <a:rPr lang="en-US" sz="2400" b="1" dirty="0" smtClean="0"/>
              <a:t> </a:t>
            </a:r>
            <a:r>
              <a:rPr lang="en-US" sz="2400" b="1" dirty="0" err="1" smtClean="0"/>
              <a:t>tử</a:t>
            </a:r>
            <a:r>
              <a:rPr lang="en-US" sz="2400" b="1" dirty="0" smtClean="0"/>
              <a:t> </a:t>
            </a:r>
            <a:r>
              <a:rPr lang="en-US" sz="2400" b="1" dirty="0" err="1" smtClean="0"/>
              <a:t>như</a:t>
            </a:r>
            <a:r>
              <a:rPr lang="en-US" sz="2400" b="1" dirty="0" smtClean="0"/>
              <a:t> </a:t>
            </a:r>
            <a:r>
              <a:rPr lang="en-US" sz="2400" b="1" dirty="0" err="1" smtClean="0"/>
              <a:t>Điện</a:t>
            </a:r>
            <a:r>
              <a:rPr lang="en-US" sz="2400" b="1" dirty="0" smtClean="0"/>
              <a:t> </a:t>
            </a:r>
            <a:r>
              <a:rPr lang="en-US" sz="2400" b="1" dirty="0" err="1" smtClean="0"/>
              <a:t>máy</a:t>
            </a:r>
            <a:r>
              <a:rPr lang="en-US" sz="2400" b="1" dirty="0" smtClean="0"/>
              <a:t> </a:t>
            </a:r>
            <a:r>
              <a:rPr lang="en-US" sz="2400" b="1" dirty="0" err="1" smtClean="0"/>
              <a:t>xanh</a:t>
            </a:r>
            <a:r>
              <a:rPr lang="en-US" sz="2400" b="1" dirty="0" smtClean="0"/>
              <a:t>, </a:t>
            </a:r>
            <a:r>
              <a:rPr lang="en-US" sz="2400" b="1" dirty="0" err="1" smtClean="0"/>
              <a:t>Bách</a:t>
            </a:r>
            <a:r>
              <a:rPr lang="en-US" sz="2400" b="1" dirty="0" smtClean="0"/>
              <a:t> </a:t>
            </a:r>
            <a:r>
              <a:rPr lang="en-US" sz="2400" b="1" dirty="0" err="1" smtClean="0"/>
              <a:t>hóa</a:t>
            </a:r>
            <a:r>
              <a:rPr lang="en-US" sz="2400" b="1" dirty="0" smtClean="0"/>
              <a:t> </a:t>
            </a:r>
            <a:r>
              <a:rPr lang="en-US" sz="2400" b="1" dirty="0" err="1" smtClean="0"/>
              <a:t>xanh</a:t>
            </a:r>
            <a:r>
              <a:rPr lang="en-US" sz="2400" b="1" dirty="0" smtClean="0"/>
              <a:t>, </a:t>
            </a:r>
            <a:r>
              <a:rPr lang="en-US" sz="2400" b="1" dirty="0" err="1"/>
              <a:t>Thế</a:t>
            </a:r>
            <a:r>
              <a:rPr lang="en-US" sz="2400" b="1" dirty="0"/>
              <a:t> </a:t>
            </a:r>
            <a:r>
              <a:rPr lang="en-US" sz="2400" b="1" dirty="0" err="1"/>
              <a:t>giới</a:t>
            </a:r>
            <a:r>
              <a:rPr lang="en-US" sz="2400" b="1" dirty="0"/>
              <a:t> di </a:t>
            </a:r>
            <a:r>
              <a:rPr lang="en-US" sz="2400" b="1" dirty="0" err="1" smtClean="0"/>
              <a:t>động</a:t>
            </a:r>
            <a:r>
              <a:rPr lang="en-US" sz="2400" b="1" dirty="0" smtClean="0"/>
              <a:t>, </a:t>
            </a:r>
            <a:r>
              <a:rPr lang="en-US" sz="2400" b="1" dirty="0" err="1"/>
              <a:t>Tiki</a:t>
            </a:r>
            <a:r>
              <a:rPr lang="en-US" sz="2400" b="1" dirty="0"/>
              <a:t>, </a:t>
            </a:r>
            <a:r>
              <a:rPr lang="en-US" sz="2400" b="1" dirty="0" err="1"/>
              <a:t>Shopee</a:t>
            </a:r>
            <a:r>
              <a:rPr lang="en-US" sz="2400" b="1" dirty="0"/>
              <a:t>, </a:t>
            </a:r>
            <a:r>
              <a:rPr lang="en-US" sz="2400" b="1" dirty="0" err="1"/>
              <a:t>Lazada</a:t>
            </a:r>
            <a:r>
              <a:rPr lang="en-US" sz="2400" b="1" dirty="0"/>
              <a:t>, Sen </a:t>
            </a:r>
            <a:r>
              <a:rPr lang="en-US" sz="2400" b="1" dirty="0" err="1"/>
              <a:t>đỏ</a:t>
            </a:r>
            <a:r>
              <a:rPr lang="en-US" sz="2400" b="1" dirty="0"/>
              <a:t>, … hay </a:t>
            </a:r>
            <a:r>
              <a:rPr lang="en-US" sz="2400" b="1" dirty="0" err="1"/>
              <a:t>trên</a:t>
            </a:r>
            <a:r>
              <a:rPr lang="en-US" sz="2400" b="1" dirty="0"/>
              <a:t> </a:t>
            </a:r>
            <a:r>
              <a:rPr lang="en-US" sz="2400" b="1" dirty="0" err="1"/>
              <a:t>nền</a:t>
            </a:r>
            <a:r>
              <a:rPr lang="en-US" sz="2400" b="1" dirty="0"/>
              <a:t> </a:t>
            </a:r>
            <a:r>
              <a:rPr lang="en-US" sz="2400" b="1" dirty="0" err="1"/>
              <a:t>tảng</a:t>
            </a:r>
            <a:r>
              <a:rPr lang="en-US" sz="2400" b="1" dirty="0"/>
              <a:t> </a:t>
            </a:r>
            <a:r>
              <a:rPr lang="en-US" sz="2400" b="1" dirty="0" err="1"/>
              <a:t>mạng</a:t>
            </a:r>
            <a:r>
              <a:rPr lang="en-US" sz="2400" b="1" dirty="0"/>
              <a:t> </a:t>
            </a:r>
            <a:r>
              <a:rPr lang="en-US" sz="2400" b="1" dirty="0" err="1"/>
              <a:t>xã</a:t>
            </a:r>
            <a:r>
              <a:rPr lang="en-US" sz="2400" b="1" dirty="0"/>
              <a:t> </a:t>
            </a:r>
            <a:r>
              <a:rPr lang="en-US" sz="2400" b="1" dirty="0" err="1" smtClean="0"/>
              <a:t>hội</a:t>
            </a:r>
            <a:r>
              <a:rPr lang="en-US" sz="2400" b="1" dirty="0" smtClean="0"/>
              <a:t> </a:t>
            </a:r>
            <a:r>
              <a:rPr lang="en-US" sz="2400" b="1" dirty="0" err="1" smtClean="0"/>
              <a:t>như</a:t>
            </a:r>
            <a:r>
              <a:rPr lang="en-US" sz="2400" b="1" dirty="0" smtClean="0"/>
              <a:t> </a:t>
            </a:r>
            <a:r>
              <a:rPr lang="en-US" sz="2400" b="1" dirty="0" err="1" smtClean="0"/>
              <a:t>facebook</a:t>
            </a:r>
            <a:r>
              <a:rPr lang="en-US" sz="2400" b="1" dirty="0" smtClean="0"/>
              <a:t>, </a:t>
            </a:r>
            <a:r>
              <a:rPr lang="en-US" sz="2400" b="1" dirty="0" err="1" smtClean="0"/>
              <a:t>tiktok</a:t>
            </a:r>
            <a:r>
              <a:rPr lang="en-US" sz="2400" b="1" dirty="0" smtClean="0"/>
              <a:t>, </a:t>
            </a:r>
            <a:r>
              <a:rPr lang="en-US" sz="2400" b="1" dirty="0" err="1" smtClean="0"/>
              <a:t>zalo</a:t>
            </a:r>
            <a:r>
              <a:rPr lang="en-US" sz="2400" b="1" dirty="0" smtClean="0"/>
              <a:t>, …</a:t>
            </a:r>
            <a:endParaRPr lang="en-US" sz="2400" b="1" dirty="0"/>
          </a:p>
        </p:txBody>
      </p:sp>
    </p:spTree>
    <p:custDataLst>
      <p:tags r:id="rId1"/>
    </p:custDataLst>
    <p:extLst>
      <p:ext uri="{BB962C8B-B14F-4D97-AF65-F5344CB8AC3E}">
        <p14:creationId xmlns:p14="http://schemas.microsoft.com/office/powerpoint/2010/main" val="297688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11"/>
                                        </p:tgtEl>
                                        <p:attrNameLst>
                                          <p:attrName>r</p:attrName>
                                        </p:attrNameLst>
                                      </p:cBhvr>
                                    </p:animRot>
                                    <p:animRot by="-240000">
                                      <p:cBhvr>
                                        <p:cTn id="10" dur="200" fill="hold">
                                          <p:stCondLst>
                                            <p:cond delay="200"/>
                                          </p:stCondLst>
                                        </p:cTn>
                                        <p:tgtEl>
                                          <p:spTgt spid="11"/>
                                        </p:tgtEl>
                                        <p:attrNameLst>
                                          <p:attrName>r</p:attrName>
                                        </p:attrNameLst>
                                      </p:cBhvr>
                                    </p:animRot>
                                    <p:animRot by="240000">
                                      <p:cBhvr>
                                        <p:cTn id="11" dur="200" fill="hold">
                                          <p:stCondLst>
                                            <p:cond delay="400"/>
                                          </p:stCondLst>
                                        </p:cTn>
                                        <p:tgtEl>
                                          <p:spTgt spid="11"/>
                                        </p:tgtEl>
                                        <p:attrNameLst>
                                          <p:attrName>r</p:attrName>
                                        </p:attrNameLst>
                                      </p:cBhvr>
                                    </p:animRot>
                                    <p:animRot by="-240000">
                                      <p:cBhvr>
                                        <p:cTn id="12" dur="200" fill="hold">
                                          <p:stCondLst>
                                            <p:cond delay="600"/>
                                          </p:stCondLst>
                                        </p:cTn>
                                        <p:tgtEl>
                                          <p:spTgt spid="11"/>
                                        </p:tgtEl>
                                        <p:attrNameLst>
                                          <p:attrName>r</p:attrName>
                                        </p:attrNameLst>
                                      </p:cBhvr>
                                    </p:animRot>
                                    <p:animRot by="120000">
                                      <p:cBhvr>
                                        <p:cTn id="13" dur="200" fill="hold">
                                          <p:stCondLst>
                                            <p:cond delay="800"/>
                                          </p:stCondLst>
                                        </p:cTn>
                                        <p:tgtEl>
                                          <p:spTgt spid="11"/>
                                        </p:tgtEl>
                                        <p:attrNameLst>
                                          <p:attrName>r</p:attrName>
                                        </p:attrNameLst>
                                      </p:cBhvr>
                                    </p:animRo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p:bldP spid="10" grpId="0" animBg="1"/>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28971" y="-19585"/>
            <a:ext cx="4932218" cy="646331"/>
          </a:xfrm>
          <a:prstGeom prst="rect">
            <a:avLst/>
          </a:prstGeom>
          <a:noFill/>
        </p:spPr>
        <p:txBody>
          <a:bodyPr wrap="square" rtlCol="0">
            <a:spAutoFit/>
          </a:bodyPr>
          <a:lstStyle/>
          <a:p>
            <a:pPr algn="ctr"/>
            <a:r>
              <a:rPr lang="en-US" sz="3600" b="1" dirty="0" smtClean="0"/>
              <a:t>TỰ NHIÊN VÀ XÃ HỘI</a:t>
            </a:r>
            <a:endParaRPr lang="en-US" sz="3600" b="1" dirty="0"/>
          </a:p>
        </p:txBody>
      </p:sp>
      <p:sp>
        <p:nvSpPr>
          <p:cNvPr id="5" name="Rectangle 2"/>
          <p:cNvSpPr txBox="1">
            <a:spLocks noChangeArrowheads="1"/>
          </p:cNvSpPr>
          <p:nvPr/>
        </p:nvSpPr>
        <p:spPr bwMode="auto">
          <a:xfrm>
            <a:off x="3280772" y="477126"/>
            <a:ext cx="6835631" cy="443621"/>
          </a:xfrm>
          <a:prstGeom prst="rect">
            <a:avLst/>
          </a:prstGeom>
          <a:noFill/>
          <a:ln w="9525">
            <a:noFill/>
            <a:miter lim="800000"/>
            <a:headEnd/>
            <a:tailEnd/>
          </a:ln>
          <a:effectLst/>
        </p:spPr>
        <p:txBody>
          <a:bodyPr anchor="ctr"/>
          <a:lstStyle/>
          <a:p>
            <a:pPr algn="ctr">
              <a:defRPr/>
            </a:pPr>
            <a:r>
              <a:rPr lang="en-US" sz="3200" kern="0" dirty="0" err="1" smtClean="0">
                <a:solidFill>
                  <a:srgbClr val="FF0000"/>
                </a:solidFill>
                <a:latin typeface="Arial" panose="020B0604020202020204" pitchFamily="34" charset="0"/>
                <a:cs typeface="Arial" panose="020B0604020202020204" pitchFamily="34" charset="0"/>
              </a:rPr>
              <a:t>Hoạt</a:t>
            </a:r>
            <a:r>
              <a:rPr lang="en-US" sz="3200" kern="0" dirty="0" smtClean="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động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mua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bán</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hàng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hóa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tiết</a:t>
            </a:r>
            <a:r>
              <a:rPr lang="en-US" sz="3200" kern="0" dirty="0">
                <a:solidFill>
                  <a:srgbClr val="FF0000"/>
                </a:solidFill>
                <a:latin typeface="Arial" panose="020B0604020202020204" pitchFamily="34" charset="0"/>
                <a:cs typeface="Arial" panose="020B0604020202020204" pitchFamily="34" charset="0"/>
              </a:rPr>
              <a:t> </a:t>
            </a:r>
            <a:r>
              <a:rPr lang="en-US" sz="3200" kern="0" dirty="0" smtClean="0">
                <a:solidFill>
                  <a:srgbClr val="FF0000"/>
                </a:solidFill>
                <a:latin typeface="Arial" panose="020B0604020202020204" pitchFamily="34" charset="0"/>
                <a:cs typeface="Arial" panose="020B0604020202020204" pitchFamily="34" charset="0"/>
              </a:rPr>
              <a:t>2)</a:t>
            </a:r>
            <a:endParaRPr lang="en-US" sz="3200" dirty="0">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8515" t="10277" r="11179" b="19382"/>
          <a:stretch/>
        </p:blipFill>
        <p:spPr>
          <a:xfrm>
            <a:off x="123982" y="732740"/>
            <a:ext cx="614017" cy="649442"/>
          </a:xfrm>
          <a:prstGeom prst="rect">
            <a:avLst/>
          </a:prstGeom>
        </p:spPr>
      </p:pic>
      <p:sp>
        <p:nvSpPr>
          <p:cNvPr id="7" name="TextBox 6"/>
          <p:cNvSpPr txBox="1"/>
          <p:nvPr/>
        </p:nvSpPr>
        <p:spPr>
          <a:xfrm>
            <a:off x="737999" y="854178"/>
            <a:ext cx="3058146"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dirty="0" err="1" smtClean="0">
                <a:solidFill>
                  <a:srgbClr val="002060"/>
                </a:solidFill>
                <a:latin typeface="Arial" panose="020B0604020202020204" pitchFamily="34" charset="0"/>
                <a:cs typeface="Arial" panose="020B0604020202020204" pitchFamily="34" charset="0"/>
              </a:rPr>
              <a:t>Hoạt</a:t>
            </a:r>
            <a:r>
              <a:rPr lang="en-US" sz="2400" dirty="0" smtClean="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động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khám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phá</a:t>
            </a:r>
            <a:endParaRPr lang="en-US" sz="2400" dirty="0">
              <a:solidFill>
                <a:srgbClr val="002060"/>
              </a:solidFill>
              <a:latin typeface="Arial" panose="020B0604020202020204" pitchFamily="34" charset="0"/>
              <a:cs typeface="Arial" panose="020B0604020202020204" pitchFamily="34" charset="0"/>
            </a:endParaRPr>
          </a:p>
        </p:txBody>
      </p:sp>
      <p:sp>
        <p:nvSpPr>
          <p:cNvPr id="9" name="Rectangle 8"/>
          <p:cNvSpPr/>
          <p:nvPr/>
        </p:nvSpPr>
        <p:spPr>
          <a:xfrm>
            <a:off x="263236" y="1692895"/>
            <a:ext cx="11388438" cy="2086725"/>
          </a:xfrm>
          <a:prstGeom prst="rect">
            <a:avLst/>
          </a:prstGeom>
        </p:spPr>
        <p:txBody>
          <a:bodyPr wrap="square">
            <a:spAutoFit/>
          </a:bodyPr>
          <a:lstStyle/>
          <a:p>
            <a:pPr algn="just">
              <a:lnSpc>
                <a:spcPct val="120000"/>
              </a:lnSpc>
              <a:spcAft>
                <a:spcPts val="0"/>
              </a:spcAft>
            </a:pP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mua</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trực</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ea typeface="Times New Roman" panose="02020603050405020304" pitchFamily="18" charset="0"/>
                <a:cs typeface="Times New Roman" panose="02020603050405020304" pitchFamily="18" charset="0"/>
              </a:rPr>
              <a:t>tuyến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web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mại</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điện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kiếm</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mua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toán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986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3CCC8D8C-C41C-40A4-AF5A-AC21441D0EC9}"/>
              </a:ext>
            </a:extLst>
          </p:cNvPr>
          <p:cNvSpPr txBox="1"/>
          <p:nvPr/>
        </p:nvSpPr>
        <p:spPr>
          <a:xfrm>
            <a:off x="370114" y="1327562"/>
            <a:ext cx="11821886" cy="461665"/>
          </a:xfrm>
          <a:prstGeom prst="rect">
            <a:avLst/>
          </a:prstGeom>
          <a:noFill/>
        </p:spPr>
        <p:txBody>
          <a:bodyPr wrap="square" rtlCol="0">
            <a:spAutoFit/>
          </a:bodyPr>
          <a:lstStyle/>
          <a:p>
            <a:r>
              <a:rPr lang="en-US" sz="2400" smtClean="0">
                <a:latin typeface="Arial" panose="020B0604020202020204" pitchFamily="34" charset="0"/>
                <a:cs typeface="Arial" panose="020B0604020202020204" pitchFamily="34" charset="0"/>
              </a:rPr>
              <a:t>2. Những </a:t>
            </a:r>
            <a:r>
              <a:rPr lang="en-US" sz="2400" dirty="0" err="1">
                <a:latin typeface="Arial" panose="020B0604020202020204" pitchFamily="34" charset="0"/>
                <a:cs typeface="Arial" panose="020B0604020202020204" pitchFamily="34" charset="0"/>
              </a:rPr>
              <a:t>điểm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cách</a:t>
            </a:r>
            <a:r>
              <a:rPr lang="en-US" sz="2400" dirty="0">
                <a:latin typeface="Arial" panose="020B0604020202020204" pitchFamily="34" charset="0"/>
                <a:cs typeface="Arial" panose="020B0604020202020204" pitchFamily="34" charset="0"/>
              </a:rPr>
              <a:t> </a:t>
            </a:r>
            <a:r>
              <a:rPr lang="en-US" sz="2400" err="1">
                <a:latin typeface="Arial" panose="020B0604020202020204" pitchFamily="34" charset="0"/>
                <a:cs typeface="Arial" panose="020B0604020202020204" pitchFamily="34" charset="0"/>
              </a:rPr>
              <a:t>trưng</a:t>
            </a: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bày, mua, bán </a:t>
            </a:r>
            <a:r>
              <a:rPr lang="en-US" sz="2400" dirty="0" err="1">
                <a:latin typeface="Arial" panose="020B0604020202020204" pitchFamily="34" charset="0"/>
                <a:cs typeface="Arial" panose="020B0604020202020204" pitchFamily="34" charset="0"/>
              </a:rPr>
              <a:t>hàng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hóa</a:t>
            </a:r>
            <a:r>
              <a:rPr lang="en-US" sz="2400" dirty="0">
                <a:latin typeface="Arial" panose="020B0604020202020204" pitchFamily="34" charset="0"/>
                <a:cs typeface="Arial" panose="020B0604020202020204" pitchFamily="34" charset="0"/>
              </a:rPr>
              <a:t> ở </a:t>
            </a:r>
            <a:r>
              <a:rPr lang="en-US" sz="2400" err="1">
                <a:latin typeface="Arial" panose="020B0604020202020204" pitchFamily="34" charset="0"/>
                <a:cs typeface="Arial" panose="020B0604020202020204" pitchFamily="34" charset="0"/>
              </a:rPr>
              <a:t>những</a:t>
            </a:r>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nơi đó.</a:t>
            </a:r>
            <a:endParaRPr lang="en-US" sz="2400" dirty="0">
              <a:latin typeface="Arial" panose="020B0604020202020204" pitchFamily="34" charset="0"/>
              <a:cs typeface="Arial" panose="020B0604020202020204" pitchFamily="34" charset="0"/>
            </a:endParaRPr>
          </a:p>
        </p:txBody>
      </p:sp>
      <p:pic>
        <p:nvPicPr>
          <p:cNvPr id="3" name="Content Placeholder 6">
            <a:extLst>
              <a:ext uri="{FF2B5EF4-FFF2-40B4-BE49-F238E27FC236}">
                <a16:creationId xmlns:a16="http://schemas.microsoft.com/office/drawing/2014/main" id="{5E070F32-CCEF-4131-B366-8D467D95DAD3}"/>
              </a:ext>
            </a:extLst>
          </p:cNvPr>
          <p:cNvPicPr>
            <a:picLocks noChangeAspect="1"/>
          </p:cNvPicPr>
          <p:nvPr/>
        </p:nvPicPr>
        <p:blipFill>
          <a:blip r:embed="rId3"/>
          <a:stretch>
            <a:fillRect/>
          </a:stretch>
        </p:blipFill>
        <p:spPr>
          <a:xfrm>
            <a:off x="685985" y="1845301"/>
            <a:ext cx="4959160" cy="3567461"/>
          </a:xfrm>
          <a:prstGeom prst="rect">
            <a:avLst/>
          </a:prstGeom>
        </p:spPr>
      </p:pic>
      <p:sp>
        <p:nvSpPr>
          <p:cNvPr id="4" name="Rounded Rectangular Callout 8">
            <a:extLst>
              <a:ext uri="{FF2B5EF4-FFF2-40B4-BE49-F238E27FC236}">
                <a16:creationId xmlns:a16="http://schemas.microsoft.com/office/drawing/2014/main" id="{383AD5D2-26BB-4B16-B8D0-143108B8E5AB}"/>
              </a:ext>
            </a:extLst>
          </p:cNvPr>
          <p:cNvSpPr/>
          <p:nvPr/>
        </p:nvSpPr>
        <p:spPr>
          <a:xfrm>
            <a:off x="331959" y="4759036"/>
            <a:ext cx="5645145" cy="2082672"/>
          </a:xfrm>
          <a:prstGeom prst="wedgeRoundRectCallout">
            <a:avLst>
              <a:gd name="adj1" fmla="val 20188"/>
              <a:gd name="adj2" fmla="val -56506"/>
              <a:gd name="adj3" fmla="val 16667"/>
            </a:avLst>
          </a:prstGeom>
          <a:solidFill>
            <a:schemeClr val="accent5">
              <a:lumMod val="20000"/>
              <a:lumOff val="80000"/>
            </a:schemeClr>
          </a:solidFill>
          <a:ln>
            <a:solidFill>
              <a:srgbClr val="37AF9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dirty="0" err="1">
                <a:solidFill>
                  <a:schemeClr val="tx1"/>
                </a:solidFill>
                <a:latin typeface="Arial" panose="020B0604020202020204" pitchFamily="34" charset="0"/>
                <a:cs typeface="Arial" panose="020B0604020202020204" pitchFamily="34" charset="0"/>
              </a:rPr>
              <a:t>Hàng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hóa</a:t>
            </a:r>
            <a:r>
              <a:rPr lang="en-US" sz="2400" dirty="0">
                <a:solidFill>
                  <a:schemeClr val="tx1"/>
                </a:solidFill>
                <a:latin typeface="Arial" panose="020B0604020202020204" pitchFamily="34" charset="0"/>
                <a:cs typeface="Arial" panose="020B0604020202020204" pitchFamily="34" charset="0"/>
              </a:rPr>
              <a:t> ở </a:t>
            </a:r>
            <a:r>
              <a:rPr lang="en-US" sz="2400" dirty="0" err="1">
                <a:solidFill>
                  <a:schemeClr val="tx1"/>
                </a:solidFill>
                <a:latin typeface="Arial" panose="020B0604020202020204" pitchFamily="34" charset="0"/>
                <a:cs typeface="Arial" panose="020B0604020202020204" pitchFamily="34" charset="0"/>
              </a:rPr>
              <a:t>siêu</a:t>
            </a:r>
            <a:r>
              <a:rPr lang="en-US" sz="2400" dirty="0">
                <a:solidFill>
                  <a:schemeClr val="tx1"/>
                </a:solidFill>
                <a:latin typeface="Arial" panose="020B0604020202020204" pitchFamily="34" charset="0"/>
                <a:cs typeface="Arial" panose="020B0604020202020204" pitchFamily="34" charset="0"/>
              </a:rPr>
              <a:t> </a:t>
            </a:r>
            <a:r>
              <a:rPr lang="en-US" sz="2400" err="1">
                <a:solidFill>
                  <a:schemeClr val="tx1"/>
                </a:solidFill>
                <a:latin typeface="Arial" panose="020B0604020202020204" pitchFamily="34" charset="0"/>
                <a:cs typeface="Arial" panose="020B0604020202020204" pitchFamily="34" charset="0"/>
              </a:rPr>
              <a:t>thị</a:t>
            </a:r>
            <a:r>
              <a:rPr lang="en-US" sz="2400">
                <a:solidFill>
                  <a:schemeClr val="tx1"/>
                </a:solidFill>
                <a:latin typeface="Arial" panose="020B0604020202020204" pitchFamily="34" charset="0"/>
                <a:cs typeface="Arial" panose="020B0604020202020204" pitchFamily="34" charset="0"/>
              </a:rPr>
              <a:t> </a:t>
            </a:r>
            <a:r>
              <a:rPr lang="en-US" sz="2400" smtClean="0">
                <a:solidFill>
                  <a:schemeClr val="tx1"/>
                </a:solidFill>
                <a:latin typeface="Arial" panose="020B0604020202020204" pitchFamily="34" charset="0"/>
                <a:cs typeface="Arial" panose="020B0604020202020204" pitchFamily="34" charset="0"/>
              </a:rPr>
              <a:t>được </a:t>
            </a:r>
            <a:r>
              <a:rPr lang="en-US" sz="2400" dirty="0" err="1">
                <a:solidFill>
                  <a:schemeClr val="tx1"/>
                </a:solidFill>
                <a:latin typeface="Arial" panose="020B0604020202020204" pitchFamily="34" charset="0"/>
                <a:cs typeface="Arial" panose="020B0604020202020204" pitchFamily="34" charset="0"/>
              </a:rPr>
              <a:t>trưng</a:t>
            </a:r>
            <a:r>
              <a:rPr lang="en-US" sz="2400" dirty="0">
                <a:solidFill>
                  <a:schemeClr val="tx1"/>
                </a:solidFill>
                <a:latin typeface="Arial" panose="020B0604020202020204" pitchFamily="34" charset="0"/>
                <a:cs typeface="Arial" panose="020B0604020202020204" pitchFamily="34" charset="0"/>
              </a:rPr>
              <a:t> </a:t>
            </a:r>
            <a:r>
              <a:rPr lang="en-US" sz="2400" err="1">
                <a:solidFill>
                  <a:schemeClr val="tx1"/>
                </a:solidFill>
                <a:latin typeface="Arial" panose="020B0604020202020204" pitchFamily="34" charset="0"/>
                <a:cs typeface="Arial" panose="020B0604020202020204" pitchFamily="34" charset="0"/>
              </a:rPr>
              <a:t>bày</a:t>
            </a:r>
            <a:r>
              <a:rPr lang="en-US" sz="2400">
                <a:solidFill>
                  <a:schemeClr val="tx1"/>
                </a:solidFill>
                <a:latin typeface="Arial" panose="020B0604020202020204" pitchFamily="34" charset="0"/>
                <a:cs typeface="Arial" panose="020B0604020202020204" pitchFamily="34" charset="0"/>
              </a:rPr>
              <a:t> </a:t>
            </a:r>
            <a:r>
              <a:rPr lang="en-US" sz="2400" smtClean="0">
                <a:solidFill>
                  <a:schemeClr val="tx1"/>
                </a:solidFill>
                <a:latin typeface="Arial" panose="020B0604020202020204" pitchFamily="34" charset="0"/>
                <a:cs typeface="Arial" panose="020B0604020202020204" pitchFamily="34" charset="0"/>
              </a:rPr>
              <a:t>trên kệ rất khoa học, gọn gàng, chia </a:t>
            </a:r>
            <a:r>
              <a:rPr lang="en-US" sz="2400" dirty="0" err="1">
                <a:solidFill>
                  <a:schemeClr val="tx1"/>
                </a:solidFill>
                <a:latin typeface="Arial" panose="020B0604020202020204" pitchFamily="34" charset="0"/>
                <a:cs typeface="Arial" panose="020B0604020202020204" pitchFamily="34" charset="0"/>
              </a:rPr>
              <a:t>thành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từng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quầy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riêng</a:t>
            </a:r>
            <a:r>
              <a:rPr lang="en-US" sz="2400" dirty="0">
                <a:solidFill>
                  <a:schemeClr val="tx1"/>
                </a:solidFill>
                <a:latin typeface="Arial" panose="020B0604020202020204" pitchFamily="34" charset="0"/>
                <a:cs typeface="Arial" panose="020B0604020202020204" pitchFamily="34" charset="0"/>
              </a:rPr>
              <a:t> </a:t>
            </a:r>
            <a:r>
              <a:rPr lang="en-US" sz="2400" err="1">
                <a:solidFill>
                  <a:schemeClr val="tx1"/>
                </a:solidFill>
                <a:latin typeface="Arial" panose="020B0604020202020204" pitchFamily="34" charset="0"/>
                <a:cs typeface="Arial" panose="020B0604020202020204" pitchFamily="34" charset="0"/>
              </a:rPr>
              <a:t>biệt</a:t>
            </a:r>
            <a:r>
              <a:rPr lang="en-US" sz="2400" smtClean="0">
                <a:solidFill>
                  <a:schemeClr val="tx1"/>
                </a:solidFill>
                <a:latin typeface="Arial" panose="020B0604020202020204" pitchFamily="34" charset="0"/>
                <a:cs typeface="Arial" panose="020B0604020202020204" pitchFamily="34" charset="0"/>
              </a:rPr>
              <a:t>. Giá tiền có sẵn ở từng loại hàng. </a:t>
            </a:r>
            <a:r>
              <a:rPr lang="en-US" sz="2400">
                <a:solidFill>
                  <a:schemeClr val="tx1"/>
                </a:solidFill>
                <a:latin typeface="Arial" panose="020B0604020202020204" pitchFamily="34" charset="0"/>
                <a:cs typeface="Arial" panose="020B0604020202020204" pitchFamily="34" charset="0"/>
              </a:rPr>
              <a:t>K</a:t>
            </a:r>
            <a:r>
              <a:rPr lang="vi-VN" sz="2400" smtClean="0">
                <a:solidFill>
                  <a:schemeClr val="tx1"/>
                </a:solidFill>
                <a:latin typeface="Arial" panose="020B0604020202020204" pitchFamily="34" charset="0"/>
                <a:cs typeface="Arial" panose="020B0604020202020204" pitchFamily="34" charset="0"/>
              </a:rPr>
              <a:t>hách h</a:t>
            </a:r>
            <a:r>
              <a:rPr lang="en-US" sz="2400" smtClean="0">
                <a:solidFill>
                  <a:schemeClr val="tx1"/>
                </a:solidFill>
                <a:latin typeface="Arial" panose="020B0604020202020204" pitchFamily="34" charset="0"/>
                <a:cs typeface="Arial" panose="020B0604020202020204" pitchFamily="34" charset="0"/>
              </a:rPr>
              <a:t>à</a:t>
            </a:r>
            <a:r>
              <a:rPr lang="vi-VN" sz="2400" smtClean="0">
                <a:solidFill>
                  <a:schemeClr val="tx1"/>
                </a:solidFill>
                <a:latin typeface="Arial" panose="020B0604020202020204" pitchFamily="34" charset="0"/>
                <a:cs typeface="Arial" panose="020B0604020202020204" pitchFamily="34" charset="0"/>
              </a:rPr>
              <a:t>ng</a:t>
            </a:r>
            <a:r>
              <a:rPr lang="en-US" sz="2400" smtClean="0">
                <a:solidFill>
                  <a:schemeClr val="tx1"/>
                </a:solidFill>
                <a:latin typeface="Arial" panose="020B0604020202020204" pitchFamily="34" charset="0"/>
                <a:cs typeface="Arial" panose="020B0604020202020204" pitchFamily="34" charset="0"/>
              </a:rPr>
              <a:t> tự chọn đồ xong</a:t>
            </a:r>
            <a:r>
              <a:rPr lang="vi-VN" sz="2400" smtClean="0">
                <a:solidFill>
                  <a:schemeClr val="tx1"/>
                </a:solidFill>
                <a:latin typeface="Arial" panose="020B0604020202020204" pitchFamily="34" charset="0"/>
                <a:cs typeface="Arial" panose="020B0604020202020204" pitchFamily="34" charset="0"/>
              </a:rPr>
              <a:t> </a:t>
            </a:r>
            <a:r>
              <a:rPr lang="vi-VN" sz="2400">
                <a:solidFill>
                  <a:schemeClr val="tx1"/>
                </a:solidFill>
                <a:latin typeface="Arial" panose="020B0604020202020204" pitchFamily="34" charset="0"/>
                <a:cs typeface="Arial" panose="020B0604020202020204" pitchFamily="34" charset="0"/>
              </a:rPr>
              <a:t>ra </a:t>
            </a:r>
            <a:r>
              <a:rPr lang="vi-VN" sz="2400" smtClean="0">
                <a:solidFill>
                  <a:schemeClr val="tx1"/>
                </a:solidFill>
                <a:latin typeface="Arial" panose="020B0604020202020204" pitchFamily="34" charset="0"/>
                <a:cs typeface="Arial" panose="020B0604020202020204" pitchFamily="34" charset="0"/>
              </a:rPr>
              <a:t>quầy </a:t>
            </a:r>
            <a:r>
              <a:rPr lang="vi-VN" sz="2400">
                <a:solidFill>
                  <a:schemeClr val="tx1"/>
                </a:solidFill>
                <a:latin typeface="Arial" panose="020B0604020202020204" pitchFamily="34" charset="0"/>
                <a:cs typeface="Arial" panose="020B0604020202020204" pitchFamily="34" charset="0"/>
              </a:rPr>
              <a:t>tính tiền. </a:t>
            </a:r>
            <a:endParaRPr lang="en-US" sz="2400" dirty="0">
              <a:solidFill>
                <a:schemeClr val="tx1"/>
              </a:solidFill>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bwMode="auto">
          <a:xfrm>
            <a:off x="3151829" y="481432"/>
            <a:ext cx="6835631" cy="402776"/>
          </a:xfrm>
          <a:prstGeom prst="rect">
            <a:avLst/>
          </a:prstGeom>
          <a:noFill/>
          <a:ln w="9525">
            <a:noFill/>
            <a:miter lim="800000"/>
            <a:headEnd/>
            <a:tailEnd/>
          </a:ln>
          <a:effectLst/>
        </p:spPr>
        <p:txBody>
          <a:bodyPr anchor="ctr"/>
          <a:lstStyle/>
          <a:p>
            <a:pPr algn="ctr">
              <a:defRPr/>
            </a:pPr>
            <a:r>
              <a:rPr lang="en-US" sz="3200" kern="0" dirty="0" err="1" smtClean="0">
                <a:solidFill>
                  <a:srgbClr val="FF0000"/>
                </a:solidFill>
                <a:latin typeface="Arial" panose="020B0604020202020204" pitchFamily="34" charset="0"/>
                <a:cs typeface="Arial" panose="020B0604020202020204" pitchFamily="34" charset="0"/>
              </a:rPr>
              <a:t>Hoạt</a:t>
            </a:r>
            <a:r>
              <a:rPr lang="en-US" sz="3200" kern="0" dirty="0" smtClean="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động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mua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bán</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hàng</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hóa</a:t>
            </a:r>
            <a:r>
              <a:rPr lang="en-US" sz="3200" kern="0" dirty="0">
                <a:solidFill>
                  <a:srgbClr val="FF0000"/>
                </a:solidFill>
                <a:latin typeface="Arial" panose="020B0604020202020204" pitchFamily="34" charset="0"/>
                <a:cs typeface="Arial" panose="020B0604020202020204" pitchFamily="34" charset="0"/>
              </a:rPr>
              <a:t> (</a:t>
            </a:r>
            <a:r>
              <a:rPr lang="en-US" sz="3200" kern="0" dirty="0" err="1">
                <a:solidFill>
                  <a:srgbClr val="FF0000"/>
                </a:solidFill>
                <a:latin typeface="Arial" panose="020B0604020202020204" pitchFamily="34" charset="0"/>
                <a:cs typeface="Arial" panose="020B0604020202020204" pitchFamily="34" charset="0"/>
              </a:rPr>
              <a:t>tiết</a:t>
            </a:r>
            <a:r>
              <a:rPr lang="en-US" sz="3200" kern="0" dirty="0">
                <a:solidFill>
                  <a:srgbClr val="FF0000"/>
                </a:solidFill>
                <a:latin typeface="Arial" panose="020B0604020202020204" pitchFamily="34" charset="0"/>
                <a:cs typeface="Arial" panose="020B0604020202020204" pitchFamily="34" charset="0"/>
              </a:rPr>
              <a:t> </a:t>
            </a:r>
            <a:r>
              <a:rPr lang="en-US" sz="3200" kern="0" dirty="0" smtClean="0">
                <a:solidFill>
                  <a:srgbClr val="FF0000"/>
                </a:solidFill>
                <a:latin typeface="Arial" panose="020B0604020202020204" pitchFamily="34" charset="0"/>
                <a:cs typeface="Arial" panose="020B0604020202020204" pitchFamily="34" charset="0"/>
              </a:rPr>
              <a:t>2)</a:t>
            </a:r>
            <a:endParaRPr lang="en-US" sz="3200" dirty="0">
              <a:solidFill>
                <a:srgbClr val="FF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8515" t="10277" r="11179" b="19382"/>
          <a:stretch/>
        </p:blipFill>
        <p:spPr>
          <a:xfrm>
            <a:off x="568183" y="622046"/>
            <a:ext cx="614017" cy="649442"/>
          </a:xfrm>
          <a:prstGeom prst="rect">
            <a:avLst/>
          </a:prstGeom>
        </p:spPr>
      </p:pic>
      <p:sp>
        <p:nvSpPr>
          <p:cNvPr id="8" name="TextBox 7"/>
          <p:cNvSpPr txBox="1"/>
          <p:nvPr/>
        </p:nvSpPr>
        <p:spPr>
          <a:xfrm>
            <a:off x="1182200" y="842460"/>
            <a:ext cx="3403882" cy="461665"/>
          </a:xfrm>
          <a:prstGeom prst="rect">
            <a:avLst/>
          </a:prstGeom>
          <a:ln>
            <a:noFill/>
          </a:ln>
        </p:spPr>
        <p:style>
          <a:lnRef idx="0">
            <a:scrgbClr r="0" g="0" b="0"/>
          </a:lnRef>
          <a:fillRef idx="1002">
            <a:schemeClr val="lt1"/>
          </a:fillRef>
          <a:effectRef idx="0">
            <a:scrgbClr r="0" g="0" b="0"/>
          </a:effectRef>
          <a:fontRef idx="major"/>
        </p:style>
        <p:txBody>
          <a:bodyPr wrap="square" rtlCol="0">
            <a:spAutoFit/>
          </a:bodyPr>
          <a:lstStyle/>
          <a:p>
            <a:r>
              <a:rPr lang="en-US" sz="2400" smtClean="0">
                <a:solidFill>
                  <a:srgbClr val="002060"/>
                </a:solidFill>
                <a:latin typeface="Arial" panose="020B0604020202020204" pitchFamily="34" charset="0"/>
                <a:cs typeface="Arial" panose="020B0604020202020204" pitchFamily="34" charset="0"/>
              </a:rPr>
              <a:t>Hoạt </a:t>
            </a:r>
            <a:r>
              <a:rPr lang="en-US" sz="2400">
                <a:solidFill>
                  <a:srgbClr val="002060"/>
                </a:solidFill>
                <a:latin typeface="Arial" panose="020B0604020202020204" pitchFamily="34" charset="0"/>
                <a:cs typeface="Arial" panose="020B0604020202020204" pitchFamily="34" charset="0"/>
              </a:rPr>
              <a:t>động khám phá</a:t>
            </a:r>
          </a:p>
        </p:txBody>
      </p:sp>
      <p:pic>
        <p:nvPicPr>
          <p:cNvPr id="9" name="Content Placeholder 3">
            <a:extLst>
              <a:ext uri="{FF2B5EF4-FFF2-40B4-BE49-F238E27FC236}">
                <a16:creationId xmlns:a16="http://schemas.microsoft.com/office/drawing/2014/main" id="{6C2BF453-A743-48E5-8C79-55A946B838EC}"/>
              </a:ext>
            </a:extLst>
          </p:cNvPr>
          <p:cNvPicPr>
            <a:picLocks noChangeAspect="1"/>
          </p:cNvPicPr>
          <p:nvPr/>
        </p:nvPicPr>
        <p:blipFill>
          <a:blip r:embed="rId5"/>
          <a:stretch>
            <a:fillRect/>
          </a:stretch>
        </p:blipFill>
        <p:spPr>
          <a:xfrm>
            <a:off x="6383515" y="1845301"/>
            <a:ext cx="5322428" cy="3477780"/>
          </a:xfrm>
          <a:prstGeom prst="rect">
            <a:avLst/>
          </a:prstGeom>
        </p:spPr>
      </p:pic>
      <p:sp>
        <p:nvSpPr>
          <p:cNvPr id="11" name="Rounded Rectangular Callout 8">
            <a:extLst>
              <a:ext uri="{FF2B5EF4-FFF2-40B4-BE49-F238E27FC236}">
                <a16:creationId xmlns:a16="http://schemas.microsoft.com/office/drawing/2014/main" id="{383AD5D2-26BB-4B16-B8D0-143108B8E5AB}"/>
              </a:ext>
            </a:extLst>
          </p:cNvPr>
          <p:cNvSpPr/>
          <p:nvPr/>
        </p:nvSpPr>
        <p:spPr>
          <a:xfrm>
            <a:off x="6457966" y="5379155"/>
            <a:ext cx="5527344" cy="1462553"/>
          </a:xfrm>
          <a:prstGeom prst="wedgeRoundRectCallout">
            <a:avLst>
              <a:gd name="adj1" fmla="val 20188"/>
              <a:gd name="adj2" fmla="val -56506"/>
              <a:gd name="adj3" fmla="val 16667"/>
            </a:avLst>
          </a:prstGeom>
          <a:solidFill>
            <a:schemeClr val="accent5">
              <a:lumMod val="20000"/>
              <a:lumOff val="80000"/>
            </a:schemeClr>
          </a:solidFill>
          <a:ln>
            <a:solidFill>
              <a:srgbClr val="37AF9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400">
                <a:solidFill>
                  <a:schemeClr val="tx1"/>
                </a:solidFill>
                <a:latin typeface="Arial" panose="020B0604020202020204" pitchFamily="34" charset="0"/>
                <a:cs typeface="Arial" panose="020B0604020202020204" pitchFamily="34" charset="0"/>
              </a:rPr>
              <a:t>Ở </a:t>
            </a:r>
            <a:r>
              <a:rPr lang="en-US" sz="2400" smtClean="0">
                <a:solidFill>
                  <a:schemeClr val="tx1"/>
                </a:solidFill>
                <a:latin typeface="Arial" panose="020B0604020202020204" pitchFamily="34" charset="0"/>
                <a:cs typeface="Arial" panose="020B0604020202020204" pitchFamily="34" charset="0"/>
              </a:rPr>
              <a:t>chợ, </a:t>
            </a:r>
            <a:r>
              <a:rPr lang="en-US" sz="2400">
                <a:solidFill>
                  <a:schemeClr val="tx1"/>
                </a:solidFill>
                <a:latin typeface="Arial" panose="020B0604020202020204" pitchFamily="34" charset="0"/>
                <a:cs typeface="Arial" panose="020B0604020202020204" pitchFamily="34" charset="0"/>
              </a:rPr>
              <a:t>hàng hóa được bày bán </a:t>
            </a:r>
            <a:r>
              <a:rPr lang="en-US" sz="2400" smtClean="0">
                <a:solidFill>
                  <a:schemeClr val="tx1"/>
                </a:solidFill>
                <a:latin typeface="Arial" panose="020B0604020202020204" pitchFamily="34" charset="0"/>
                <a:cs typeface="Arial" panose="020B0604020202020204" pitchFamily="34" charset="0"/>
              </a:rPr>
              <a:t>trên sạp, trong rổ, chậu, … Người mua cần hỏi giá tiền và có </a:t>
            </a:r>
            <a:r>
              <a:rPr lang="en-US" sz="2400">
                <a:solidFill>
                  <a:schemeClr val="tx1"/>
                </a:solidFill>
                <a:latin typeface="Arial" panose="020B0604020202020204" pitchFamily="34" charset="0"/>
                <a:cs typeface="Arial" panose="020B0604020202020204" pitchFamily="34" charset="0"/>
              </a:rPr>
              <a:t>thể trả giá.</a:t>
            </a:r>
          </a:p>
        </p:txBody>
      </p:sp>
      <p:sp>
        <p:nvSpPr>
          <p:cNvPr id="10" name="TextBox 9"/>
          <p:cNvSpPr txBox="1"/>
          <p:nvPr/>
        </p:nvSpPr>
        <p:spPr>
          <a:xfrm>
            <a:off x="4028971" y="-19585"/>
            <a:ext cx="4932218" cy="646331"/>
          </a:xfrm>
          <a:prstGeom prst="rect">
            <a:avLst/>
          </a:prstGeom>
          <a:noFill/>
        </p:spPr>
        <p:txBody>
          <a:bodyPr wrap="square" rtlCol="0">
            <a:spAutoFit/>
          </a:bodyPr>
          <a:lstStyle/>
          <a:p>
            <a:pPr algn="ctr"/>
            <a:r>
              <a:rPr lang="en-US" sz="3600" b="1" dirty="0" smtClean="0"/>
              <a:t>TỰ NHIÊN VÀ XÃ HỘI</a:t>
            </a:r>
            <a:endParaRPr lang="en-US" sz="3600" b="1" dirty="0"/>
          </a:p>
        </p:txBody>
      </p:sp>
    </p:spTree>
    <p:custDataLst>
      <p:tags r:id="rId1"/>
    </p:custDataLst>
    <p:extLst>
      <p:ext uri="{BB962C8B-B14F-4D97-AF65-F5344CB8AC3E}">
        <p14:creationId xmlns:p14="http://schemas.microsoft.com/office/powerpoint/2010/main" val="233213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P spid="4"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BC9A595-7300-4138-B771-E55CFD239D3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3n\uFFFDr{288BE087-6712-412E-98D9-1DFD503E47EE}&quot;,&quot;C:\\Users\\NHATMINH\\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NXH 2 -Bai 11 Hoat dong mua ban hang hoa - T2 (1)"/>
</p:tagLst>
</file>

<file path=ppt/tags/tag10.xml><?xml version="1.0" encoding="utf-8"?>
<p:tagLst xmlns:a="http://schemas.openxmlformats.org/drawingml/2006/main" xmlns:r="http://schemas.openxmlformats.org/officeDocument/2006/relationships" xmlns:p="http://schemas.openxmlformats.org/presentationml/2006/main">
  <p:tag name="GENSWF_SLIDE_UID" val="{58F0EE3D-CD28-43F8-9B02-76C18922587F}:345"/>
</p:tagLst>
</file>

<file path=ppt/tags/tag11.xml><?xml version="1.0" encoding="utf-8"?>
<p:tagLst xmlns:a="http://schemas.openxmlformats.org/drawingml/2006/main" xmlns:r="http://schemas.openxmlformats.org/officeDocument/2006/relationships" xmlns:p="http://schemas.openxmlformats.org/presentationml/2006/main">
  <p:tag name="GENSWF_SLIDE_UID" val="{9A6A2BF5-6BE9-423F-98D2-C7B5047641CD}:336"/>
</p:tagLst>
</file>

<file path=ppt/tags/tag12.xml><?xml version="1.0" encoding="utf-8"?>
<p:tagLst xmlns:a="http://schemas.openxmlformats.org/drawingml/2006/main" xmlns:r="http://schemas.openxmlformats.org/officeDocument/2006/relationships" xmlns:p="http://schemas.openxmlformats.org/presentationml/2006/main">
  <p:tag name="GENSWF_SLIDE_UID" val="{E27A010D-D6AE-40DB-BCD9-0F4A971141C4}:342"/>
</p:tagLst>
</file>

<file path=ppt/tags/tag13.xml><?xml version="1.0" encoding="utf-8"?>
<p:tagLst xmlns:a="http://schemas.openxmlformats.org/drawingml/2006/main" xmlns:r="http://schemas.openxmlformats.org/officeDocument/2006/relationships" xmlns:p="http://schemas.openxmlformats.org/presentationml/2006/main">
  <p:tag name="GENSWF_SLIDE_UID" val="{456F588C-E4C7-4D52-B5EB-0CCCDEFE4132}:325"/>
</p:tagLst>
</file>

<file path=ppt/tags/tag14.xml><?xml version="1.0" encoding="utf-8"?>
<p:tagLst xmlns:a="http://schemas.openxmlformats.org/drawingml/2006/main" xmlns:r="http://schemas.openxmlformats.org/officeDocument/2006/relationships" xmlns:p="http://schemas.openxmlformats.org/presentationml/2006/main">
  <p:tag name="GENSWF_SLIDE_UID" val="{40F30724-D1FE-4D59-BC30-7A41E88B8B1B}:337"/>
</p:tagLst>
</file>

<file path=ppt/tags/tag15.xml><?xml version="1.0" encoding="utf-8"?>
<p:tagLst xmlns:a="http://schemas.openxmlformats.org/drawingml/2006/main" xmlns:r="http://schemas.openxmlformats.org/officeDocument/2006/relationships" xmlns:p="http://schemas.openxmlformats.org/presentationml/2006/main">
  <p:tag name="GENSWF_SLIDE_UID" val="{5EF77BDA-884E-4C4E-9891-16390F26B6A5}:338"/>
</p:tagLst>
</file>

<file path=ppt/tags/tag16.xml><?xml version="1.0" encoding="utf-8"?>
<p:tagLst xmlns:a="http://schemas.openxmlformats.org/drawingml/2006/main" xmlns:r="http://schemas.openxmlformats.org/officeDocument/2006/relationships" xmlns:p="http://schemas.openxmlformats.org/presentationml/2006/main">
  <p:tag name="GENSWF_SLIDE_UID" val="{A324971C-FFD6-4A62-B53E-29C558ADF242}:326"/>
</p:tagLst>
</file>

<file path=ppt/tags/tag2.xml><?xml version="1.0" encoding="utf-8"?>
<p:tagLst xmlns:a="http://schemas.openxmlformats.org/drawingml/2006/main" xmlns:r="http://schemas.openxmlformats.org/officeDocument/2006/relationships" xmlns:p="http://schemas.openxmlformats.org/presentationml/2006/main">
  <p:tag name="GENSWF_SLIDE_UID" val="{5D872C37-207F-4967-9B5C-58140D7350EA}:348"/>
</p:tagLst>
</file>

<file path=ppt/tags/tag3.xml><?xml version="1.0" encoding="utf-8"?>
<p:tagLst xmlns:a="http://schemas.openxmlformats.org/drawingml/2006/main" xmlns:r="http://schemas.openxmlformats.org/officeDocument/2006/relationships" xmlns:p="http://schemas.openxmlformats.org/presentationml/2006/main">
  <p:tag name="GENSWF_SLIDE_UID" val="{3BDF1229-0F9B-4718-A385-16B45E5BF009}:346"/>
</p:tagLst>
</file>

<file path=ppt/tags/tag4.xml><?xml version="1.0" encoding="utf-8"?>
<p:tagLst xmlns:a="http://schemas.openxmlformats.org/drawingml/2006/main" xmlns:r="http://schemas.openxmlformats.org/officeDocument/2006/relationships" xmlns:p="http://schemas.openxmlformats.org/presentationml/2006/main">
  <p:tag name="GENSWF_SLIDE_UID" val="{7B8697B0-706E-47BD-B3CE-3EA26BEDF7BE}:332"/>
</p:tagLst>
</file>

<file path=ppt/tags/tag5.xml><?xml version="1.0" encoding="utf-8"?>
<p:tagLst xmlns:a="http://schemas.openxmlformats.org/drawingml/2006/main" xmlns:r="http://schemas.openxmlformats.org/officeDocument/2006/relationships" xmlns:p="http://schemas.openxmlformats.org/presentationml/2006/main">
  <p:tag name="GENSWF_SLIDE_UID" val="{7B8697B0-706E-47BD-B3CE-3EA26BEDF7BE}:332"/>
</p:tagLst>
</file>

<file path=ppt/tags/tag6.xml><?xml version="1.0" encoding="utf-8"?>
<p:tagLst xmlns:a="http://schemas.openxmlformats.org/drawingml/2006/main" xmlns:r="http://schemas.openxmlformats.org/officeDocument/2006/relationships" xmlns:p="http://schemas.openxmlformats.org/presentationml/2006/main">
  <p:tag name="GENSWF_SLIDE_UID" val="{7B8697B0-706E-47BD-B3CE-3EA26BEDF7BE}:332"/>
</p:tagLst>
</file>

<file path=ppt/tags/tag7.xml><?xml version="1.0" encoding="utf-8"?>
<p:tagLst xmlns:a="http://schemas.openxmlformats.org/drawingml/2006/main" xmlns:r="http://schemas.openxmlformats.org/officeDocument/2006/relationships" xmlns:p="http://schemas.openxmlformats.org/presentationml/2006/main">
  <p:tag name="GENSWF_SLIDE_UID" val="{7B8697B0-706E-47BD-B3CE-3EA26BEDF7BE}:332"/>
</p:tagLst>
</file>

<file path=ppt/tags/tag8.xml><?xml version="1.0" encoding="utf-8"?>
<p:tagLst xmlns:a="http://schemas.openxmlformats.org/drawingml/2006/main" xmlns:r="http://schemas.openxmlformats.org/officeDocument/2006/relationships" xmlns:p="http://schemas.openxmlformats.org/presentationml/2006/main">
  <p:tag name="GENSWF_SLIDE_UID" val="{3EEEA0F7-1FD3-43F0-B9A4-4037EE7A296B}:333"/>
</p:tagLst>
</file>

<file path=ppt/tags/tag9.xml><?xml version="1.0" encoding="utf-8"?>
<p:tagLst xmlns:a="http://schemas.openxmlformats.org/drawingml/2006/main" xmlns:r="http://schemas.openxmlformats.org/officeDocument/2006/relationships" xmlns:p="http://schemas.openxmlformats.org/presentationml/2006/main">
  <p:tag name="GENSWF_SLIDE_UID" val="{B9948A94-8197-4445-9373-4553F8D92405}:34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1519</Words>
  <Application>Microsoft Office PowerPoint</Application>
  <PresentationFormat>Widescreen</PresentationFormat>
  <Paragraphs>139</Paragraphs>
  <Slides>17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Microsoft YaHei</vt:lpstr>
      <vt:lpstr>Arial</vt:lpstr>
      <vt:lpstr>Calibri</vt:lpstr>
      <vt:lpstr>Calibri Light</vt:lpstr>
      <vt:lpstr>等线</vt:lpstr>
      <vt:lpstr>Roboto</vt:lpstr>
      <vt:lpstr>Times New Roman</vt:lpstr>
      <vt:lpstr>1_Office Theme</vt:lpstr>
      <vt:lpstr>2_Office Theme</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TNXH 2 -Bai 11 Hoat dong mua ban hang hoa - T2 (1)</dc:title>
  <dc:creator>tran hong luong</dc:creator>
  <cp:lastModifiedBy>THANH HƯƠNG</cp:lastModifiedBy>
  <cp:revision>186</cp:revision>
  <dcterms:created xsi:type="dcterms:W3CDTF">2021-06-04T09:28:00Z</dcterms:created>
  <dcterms:modified xsi:type="dcterms:W3CDTF">2024-11-25T01:06:31Z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