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3" r:id="rId2"/>
    <p:sldMasterId id="2147483736" r:id="rId3"/>
  </p:sldMasterIdLst>
  <p:notesMasterIdLst>
    <p:notesMasterId r:id="rId22"/>
  </p:notesMasterIdLst>
  <p:sldIdLst>
    <p:sldId id="621" r:id="rId4"/>
    <p:sldId id="264" r:id="rId5"/>
    <p:sldId id="261" r:id="rId6"/>
    <p:sldId id="2642" r:id="rId7"/>
    <p:sldId id="339" r:id="rId8"/>
    <p:sldId id="427" r:id="rId9"/>
    <p:sldId id="2643" r:id="rId10"/>
    <p:sldId id="2644" r:id="rId11"/>
    <p:sldId id="2645" r:id="rId12"/>
    <p:sldId id="2646" r:id="rId13"/>
    <p:sldId id="2650" r:id="rId14"/>
    <p:sldId id="2651" r:id="rId15"/>
    <p:sldId id="2652" r:id="rId16"/>
    <p:sldId id="2653" r:id="rId17"/>
    <p:sldId id="2647" r:id="rId18"/>
    <p:sldId id="2648" r:id="rId19"/>
    <p:sldId id="2649" r:id="rId20"/>
    <p:sldId id="35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86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C4EBA-26FA-4330-91F9-29615FBC292E}" type="datetimeFigureOut">
              <a:rPr lang="en-US" smtClean="0"/>
              <a:t>12-Dec-24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18C37-6A57-4337-97C2-FACA9E8A8CDA}" type="slidenum">
              <a:rPr lang="en-US" smtClean="0"/>
              <a:t>‹#›</a:t>
            </a:fld>
            <a:endParaRPr lang="en-US"/>
          </a:p>
        </p:txBody>
      </p:sp>
    </p:spTree>
    <p:extLst>
      <p:ext uri="{BB962C8B-B14F-4D97-AF65-F5344CB8AC3E}">
        <p14:creationId xmlns:p14="http://schemas.microsoft.com/office/powerpoint/2010/main" val="212926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401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418C37-6A57-4337-97C2-FACA9E8A8CDA}" type="slidenum">
              <a:rPr lang="en-US" smtClean="0"/>
              <a:t>3</a:t>
            </a:fld>
            <a:endParaRPr lang="en-US"/>
          </a:p>
        </p:txBody>
      </p:sp>
    </p:spTree>
    <p:extLst>
      <p:ext uri="{BB962C8B-B14F-4D97-AF65-F5344CB8AC3E}">
        <p14:creationId xmlns:p14="http://schemas.microsoft.com/office/powerpoint/2010/main" val="4089089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1127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259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6016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963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98366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2465DF5-3113-4688-830F-CDED7523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Tree>
    <p:extLst>
      <p:ext uri="{BB962C8B-B14F-4D97-AF65-F5344CB8AC3E}">
        <p14:creationId xmlns:p14="http://schemas.microsoft.com/office/powerpoint/2010/main" val="101018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A8A74-021B-4229-A153-B649B0913CE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2458212-FCC6-49EE-A126-B8F8743DBCF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E334A2-151B-4DE9-A75A-ED338695ED51}"/>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2024/12/12</a:t>
            </a:fld>
            <a:endParaRPr lang="zh-CN" altLang="en-US"/>
          </a:p>
        </p:txBody>
      </p:sp>
      <p:sp>
        <p:nvSpPr>
          <p:cNvPr id="5" name="页脚占位符 4">
            <a:extLst>
              <a:ext uri="{FF2B5EF4-FFF2-40B4-BE49-F238E27FC236}">
                <a16:creationId xmlns:a16="http://schemas.microsoft.com/office/drawing/2014/main" id="{B5DCAD16-ED91-4109-84AC-78F0C65FF8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83C38EA-0105-481E-8CB4-FE7EE26475E9}"/>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030088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5B7B9F-DB27-4C83-B578-6A2A67043C77}"/>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BC52642-F7C1-470D-92D3-431164858BFE}"/>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9C4FB6-B2CA-490C-90E1-5081A62A6A5C}"/>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2024/12/12</a:t>
            </a:fld>
            <a:endParaRPr lang="zh-CN" altLang="en-US"/>
          </a:p>
        </p:txBody>
      </p:sp>
      <p:sp>
        <p:nvSpPr>
          <p:cNvPr id="5" name="页脚占位符 4">
            <a:extLst>
              <a:ext uri="{FF2B5EF4-FFF2-40B4-BE49-F238E27FC236}">
                <a16:creationId xmlns:a16="http://schemas.microsoft.com/office/drawing/2014/main" id="{67F71ED3-3BF4-4E88-8863-31F11F6B75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806FE0F-9DD3-47B7-80B9-66026B0DF579}"/>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77607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0"/>
          <p:cNvPicPr>
            <a:picLocks noChangeAspect="1"/>
          </p:cNvPicPr>
          <p:nvPr userDrawn="1"/>
        </p:nvPicPr>
        <p:blipFill rotWithShape="1">
          <a:blip r:embed="rId2"/>
          <a:srcRect r="2233"/>
          <a:stretch/>
        </p:blipFill>
        <p:spPr>
          <a:xfrm>
            <a:off x="0" y="-31077"/>
            <a:ext cx="12192529" cy="6889077"/>
          </a:xfrm>
          <a:prstGeom prst="rect">
            <a:avLst/>
          </a:prstGeom>
        </p:spPr>
      </p:pic>
    </p:spTree>
    <p:extLst>
      <p:ext uri="{BB962C8B-B14F-4D97-AF65-F5344CB8AC3E}">
        <p14:creationId xmlns:p14="http://schemas.microsoft.com/office/powerpoint/2010/main" val="85470463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446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descr="A picture containing timeline&#10;&#10;Description automatically generated">
            <a:extLst>
              <a:ext uri="{FF2B5EF4-FFF2-40B4-BE49-F238E27FC236}">
                <a16:creationId xmlns:a16="http://schemas.microsoft.com/office/drawing/2014/main" id="{EB9DCE34-1627-2348-DBE0-A7A8AC1C54A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2346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12/12/2024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953149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12/12/2024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532183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392B6E-AC57-4EC7-A4ED-45A8F494EAAC}" type="datetimeFigureOut">
              <a:rPr lang="vi-VN" smtClean="0"/>
              <a:t>12/12/2024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643264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392B6E-AC57-4EC7-A4ED-45A8F494EAAC}" type="datetimeFigureOut">
              <a:rPr lang="vi-VN" smtClean="0"/>
              <a:t>12/12/2024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913374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392B6E-AC57-4EC7-A4ED-45A8F494EAAC}" type="datetimeFigureOut">
              <a:rPr lang="vi-VN" smtClean="0"/>
              <a:t>12/12/2024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77867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F59B8D-2E76-41FC-BC9A-9311E43E1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
        <p:nvSpPr>
          <p:cNvPr id="7" name="矩形: 圆角 6">
            <a:extLst>
              <a:ext uri="{FF2B5EF4-FFF2-40B4-BE49-F238E27FC236}">
                <a16:creationId xmlns:a16="http://schemas.microsoft.com/office/drawing/2014/main" id="{FC8A23B2-6893-45E5-8C3C-52D518212B4E}"/>
              </a:ext>
            </a:extLst>
          </p:cNvPr>
          <p:cNvSpPr/>
          <p:nvPr userDrawn="1"/>
        </p:nvSpPr>
        <p:spPr>
          <a:xfrm>
            <a:off x="219075" y="200025"/>
            <a:ext cx="11753850" cy="6457950"/>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99116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392B6E-AC57-4EC7-A4ED-45A8F494EAAC}" type="datetimeFigureOut">
              <a:rPr lang="vi-VN" smtClean="0"/>
              <a:t>12/12/2024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519704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92B6E-AC57-4EC7-A4ED-45A8F494EAAC}" type="datetimeFigureOut">
              <a:rPr lang="vi-VN" smtClean="0"/>
              <a:t>12/12/2024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814735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12/12/2024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066138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12/12/2024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395625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12/12/2024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218706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12/12/2024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49669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53BF5E-A465-41F6-9480-EA94242A95D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E69FBEB-9771-428E-8AFA-73CD3A4F240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66D2476-05AF-4D91-85C7-F35A1B86B913}"/>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2024/12/12</a:t>
            </a:fld>
            <a:endParaRPr lang="zh-CN" altLang="en-US"/>
          </a:p>
        </p:txBody>
      </p:sp>
      <p:sp>
        <p:nvSpPr>
          <p:cNvPr id="5" name="页脚占位符 4">
            <a:extLst>
              <a:ext uri="{FF2B5EF4-FFF2-40B4-BE49-F238E27FC236}">
                <a16:creationId xmlns:a16="http://schemas.microsoft.com/office/drawing/2014/main" id="{8FBD3A81-6763-4FC8-9AD6-812BDEC983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D0C8CC-779B-4D18-9BA6-CEAE2569C14C}"/>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10491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E0D862-6A0B-481D-B717-8D9400B98A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1C84FC-A8AD-4A6A-9B83-0DDE9477CD2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05C18F-B328-4139-8E00-EF74A2DF30C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3EC34E8-F2D5-4298-96ED-3B51AE51F713}"/>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2024/12/12</a:t>
            </a:fld>
            <a:endParaRPr lang="zh-CN" altLang="en-US"/>
          </a:p>
        </p:txBody>
      </p:sp>
      <p:sp>
        <p:nvSpPr>
          <p:cNvPr id="6" name="页脚占位符 5">
            <a:extLst>
              <a:ext uri="{FF2B5EF4-FFF2-40B4-BE49-F238E27FC236}">
                <a16:creationId xmlns:a16="http://schemas.microsoft.com/office/drawing/2014/main" id="{804AF534-9271-40EC-ABFC-6ECDD9D5E61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AB22CA0-5A7C-4FD5-A979-4DE80BC8B89A}"/>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227757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142E0C-1BF6-4006-8A7D-0BB73A51AFB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250A6AE-C285-4F64-BFBD-67D1806F77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4B1A7E8-7FFA-4B29-BE50-8925BE41229C}"/>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78E2253-52DC-41F9-9748-31799E25F5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EA6C18-804B-492C-A826-B7F7C90BAF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25837A8-5454-4BA6-A97D-5A9ACAE1322D}"/>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2024/12/12</a:t>
            </a:fld>
            <a:endParaRPr lang="zh-CN" altLang="en-US"/>
          </a:p>
        </p:txBody>
      </p:sp>
      <p:sp>
        <p:nvSpPr>
          <p:cNvPr id="8" name="页脚占位符 7">
            <a:extLst>
              <a:ext uri="{FF2B5EF4-FFF2-40B4-BE49-F238E27FC236}">
                <a16:creationId xmlns:a16="http://schemas.microsoft.com/office/drawing/2014/main" id="{1826ABDF-3796-426B-B75F-0912CA5396A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52C5F35-153E-44FD-A14A-8C714A198832}"/>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579919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7A83C-3244-452F-88FF-64D4600C562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29C7225-0E09-4829-9D44-48F010AF8C61}"/>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2024/12/12</a:t>
            </a:fld>
            <a:endParaRPr lang="zh-CN" altLang="en-US"/>
          </a:p>
        </p:txBody>
      </p:sp>
      <p:sp>
        <p:nvSpPr>
          <p:cNvPr id="4" name="页脚占位符 3">
            <a:extLst>
              <a:ext uri="{FF2B5EF4-FFF2-40B4-BE49-F238E27FC236}">
                <a16:creationId xmlns:a16="http://schemas.microsoft.com/office/drawing/2014/main" id="{D6254E1F-B1D4-4EEC-A105-CFFC9E088C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3191C4C-15E5-4480-8086-B3CAE02B09E4}"/>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21793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D2C5A70-1A92-49F0-9CD0-5B0258C0D582}"/>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2024/12/12</a:t>
            </a:fld>
            <a:endParaRPr lang="zh-CN" altLang="en-US"/>
          </a:p>
        </p:txBody>
      </p:sp>
      <p:sp>
        <p:nvSpPr>
          <p:cNvPr id="3" name="页脚占位符 2">
            <a:extLst>
              <a:ext uri="{FF2B5EF4-FFF2-40B4-BE49-F238E27FC236}">
                <a16:creationId xmlns:a16="http://schemas.microsoft.com/office/drawing/2014/main" id="{7DDF09B2-6451-4290-9497-3A2A151EF4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07C7F8F-705D-4748-886B-409935C5B7E6}"/>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182280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B2B44F-809F-4F0B-83A9-77DD40F3C1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FC4DA64-D1C8-4453-A5A8-C58376A1B2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155DB26-B814-4E1E-8E76-EE9CFEEE3E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759BD1-FAB5-4141-8C0B-F4C42013E016}"/>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2024/12/12</a:t>
            </a:fld>
            <a:endParaRPr lang="zh-CN" altLang="en-US"/>
          </a:p>
        </p:txBody>
      </p:sp>
      <p:sp>
        <p:nvSpPr>
          <p:cNvPr id="6" name="页脚占位符 5">
            <a:extLst>
              <a:ext uri="{FF2B5EF4-FFF2-40B4-BE49-F238E27FC236}">
                <a16:creationId xmlns:a16="http://schemas.microsoft.com/office/drawing/2014/main" id="{E9284AC4-6259-41B5-AD3F-1D8CA9CD47E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DF8D830-2FF3-4C1D-90D3-FEDF094854F4}"/>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172363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86BBA-8A98-4FF4-BE6F-D3B6499500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B90D06F-E71C-46AC-9BD0-DFB77DE8C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F7D3841-1DC6-41F1-B30A-6B8F198BFA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954574-96AE-43E8-A568-9F8A93026132}"/>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2024/12/12</a:t>
            </a:fld>
            <a:endParaRPr lang="zh-CN" altLang="en-US"/>
          </a:p>
        </p:txBody>
      </p:sp>
      <p:sp>
        <p:nvSpPr>
          <p:cNvPr id="6" name="页脚占位符 5">
            <a:extLst>
              <a:ext uri="{FF2B5EF4-FFF2-40B4-BE49-F238E27FC236}">
                <a16:creationId xmlns:a16="http://schemas.microsoft.com/office/drawing/2014/main" id="{5D1351A1-3BDC-4852-BC93-3627251BEE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73C37DC-8F1D-4BA2-9A9D-B93FB801A613}"/>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842264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760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矩形 62"/>
          <p:cNvSpPr/>
          <p:nvPr userDrawn="1"/>
        </p:nvSpPr>
        <p:spPr>
          <a:xfrm>
            <a:off x="0" y="0"/>
            <a:ext cx="12192000" cy="6858000"/>
          </a:xfrm>
          <a:prstGeom prst="rect">
            <a:avLst/>
          </a:prstGeom>
          <a:solidFill>
            <a:srgbClr val="FB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nvGrpSpPr>
          <p:cNvPr id="62" name="组合 61"/>
          <p:cNvGrpSpPr/>
          <p:nvPr userDrawn="1"/>
        </p:nvGrpSpPr>
        <p:grpSpPr>
          <a:xfrm>
            <a:off x="488948" y="342900"/>
            <a:ext cx="11214100" cy="6172200"/>
            <a:chOff x="488950" y="2108200"/>
            <a:chExt cx="11214100" cy="6172200"/>
          </a:xfrm>
        </p:grpSpPr>
        <p:grpSp>
          <p:nvGrpSpPr>
            <p:cNvPr id="5" name="组合 4"/>
            <p:cNvGrpSpPr/>
            <p:nvPr userDrawn="1"/>
          </p:nvGrpSpPr>
          <p:grpSpPr>
            <a:xfrm>
              <a:off x="488950" y="2108200"/>
              <a:ext cx="11214100" cy="6172200"/>
              <a:chOff x="488950" y="342900"/>
              <a:chExt cx="11214100" cy="6172200"/>
            </a:xfrm>
          </p:grpSpPr>
          <p:sp>
            <p:nvSpPr>
              <p:cNvPr id="3" name="矩形 2"/>
              <p:cNvSpPr/>
              <p:nvPr userDrawn="1"/>
            </p:nvSpPr>
            <p:spPr>
              <a:xfrm>
                <a:off x="488950" y="342900"/>
                <a:ext cx="11214100" cy="6172200"/>
              </a:xfrm>
              <a:prstGeom prst="rec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4" name="矩形 3"/>
              <p:cNvSpPr/>
              <p:nvPr userDrawn="1"/>
            </p:nvSpPr>
            <p:spPr>
              <a:xfrm>
                <a:off x="634999" y="495300"/>
                <a:ext cx="10896599" cy="586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grpSp>
          <p:nvGrpSpPr>
            <p:cNvPr id="6" name="组合 5"/>
            <p:cNvGrpSpPr/>
            <p:nvPr userDrawn="1"/>
          </p:nvGrpSpPr>
          <p:grpSpPr>
            <a:xfrm>
              <a:off x="634999" y="2260600"/>
              <a:ext cx="10896600" cy="5861050"/>
              <a:chOff x="-16572" y="-43571"/>
              <a:chExt cx="12208572" cy="6940307"/>
            </a:xfrm>
          </p:grpSpPr>
          <p:grpSp>
            <p:nvGrpSpPr>
              <p:cNvPr id="7" name="组合 6"/>
              <p:cNvGrpSpPr/>
              <p:nvPr/>
            </p:nvGrpSpPr>
            <p:grpSpPr>
              <a:xfrm>
                <a:off x="-16572" y="275771"/>
                <a:ext cx="12208572" cy="6270174"/>
                <a:chOff x="-16572" y="275771"/>
                <a:chExt cx="12208572" cy="6270174"/>
              </a:xfrm>
            </p:grpSpPr>
            <p:cxnSp>
              <p:nvCxnSpPr>
                <p:cNvPr id="43" name="直接连接符 42"/>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rot="5400000">
                <a:off x="26760" y="291496"/>
                <a:ext cx="6940307" cy="6270174"/>
                <a:chOff x="-16572" y="275771"/>
                <a:chExt cx="12208572" cy="6270174"/>
              </a:xfrm>
            </p:grpSpPr>
            <p:cxnSp>
              <p:nvCxnSpPr>
                <p:cNvPr id="24" name="直接连接符 23"/>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rot="5400000">
                <a:off x="837882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a:off x="803048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768214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33379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698545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6637112"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6288769"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5940426"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5592083"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5243740"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89539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454705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419871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385036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350202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0219197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50"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92B6E-AC57-4EC7-A4ED-45A8F494EAAC}" type="datetimeFigureOut">
              <a:rPr lang="vi-VN" smtClean="0"/>
              <a:t>12/12/2024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40588-9AA4-4EE8-A8F0-AB40AAF79670}" type="slidenum">
              <a:rPr lang="vi-VN" smtClean="0"/>
              <a:t>‹#›</a:t>
            </a:fld>
            <a:endParaRPr lang="vi-VN"/>
          </a:p>
        </p:txBody>
      </p:sp>
    </p:spTree>
    <p:extLst>
      <p:ext uri="{BB962C8B-B14F-4D97-AF65-F5344CB8AC3E}">
        <p14:creationId xmlns:p14="http://schemas.microsoft.com/office/powerpoint/2010/main" val="92376729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7471DD-35DE-8B5E-8CF3-5DF9A870DA08}"/>
              </a:ext>
            </a:extLst>
          </p:cNvPr>
          <p:cNvPicPr>
            <a:picLocks noChangeAspect="1"/>
          </p:cNvPicPr>
          <p:nvPr/>
        </p:nvPicPr>
        <p:blipFill>
          <a:blip r:embed="rId2"/>
          <a:stretch>
            <a:fillRect/>
          </a:stretch>
        </p:blipFill>
        <p:spPr>
          <a:xfrm>
            <a:off x="2135742" y="848742"/>
            <a:ext cx="8169348" cy="1066892"/>
          </a:xfrm>
          <a:prstGeom prst="rect">
            <a:avLst/>
          </a:prstGeom>
        </p:spPr>
      </p:pic>
      <p:pic>
        <p:nvPicPr>
          <p:cNvPr id="3" name="Picture 2">
            <a:extLst>
              <a:ext uri="{FF2B5EF4-FFF2-40B4-BE49-F238E27FC236}">
                <a16:creationId xmlns:a16="http://schemas.microsoft.com/office/drawing/2014/main" id="{095BD3CC-9D0D-2E4C-A387-3BF178A74CE7}"/>
              </a:ext>
            </a:extLst>
          </p:cNvPr>
          <p:cNvPicPr>
            <a:picLocks noChangeAspect="1"/>
          </p:cNvPicPr>
          <p:nvPr/>
        </p:nvPicPr>
        <p:blipFill>
          <a:blip r:embed="rId3"/>
          <a:stretch>
            <a:fillRect/>
          </a:stretch>
        </p:blipFill>
        <p:spPr>
          <a:xfrm>
            <a:off x="2568596" y="1382189"/>
            <a:ext cx="7303641" cy="1164437"/>
          </a:xfrm>
          <a:prstGeom prst="rect">
            <a:avLst/>
          </a:prstGeom>
        </p:spPr>
      </p:pic>
      <p:sp>
        <p:nvSpPr>
          <p:cNvPr id="4" name="TextBox 3">
            <a:extLst>
              <a:ext uri="{FF2B5EF4-FFF2-40B4-BE49-F238E27FC236}">
                <a16:creationId xmlns:a16="http://schemas.microsoft.com/office/drawing/2014/main" id="{B7313559-B0A4-92C3-4804-B7C568EFF3D1}"/>
              </a:ext>
            </a:extLst>
          </p:cNvPr>
          <p:cNvSpPr txBox="1"/>
          <p:nvPr/>
        </p:nvSpPr>
        <p:spPr>
          <a:xfrm>
            <a:off x="1183759" y="2753500"/>
            <a:ext cx="9824483" cy="2431435"/>
          </a:xfrm>
          <a:prstGeom prst="rect">
            <a:avLst/>
          </a:prstGeom>
          <a:noFill/>
        </p:spPr>
        <p:txBody>
          <a:bodyPr wrap="square">
            <a:spAutoFit/>
          </a:bodyPr>
          <a:lstStyle/>
          <a:p>
            <a:pPr algn="ctr" defTabSz="914446">
              <a:defRPr/>
            </a:pPr>
            <a:r>
              <a:rPr lang="en-US" sz="4000" b="1" dirty="0">
                <a:solidFill>
                  <a:srgbClr val="002060"/>
                </a:solidFill>
                <a:latin typeface="Times New Roman" panose="02020603050405020304" pitchFamily="18" charset="0"/>
                <a:cs typeface="Times New Roman" panose="02020603050405020304" pitchFamily="18" charset="0"/>
              </a:rPr>
              <a:t>MÔN:</a:t>
            </a:r>
            <a:r>
              <a:rPr lang="vi-VN" sz="4000" b="1" dirty="0">
                <a:solidFill>
                  <a:srgbClr val="002060"/>
                </a:solidFill>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ĐẠO ĐỨC</a:t>
            </a:r>
            <a:endParaRPr lang="vi-VN" sz="4000" b="1" dirty="0">
              <a:solidFill>
                <a:srgbClr val="002060"/>
              </a:solidFill>
              <a:latin typeface="Times New Roman" panose="02020603050405020304" pitchFamily="18" charset="0"/>
              <a:cs typeface="Times New Roman" panose="02020603050405020304" pitchFamily="18" charset="0"/>
            </a:endParaRPr>
          </a:p>
          <a:p>
            <a:pPr algn="ctr" defTabSz="914446">
              <a:defRPr/>
            </a:pPr>
            <a:r>
              <a:rPr lang="en-US" sz="4000" b="1" dirty="0" err="1">
                <a:solidFill>
                  <a:srgbClr val="002060"/>
                </a:solidFill>
                <a:latin typeface="Times New Roman" panose="02020603050405020304" pitchFamily="18" charset="0"/>
                <a:cs typeface="Times New Roman" panose="02020603050405020304" pitchFamily="18" charset="0"/>
              </a:rPr>
              <a:t>Bài</a:t>
            </a:r>
            <a:r>
              <a:rPr lang="en-US" sz="4000" b="1" dirty="0">
                <a:solidFill>
                  <a:srgbClr val="002060"/>
                </a:solidFill>
                <a:latin typeface="Times New Roman" panose="02020603050405020304" pitchFamily="18" charset="0"/>
                <a:cs typeface="Times New Roman" panose="02020603050405020304" pitchFamily="18" charset="0"/>
              </a:rPr>
              <a:t> 4 : </a:t>
            </a:r>
            <a:r>
              <a:rPr lang="en-US" sz="4000" b="1" dirty="0" err="1">
                <a:solidFill>
                  <a:srgbClr val="002060"/>
                </a:solidFill>
                <a:latin typeface="Times New Roman" panose="02020603050405020304" pitchFamily="18" charset="0"/>
                <a:cs typeface="Times New Roman" panose="02020603050405020304" pitchFamily="18" charset="0"/>
              </a:rPr>
              <a:t>Bảo</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vệ</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đúng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tốt</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Tiết</a:t>
            </a:r>
            <a:r>
              <a:rPr lang="en-US" sz="4000" b="1" dirty="0">
                <a:solidFill>
                  <a:srgbClr val="002060"/>
                </a:solidFill>
                <a:latin typeface="Times New Roman" panose="02020603050405020304" pitchFamily="18" charset="0"/>
                <a:cs typeface="Times New Roman" panose="02020603050405020304" pitchFamily="18" charset="0"/>
              </a:rPr>
              <a:t> 3)</a:t>
            </a:r>
          </a:p>
          <a:p>
            <a:pPr algn="ctr" defTabSz="914446">
              <a:defRPr/>
            </a:pPr>
            <a:endParaRPr lang="en-US" sz="4000" b="1" dirty="0">
              <a:solidFill>
                <a:srgbClr val="002060"/>
              </a:solidFill>
              <a:latin typeface="Times New Roman" panose="02020603050405020304" pitchFamily="18" charset="0"/>
              <a:cs typeface="Times New Roman" panose="02020603050405020304" pitchFamily="18" charset="0"/>
            </a:endParaRPr>
          </a:p>
          <a:p>
            <a:pPr algn="ctr" defTabSz="914446">
              <a:defRPr/>
            </a:pPr>
            <a:r>
              <a:rPr lang="vi-VN" sz="3200" b="1" i="1" dirty="0">
                <a:latin typeface="Times New Roman" panose="02020603050405020304" pitchFamily="18" charset="0"/>
                <a:cs typeface="Times New Roman" panose="02020603050405020304" pitchFamily="18" charset="0"/>
              </a:rPr>
              <a:t>Giáo viên: </a:t>
            </a:r>
            <a:r>
              <a:rPr lang="en-US" sz="3200" b="1" i="1" dirty="0" err="1">
                <a:latin typeface="Times New Roman" panose="02020603050405020304" pitchFamily="18" charset="0"/>
                <a:cs typeface="Times New Roman" panose="02020603050405020304" pitchFamily="18" charset="0"/>
              </a:rPr>
              <a:t>Nguyễn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Thị</a:t>
            </a:r>
            <a:r>
              <a:rPr lang="en-US" sz="3200" b="1" i="1" dirty="0">
                <a:latin typeface="Times New Roman" panose="02020603050405020304" pitchFamily="18" charset="0"/>
                <a:cs typeface="Times New Roman" panose="02020603050405020304" pitchFamily="18" charset="0"/>
              </a:rPr>
              <a:t> Lan </a:t>
            </a:r>
            <a:r>
              <a:rPr lang="en-US" sz="3200" b="1" i="1" dirty="0" err="1">
                <a:latin typeface="Times New Roman" panose="02020603050405020304" pitchFamily="18" charset="0"/>
                <a:cs typeface="Times New Roman" panose="02020603050405020304" pitchFamily="18" charset="0"/>
              </a:rPr>
              <a:t>Hương</a:t>
            </a:r>
            <a:endParaRPr lang="vi-VN"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68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2E5670C1-E5C5-CCB4-41C4-B9882313ED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6812" y="1940560"/>
            <a:ext cx="5069840" cy="5069840"/>
          </a:xfrm>
          <a:prstGeom prst="rect">
            <a:avLst/>
          </a:prstGeom>
        </p:spPr>
      </p:pic>
      <p:sp>
        <p:nvSpPr>
          <p:cNvPr id="3" name="Rectangle 2">
            <a:extLst>
              <a:ext uri="{FF2B5EF4-FFF2-40B4-BE49-F238E27FC236}">
                <a16:creationId xmlns:a16="http://schemas.microsoft.com/office/drawing/2014/main" id="{82D12C87-279E-8DB3-08E7-E1A5FA51E4D7}"/>
              </a:ext>
            </a:extLst>
          </p:cNvPr>
          <p:cNvSpPr/>
          <p:nvPr/>
        </p:nvSpPr>
        <p:spPr>
          <a:xfrm>
            <a:off x="1211582" y="774659"/>
            <a:ext cx="9517378" cy="2025555"/>
          </a:xfrm>
          <a:prstGeom prst="rect">
            <a:avLst/>
          </a:prstGeom>
          <a:solidFill>
            <a:schemeClr val="accent2">
              <a:lumMod val="60000"/>
              <a:lumOff val="40000"/>
            </a:schemeClr>
          </a:solidFill>
          <a:ln w="38100">
            <a:solidFill>
              <a:schemeClr val="tx1"/>
            </a:solidFill>
            <a:prstDash val="lgDash"/>
          </a:ln>
        </p:spPr>
        <p:txBody>
          <a:bodyPr wrap="square">
            <a:spAutoFit/>
          </a:bodyPr>
          <a:lstStyle/>
          <a:p>
            <a:pPr algn="ctr">
              <a:lnSpc>
                <a:spcPct val="120000"/>
              </a:lnSpc>
              <a:spcAft>
                <a:spcPts val="0"/>
              </a:spcAft>
            </a:pPr>
            <a:r>
              <a:rPr lang="en-US" sz="3600" b="1" dirty="0">
                <a:latin typeface="Cambria" panose="02040503050406030204" pitchFamily="18" charset="0"/>
                <a:ea typeface="Cambria" panose="02040503050406030204" pitchFamily="18" charset="0"/>
                <a:cs typeface="Arial" panose="020B0604020202020204" pitchFamily="34" charset="0"/>
              </a:rPr>
              <a:t>1. </a:t>
            </a:r>
            <a:r>
              <a:rPr lang="en-US" sz="3600" b="1" dirty="0" err="1">
                <a:latin typeface="Cambria" panose="02040503050406030204" pitchFamily="18" charset="0"/>
                <a:ea typeface="Cambria" panose="02040503050406030204" pitchFamily="18" charset="0"/>
                <a:cs typeface="Arial" panose="020B0604020202020204" pitchFamily="34" charset="0"/>
              </a:rPr>
              <a:t>Hãy</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viết</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về</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một</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việc</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em</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đã</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làm</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để</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bảo</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vệ</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cái</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đúng</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cái</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tốt</a:t>
            </a:r>
            <a:r>
              <a:rPr lang="en-US" sz="3600" b="1" dirty="0">
                <a:latin typeface="Cambria" panose="02040503050406030204" pitchFamily="18" charset="0"/>
                <a:ea typeface="Cambria" panose="02040503050406030204" pitchFamily="18" charset="0"/>
                <a:cs typeface="Arial" panose="020B0604020202020204" pitchFamily="34" charset="0"/>
              </a:rPr>
              <a:t>. Chia </a:t>
            </a:r>
            <a:r>
              <a:rPr lang="en-US" sz="3600" b="1" dirty="0" err="1">
                <a:latin typeface="Cambria" panose="02040503050406030204" pitchFamily="18" charset="0"/>
                <a:ea typeface="Cambria" panose="02040503050406030204" pitchFamily="18" charset="0"/>
                <a:cs typeface="Arial" panose="020B0604020202020204" pitchFamily="34" charset="0"/>
              </a:rPr>
              <a:t>sẻ</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cảm</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xúc</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suy</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nghĩ</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của</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em</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về</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việc</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làm</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đó</a:t>
            </a:r>
            <a:r>
              <a:rPr lang="en-US" sz="3600" b="1" dirty="0">
                <a:latin typeface="Cambria" panose="02040503050406030204" pitchFamily="18" charset="0"/>
                <a:ea typeface="Cambria" panose="02040503050406030204" pitchFamily="18" charset="0"/>
                <a:cs typeface="Arial" panose="020B0604020202020204" pitchFamily="34" charset="0"/>
              </a:rPr>
              <a:t>.</a:t>
            </a:r>
            <a:endParaRPr lang="en-US" sz="3200" b="1" dirty="0">
              <a:effectLst/>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724634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ùng &quot;Nói lời hay, làm việc tốt&quot; bằng tranh vẽ">
            <a:extLst>
              <a:ext uri="{FF2B5EF4-FFF2-40B4-BE49-F238E27FC236}">
                <a16:creationId xmlns:a16="http://schemas.microsoft.com/office/drawing/2014/main" id="{899F845D-7989-2763-2BC7-F72FBEAD0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739" y="859154"/>
            <a:ext cx="7009553" cy="5257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088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át cơm từ thiện tại Bệnh viện Nhi đồng 2 TP.HCM">
            <a:extLst>
              <a:ext uri="{FF2B5EF4-FFF2-40B4-BE49-F238E27FC236}">
                <a16:creationId xmlns:a16="http://schemas.microsoft.com/office/drawing/2014/main" id="{7920D09F-EA2F-DFF3-D4CC-35AADC584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880" y="707708"/>
            <a:ext cx="8117840" cy="540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265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05 quyền lợi của người hiến máu nhân đạo">
            <a:extLst>
              <a:ext uri="{FF2B5EF4-FFF2-40B4-BE49-F238E27FC236}">
                <a16:creationId xmlns:a16="http://schemas.microsoft.com/office/drawing/2014/main" id="{EDCC663C-1FC7-C451-7D70-A91433C9F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320" y="811530"/>
            <a:ext cx="826008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769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ảm phục nữ sinh 4 năm cõng bạn khuyết tật đến trường | Báo Dân trí">
            <a:extLst>
              <a:ext uri="{FF2B5EF4-FFF2-40B4-BE49-F238E27FC236}">
                <a16:creationId xmlns:a16="http://schemas.microsoft.com/office/drawing/2014/main" id="{6B39F632-1D46-423B-214C-370E74D2A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680" y="725500"/>
            <a:ext cx="8126730" cy="541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672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0C10549-E485-20FE-C3E3-8424B9A92EFC}"/>
              </a:ext>
            </a:extLst>
          </p:cNvPr>
          <p:cNvPicPr>
            <a:picLocks noChangeAspect="1"/>
          </p:cNvPicPr>
          <p:nvPr/>
        </p:nvPicPr>
        <p:blipFill>
          <a:blip r:embed="rId2"/>
          <a:stretch>
            <a:fillRect/>
          </a:stretch>
        </p:blipFill>
        <p:spPr>
          <a:xfrm>
            <a:off x="8577618" y="2782168"/>
            <a:ext cx="2983156" cy="3976163"/>
          </a:xfrm>
          <a:prstGeom prst="rect">
            <a:avLst/>
          </a:prstGeom>
          <a:effectLst>
            <a:outerShdw blurRad="63500" algn="ctr" rotWithShape="0">
              <a:prstClr val="black">
                <a:alpha val="40000"/>
              </a:prstClr>
            </a:outerShdw>
          </a:effectLst>
        </p:spPr>
      </p:pic>
      <p:sp>
        <p:nvSpPr>
          <p:cNvPr id="3" name="Rectangle 2">
            <a:extLst>
              <a:ext uri="{FF2B5EF4-FFF2-40B4-BE49-F238E27FC236}">
                <a16:creationId xmlns:a16="http://schemas.microsoft.com/office/drawing/2014/main" id="{D6CC4B4B-3452-8677-695C-016669508B43}"/>
              </a:ext>
            </a:extLst>
          </p:cNvPr>
          <p:cNvSpPr/>
          <p:nvPr/>
        </p:nvSpPr>
        <p:spPr>
          <a:xfrm>
            <a:off x="853440" y="869974"/>
            <a:ext cx="7787062" cy="5262979"/>
          </a:xfrm>
          <a:prstGeom prst="rect">
            <a:avLst/>
          </a:prstGeom>
          <a:ln w="76200">
            <a:solidFill>
              <a:schemeClr val="accent1"/>
            </a:solidFill>
            <a:prstDash val="lgDash"/>
          </a:ln>
        </p:spPr>
        <p:txBody>
          <a:bodyPr wrap="square">
            <a:spAutoFit/>
          </a:bodyPr>
          <a:lstStyle/>
          <a:p>
            <a:pPr algn="just"/>
            <a:r>
              <a:rPr lang="en-US"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a:t>
            </a:r>
            <a:r>
              <a:rPr lang="en-US" sz="2400" i="1" dirty="0" err="1">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Ví</a:t>
            </a:r>
            <a:r>
              <a:rPr lang="en-US"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a:t>
            </a:r>
            <a:r>
              <a:rPr lang="en-US" sz="2400" i="1" dirty="0" err="1">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dụ</a:t>
            </a:r>
            <a:r>
              <a:rPr lang="en-US"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a:t>
            </a:r>
            <a:r>
              <a:rPr lang="vi-VN"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Một trong những trải nghiệm đáng nhớ nhất của em là khi em đã đứng lên để bảo vệ một người bạn khỏi sự bất công và đối xử không công bằng. Câu chuyện bắt đầu khi em nhận ra một số bạn trong nhóm lớp đang phân biệt đối xử với một bạn. Họ thường xuyên làm trò khó chịu và bày tỏ sự không tôn trọng đối với người bạn đó chỉ vì bạn học sinh đó là bạn học mới vừa chuyển đến và bạn là người dân tộc. Ban đầu, em cảm thấy bất an và không biết nên làm gì. Nhưng sau đó, em nhận ra rằng để bảo vệ cái đúng, em đứng lên và nói lên điều mình tin là đúng, em đã bảo vệ người bạn mới đó và giải thích với nhóm bạn kia rằng việc bạn ấy là một người dân tộc không có gì xấu hổ và phải chê trách cả. Vì chúng ta đều là con dân nước Việt Nam, nên mọi dân tộc đều là anh em.</a:t>
            </a:r>
          </a:p>
        </p:txBody>
      </p:sp>
    </p:spTree>
    <p:extLst>
      <p:ext uri="{BB962C8B-B14F-4D97-AF65-F5344CB8AC3E}">
        <p14:creationId xmlns:p14="http://schemas.microsoft.com/office/powerpoint/2010/main" val="6910738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D12C87-279E-8DB3-08E7-E1A5FA51E4D7}"/>
              </a:ext>
            </a:extLst>
          </p:cNvPr>
          <p:cNvSpPr/>
          <p:nvPr/>
        </p:nvSpPr>
        <p:spPr>
          <a:xfrm>
            <a:off x="1272542" y="764499"/>
            <a:ext cx="9517378" cy="2025555"/>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ctr">
              <a:lnSpc>
                <a:spcPct val="120000"/>
              </a:lnSpc>
            </a:pPr>
            <a:r>
              <a:rPr lang="en-US" sz="3600" b="1" dirty="0">
                <a:solidFill>
                  <a:srgbClr val="000000"/>
                </a:solidFill>
                <a:latin typeface="Cambria" panose="02040503050406030204" pitchFamily="18" charset="0"/>
                <a:ea typeface="Cambria" panose="02040503050406030204" pitchFamily="18" charset="0"/>
                <a:cs typeface="Arial" panose="020B0604020202020204" pitchFamily="34" charset="0"/>
              </a:rPr>
              <a:t>2. </a:t>
            </a:r>
            <a:r>
              <a:rPr lang="vi-VN" sz="3600" b="1" dirty="0">
                <a:solidFill>
                  <a:srgbClr val="000000"/>
                </a:solidFill>
                <a:latin typeface="Cambria" panose="02040503050406030204" pitchFamily="18" charset="0"/>
                <a:ea typeface="Cambria" panose="02040503050406030204" pitchFamily="18" charset="0"/>
                <a:cs typeface="Arial" panose="020B0604020202020204" pitchFamily="34" charset="0"/>
              </a:rPr>
              <a:t>Em hãy sưu tầm một tấm gương bảo vệ cái đúng, cái tốt trong cuộc sống và chia sẻ điều em học hỏi được từ tấm gương đó.</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1B128A55-30F4-D5DD-CE3B-6494B9A0821B}"/>
              </a:ext>
            </a:extLst>
          </p:cNvPr>
          <p:cNvPicPr>
            <a:picLocks noChangeAspect="1"/>
          </p:cNvPicPr>
          <p:nvPr/>
        </p:nvPicPr>
        <p:blipFill>
          <a:blip r:embed="rId2"/>
          <a:stretch>
            <a:fillRect/>
          </a:stretch>
        </p:blipFill>
        <p:spPr>
          <a:xfrm>
            <a:off x="4052667" y="2949952"/>
            <a:ext cx="3908048" cy="3908048"/>
          </a:xfrm>
          <a:prstGeom prst="rect">
            <a:avLst/>
          </a:prstGeom>
        </p:spPr>
      </p:pic>
    </p:spTree>
    <p:extLst>
      <p:ext uri="{BB962C8B-B14F-4D97-AF65-F5344CB8AC3E}">
        <p14:creationId xmlns:p14="http://schemas.microsoft.com/office/powerpoint/2010/main" val="3260028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0C10549-E485-20FE-C3E3-8424B9A92EFC}"/>
              </a:ext>
            </a:extLst>
          </p:cNvPr>
          <p:cNvPicPr>
            <a:picLocks noChangeAspect="1"/>
          </p:cNvPicPr>
          <p:nvPr/>
        </p:nvPicPr>
        <p:blipFill>
          <a:blip r:embed="rId2"/>
          <a:stretch>
            <a:fillRect/>
          </a:stretch>
        </p:blipFill>
        <p:spPr>
          <a:xfrm>
            <a:off x="9684156" y="4257040"/>
            <a:ext cx="1876618" cy="2501291"/>
          </a:xfrm>
          <a:prstGeom prst="rect">
            <a:avLst/>
          </a:prstGeom>
          <a:effectLst>
            <a:outerShdw blurRad="63500" algn="ctr" rotWithShape="0">
              <a:prstClr val="black">
                <a:alpha val="40000"/>
              </a:prstClr>
            </a:outerShdw>
          </a:effectLst>
        </p:spPr>
      </p:pic>
      <p:sp>
        <p:nvSpPr>
          <p:cNvPr id="3" name="Rectangle 2">
            <a:extLst>
              <a:ext uri="{FF2B5EF4-FFF2-40B4-BE49-F238E27FC236}">
                <a16:creationId xmlns:a16="http://schemas.microsoft.com/office/drawing/2014/main" id="{D6CC4B4B-3452-8677-695C-016669508B43}"/>
              </a:ext>
            </a:extLst>
          </p:cNvPr>
          <p:cNvSpPr/>
          <p:nvPr/>
        </p:nvSpPr>
        <p:spPr>
          <a:xfrm>
            <a:off x="680720" y="819174"/>
            <a:ext cx="8859520" cy="5262979"/>
          </a:xfrm>
          <a:prstGeom prst="rect">
            <a:avLst/>
          </a:prstGeom>
          <a:ln w="76200">
            <a:solidFill>
              <a:schemeClr val="accent1"/>
            </a:solidFill>
            <a:prstDash val="lgDash"/>
          </a:ln>
        </p:spPr>
        <p:txBody>
          <a:bodyPr wrap="square">
            <a:spAutoFit/>
          </a:bodyPr>
          <a:lstStyle/>
          <a:p>
            <a:pPr lvl="0" algn="just"/>
            <a:r>
              <a:rPr lang="en-US"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a:t>
            </a:r>
            <a:r>
              <a:rPr lang="en-US" sz="2400" i="1" dirty="0" err="1">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Ví</a:t>
            </a:r>
            <a:r>
              <a:rPr lang="en-US"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a:t>
            </a:r>
            <a:r>
              <a:rPr lang="en-US" sz="2400" i="1" dirty="0" err="1">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dụ</a:t>
            </a:r>
            <a:r>
              <a:rPr lang="en-US"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a:t>
            </a:r>
            <a:r>
              <a:rPr lang="vi-VN"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Một tấm gương bảo vệ cái đúng, cái tốt trong cuộc sống mà em sưu tầm là câu chuyện về một người bạn của em tên là Minh.</a:t>
            </a:r>
            <a:r>
              <a:rPr lang="en-US"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a:t>
            </a:r>
            <a:r>
              <a:rPr lang="vi-VN"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Minh là một người rất tận tụy và luôn đứng về phía cái đúng và công lý. Một lần, trong lớp học, một bạn học sinh khác vi phạm quy định và bị giáo viên trừ điểm. Tuy nhiên, Minh đã nhận ra rằng bạn đó bị hiểu lầm. Thay vì im lặng và chấp nhận, Minh quyết định đứng lên và nói lên điều em nghĩ là đúng. Nhờ sự quyết tâm và công bằng của Minh, sự thật đã được </a:t>
            </a:r>
            <a:r>
              <a:rPr lang="en-US" sz="2400" i="1" dirty="0" err="1">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sáng</a:t>
            </a:r>
            <a:r>
              <a:rPr lang="en-US"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a:t>
            </a:r>
            <a:r>
              <a:rPr lang="en-US" sz="2400" i="1" dirty="0" err="1">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tỏ</a:t>
            </a:r>
            <a:r>
              <a:rPr lang="vi-VN"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Giáo viên đã nhận ra sự thiếu công bằng và sửa lại quyết định trừ điểm.Từ tấm gương này, em học được rằng việc bảo vệ cái đúng và cái tốt đòi hỏi sự quyết tâm, công bằng và sẵn lòng đứng lên để nói lên điều em tin là đúng. Em học được rằng không nên chấp nhận sự bất công và im lặng trước những sai lầm. Tấm gương của Minh đã truyền cảm hứng cho em để luôn đứng về phía công lý và bảo vệ cái đúng trong cuộc sống hàng ngày.</a:t>
            </a:r>
            <a:endParaRPr kumimoji="0" lang="vi-VN" sz="24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Light" panose="00000400000000000000" pitchFamily="2" charset="0"/>
            </a:endParaRPr>
          </a:p>
        </p:txBody>
      </p:sp>
    </p:spTree>
    <p:extLst>
      <p:ext uri="{BB962C8B-B14F-4D97-AF65-F5344CB8AC3E}">
        <p14:creationId xmlns:p14="http://schemas.microsoft.com/office/powerpoint/2010/main" val="1237135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5F53C-4E65-C2F3-35F6-77908F6F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7" y="753306"/>
            <a:ext cx="12188203" cy="5946812"/>
          </a:xfrm>
          <a:prstGeom prst="rect">
            <a:avLst/>
          </a:prstGeom>
        </p:spPr>
      </p:pic>
    </p:spTree>
    <p:extLst>
      <p:ext uri="{BB962C8B-B14F-4D97-AF65-F5344CB8AC3E}">
        <p14:creationId xmlns:p14="http://schemas.microsoft.com/office/powerpoint/2010/main" val="2328199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srcRect l="16051" t="13178"/>
          <a:stretch/>
        </p:blipFill>
        <p:spPr>
          <a:xfrm>
            <a:off x="-29029" y="1"/>
            <a:ext cx="1845836" cy="1524000"/>
          </a:xfrm>
          <a:prstGeom prst="rect">
            <a:avLst/>
          </a:prstGeom>
        </p:spPr>
      </p:pic>
      <p:pic>
        <p:nvPicPr>
          <p:cNvPr id="5" name="Picture 4" descr="A red and green text on a black background&#10;&#10;Description automatically generated">
            <a:extLst>
              <a:ext uri="{FF2B5EF4-FFF2-40B4-BE49-F238E27FC236}">
                <a16:creationId xmlns:a16="http://schemas.microsoft.com/office/drawing/2014/main" id="{9A429331-5294-1062-B433-FC484EAF4A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7134" y="1390804"/>
            <a:ext cx="5437732" cy="3271632"/>
          </a:xfrm>
          <a:prstGeom prst="rect">
            <a:avLst/>
          </a:prstGeom>
        </p:spPr>
      </p:pic>
      <p:sp>
        <p:nvSpPr>
          <p:cNvPr id="3" name="TextBox 2">
            <a:extLst>
              <a:ext uri="{FF2B5EF4-FFF2-40B4-BE49-F238E27FC236}">
                <a16:creationId xmlns:a16="http://schemas.microsoft.com/office/drawing/2014/main" id="{F357D41A-E7AC-01CB-CB78-8AFDFC4CA6F6}"/>
              </a:ext>
            </a:extLst>
          </p:cNvPr>
          <p:cNvSpPr txBox="1"/>
          <p:nvPr/>
        </p:nvSpPr>
        <p:spPr>
          <a:xfrm>
            <a:off x="2559269" y="4755196"/>
            <a:ext cx="7073462" cy="369332"/>
          </a:xfrm>
          <a:prstGeom prst="rect">
            <a:avLst/>
          </a:prstGeom>
          <a:noFill/>
        </p:spPr>
        <p:txBody>
          <a:bodyPr wrap="square">
            <a:spAutoFit/>
          </a:bodyPr>
          <a:lstStyle/>
          <a:p>
            <a:r>
              <a:rPr lang="en-US" dirty="0"/>
              <a:t>https://thohay.vn/truyen-co-tich-ke-chuyen-mot-nha-tho-chan-chinh.html</a:t>
            </a:r>
          </a:p>
        </p:txBody>
      </p:sp>
    </p:spTree>
    <p:extLst>
      <p:ext uri="{BB962C8B-B14F-4D97-AF65-F5344CB8AC3E}">
        <p14:creationId xmlns:p14="http://schemas.microsoft.com/office/powerpoint/2010/main" val="2447028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5403589-1817-0CA2-FE37-C9869E8DE332}"/>
              </a:ext>
            </a:extLst>
          </p:cNvPr>
          <p:cNvGrpSpPr/>
          <p:nvPr/>
        </p:nvGrpSpPr>
        <p:grpSpPr>
          <a:xfrm>
            <a:off x="878623" y="916551"/>
            <a:ext cx="8326337" cy="1200329"/>
            <a:chOff x="453320" y="784778"/>
            <a:chExt cx="10434754" cy="1676573"/>
          </a:xfrm>
        </p:grpSpPr>
        <p:sp>
          <p:nvSpPr>
            <p:cNvPr id="8" name="Speech Bubble: Rectangle with Corners Rounded 7">
              <a:extLst>
                <a:ext uri="{FF2B5EF4-FFF2-40B4-BE49-F238E27FC236}">
                  <a16:creationId xmlns:a16="http://schemas.microsoft.com/office/drawing/2014/main" id="{84FD94C4-EA98-7B04-6BED-9AA1C51476BE}"/>
                </a:ext>
              </a:extLst>
            </p:cNvPr>
            <p:cNvSpPr/>
            <p:nvPr/>
          </p:nvSpPr>
          <p:spPr>
            <a:xfrm>
              <a:off x="453320" y="784778"/>
              <a:ext cx="10434754" cy="1189049"/>
            </a:xfrm>
            <a:prstGeom prst="wedgeRoundRectCallout">
              <a:avLst>
                <a:gd name="adj1" fmla="val -35699"/>
                <a:gd name="adj2" fmla="val 66169"/>
                <a:gd name="adj3" fmla="val 16667"/>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CC76FDB6-322D-2696-B79E-6D638590FAEC}"/>
                </a:ext>
              </a:extLst>
            </p:cNvPr>
            <p:cNvSpPr txBox="1"/>
            <p:nvPr/>
          </p:nvSpPr>
          <p:spPr>
            <a:xfrm>
              <a:off x="814828" y="784778"/>
              <a:ext cx="9953804" cy="16765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Câu chuyện cho chúng ta bài học gì?</a:t>
              </a:r>
              <a:endPar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sp>
        <p:nvSpPr>
          <p:cNvPr id="7" name="TextBox 6">
            <a:extLst>
              <a:ext uri="{FF2B5EF4-FFF2-40B4-BE49-F238E27FC236}">
                <a16:creationId xmlns:a16="http://schemas.microsoft.com/office/drawing/2014/main" id="{AB5BF43E-B4A2-0710-1B2D-23EF373FC6A4}"/>
              </a:ext>
            </a:extLst>
          </p:cNvPr>
          <p:cNvSpPr txBox="1"/>
          <p:nvPr/>
        </p:nvSpPr>
        <p:spPr>
          <a:xfrm>
            <a:off x="3312160" y="2724310"/>
            <a:ext cx="8152755" cy="2143920"/>
          </a:xfrm>
          <a:prstGeom prst="rect">
            <a:avLst/>
          </a:prstGeom>
          <a:noFill/>
        </p:spPr>
        <p:txBody>
          <a:bodyPr wrap="square" rtlCol="0">
            <a:spAutoFit/>
          </a:bodyPr>
          <a:lstStyle/>
          <a:p>
            <a:pPr marL="514350" lvl="0" indent="-514350" algn="just">
              <a:buFont typeface="Wingdings" panose="05000000000000000000" pitchFamily="2" charset="2"/>
              <a:buChar char="q"/>
              <a:defRPr/>
            </a:pPr>
            <a:r>
              <a:rPr lang="vi-VN" sz="3333" b="1" dirty="0">
                <a:solidFill>
                  <a:srgbClr val="002060"/>
                </a:solidFill>
                <a:latin typeface="Cambria" panose="02040503050406030204" pitchFamily="18" charset="0"/>
                <a:ea typeface="Cambria" panose="02040503050406030204" pitchFamily="18" charset="0"/>
              </a:rPr>
              <a:t>Câu chuyện cho chúng ta thấy cái đúng, cái tốt rất cần được bảo vệ và những ai thực hiện điều đó sẽ luôn được kính trọng và yêu quý. </a:t>
            </a:r>
          </a:p>
        </p:txBody>
      </p:sp>
      <p:pic>
        <p:nvPicPr>
          <p:cNvPr id="5" name="Picture 4" descr="A cartoon of a child holding books&#10;&#10;Description automatically generated">
            <a:extLst>
              <a:ext uri="{FF2B5EF4-FFF2-40B4-BE49-F238E27FC236}">
                <a16:creationId xmlns:a16="http://schemas.microsoft.com/office/drawing/2014/main" id="{BC8AEA94-8209-DA4E-7C10-148079DBC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00" y="1850067"/>
            <a:ext cx="3801529" cy="4844114"/>
          </a:xfrm>
          <a:prstGeom prst="rect">
            <a:avLst/>
          </a:prstGeom>
        </p:spPr>
      </p:pic>
    </p:spTree>
    <p:extLst>
      <p:ext uri="{BB962C8B-B14F-4D97-AF65-F5344CB8AC3E}">
        <p14:creationId xmlns:p14="http://schemas.microsoft.com/office/powerpoint/2010/main" val="1795408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srcRect l="16051" t="13178"/>
          <a:stretch/>
        </p:blipFill>
        <p:spPr>
          <a:xfrm>
            <a:off x="-29029" y="1"/>
            <a:ext cx="1845836" cy="1524000"/>
          </a:xfrm>
          <a:prstGeom prst="rect">
            <a:avLst/>
          </a:prstGeom>
        </p:spPr>
      </p:pic>
      <p:pic>
        <p:nvPicPr>
          <p:cNvPr id="6" name="Picture 5" descr="A cartoon of a child holding a pencil and a notebook&#10;&#10;Description automatically generated">
            <a:extLst>
              <a:ext uri="{FF2B5EF4-FFF2-40B4-BE49-F238E27FC236}">
                <a16:creationId xmlns:a16="http://schemas.microsoft.com/office/drawing/2014/main" id="{01CAE604-BF31-64E3-CD86-962854DBB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0803" y="3356580"/>
            <a:ext cx="2913734" cy="3501420"/>
          </a:xfrm>
          <a:prstGeom prst="rect">
            <a:avLst/>
          </a:prstGeom>
        </p:spPr>
      </p:pic>
      <p:pic>
        <p:nvPicPr>
          <p:cNvPr id="8" name="Picture 7" descr="A logo with a black background&#10;&#10;Description automatically generated">
            <a:extLst>
              <a:ext uri="{FF2B5EF4-FFF2-40B4-BE49-F238E27FC236}">
                <a16:creationId xmlns:a16="http://schemas.microsoft.com/office/drawing/2014/main" id="{51B7498A-AF4B-967F-AE40-1B9416D113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3607" y="1140689"/>
            <a:ext cx="8315665" cy="6425741"/>
          </a:xfrm>
          <a:prstGeom prst="rect">
            <a:avLst/>
          </a:prstGeom>
        </p:spPr>
      </p:pic>
    </p:spTree>
    <p:extLst>
      <p:ext uri="{BB962C8B-B14F-4D97-AF65-F5344CB8AC3E}">
        <p14:creationId xmlns:p14="http://schemas.microsoft.com/office/powerpoint/2010/main" val="1780392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2">
            <a:extLst>
              <a:ext uri="{FF2B5EF4-FFF2-40B4-BE49-F238E27FC236}">
                <a16:creationId xmlns:a16="http://schemas.microsoft.com/office/drawing/2014/main" id="{EA28E376-C7D3-A384-58D2-5E00F06436E1}"/>
              </a:ext>
            </a:extLst>
          </p:cNvPr>
          <p:cNvSpPr/>
          <p:nvPr/>
        </p:nvSpPr>
        <p:spPr>
          <a:xfrm>
            <a:off x="3251200" y="142239"/>
            <a:ext cx="5455920" cy="680721"/>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Xử</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lí</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tình</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huống</a:t>
            </a:r>
            <a:endPar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48C56BB-13A1-2C98-8C50-725DEDAA7155}"/>
              </a:ext>
            </a:extLst>
          </p:cNvPr>
          <p:cNvPicPr>
            <a:picLocks noChangeAspect="1"/>
          </p:cNvPicPr>
          <p:nvPr/>
        </p:nvPicPr>
        <p:blipFill>
          <a:blip r:embed="rId2"/>
          <a:stretch>
            <a:fillRect/>
          </a:stretch>
        </p:blipFill>
        <p:spPr>
          <a:xfrm>
            <a:off x="1508442" y="1162050"/>
            <a:ext cx="9134475" cy="5143500"/>
          </a:xfrm>
          <a:prstGeom prst="rect">
            <a:avLst/>
          </a:prstGeom>
        </p:spPr>
      </p:pic>
    </p:spTree>
    <p:extLst>
      <p:ext uri="{BB962C8B-B14F-4D97-AF65-F5344CB8AC3E}">
        <p14:creationId xmlns:p14="http://schemas.microsoft.com/office/powerpoint/2010/main" val="3973521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76260" y="243840"/>
            <a:ext cx="11009286" cy="217424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lvl="0" algn="just">
              <a:defRPr/>
            </a:pPr>
            <a:r>
              <a:rPr lang="vi-VN" sz="2800" dirty="0">
                <a:solidFill>
                  <a:prstClr val="black"/>
                </a:solidFill>
                <a:latin typeface="Calibri" panose="020F0502020204030204"/>
              </a:rPr>
              <a:t>a Trên đường đi học về, Dũng và Phong thấy một số bạn đang chui qua lỗ h</a:t>
            </a:r>
            <a:r>
              <a:rPr lang="en-US" sz="2800" dirty="0" err="1">
                <a:solidFill>
                  <a:prstClr val="black"/>
                </a:solidFill>
                <a:latin typeface="Calibri" panose="020F0502020204030204"/>
              </a:rPr>
              <a:t>ổng</a:t>
            </a:r>
            <a:r>
              <a:rPr lang="vi-VN" sz="2800" dirty="0">
                <a:solidFill>
                  <a:prstClr val="black"/>
                </a:solidFill>
                <a:latin typeface="Calibri" panose="020F0502020204030204"/>
              </a:rPr>
              <a:t> hàng rào để hái ổi của một nhà dân bên đường. Dũng nói với Phong: “Mình phải ngăn các bạn kia lại!”. Phong kéo tay Dũng và nói: “Thôi, mặc kệ đi!”.</a:t>
            </a:r>
          </a:p>
          <a:p>
            <a:pPr lvl="0" algn="just">
              <a:defRPr/>
            </a:pPr>
            <a:r>
              <a:rPr lang="vi-VN" sz="2800" b="1" i="1" dirty="0">
                <a:solidFill>
                  <a:prstClr val="black"/>
                </a:solidFill>
                <a:latin typeface="Calibri" panose="020F0502020204030204"/>
              </a:rPr>
              <a:t>Nếu có mặt ở đó, em sẽ làm gì?</a:t>
            </a:r>
            <a:endParaRPr kumimoji="0" lang="vi-VN" sz="2800" b="1" i="1" u="none" strike="noStrike" kern="1200" cap="none" spc="0" normalizeH="0" baseline="0" noProof="0" dirty="0">
              <a:ln>
                <a:noFill/>
              </a:ln>
              <a:solidFill>
                <a:prstClr val="black"/>
              </a:solidFill>
              <a:effectLst/>
              <a:uLnTx/>
              <a:uFillTx/>
              <a:latin typeface="Calibri" panose="020F0502020204030204"/>
            </a:endParaRPr>
          </a:p>
        </p:txBody>
      </p:sp>
      <p:sp>
        <p:nvSpPr>
          <p:cNvPr id="2" name="Rectangle: Rounded Corners 12">
            <a:extLst>
              <a:ext uri="{FF2B5EF4-FFF2-40B4-BE49-F238E27FC236}">
                <a16:creationId xmlns:a16="http://schemas.microsoft.com/office/drawing/2014/main" id="{3E59B47D-2565-2CBA-BA9C-1D83CC24748E}"/>
              </a:ext>
            </a:extLst>
          </p:cNvPr>
          <p:cNvSpPr/>
          <p:nvPr/>
        </p:nvSpPr>
        <p:spPr>
          <a:xfrm>
            <a:off x="3779520" y="3271519"/>
            <a:ext cx="6624320" cy="2255521"/>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a:solidFill>
                  <a:srgbClr val="FF0000"/>
                </a:solidFill>
                <a:latin typeface="Calibri" panose="020F0502020204030204" pitchFamily="34" charset="0"/>
                <a:ea typeface="Calibri" panose="020F0502020204030204" pitchFamily="34" charset="0"/>
                <a:cs typeface="Calibri" panose="020F0502020204030204" pitchFamily="34" charset="0"/>
              </a:rPr>
              <a:t>Nói với Dũng và Phong nên đi tìm người lớn để ngăn chặn, nhắc nhở việc làm sai của các bạn.</a:t>
            </a:r>
            <a:endPar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724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66100" y="203200"/>
            <a:ext cx="11009286" cy="182880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lvl="0" algn="just">
              <a:defRPr/>
            </a:pPr>
            <a:r>
              <a:rPr lang="vi-VN" sz="2800" dirty="0">
                <a:solidFill>
                  <a:prstClr val="black"/>
                </a:solidFill>
                <a:latin typeface="Calibri" panose="020F0502020204030204"/>
              </a:rPr>
              <a:t>b Nhung có sở thích làm đồ tái chế nên thường thu thập chai nhựa, hộp giấy bỏ đi. Một số bạn chế giễu, trêu chọc và gọi bạn là “Nhung nhặt rác”.</a:t>
            </a:r>
          </a:p>
          <a:p>
            <a:pPr lvl="0" algn="just">
              <a:defRPr/>
            </a:pPr>
            <a:r>
              <a:rPr lang="vi-VN" sz="2800" b="1" i="1" dirty="0">
                <a:solidFill>
                  <a:prstClr val="black"/>
                </a:solidFill>
                <a:latin typeface="Calibri" panose="020F0502020204030204"/>
              </a:rPr>
              <a:t>Nếu chứng kiến việc làm đó của các bạn, em sẽ làm gì?</a:t>
            </a:r>
            <a:endParaRPr kumimoji="0" lang="vi-VN" sz="2800" b="1" i="1" u="none" strike="noStrike" kern="1200" cap="none" spc="0" normalizeH="0" baseline="0" noProof="0" dirty="0">
              <a:ln>
                <a:noFill/>
              </a:ln>
              <a:solidFill>
                <a:prstClr val="black"/>
              </a:solidFill>
              <a:effectLst/>
              <a:uLnTx/>
              <a:uFillTx/>
              <a:latin typeface="Calibri" panose="020F0502020204030204"/>
            </a:endParaRPr>
          </a:p>
        </p:txBody>
      </p:sp>
      <p:sp>
        <p:nvSpPr>
          <p:cNvPr id="2" name="Rectangle: Rounded Corners 12">
            <a:extLst>
              <a:ext uri="{FF2B5EF4-FFF2-40B4-BE49-F238E27FC236}">
                <a16:creationId xmlns:a16="http://schemas.microsoft.com/office/drawing/2014/main" id="{3E59B47D-2565-2CBA-BA9C-1D83CC24748E}"/>
              </a:ext>
            </a:extLst>
          </p:cNvPr>
          <p:cNvSpPr/>
          <p:nvPr/>
        </p:nvSpPr>
        <p:spPr>
          <a:xfrm>
            <a:off x="3779520" y="3037841"/>
            <a:ext cx="6766560" cy="2489200"/>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Nói với các bạn rằng sở thích của Nhung rất có ích, giúp bảo vệ môi trường. Chúng ta không nên chế giễu, trêu chọc, mà cần học tập bạn.</a:t>
            </a:r>
          </a:p>
        </p:txBody>
      </p:sp>
    </p:spTree>
    <p:extLst>
      <p:ext uri="{BB962C8B-B14F-4D97-AF65-F5344CB8AC3E}">
        <p14:creationId xmlns:p14="http://schemas.microsoft.com/office/powerpoint/2010/main" val="322707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66100" y="203200"/>
            <a:ext cx="11009286" cy="182880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lvl="0" algn="just">
              <a:defRPr/>
            </a:pPr>
            <a:r>
              <a:rPr lang="vi-VN" sz="2800" dirty="0">
                <a:solidFill>
                  <a:prstClr val="black"/>
                </a:solidFill>
                <a:latin typeface="Calibri" panose="020F0502020204030204"/>
              </a:rPr>
              <a:t>c) Thấy bà bán hàng đánh rơi tiền, Hà nhặt lên và đưa lại cho bà. Nga trách Hà: “Nếu cậu không trả tiền cho bà thì bây giờ chúng mình có tiền mua kem rồi.”</a:t>
            </a:r>
          </a:p>
          <a:p>
            <a:pPr lvl="0" algn="just">
              <a:defRPr/>
            </a:pPr>
            <a:r>
              <a:rPr lang="vi-VN" sz="2800" b="1" i="1" dirty="0">
                <a:solidFill>
                  <a:prstClr val="black"/>
                </a:solidFill>
                <a:latin typeface="Calibri" panose="020F0502020204030204"/>
              </a:rPr>
              <a:t>Nếu là bạn của Nga và Hà, em sẽ nói gì?</a:t>
            </a:r>
            <a:endParaRPr kumimoji="0" lang="vi-VN" sz="2800" b="1" i="1" u="none" strike="noStrike" kern="1200" cap="none" spc="0" normalizeH="0" baseline="0" noProof="0" dirty="0">
              <a:ln>
                <a:noFill/>
              </a:ln>
              <a:solidFill>
                <a:prstClr val="black"/>
              </a:solidFill>
              <a:effectLst/>
              <a:uLnTx/>
              <a:uFillTx/>
              <a:latin typeface="Calibri" panose="020F0502020204030204"/>
            </a:endParaRPr>
          </a:p>
        </p:txBody>
      </p:sp>
      <p:sp>
        <p:nvSpPr>
          <p:cNvPr id="2" name="Rectangle: Rounded Corners 12">
            <a:extLst>
              <a:ext uri="{FF2B5EF4-FFF2-40B4-BE49-F238E27FC236}">
                <a16:creationId xmlns:a16="http://schemas.microsoft.com/office/drawing/2014/main" id="{3E59B47D-2565-2CBA-BA9C-1D83CC24748E}"/>
              </a:ext>
            </a:extLst>
          </p:cNvPr>
          <p:cNvSpPr/>
          <p:nvPr/>
        </p:nvSpPr>
        <p:spPr>
          <a:xfrm>
            <a:off x="3779520" y="3037841"/>
            <a:ext cx="6827520" cy="2489200"/>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Nói với Nga rằng đó là tiền của bà bán nước đánh rơi, mình phải có trách nhiệm trả lại cho bà. Tham của rơi là điều không tốt.</a:t>
            </a:r>
          </a:p>
        </p:txBody>
      </p:sp>
    </p:spTree>
    <p:extLst>
      <p:ext uri="{BB962C8B-B14F-4D97-AF65-F5344CB8AC3E}">
        <p14:creationId xmlns:p14="http://schemas.microsoft.com/office/powerpoint/2010/main" val="424240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srcRect l="16051" t="13178"/>
          <a:stretch/>
        </p:blipFill>
        <p:spPr>
          <a:xfrm>
            <a:off x="-29029" y="1"/>
            <a:ext cx="1845836" cy="1524000"/>
          </a:xfrm>
          <a:prstGeom prst="rect">
            <a:avLst/>
          </a:prstGeom>
        </p:spPr>
      </p:pic>
      <p:pic>
        <p:nvPicPr>
          <p:cNvPr id="6" name="Picture 5" descr="A cartoon of a child holding a pencil and a notebook&#10;&#10;Description automatically generated">
            <a:extLst>
              <a:ext uri="{FF2B5EF4-FFF2-40B4-BE49-F238E27FC236}">
                <a16:creationId xmlns:a16="http://schemas.microsoft.com/office/drawing/2014/main" id="{01CAE604-BF31-64E3-CD86-962854DBB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0803" y="3356580"/>
            <a:ext cx="2913734" cy="3501420"/>
          </a:xfrm>
          <a:prstGeom prst="rect">
            <a:avLst/>
          </a:prstGeom>
        </p:spPr>
      </p:pic>
      <p:pic>
        <p:nvPicPr>
          <p:cNvPr id="2" name="Picture 1">
            <a:extLst>
              <a:ext uri="{FF2B5EF4-FFF2-40B4-BE49-F238E27FC236}">
                <a16:creationId xmlns:a16="http://schemas.microsoft.com/office/drawing/2014/main" id="{BA404D41-D701-12E0-7FD4-1B0376EC9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9688" y="1066298"/>
            <a:ext cx="7193903" cy="5791702"/>
          </a:xfrm>
          <a:prstGeom prst="rect">
            <a:avLst/>
          </a:prstGeom>
        </p:spPr>
      </p:pic>
    </p:spTree>
    <p:extLst>
      <p:ext uri="{BB962C8B-B14F-4D97-AF65-F5344CB8AC3E}">
        <p14:creationId xmlns:p14="http://schemas.microsoft.com/office/powerpoint/2010/main" val="240600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99">
      <a:dk1>
        <a:srgbClr val="000000"/>
      </a:dk1>
      <a:lt1>
        <a:srgbClr val="FFFFFF"/>
      </a:lt1>
      <a:dk2>
        <a:srgbClr val="2D3847"/>
      </a:dk2>
      <a:lt2>
        <a:srgbClr val="FFFFFF"/>
      </a:lt2>
      <a:accent1>
        <a:srgbClr val="EC9B29"/>
      </a:accent1>
      <a:accent2>
        <a:srgbClr val="76B53B"/>
      </a:accent2>
      <a:accent3>
        <a:srgbClr val="00ABB0"/>
      </a:accent3>
      <a:accent4>
        <a:srgbClr val="EE0038"/>
      </a:accent4>
      <a:accent5>
        <a:srgbClr val="EC9B29"/>
      </a:accent5>
      <a:accent6>
        <a:srgbClr val="76B53B"/>
      </a:accent6>
      <a:hlink>
        <a:srgbClr val="FEFFFE"/>
      </a:hlink>
      <a:folHlink>
        <a:srgbClr val="CFCCD0"/>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88F9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848</Words>
  <Application>Microsoft Office PowerPoint</Application>
  <PresentationFormat>Widescreen</PresentationFormat>
  <Paragraphs>28</Paragraphs>
  <Slides>18</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Calibri</vt:lpstr>
      <vt:lpstr>Calibri Light</vt:lpstr>
      <vt:lpstr>Cambria</vt:lpstr>
      <vt:lpstr>Times New Roman</vt:lpstr>
      <vt:lpstr>Wingdings</vt:lpstr>
      <vt:lpstr>思源黑体 CN Medium</vt:lpstr>
      <vt:lpstr>Office 主题​​</vt:lpstr>
      <vt:lpstr>Office 主题</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ASUS</cp:lastModifiedBy>
  <cp:revision>51</cp:revision>
  <dcterms:created xsi:type="dcterms:W3CDTF">2024-07-17T03:40:02Z</dcterms:created>
  <dcterms:modified xsi:type="dcterms:W3CDTF">2024-12-12T03:13:37Z</dcterms:modified>
</cp:coreProperties>
</file>