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3"/>
  </p:notesMasterIdLst>
  <p:sldIdLst>
    <p:sldId id="337" r:id="rId2"/>
    <p:sldId id="288" r:id="rId3"/>
    <p:sldId id="289" r:id="rId4"/>
    <p:sldId id="291" r:id="rId5"/>
    <p:sldId id="257" r:id="rId6"/>
    <p:sldId id="263" r:id="rId7"/>
    <p:sldId id="264" r:id="rId8"/>
    <p:sldId id="260" r:id="rId9"/>
    <p:sldId id="265" r:id="rId10"/>
    <p:sldId id="292" r:id="rId11"/>
    <p:sldId id="293" r:id="rId12"/>
    <p:sldId id="294" r:id="rId13"/>
    <p:sldId id="261" r:id="rId14"/>
    <p:sldId id="280" r:id="rId15"/>
    <p:sldId id="335" r:id="rId16"/>
    <p:sldId id="336" r:id="rId17"/>
    <p:sldId id="295" r:id="rId18"/>
    <p:sldId id="296" r:id="rId19"/>
    <p:sldId id="297" r:id="rId20"/>
    <p:sldId id="299" r:id="rId21"/>
    <p:sldId id="2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0" y="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E1C25-8D91-4CB5-BD5B-B875A710E1A3}"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BA343-9839-4143-8F7B-654CD9D2B498}" type="slidenum">
              <a:rPr lang="en-US" smtClean="0"/>
              <a:t>‹#›</a:t>
            </a:fld>
            <a:endParaRPr lang="en-US"/>
          </a:p>
        </p:txBody>
      </p:sp>
    </p:spTree>
    <p:extLst>
      <p:ext uri="{BB962C8B-B14F-4D97-AF65-F5344CB8AC3E}">
        <p14:creationId xmlns:p14="http://schemas.microsoft.com/office/powerpoint/2010/main" val="6415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71AD9-BB67-40C7-8A36-6292A9008BE4}" type="slidenum">
              <a:rPr lang="zh-CN" altLang="en-US" smtClean="0"/>
              <a:t>1</a:t>
            </a:fld>
            <a:endParaRPr lang="zh-CN" altLang="en-US"/>
          </a:p>
        </p:txBody>
      </p:sp>
    </p:spTree>
    <p:extLst>
      <p:ext uri="{BB962C8B-B14F-4D97-AF65-F5344CB8AC3E}">
        <p14:creationId xmlns:p14="http://schemas.microsoft.com/office/powerpoint/2010/main" val="3704433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49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0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4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66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7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24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75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71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49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49FB-90D0-BDE4-626C-B7A58D8874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892569F-7EC7-586B-AF92-D78FB426FB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2DE7C4-377B-5684-B099-1B8A3B44CB47}"/>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19833727-5558-6290-4928-F3762D3CBD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CFD61-EA15-397E-4048-5CB2B8DC1DD6}"/>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3665325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C839-1A67-AF49-CE2C-D301700E65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90E1DB-4DD0-9588-0394-E5B647F0F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97708-A8FE-03A5-98C8-EB0C32EAAD22}"/>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C6B81A33-A338-684F-49A3-F107F5DA3C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93F5-745B-32E1-7E74-1EC9B9C66E26}"/>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2573019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DD9A3E-5C05-48E0-669C-B5AFF384F6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026082-4403-263C-667A-028934CF87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1590E-0B53-D4BB-7B76-5837AC416337}"/>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4E2B355B-E75A-104B-3367-9C5C5F91D9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368B6-D1DA-A0E9-885B-0C90C2FCE7E5}"/>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3426815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2120491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81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6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42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05740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9E269-9A68-CF39-A580-52C21B3149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BC2800-80EE-8B55-062A-A7084C3A69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47CB46-1E69-9F48-9AA0-80CFE9CD4C8F}"/>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53CBACDB-F773-B4C4-9B82-FF45D64452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8018D-D117-609F-44FF-4D94804C931E}"/>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270116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CA495-5502-AADB-A5A8-ABBE9B045C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D5CCD-DF38-D369-1340-63F978445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8FDB5-F190-27FA-5731-8DA3907120EA}"/>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51733487-E751-D311-373F-65C78EF9F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67B456-2C63-D0A3-8FD4-1B39C2E126FA}"/>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854302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F8E9D-5414-B1F4-388D-E377948FB5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5E6440-BC65-EC82-7A0B-D48DB64E5C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2B386E6-9C89-0F1A-6B2C-00E526FB92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9E95E3-C19F-2886-3845-57FFCDFB709F}"/>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6" name="Footer Placeholder 5">
            <a:extLst>
              <a:ext uri="{FF2B5EF4-FFF2-40B4-BE49-F238E27FC236}">
                <a16:creationId xmlns:a16="http://schemas.microsoft.com/office/drawing/2014/main" id="{77D8D63E-9487-DE4A-739F-E49E75050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F663D5-DD44-281D-0D37-C3A3E42C8066}"/>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1596959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59B5E-082B-879D-EC7F-A36D18EA10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E1AA4E-62F6-2691-AC21-FA44F6A529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821383-10C2-A0BB-6255-28BA823188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C194C7-2FE9-8A76-B2F5-3DD00621E4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AFA45A-6445-915B-89F6-29CE156B29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E2CDE-956F-F622-3BA1-31636BA766C9}"/>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8" name="Footer Placeholder 7">
            <a:extLst>
              <a:ext uri="{FF2B5EF4-FFF2-40B4-BE49-F238E27FC236}">
                <a16:creationId xmlns:a16="http://schemas.microsoft.com/office/drawing/2014/main" id="{0CA7E5AD-8D5F-9137-179C-FCDD3A8385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587FDC-B676-5885-711B-9AA92A7487EF}"/>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241965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A690-B550-47C6-808C-77F233D1A8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92197F0-5F09-1737-B2C6-DDC4863F8A2D}"/>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4" name="Footer Placeholder 3">
            <a:extLst>
              <a:ext uri="{FF2B5EF4-FFF2-40B4-BE49-F238E27FC236}">
                <a16:creationId xmlns:a16="http://schemas.microsoft.com/office/drawing/2014/main" id="{FDAE815B-CAD8-9212-2683-3B1A0DD79C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C517BB-EAB8-042F-0EE1-2AC9F1B1B44B}"/>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3873654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A1D31A-F597-611A-94C9-07E5D87A30F4}"/>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3" name="Footer Placeholder 2">
            <a:extLst>
              <a:ext uri="{FF2B5EF4-FFF2-40B4-BE49-F238E27FC236}">
                <a16:creationId xmlns:a16="http://schemas.microsoft.com/office/drawing/2014/main" id="{25FB755C-A4F7-4129-A787-29193AAB0B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B6F806-79BF-89F2-8C67-AC4001BBCD09}"/>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69932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E4676-BBE7-23EA-61EE-CB2DA0CE22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B8A85A-913E-CEB6-8FA1-E9D10C00B8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746D3F-913C-FFFD-2887-29DEF249CB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C2A0DE-5326-DC33-6DF6-5B31EFB06DBD}"/>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6" name="Footer Placeholder 5">
            <a:extLst>
              <a:ext uri="{FF2B5EF4-FFF2-40B4-BE49-F238E27FC236}">
                <a16:creationId xmlns:a16="http://schemas.microsoft.com/office/drawing/2014/main" id="{FE816478-6E6D-AA62-A6D9-9858993A2F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D864C-4690-4D46-40DF-A906ABD1B4B1}"/>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3152807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2CA22-E402-F2C9-76FE-75C21124FE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21230E-09B7-9AB4-DB72-82E5CDF2B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2FF3A9-0BE1-3BB4-10F2-FDEB84FAB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BB98D-876A-1FC1-E1D2-67B3F915DA5D}"/>
              </a:ext>
            </a:extLst>
          </p:cNvPr>
          <p:cNvSpPr>
            <a:spLocks noGrp="1"/>
          </p:cNvSpPr>
          <p:nvPr>
            <p:ph type="dt" sz="half" idx="10"/>
          </p:nvPr>
        </p:nvSpPr>
        <p:spPr/>
        <p:txBody>
          <a:bodyPr/>
          <a:lstStyle/>
          <a:p>
            <a:fld id="{C9DC7479-3B14-4199-BACE-BDE836EFA112}" type="datetimeFigureOut">
              <a:rPr lang="en-US" smtClean="0"/>
              <a:t>12/12/2024</a:t>
            </a:fld>
            <a:endParaRPr lang="en-US"/>
          </a:p>
        </p:txBody>
      </p:sp>
      <p:sp>
        <p:nvSpPr>
          <p:cNvPr id="6" name="Footer Placeholder 5">
            <a:extLst>
              <a:ext uri="{FF2B5EF4-FFF2-40B4-BE49-F238E27FC236}">
                <a16:creationId xmlns:a16="http://schemas.microsoft.com/office/drawing/2014/main" id="{D1F2CD1C-697B-EB06-3AE3-09BF8A9198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E71FD0-686C-EDF1-8A4A-C6388929322B}"/>
              </a:ext>
            </a:extLst>
          </p:cNvPr>
          <p:cNvSpPr>
            <a:spLocks noGrp="1"/>
          </p:cNvSpPr>
          <p:nvPr>
            <p:ph type="sldNum" sz="quarter" idx="12"/>
          </p:nvPr>
        </p:nvSpPr>
        <p:spPr/>
        <p:txBody>
          <a:bodyPr/>
          <a:lstStyle/>
          <a:p>
            <a:fld id="{D139664D-162D-4CBB-B91C-A512443AE475}" type="slidenum">
              <a:rPr lang="en-US" smtClean="0"/>
              <a:t>‹#›</a:t>
            </a:fld>
            <a:endParaRPr lang="en-US"/>
          </a:p>
        </p:txBody>
      </p:sp>
    </p:spTree>
    <p:extLst>
      <p:ext uri="{BB962C8B-B14F-4D97-AF65-F5344CB8AC3E}">
        <p14:creationId xmlns:p14="http://schemas.microsoft.com/office/powerpoint/2010/main" val="1958091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55C9E677-4324-B453-930C-B6AA4A603E7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1D9A966B-B18E-5C0C-513A-F877BDDE2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03340A-B97D-E368-9C63-99DA2C5A9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54262-D6E1-BC14-237D-E335D7731C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C7479-3B14-4199-BACE-BDE836EFA112}" type="datetimeFigureOut">
              <a:rPr lang="en-US" smtClean="0"/>
              <a:t>12/12/2024</a:t>
            </a:fld>
            <a:endParaRPr lang="en-US"/>
          </a:p>
        </p:txBody>
      </p:sp>
      <p:sp>
        <p:nvSpPr>
          <p:cNvPr id="5" name="Footer Placeholder 4">
            <a:extLst>
              <a:ext uri="{FF2B5EF4-FFF2-40B4-BE49-F238E27FC236}">
                <a16:creationId xmlns:a16="http://schemas.microsoft.com/office/drawing/2014/main" id="{EA9963BA-7EF4-3797-0FE8-5A3FE67B5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2641B1-41EA-7E05-6499-68C87BC299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39664D-162D-4CBB-B91C-A512443AE475}" type="slidenum">
              <a:rPr lang="en-US" smtClean="0"/>
              <a:t>‹#›</a:t>
            </a:fld>
            <a:endParaRPr lang="en-US"/>
          </a:p>
        </p:txBody>
      </p:sp>
    </p:spTree>
    <p:extLst>
      <p:ext uri="{BB962C8B-B14F-4D97-AF65-F5344CB8AC3E}">
        <p14:creationId xmlns:p14="http://schemas.microsoft.com/office/powerpoint/2010/main" val="150862587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19" r:id="rId13"/>
    <p:sldLayoutId id="2147483820" r:id="rId14"/>
    <p:sldLayoutId id="2147483821" r:id="rId15"/>
    <p:sldLayoutId id="214748382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2.png"/><Relationship Id="rId4" Type="http://schemas.openxmlformats.org/officeDocument/2006/relationships/image" Target="../media/image33.sv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42.svg"/><Relationship Id="rId5" Type="http://schemas.openxmlformats.org/officeDocument/2006/relationships/image" Target="../media/image31.png"/><Relationship Id="rId10" Type="http://schemas.openxmlformats.org/officeDocument/2006/relationships/image" Target="../media/image37.png"/><Relationship Id="rId4" Type="http://schemas.openxmlformats.org/officeDocument/2006/relationships/image" Target="../media/image33.svg"/><Relationship Id="rId9"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图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7705" y="0"/>
            <a:ext cx="13937023" cy="73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3241861" y="2095113"/>
            <a:ext cx="5989378" cy="67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615" tIns="60807" rIns="121615" bIns="60807">
            <a:spAutoFit/>
          </a:bodyPr>
          <a:lstStyle>
            <a:lvl1pPr defTabSz="913130">
              <a:spcBef>
                <a:spcPct val="20000"/>
              </a:spcBef>
              <a:buChar char="•"/>
              <a:defRPr sz="4200">
                <a:solidFill>
                  <a:schemeClr val="tx1"/>
                </a:solidFill>
                <a:latin typeface="Arial" panose="020B0604020202020204" pitchFamily="34" charset="0"/>
              </a:defRPr>
            </a:lvl1pPr>
            <a:lvl2pPr marL="742950" indent="-285750" defTabSz="913130">
              <a:spcBef>
                <a:spcPct val="20000"/>
              </a:spcBef>
              <a:buChar char="–"/>
              <a:defRPr sz="3700">
                <a:solidFill>
                  <a:schemeClr val="tx1"/>
                </a:solidFill>
                <a:latin typeface="Arial" panose="020B0604020202020204" pitchFamily="34" charset="0"/>
              </a:defRPr>
            </a:lvl2pPr>
            <a:lvl3pPr marL="1143000" indent="-228600" defTabSz="913130">
              <a:spcBef>
                <a:spcPct val="20000"/>
              </a:spcBef>
              <a:buChar char="•"/>
              <a:defRPr sz="3200">
                <a:solidFill>
                  <a:schemeClr val="tx1"/>
                </a:solidFill>
                <a:latin typeface="Arial" panose="020B0604020202020204" pitchFamily="34" charset="0"/>
              </a:defRPr>
            </a:lvl3pPr>
            <a:lvl4pPr marL="1600200" indent="-228600" defTabSz="913130">
              <a:spcBef>
                <a:spcPct val="20000"/>
              </a:spcBef>
              <a:buChar char="–"/>
              <a:defRPr sz="2600">
                <a:solidFill>
                  <a:schemeClr val="tx1"/>
                </a:solidFill>
                <a:latin typeface="Arial" panose="020B0604020202020204" pitchFamily="34" charset="0"/>
              </a:defRPr>
            </a:lvl4pPr>
            <a:lvl5pPr marL="2057400" indent="-228600" defTabSz="913130">
              <a:spcBef>
                <a:spcPct val="20000"/>
              </a:spcBef>
              <a:buChar char="»"/>
              <a:defRPr sz="2600">
                <a:solidFill>
                  <a:schemeClr val="tx1"/>
                </a:solidFill>
                <a:latin typeface="Arial" panose="020B0604020202020204" pitchFamily="34" charset="0"/>
              </a:defRPr>
            </a:lvl5pPr>
            <a:lvl6pPr marL="25146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6pPr>
            <a:lvl7pPr marL="29718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7pPr>
            <a:lvl8pPr marL="34290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8pPr>
            <a:lvl9pPr marL="3886200" indent="-228600" defTabSz="913130" eaLnBrk="0" fontAlgn="base" hangingPunct="0">
              <a:spcBef>
                <a:spcPct val="20000"/>
              </a:spcBef>
              <a:spcAft>
                <a:spcPct val="0"/>
              </a:spcAft>
              <a:buChar char="»"/>
              <a:defRPr sz="2600">
                <a:solidFill>
                  <a:schemeClr val="tx1"/>
                </a:solidFill>
                <a:latin typeface="Arial" panose="020B0604020202020204" pitchFamily="34" charset="0"/>
              </a:defRPr>
            </a:lvl9pPr>
          </a:lstStyle>
          <a:p>
            <a:pPr algn="ctr" defTabSz="910214" fontAlgn="base">
              <a:spcBef>
                <a:spcPct val="50000"/>
              </a:spcBef>
              <a:spcAft>
                <a:spcPct val="0"/>
              </a:spcAft>
              <a:buNone/>
              <a:defRPr/>
            </a:pPr>
            <a:r>
              <a:rPr lang="en-US"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TIẾNG VIỆT </a:t>
            </a:r>
            <a:r>
              <a:rPr lang="vi-VN" altLang="vi-VN" sz="3591" b="1" dirty="0" smtClean="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4</a:t>
            </a:r>
            <a:endParaRPr lang="en-US" altLang="vi-VN" sz="3591" b="1" dirty="0">
              <a:solidFill>
                <a:srgbClr val="7030A0"/>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819387" y="1321992"/>
            <a:ext cx="11205457" cy="6226612"/>
          </a:xfrm>
          <a:prstGeom prst="rect">
            <a:avLst/>
          </a:prstGeom>
          <a:noFill/>
        </p:spPr>
        <p:txBody>
          <a:bodyPr spcFirstLastPara="1" wrap="none" lIns="121615" tIns="60807" rIns="121615" bIns="60807" numCol="1">
            <a:prstTxWarp prst="textArchUp">
              <a:avLst>
                <a:gd name="adj" fmla="val 10800000"/>
              </a:avLst>
            </a:prstTxWarp>
            <a:spAutoFit/>
          </a:bodyPr>
          <a:lstStyle/>
          <a:p>
            <a:pPr algn="ctr" defTabSz="912114">
              <a:defRPr/>
            </a:pPr>
            <a:r>
              <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SÁCH KẾT NỐI TRI THỨC VỚI CUỘC SỐNG – NĂM HỌC 2024 </a:t>
            </a:r>
            <a:r>
              <a:rPr lang="en-US" sz="3200" b="1" dirty="0" smtClean="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2025 </a:t>
            </a:r>
            <a:endParaRPr lang="en-US" sz="32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endParaRPr>
          </a:p>
        </p:txBody>
      </p:sp>
      <p:sp>
        <p:nvSpPr>
          <p:cNvPr id="9" name="Rectangle 8"/>
          <p:cNvSpPr/>
          <p:nvPr/>
        </p:nvSpPr>
        <p:spPr>
          <a:xfrm>
            <a:off x="1588468" y="215937"/>
            <a:ext cx="9296164" cy="736837"/>
          </a:xfrm>
          <a:prstGeom prst="rect">
            <a:avLst/>
          </a:prstGeom>
          <a:noFill/>
        </p:spPr>
        <p:txBody>
          <a:bodyPr wrap="none" lIns="121615" tIns="60807" rIns="121615" bIns="60807">
            <a:spAutoFit/>
            <a:scene3d>
              <a:camera prst="orthographicFront"/>
              <a:lightRig rig="harsh" dir="t"/>
            </a:scene3d>
            <a:sp3d extrusionH="57150" prstMaterial="matte">
              <a:bevelT w="63500" h="12700" prst="angle"/>
              <a:contourClr>
                <a:schemeClr val="bg1">
                  <a:lumMod val="65000"/>
                </a:schemeClr>
              </a:contourClr>
            </a:sp3d>
          </a:bodyPr>
          <a:lstStyle/>
          <a:p>
            <a:pPr algn="ctr" defTabSz="912114">
              <a:defRPr/>
            </a:pPr>
            <a:r>
              <a:rPr lang="en-US" sz="3990" b="1" dirty="0">
                <a:solidFill>
                  <a:srgbClr val="FF0000"/>
                </a:solidFill>
                <a:latin typeface="Time nes New Roman"/>
                <a:cs typeface="Arial" panose="020B0604020202020204" pitchFamily="34" charset="0"/>
              </a:rPr>
              <a:t>TRƯỜNG TIỂU HỌC QUANG TRUNG </a:t>
            </a:r>
            <a:endParaRPr lang="en-US" sz="3990" b="1" dirty="0">
              <a:solidFill>
                <a:srgbClr val="FF0000"/>
              </a:solidFill>
              <a:latin typeface="Calibri" panose="020F0502020204030204"/>
              <a:cs typeface="Arial" panose="020B0604020202020204" pitchFamily="34" charset="0"/>
            </a:endParaRPr>
          </a:p>
        </p:txBody>
      </p:sp>
      <p:sp>
        <p:nvSpPr>
          <p:cNvPr id="12" name="Rectangle 11"/>
          <p:cNvSpPr/>
          <p:nvPr/>
        </p:nvSpPr>
        <p:spPr>
          <a:xfrm>
            <a:off x="1706136" y="2933950"/>
            <a:ext cx="9431957" cy="676799"/>
          </a:xfrm>
          <a:prstGeom prst="rect">
            <a:avLst/>
          </a:prstGeom>
        </p:spPr>
        <p:txBody>
          <a:bodyPr wrap="square" lIns="121615" tIns="60807" rIns="121615" bIns="60807">
            <a:spAutoFit/>
          </a:bodyPr>
          <a:lstStyle>
            <a:defPPr>
              <a:defRPr lang="en-US"/>
            </a:defPPr>
            <a:lvl1pPr marL="0" algn="l" defTabSz="1452245" rtl="0" eaLnBrk="1" latinLnBrk="0" hangingPunct="1">
              <a:defRPr sz="2900" kern="1200">
                <a:solidFill>
                  <a:schemeClr val="tx1"/>
                </a:solidFill>
                <a:latin typeface="+mn-lt"/>
                <a:ea typeface="+mn-ea"/>
                <a:cs typeface="+mn-cs"/>
              </a:defRPr>
            </a:lvl1pPr>
            <a:lvl2pPr marL="726440" algn="l" defTabSz="1452245" rtl="0" eaLnBrk="1" latinLnBrk="0" hangingPunct="1">
              <a:defRPr sz="2900" kern="1200">
                <a:solidFill>
                  <a:schemeClr val="tx1"/>
                </a:solidFill>
                <a:latin typeface="+mn-lt"/>
                <a:ea typeface="+mn-ea"/>
                <a:cs typeface="+mn-cs"/>
              </a:defRPr>
            </a:lvl2pPr>
            <a:lvl3pPr marL="1452245" algn="l" defTabSz="1452245" rtl="0" eaLnBrk="1" latinLnBrk="0" hangingPunct="1">
              <a:defRPr sz="2900" kern="1200">
                <a:solidFill>
                  <a:schemeClr val="tx1"/>
                </a:solidFill>
                <a:latin typeface="+mn-lt"/>
                <a:ea typeface="+mn-ea"/>
                <a:cs typeface="+mn-cs"/>
              </a:defRPr>
            </a:lvl3pPr>
            <a:lvl4pPr marL="2178685" algn="l" defTabSz="1452245" rtl="0" eaLnBrk="1" latinLnBrk="0" hangingPunct="1">
              <a:defRPr sz="2900" kern="1200">
                <a:solidFill>
                  <a:schemeClr val="tx1"/>
                </a:solidFill>
                <a:latin typeface="+mn-lt"/>
                <a:ea typeface="+mn-ea"/>
                <a:cs typeface="+mn-cs"/>
              </a:defRPr>
            </a:lvl4pPr>
            <a:lvl5pPr marL="2905125" algn="l" defTabSz="1452245" rtl="0" eaLnBrk="1" latinLnBrk="0" hangingPunct="1">
              <a:defRPr sz="2900" kern="1200">
                <a:solidFill>
                  <a:schemeClr val="tx1"/>
                </a:solidFill>
                <a:latin typeface="+mn-lt"/>
                <a:ea typeface="+mn-ea"/>
                <a:cs typeface="+mn-cs"/>
              </a:defRPr>
            </a:lvl5pPr>
            <a:lvl6pPr marL="3631565" algn="l" defTabSz="1452245" rtl="0" eaLnBrk="1" latinLnBrk="0" hangingPunct="1">
              <a:defRPr sz="2900" kern="1200">
                <a:solidFill>
                  <a:schemeClr val="tx1"/>
                </a:solidFill>
                <a:latin typeface="+mn-lt"/>
                <a:ea typeface="+mn-ea"/>
                <a:cs typeface="+mn-cs"/>
              </a:defRPr>
            </a:lvl6pPr>
            <a:lvl7pPr marL="4357370" algn="l" defTabSz="1452245" rtl="0" eaLnBrk="1" latinLnBrk="0" hangingPunct="1">
              <a:defRPr sz="2900" kern="1200">
                <a:solidFill>
                  <a:schemeClr val="tx1"/>
                </a:solidFill>
                <a:latin typeface="+mn-lt"/>
                <a:ea typeface="+mn-ea"/>
                <a:cs typeface="+mn-cs"/>
              </a:defRPr>
            </a:lvl7pPr>
            <a:lvl8pPr marL="5083810" algn="l" defTabSz="1452245" rtl="0" eaLnBrk="1" latinLnBrk="0" hangingPunct="1">
              <a:defRPr sz="2900" kern="1200">
                <a:solidFill>
                  <a:schemeClr val="tx1"/>
                </a:solidFill>
                <a:latin typeface="+mn-lt"/>
                <a:ea typeface="+mn-ea"/>
                <a:cs typeface="+mn-cs"/>
              </a:defRPr>
            </a:lvl8pPr>
            <a:lvl9pPr marL="5810250" algn="l" defTabSz="1452245" rtl="0" eaLnBrk="1" latinLnBrk="0" hangingPunct="1">
              <a:defRPr sz="2900" kern="1200">
                <a:solidFill>
                  <a:schemeClr val="tx1"/>
                </a:solidFill>
                <a:latin typeface="+mn-lt"/>
                <a:ea typeface="+mn-ea"/>
                <a:cs typeface="+mn-cs"/>
              </a:defRPr>
            </a:lvl9pPr>
          </a:lstStyle>
          <a:p>
            <a:pPr algn="ctr" defTabSz="1448614">
              <a:defRPr/>
            </a:pPr>
            <a:r>
              <a:rPr lang="en-US" sz="3600" b="1" dirty="0" err="1" smtClean="0">
                <a:solidFill>
                  <a:srgbClr val="FF0000"/>
                </a:solidFill>
                <a:latin typeface="Times New Roman" panose="02020603050405020304" pitchFamily="18" charset="0"/>
                <a:cs typeface="Times New Roman" panose="02020603050405020304" pitchFamily="18" charset="0"/>
              </a:rPr>
              <a:t>Viết</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Lập</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dàn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smtClean="0">
                <a:solidFill>
                  <a:srgbClr val="FF0000"/>
                </a:solidFill>
                <a:latin typeface="Times New Roman" panose="02020603050405020304" pitchFamily="18" charset="0"/>
                <a:cs typeface="Times New Roman" panose="02020603050405020304" pitchFamily="18" charset="0"/>
              </a:rPr>
              <a:t>ý </a:t>
            </a:r>
            <a:r>
              <a:rPr lang="en-US" sz="3600" b="1" dirty="0" err="1" smtClean="0">
                <a:solidFill>
                  <a:srgbClr val="FF0000"/>
                </a:solidFill>
                <a:latin typeface="Times New Roman" panose="02020603050405020304" pitchFamily="18" charset="0"/>
                <a:cs typeface="Times New Roman" panose="02020603050405020304" pitchFamily="18" charset="0"/>
              </a:rPr>
              <a:t>cho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văn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miêu</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tả</a:t>
            </a:r>
            <a:r>
              <a:rPr lang="en-US" sz="3600" b="1" dirty="0" smtClean="0">
                <a:solidFill>
                  <a:srgbClr val="FF0000"/>
                </a:solidFill>
                <a:latin typeface="Times New Roman" panose="02020603050405020304" pitchFamily="18" charset="0"/>
                <a:cs typeface="Times New Roman" panose="02020603050405020304" pitchFamily="18" charset="0"/>
              </a:rPr>
              <a:t> con </a:t>
            </a:r>
            <a:r>
              <a:rPr lang="en-US" sz="3600" b="1" dirty="0" err="1" smtClean="0">
                <a:solidFill>
                  <a:srgbClr val="FF0000"/>
                </a:solidFill>
                <a:latin typeface="Times New Roman" panose="02020603050405020304" pitchFamily="18" charset="0"/>
                <a:cs typeface="Times New Roman" panose="02020603050405020304" pitchFamily="18" charset="0"/>
              </a:rPr>
              <a:t>vật</a:t>
            </a:r>
            <a:endParaRPr lang="en-US" sz="36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 name="Rectangle 16"/>
          <p:cNvSpPr/>
          <p:nvPr/>
        </p:nvSpPr>
        <p:spPr>
          <a:xfrm>
            <a:off x="2118305" y="4290961"/>
            <a:ext cx="12161838" cy="598421"/>
          </a:xfrm>
          <a:prstGeom prst="rect">
            <a:avLst/>
          </a:prstGeom>
        </p:spPr>
        <p:txBody>
          <a:bodyPr lIns="106158" tIns="53079" rIns="106158" bIns="53079">
            <a:spAutoFit/>
          </a:bodyPr>
          <a:lstStyle/>
          <a:p>
            <a:pPr algn="ctr">
              <a:buFont typeface="Arial" panose="020B0604020202020204" pitchFamily="34" charset="0"/>
              <a:buNone/>
              <a:defRPr/>
            </a:pP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Giáo</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viên</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Đỗ</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Thị</a:t>
            </a:r>
            <a:r>
              <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192" b="1" i="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Hường</a:t>
            </a:r>
            <a:endParaRPr lang="en-US" sz="3192"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5573674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657225" y="76200"/>
            <a:ext cx="11116202" cy="1688743"/>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904751" y="491071"/>
                <a:ext cx="9656959" cy="105456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lang="en-US" sz="2400" b="1" dirty="0" err="1">
                    <a:effectLst/>
                    <a:latin typeface="Cambria" panose="02040503050406030204" pitchFamily="18" charset="0"/>
                    <a:ea typeface="Cambria" panose="02040503050406030204" pitchFamily="18" charset="0"/>
                  </a:rPr>
                  <a:t>Bước</a:t>
                </a:r>
                <a:r>
                  <a:rPr lang="en-US" sz="2400" b="1" dirty="0">
                    <a:effectLst/>
                    <a:latin typeface="Cambria" panose="02040503050406030204" pitchFamily="18" charset="0"/>
                    <a:ea typeface="Cambria" panose="02040503050406030204" pitchFamily="18" charset="0"/>
                  </a:rPr>
                  <a:t> 2: Quan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nhớ</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kết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quan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ghi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chép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ngoại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động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thói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quen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 </a:t>
                </a:r>
                <a:endParaRPr kumimoji="0" sz="1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aphicFrame>
        <p:nvGraphicFramePr>
          <p:cNvPr id="2" name="Table 1">
            <a:extLst>
              <a:ext uri="{FF2B5EF4-FFF2-40B4-BE49-F238E27FC236}">
                <a16:creationId xmlns:a16="http://schemas.microsoft.com/office/drawing/2014/main" id="{AB85DC14-7378-CB67-8AB0-E1127C47C071}"/>
              </a:ext>
            </a:extLst>
          </p:cNvPr>
          <p:cNvGraphicFramePr>
            <a:graphicFrameLocks noGrp="1"/>
          </p:cNvGraphicFramePr>
          <p:nvPr>
            <p:extLst>
              <p:ext uri="{D42A27DB-BD31-4B8C-83A1-F6EECF244321}">
                <p14:modId xmlns:p14="http://schemas.microsoft.com/office/powerpoint/2010/main" val="3733670247"/>
              </p:ext>
            </p:extLst>
          </p:nvPr>
        </p:nvGraphicFramePr>
        <p:xfrm>
          <a:off x="2762250" y="2171700"/>
          <a:ext cx="6677025" cy="2093528"/>
        </p:xfrm>
        <a:graphic>
          <a:graphicData uri="http://schemas.openxmlformats.org/drawingml/2006/table">
            <a:tbl>
              <a:tblPr firstRow="1" firstCol="1" bandRow="1">
                <a:tableStyleId>{00A15C55-8517-42AA-B614-E9B94910E393}</a:tableStyleId>
              </a:tblPr>
              <a:tblGrid>
                <a:gridCol w="2225675">
                  <a:extLst>
                    <a:ext uri="{9D8B030D-6E8A-4147-A177-3AD203B41FA5}">
                      <a16:colId xmlns:a16="http://schemas.microsoft.com/office/drawing/2014/main" val="633531922"/>
                    </a:ext>
                  </a:extLst>
                </a:gridCol>
                <a:gridCol w="2225675">
                  <a:extLst>
                    <a:ext uri="{9D8B030D-6E8A-4147-A177-3AD203B41FA5}">
                      <a16:colId xmlns:a16="http://schemas.microsoft.com/office/drawing/2014/main" val="459974232"/>
                    </a:ext>
                  </a:extLst>
                </a:gridCol>
                <a:gridCol w="2225675">
                  <a:extLst>
                    <a:ext uri="{9D8B030D-6E8A-4147-A177-3AD203B41FA5}">
                      <a16:colId xmlns:a16="http://schemas.microsoft.com/office/drawing/2014/main" val="519648245"/>
                    </a:ext>
                  </a:extLst>
                </a:gridCol>
              </a:tblGrid>
              <a:tr h="370466">
                <a:tc gridSpan="3">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bao quát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3919544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Hình dáng, kích thước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Màu sắc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Bộ lông (da)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377049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Bé nhỏ,...</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a:effectLst/>
                          <a:latin typeface="Cambria" panose="02040503050406030204" pitchFamily="18" charset="0"/>
                          <a:ea typeface="Cambria" panose="02040503050406030204" pitchFamily="18" charset="0"/>
                        </a:rPr>
                        <a:t>Trắng muốt,...</a:t>
                      </a: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Mềm mại,...</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8628363"/>
                  </a:ext>
                </a:extLst>
              </a:tr>
            </a:tbl>
          </a:graphicData>
        </a:graphic>
      </p:graphicFrame>
      <p:graphicFrame>
        <p:nvGraphicFramePr>
          <p:cNvPr id="5" name="Table 4">
            <a:extLst>
              <a:ext uri="{FF2B5EF4-FFF2-40B4-BE49-F238E27FC236}">
                <a16:creationId xmlns:a16="http://schemas.microsoft.com/office/drawing/2014/main" id="{831EC020-D708-E247-B60B-061314106726}"/>
              </a:ext>
            </a:extLst>
          </p:cNvPr>
          <p:cNvGraphicFramePr>
            <a:graphicFrameLocks noGrp="1"/>
          </p:cNvGraphicFramePr>
          <p:nvPr>
            <p:extLst>
              <p:ext uri="{D42A27DB-BD31-4B8C-83A1-F6EECF244321}">
                <p14:modId xmlns:p14="http://schemas.microsoft.com/office/powerpoint/2010/main" val="493076534"/>
              </p:ext>
            </p:extLst>
          </p:nvPr>
        </p:nvGraphicFramePr>
        <p:xfrm>
          <a:off x="2143125" y="4371975"/>
          <a:ext cx="8001000" cy="2398566"/>
        </p:xfrm>
        <a:graphic>
          <a:graphicData uri="http://schemas.openxmlformats.org/drawingml/2006/table">
            <a:tbl>
              <a:tblPr firstRow="1" firstCol="1" bandRow="1">
                <a:tableStyleId>{00A15C55-8517-42AA-B614-E9B94910E393}</a:tableStyleId>
              </a:tblPr>
              <a:tblGrid>
                <a:gridCol w="2000250">
                  <a:extLst>
                    <a:ext uri="{9D8B030D-6E8A-4147-A177-3AD203B41FA5}">
                      <a16:colId xmlns:a16="http://schemas.microsoft.com/office/drawing/2014/main" val="633531922"/>
                    </a:ext>
                  </a:extLst>
                </a:gridCol>
                <a:gridCol w="2000250">
                  <a:extLst>
                    <a:ext uri="{9D8B030D-6E8A-4147-A177-3AD203B41FA5}">
                      <a16:colId xmlns:a16="http://schemas.microsoft.com/office/drawing/2014/main" val="459974232"/>
                    </a:ext>
                  </a:extLst>
                </a:gridCol>
                <a:gridCol w="2000250">
                  <a:extLst>
                    <a:ext uri="{9D8B030D-6E8A-4147-A177-3AD203B41FA5}">
                      <a16:colId xmlns:a16="http://schemas.microsoft.com/office/drawing/2014/main" val="519648245"/>
                    </a:ext>
                  </a:extLst>
                </a:gridCol>
                <a:gridCol w="2000250">
                  <a:extLst>
                    <a:ext uri="{9D8B030D-6E8A-4147-A177-3AD203B41FA5}">
                      <a16:colId xmlns:a16="http://schemas.microsoft.com/office/drawing/2014/main" val="3935312813"/>
                    </a:ext>
                  </a:extLst>
                </a:gridCol>
              </a:tblGrid>
              <a:tr h="443826">
                <a:tc gridSpan="4">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của từng bộ phận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20000"/>
                        </a:lnSpc>
                        <a:spcBef>
                          <a:spcPts val="0"/>
                        </a:spcBef>
                        <a:spcAft>
                          <a:spcPts val="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919544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Mắt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Mũi</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Miệng</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điểm</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khác</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2377049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xoe</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nhỏ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xíu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8628363"/>
                  </a:ext>
                </a:extLst>
              </a:tr>
            </a:tbl>
          </a:graphicData>
        </a:graphic>
      </p:graphicFrame>
    </p:spTree>
    <p:extLst>
      <p:ext uri="{BB962C8B-B14F-4D97-AF65-F5344CB8AC3E}">
        <p14:creationId xmlns:p14="http://schemas.microsoft.com/office/powerpoint/2010/main" val="169236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266825" y="499481"/>
            <a:ext cx="8543671" cy="1418904"/>
            <a:chOff x="152400" y="6272"/>
            <a:chExt cx="10791443" cy="2128355"/>
          </a:xfrm>
        </p:grpSpPr>
        <p:grpSp>
          <p:nvGrpSpPr>
            <p:cNvPr id="876" name="Google Shape;876;p9"/>
            <p:cNvGrpSpPr/>
            <p:nvPr/>
          </p:nvGrpSpPr>
          <p:grpSpPr>
            <a:xfrm>
              <a:off x="152400" y="195017"/>
              <a:ext cx="10791443" cy="1939610"/>
              <a:chOff x="609600" y="357281"/>
              <a:chExt cx="10791443" cy="1939610"/>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4" y="542603"/>
                <a:ext cx="10210799" cy="175428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Bước 3: Lựa chọn trình tự miêu tả.</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pSp>
        <p:nvGrpSpPr>
          <p:cNvPr id="2" name="Google Shape;913;p12">
            <a:extLst>
              <a:ext uri="{FF2B5EF4-FFF2-40B4-BE49-F238E27FC236}">
                <a16:creationId xmlns:a16="http://schemas.microsoft.com/office/drawing/2014/main"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9" name="Google Shape;915;p12">
              <a:extLst>
                <a:ext uri="{FF2B5EF4-FFF2-40B4-BE49-F238E27FC236}">
                  <a16:creationId xmlns:a16="http://schemas.microsoft.com/office/drawing/2014/main"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1: </a:t>
              </a:r>
              <a:r>
                <a:rPr lang="nl-NL" sz="4000" dirty="0">
                  <a:solidFill>
                    <a:srgbClr val="000000"/>
                  </a:solidFill>
                  <a:effectLst/>
                  <a:latin typeface="Cambria" panose="02040503050406030204" pitchFamily="18" charset="0"/>
                  <a:ea typeface="Cambria" panose="02040503050406030204" pitchFamily="18" charset="0"/>
                </a:rPr>
                <a:t>Miêu tả lần lượt từ đặc điểm bên ngoài đến hoạt động của con vật</a:t>
              </a:r>
              <a:endParaRPr lang="en-US" sz="4000" dirty="0">
                <a:effectLst/>
                <a:latin typeface="Cambria" panose="02040503050406030204" pitchFamily="18" charset="0"/>
                <a:ea typeface="Cambria" panose="02040503050406030204" pitchFamily="18" charset="0"/>
              </a:endParaRPr>
            </a:p>
          </p:txBody>
        </p:sp>
      </p:grpSp>
      <p:grpSp>
        <p:nvGrpSpPr>
          <p:cNvPr id="12" name="Google Shape;913;p12">
            <a:extLst>
              <a:ext uri="{FF2B5EF4-FFF2-40B4-BE49-F238E27FC236}">
                <a16:creationId xmlns:a16="http://schemas.microsoft.com/office/drawing/2014/main"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19" name="Google Shape;915;p12">
              <a:extLst>
                <a:ext uri="{FF2B5EF4-FFF2-40B4-BE49-F238E27FC236}">
                  <a16:creationId xmlns:a16="http://schemas.microsoft.com/office/drawing/2014/main"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2: </a:t>
              </a:r>
              <a:r>
                <a:rPr lang="nl-NL" sz="4000" dirty="0">
                  <a:solidFill>
                    <a:srgbClr val="000000"/>
                  </a:solidFill>
                  <a:effectLst/>
                  <a:latin typeface="Cambria" panose="02040503050406030204" pitchFamily="18" charset="0"/>
                  <a:ea typeface="Cambria" panose="02040503050406030204" pitchFamily="18" charset="0"/>
                </a:rPr>
                <a:t>Miêu tả đặc điểm ngoại hình kết hợp miêu tả hoạt động của con vật</a:t>
              </a:r>
              <a:endParaRPr lang="en-US" sz="40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9229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2. </a:t>
            </a:r>
            <a:r>
              <a:rPr kumimoji="0" lang="en-US" sz="6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Lập</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a:t>
            </a:r>
            <a:r>
              <a:rPr kumimoji="0" lang="en-US" sz="6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dàn</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ý</a:t>
            </a:r>
            <a:endParaRPr kumimoji="0" sz="1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extLst>
      <p:ext uri="{BB962C8B-B14F-4D97-AF65-F5344CB8AC3E}">
        <p14:creationId xmlns:p14="http://schemas.microsoft.com/office/powerpoint/2010/main" val="44223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a:alphaModFix/>
          </a:blip>
          <a:srcRect/>
          <a:stretch/>
        </p:blipFill>
        <p:spPr>
          <a:xfrm>
            <a:off x="-660400" y="5003800"/>
            <a:ext cx="3759201" cy="2114551"/>
          </a:xfrm>
          <a:prstGeom prst="rect">
            <a:avLst/>
          </a:prstGeom>
          <a:noFill/>
          <a:ln>
            <a:noFill/>
          </a:ln>
        </p:spPr>
      </p:pic>
      <p:grpSp>
        <p:nvGrpSpPr>
          <p:cNvPr id="822" name="Google Shape;822;p6"/>
          <p:cNvGrpSpPr/>
          <p:nvPr/>
        </p:nvGrpSpPr>
        <p:grpSpPr>
          <a:xfrm>
            <a:off x="885825" y="1485032"/>
            <a:ext cx="1828800" cy="2590800"/>
            <a:chOff x="1600200" y="2781300"/>
            <a:chExt cx="2743200" cy="388620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867025" y="1266533"/>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867025" y="2830309"/>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901662" y="2952750"/>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3984625" y="875432"/>
            <a:ext cx="18796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4" name="Google Shape;834;p6"/>
          <p:cNvGrpSpPr/>
          <p:nvPr/>
        </p:nvGrpSpPr>
        <p:grpSpPr>
          <a:xfrm>
            <a:off x="4123169" y="2556309"/>
            <a:ext cx="18796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7" name="Google Shape;837;p6"/>
          <p:cNvGrpSpPr/>
          <p:nvPr/>
        </p:nvGrpSpPr>
        <p:grpSpPr>
          <a:xfrm>
            <a:off x="4114899" y="4495439"/>
            <a:ext cx="18796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6002769" y="111413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6626225" y="1108069"/>
            <a:ext cx="38608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6214895" y="3480860"/>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6143625" y="2097616"/>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6648450" y="4371634"/>
            <a:ext cx="4858283"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7989819" y="1741534"/>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8294496" y="2623304"/>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6124248" y="476776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6124248" y="2377493"/>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7989819" y="1946316"/>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
                                        </p:tgtEl>
                                        <p:attrNameLst>
                                          <p:attrName>style.visibility</p:attrName>
                                        </p:attrNameLst>
                                      </p:cBhvr>
                                      <p:to>
                                        <p:strVal val="visible"/>
                                      </p:to>
                                    </p:set>
                                    <p:animEffect transition="in" filter="fade">
                                      <p:cBhvr>
                                        <p:cTn id="20" dur="500"/>
                                        <p:tgtEl>
                                          <p:spTgt spid="829"/>
                                        </p:tgtEl>
                                      </p:cBhvr>
                                    </p:animEffect>
                                  </p:childTnLst>
                                </p:cTn>
                              </p:par>
                              <p:par>
                                <p:cTn id="21" presetID="10" presetClass="entr" presetSubtype="0" fill="hold" nodeType="withEffect">
                                  <p:stCondLst>
                                    <p:cond delay="0"/>
                                  </p:stCondLst>
                                  <p:childTnLst>
                                    <p:set>
                                      <p:cBhvr>
                                        <p:cTn id="22" dur="1" fill="hold">
                                          <p:stCondLst>
                                            <p:cond delay="0"/>
                                          </p:stCondLst>
                                        </p:cTn>
                                        <p:tgtEl>
                                          <p:spTgt spid="834"/>
                                        </p:tgtEl>
                                        <p:attrNameLst>
                                          <p:attrName>style.visibility</p:attrName>
                                        </p:attrNameLst>
                                      </p:cBhvr>
                                      <p:to>
                                        <p:strVal val="visible"/>
                                      </p:to>
                                    </p:set>
                                    <p:animEffect transition="in" filter="fade">
                                      <p:cBhvr>
                                        <p:cTn id="23" dur="500"/>
                                        <p:tgtEl>
                                          <p:spTgt spid="8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0"/>
                                        </p:tgtEl>
                                        <p:attrNameLst>
                                          <p:attrName>style.visibility</p:attrName>
                                        </p:attrNameLst>
                                      </p:cBhvr>
                                      <p:to>
                                        <p:strVal val="visible"/>
                                      </p:to>
                                    </p:set>
                                    <p:animEffect transition="in" filter="fade">
                                      <p:cBhvr>
                                        <p:cTn id="28" dur="500"/>
                                        <p:tgtEl>
                                          <p:spTgt spid="830"/>
                                        </p:tgtEl>
                                      </p:cBhvr>
                                    </p:animEffect>
                                  </p:childTnLst>
                                </p:cTn>
                              </p:par>
                              <p:par>
                                <p:cTn id="29" presetID="10" presetClass="entr" presetSubtype="0" fill="hold" nodeType="withEffect">
                                  <p:stCondLst>
                                    <p:cond delay="0"/>
                                  </p:stCondLst>
                                  <p:childTnLst>
                                    <p:set>
                                      <p:cBhvr>
                                        <p:cTn id="30" dur="1" fill="hold">
                                          <p:stCondLst>
                                            <p:cond delay="0"/>
                                          </p:stCondLst>
                                        </p:cTn>
                                        <p:tgtEl>
                                          <p:spTgt spid="837"/>
                                        </p:tgtEl>
                                        <p:attrNameLst>
                                          <p:attrName>style.visibility</p:attrName>
                                        </p:attrNameLst>
                                      </p:cBhvr>
                                      <p:to>
                                        <p:strVal val="visible"/>
                                      </p:to>
                                    </p:set>
                                    <p:animEffect transition="in" filter="fade">
                                      <p:cBhvr>
                                        <p:cTn id="31" dur="500"/>
                                        <p:tgtEl>
                                          <p:spTgt spid="8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0"/>
                                        </p:tgtEl>
                                        <p:attrNameLst>
                                          <p:attrName>style.visibility</p:attrName>
                                        </p:attrNameLst>
                                      </p:cBhvr>
                                      <p:to>
                                        <p:strVal val="visible"/>
                                      </p:to>
                                    </p:set>
                                    <p:animEffect transition="in" filter="fade">
                                      <p:cBhvr>
                                        <p:cTn id="36" dur="500"/>
                                        <p:tgtEl>
                                          <p:spTgt spid="840"/>
                                        </p:tgtEl>
                                      </p:cBhvr>
                                    </p:animEffect>
                                  </p:childTnLst>
                                </p:cTn>
                              </p:par>
                              <p:par>
                                <p:cTn id="37" presetID="10" presetClass="entr" presetSubtype="0" fill="hold" nodeType="withEffect">
                                  <p:stCondLst>
                                    <p:cond delay="0"/>
                                  </p:stCondLst>
                                  <p:childTnLst>
                                    <p:set>
                                      <p:cBhvr>
                                        <p:cTn id="38" dur="1" fill="hold">
                                          <p:stCondLst>
                                            <p:cond delay="0"/>
                                          </p:stCondLst>
                                        </p:cTn>
                                        <p:tgtEl>
                                          <p:spTgt spid="841"/>
                                        </p:tgtEl>
                                        <p:attrNameLst>
                                          <p:attrName>style.visibility</p:attrName>
                                        </p:attrNameLst>
                                      </p:cBhvr>
                                      <p:to>
                                        <p:strVal val="visible"/>
                                      </p:to>
                                    </p:set>
                                    <p:animEffect transition="in" filter="fade">
                                      <p:cBhvr>
                                        <p:cTn id="39" dur="500"/>
                                        <p:tgtEl>
                                          <p:spTgt spid="8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8"/>
                                        </p:tgtEl>
                                        <p:attrNameLst>
                                          <p:attrName>style.visibility</p:attrName>
                                        </p:attrNameLst>
                                      </p:cBhvr>
                                      <p:to>
                                        <p:strVal val="visible"/>
                                      </p:to>
                                    </p:set>
                                    <p:animEffect transition="in" filter="fade">
                                      <p:cBhvr>
                                        <p:cTn id="44" dur="500"/>
                                        <p:tgtEl>
                                          <p:spTgt spid="848"/>
                                        </p:tgtEl>
                                      </p:cBhvr>
                                    </p:animEffect>
                                  </p:childTnLst>
                                </p:cTn>
                              </p:par>
                              <p:par>
                                <p:cTn id="45" presetID="10" presetClass="entr" presetSubtype="0" fill="hold" nodeType="withEffect">
                                  <p:stCondLst>
                                    <p:cond delay="0"/>
                                  </p:stCondLst>
                                  <p:childTnLst>
                                    <p:set>
                                      <p:cBhvr>
                                        <p:cTn id="46" dur="1" fill="hold">
                                          <p:stCondLst>
                                            <p:cond delay="0"/>
                                          </p:stCondLst>
                                        </p:cTn>
                                        <p:tgtEl>
                                          <p:spTgt spid="843"/>
                                        </p:tgtEl>
                                        <p:attrNameLst>
                                          <p:attrName>style.visibility</p:attrName>
                                        </p:attrNameLst>
                                      </p:cBhvr>
                                      <p:to>
                                        <p:strVal val="visible"/>
                                      </p:to>
                                    </p:set>
                                    <p:animEffect transition="in" filter="fade">
                                      <p:cBhvr>
                                        <p:cTn id="47" dur="500"/>
                                        <p:tgtEl>
                                          <p:spTgt spid="8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2"/>
                                        </p:tgtEl>
                                        <p:attrNameLst>
                                          <p:attrName>style.visibility</p:attrName>
                                        </p:attrNameLst>
                                      </p:cBhvr>
                                      <p:to>
                                        <p:strVal val="visible"/>
                                      </p:to>
                                    </p:set>
                                    <p:animEffect transition="in" filter="fade">
                                      <p:cBhvr>
                                        <p:cTn id="52" dur="500"/>
                                        <p:tgtEl>
                                          <p:spTgt spid="8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9"/>
                                        </p:tgtEl>
                                        <p:attrNameLst>
                                          <p:attrName>style.visibility</p:attrName>
                                        </p:attrNameLst>
                                      </p:cBhvr>
                                      <p:to>
                                        <p:strVal val="visible"/>
                                      </p:to>
                                    </p:set>
                                    <p:animEffect transition="in" filter="fade">
                                      <p:cBhvr>
                                        <p:cTn id="57" dur="500"/>
                                        <p:tgtEl>
                                          <p:spTgt spid="849"/>
                                        </p:tgtEl>
                                      </p:cBhvr>
                                    </p:animEffect>
                                  </p:childTnLst>
                                </p:cTn>
                              </p:par>
                              <p:par>
                                <p:cTn id="58" presetID="10" presetClass="entr" presetSubtype="0" fill="hold" nodeType="withEffect">
                                  <p:stCondLst>
                                    <p:cond delay="0"/>
                                  </p:stCondLst>
                                  <p:childTnLst>
                                    <p:set>
                                      <p:cBhvr>
                                        <p:cTn id="59" dur="1" fill="hold">
                                          <p:stCondLst>
                                            <p:cond delay="0"/>
                                          </p:stCondLst>
                                        </p:cTn>
                                        <p:tgtEl>
                                          <p:spTgt spid="845"/>
                                        </p:tgtEl>
                                        <p:attrNameLst>
                                          <p:attrName>style.visibility</p:attrName>
                                        </p:attrNameLst>
                                      </p:cBhvr>
                                      <p:to>
                                        <p:strVal val="visible"/>
                                      </p:to>
                                    </p:set>
                                    <p:animEffect transition="in" filter="fade">
                                      <p:cBhvr>
                                        <p:cTn id="60" dur="500"/>
                                        <p:tgtEl>
                                          <p:spTgt spid="8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6"/>
                                        </p:tgtEl>
                                        <p:attrNameLst>
                                          <p:attrName>style.visibility</p:attrName>
                                        </p:attrNameLst>
                                      </p:cBhvr>
                                      <p:to>
                                        <p:strVal val="visible"/>
                                      </p:to>
                                    </p:set>
                                    <p:animEffect transition="in" filter="fade">
                                      <p:cBhvr>
                                        <p:cTn id="65" dur="500"/>
                                        <p:tgtEl>
                                          <p:spTgt spid="8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7"/>
                                        </p:tgtEl>
                                        <p:attrNameLst>
                                          <p:attrName>style.visibility</p:attrName>
                                        </p:attrNameLst>
                                      </p:cBhvr>
                                      <p:to>
                                        <p:strVal val="visible"/>
                                      </p:to>
                                    </p:set>
                                    <p:animEffect transition="in" filter="fade">
                                      <p:cBhvr>
                                        <p:cTn id="70" dur="500"/>
                                        <p:tgtEl>
                                          <p:spTgt spid="847"/>
                                        </p:tgtEl>
                                      </p:cBhvr>
                                    </p:animEffect>
                                  </p:childTnLst>
                                </p:cTn>
                              </p:par>
                              <p:par>
                                <p:cTn id="71" presetID="10" presetClass="entr" presetSubtype="0" fill="hold" nodeType="withEffect">
                                  <p:stCondLst>
                                    <p:cond delay="0"/>
                                  </p:stCondLst>
                                  <p:childTnLst>
                                    <p:set>
                                      <p:cBhvr>
                                        <p:cTn id="72" dur="1" fill="hold">
                                          <p:stCondLst>
                                            <p:cond delay="0"/>
                                          </p:stCondLst>
                                        </p:cTn>
                                        <p:tgtEl>
                                          <p:spTgt spid="844"/>
                                        </p:tgtEl>
                                        <p:attrNameLst>
                                          <p:attrName>style.visibility</p:attrName>
                                        </p:attrNameLst>
                                      </p:cBhvr>
                                      <p:to>
                                        <p:strVal val="visible"/>
                                      </p:to>
                                    </p:set>
                                    <p:animEffect transition="in" filter="fade">
                                      <p:cBhvr>
                                        <p:cTn id="73"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4" name="Picture 4"/>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1" y="2624080"/>
            <a:ext cx="2939058" cy="1840585"/>
          </a:xfrm>
          <a:prstGeom prst="rect">
            <a:avLst/>
          </a:prstGeom>
        </p:spPr>
      </p:pic>
      <p:pic>
        <p:nvPicPr>
          <p:cNvPr id="30" name="Picture 30"/>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18098" y="47873"/>
            <a:ext cx="1933703" cy="1461760"/>
          </a:xfrm>
          <a:prstGeom prst="rect">
            <a:avLst/>
          </a:prstGeom>
        </p:spPr>
      </p:pic>
      <p:sp>
        <p:nvSpPr>
          <p:cNvPr id="31" name="TextBox 30"/>
          <p:cNvSpPr txBox="1"/>
          <p:nvPr/>
        </p:nvSpPr>
        <p:spPr>
          <a:xfrm>
            <a:off x="-82274" y="3500808"/>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1. </a:t>
            </a:r>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609973" y="1509633"/>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Trực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479773" y="505089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Gián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7871871" y="432192"/>
            <a:ext cx="4116929" cy="2890282"/>
            <a:chOff x="11807806" y="648287"/>
            <a:chExt cx="6175393" cy="4335423"/>
          </a:xfrm>
        </p:grpSpPr>
        <p:sp>
          <p:nvSpPr>
            <p:cNvPr id="34" name="TextBox 33"/>
            <p:cNvSpPr txBox="1"/>
            <p:nvPr/>
          </p:nvSpPr>
          <p:spPr>
            <a:xfrm>
              <a:off x="11845906" y="648287"/>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5" name="TextBox 34"/>
            <p:cNvSpPr txBox="1"/>
            <p:nvPr/>
          </p:nvSpPr>
          <p:spPr>
            <a:xfrm>
              <a:off x="11845906" y="1873553"/>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Tên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6" name="TextBox 35"/>
            <p:cNvSpPr txBox="1"/>
            <p:nvPr/>
          </p:nvSpPr>
          <p:spPr>
            <a:xfrm>
              <a:off x="11807806" y="3089006"/>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Do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ai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7" name="TextBox 36"/>
            <p:cNvSpPr txBox="1"/>
            <p:nvPr/>
          </p:nvSpPr>
          <p:spPr>
            <a:xfrm>
              <a:off x="11818988" y="4229561"/>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thích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không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grpSp>
      <p:grpSp>
        <p:nvGrpSpPr>
          <p:cNvPr id="43" name="Group 42"/>
          <p:cNvGrpSpPr/>
          <p:nvPr/>
        </p:nvGrpSpPr>
        <p:grpSpPr>
          <a:xfrm>
            <a:off x="7931929" y="4008420"/>
            <a:ext cx="4127153" cy="2714272"/>
            <a:chOff x="11792469" y="5960176"/>
            <a:chExt cx="6190730" cy="4071408"/>
          </a:xfrm>
        </p:grpSpPr>
        <p:sp>
          <p:nvSpPr>
            <p:cNvPr id="38" name="TextBox 37"/>
            <p:cNvSpPr txBox="1"/>
            <p:nvPr/>
          </p:nvSpPr>
          <p:spPr>
            <a:xfrm>
              <a:off x="11818988" y="596017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hát</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845907" y="69829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thơ</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792469" y="8180398"/>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792469" y="9277435"/>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chuyện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76854" y="668153"/>
            <a:ext cx="1638347" cy="2521571"/>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151085"/>
            <a:ext cx="1741351" cy="2376715"/>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7"/>
            <a:ext cx="1394957" cy="3472042"/>
            <a:chOff x="8963559" y="1002230"/>
            <a:chExt cx="2009241"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73" name="Picture 19"/>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27349" y="2448805"/>
            <a:ext cx="3615727" cy="2418017"/>
          </a:xfrm>
          <a:prstGeom prst="rect">
            <a:avLst/>
          </a:prstGeom>
        </p:spPr>
      </p:pic>
      <p:cxnSp>
        <p:nvCxnSpPr>
          <p:cNvPr id="74" name="Straight Arrow Connector 73">
            <a:extLst>
              <a:ext uri="{FF2B5EF4-FFF2-40B4-BE49-F238E27FC236}">
                <a16:creationId xmlns:a16="http://schemas.microsoft.com/office/drawing/2014/main" id="{FCC702FD-5FFF-482B-9B3E-8112F3FA7129}"/>
              </a:ext>
            </a:extLst>
          </p:cNvPr>
          <p:cNvCxnSpPr/>
          <p:nvPr/>
        </p:nvCxnSpPr>
        <p:spPr>
          <a:xfrm>
            <a:off x="9601200" y="5421089"/>
            <a:ext cx="107580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92A8B238-CA70-47CC-8A8E-B3B50D1CC9EF}"/>
              </a:ext>
            </a:extLst>
          </p:cNvPr>
          <p:cNvSpPr txBox="1"/>
          <p:nvPr/>
        </p:nvSpPr>
        <p:spPr>
          <a:xfrm>
            <a:off x="10771800" y="4979943"/>
            <a:ext cx="1420200" cy="91319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p>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16986" y="2656267"/>
            <a:ext cx="2794793" cy="1750239"/>
          </a:xfrm>
          <a:prstGeom prst="rect">
            <a:avLst/>
          </a:prstGeom>
        </p:spPr>
      </p:pic>
      <p:pic>
        <p:nvPicPr>
          <p:cNvPr id="4" name="Picture 4"/>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99944" y="99082"/>
            <a:ext cx="2939058" cy="1840585"/>
          </a:xfrm>
          <a:prstGeom prst="rect">
            <a:avLst/>
          </a:prstGeom>
        </p:spPr>
      </p:pic>
      <p:pic>
        <p:nvPicPr>
          <p:cNvPr id="30" name="Picture 30"/>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22733" y="18572"/>
            <a:ext cx="1933703" cy="1461760"/>
          </a:xfrm>
          <a:prstGeom prst="rect">
            <a:avLst/>
          </a:prstGeom>
        </p:spPr>
      </p:pic>
      <p:sp>
        <p:nvSpPr>
          <p:cNvPr id="31" name="TextBox 30"/>
          <p:cNvSpPr txBox="1"/>
          <p:nvPr/>
        </p:nvSpPr>
        <p:spPr>
          <a:xfrm>
            <a:off x="10526" y="3138566"/>
            <a:ext cx="2571007"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2. </a:t>
            </a:r>
            <a:r>
              <a:rPr lang="en-US" sz="3600" b="1" dirty="0" err="1">
                <a:solidFill>
                  <a:srgbClr val="FF0000"/>
                </a:solidFill>
                <a:latin typeface="Cambria" panose="02040503050406030204" pitchFamily="18" charset="0"/>
                <a:ea typeface="Cambria" panose="02040503050406030204" pitchFamily="18" charset="0"/>
              </a:rPr>
              <a:t>Thân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827117" y="689750"/>
            <a:ext cx="2197080"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bao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quát</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8175737" y="-6383"/>
            <a:ext cx="4091529" cy="2186942"/>
            <a:chOff x="11083764" y="18946"/>
            <a:chExt cx="6137293" cy="3280413"/>
          </a:xfrm>
        </p:grpSpPr>
        <p:sp>
          <p:nvSpPr>
            <p:cNvPr id="34" name="TextBox 33"/>
            <p:cNvSpPr txBox="1"/>
            <p:nvPr/>
          </p:nvSpPr>
          <p:spPr>
            <a:xfrm>
              <a:off x="11083764" y="189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Giống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loài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p:cNvSpPr txBox="1"/>
            <p:nvPr/>
          </p:nvSpPr>
          <p:spPr>
            <a:xfrm>
              <a:off x="11083764" y="8447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Màu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sắc</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6" name="TextBox 35"/>
            <p:cNvSpPr txBox="1"/>
            <p:nvPr/>
          </p:nvSpPr>
          <p:spPr>
            <a:xfrm>
              <a:off x="11083764" y="16596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Thời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gian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083764" y="254521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hình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43" name="Group 42"/>
          <p:cNvGrpSpPr/>
          <p:nvPr/>
        </p:nvGrpSpPr>
        <p:grpSpPr>
          <a:xfrm>
            <a:off x="8127333" y="2416777"/>
            <a:ext cx="4091529" cy="2172723"/>
            <a:chOff x="11005148" y="3794546"/>
            <a:chExt cx="6137293" cy="3259085"/>
          </a:xfrm>
        </p:grpSpPr>
        <p:sp>
          <p:nvSpPr>
            <p:cNvPr id="38" name="TextBox 37"/>
            <p:cNvSpPr txBox="1"/>
            <p:nvPr/>
          </p:nvSpPr>
          <p:spPr>
            <a:xfrm>
              <a:off x="11005148" y="37945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Đầu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tai,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miệng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mũi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005148" y="467233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Tiếng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kêu</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005148" y="629948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005148" y="549634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lông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6192019" y="133035"/>
            <a:ext cx="1638347" cy="1814895"/>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145159" y="2630251"/>
            <a:ext cx="1741351" cy="1772247"/>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20061" y="4867315"/>
            <a:ext cx="2794793" cy="1750239"/>
          </a:xfrm>
          <a:prstGeom prst="rect">
            <a:avLst/>
          </a:prstGeom>
        </p:spPr>
      </p:pic>
      <p:sp>
        <p:nvSpPr>
          <p:cNvPr id="69" name="TextBox 68"/>
          <p:cNvSpPr txBox="1"/>
          <p:nvPr/>
        </p:nvSpPr>
        <p:spPr>
          <a:xfrm>
            <a:off x="3989142" y="3174234"/>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chi </a:t>
            </a:r>
            <a:r>
              <a:rPr lang="en-US" sz="3200" b="1" dirty="0" err="1">
                <a:solidFill>
                  <a:prstClr val="black"/>
                </a:solidFill>
                <a:latin typeface="Cambria" panose="02040503050406030204" pitchFamily="18" charset="0"/>
                <a:ea typeface="Cambria" panose="02040503050406030204" pitchFamily="18" charset="0"/>
              </a:rPr>
              <a:t>tiết</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642006" y="5471846"/>
            <a:ext cx="2753244"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hoạt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70" name="Group 69"/>
          <p:cNvGrpSpPr/>
          <p:nvPr/>
        </p:nvGrpSpPr>
        <p:grpSpPr>
          <a:xfrm>
            <a:off x="6215129" y="4976995"/>
            <a:ext cx="1741351" cy="1772247"/>
            <a:chOff x="8963565" y="1002230"/>
            <a:chExt cx="2009235" cy="3782356"/>
          </a:xfrm>
        </p:grpSpPr>
        <p:grpSp>
          <p:nvGrpSpPr>
            <p:cNvPr id="71" name="Group 70"/>
            <p:cNvGrpSpPr/>
            <p:nvPr/>
          </p:nvGrpSpPr>
          <p:grpSpPr>
            <a:xfrm>
              <a:off x="9653460" y="1002230"/>
              <a:ext cx="1319340" cy="3782356"/>
              <a:chOff x="9653460" y="1002230"/>
              <a:chExt cx="1319340" cy="3782356"/>
            </a:xfrm>
          </p:grpSpPr>
          <p:cxnSp>
            <p:nvCxnSpPr>
              <p:cNvPr id="73" name="Straight Connector 7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184305" y="4797428"/>
            <a:ext cx="4091529" cy="2122459"/>
            <a:chOff x="11083763" y="7447850"/>
            <a:chExt cx="6137293" cy="3183689"/>
          </a:xfrm>
        </p:grpSpPr>
        <p:sp>
          <p:nvSpPr>
            <p:cNvPr id="78" name="TextBox 77"/>
            <p:cNvSpPr txBox="1"/>
            <p:nvPr/>
          </p:nvSpPr>
          <p:spPr>
            <a:xfrm>
              <a:off x="11083763" y="744785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ngủ</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9" name="TextBox 78"/>
            <p:cNvSpPr txBox="1"/>
            <p:nvPr/>
          </p:nvSpPr>
          <p:spPr>
            <a:xfrm>
              <a:off x="11083763" y="825008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đứng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0" name="TextBox 79"/>
            <p:cNvSpPr txBox="1"/>
            <p:nvPr/>
          </p:nvSpPr>
          <p:spPr>
            <a:xfrm>
              <a:off x="11083763" y="910481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Thói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quen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1" name="TextBox 80"/>
            <p:cNvSpPr txBox="1"/>
            <p:nvPr/>
          </p:nvSpPr>
          <p:spPr>
            <a:xfrm>
              <a:off x="11083763" y="987739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mồi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2" name="Group 81"/>
          <p:cNvGrpSpPr/>
          <p:nvPr/>
        </p:nvGrpSpPr>
        <p:grpSpPr>
          <a:xfrm>
            <a:off x="2383484" y="1087424"/>
            <a:ext cx="1226489" cy="4717837"/>
            <a:chOff x="8963565" y="1002230"/>
            <a:chExt cx="2009235" cy="3782356"/>
          </a:xfrm>
        </p:grpSpPr>
        <p:grpSp>
          <p:nvGrpSpPr>
            <p:cNvPr id="83" name="Group 82"/>
            <p:cNvGrpSpPr/>
            <p:nvPr/>
          </p:nvGrpSpPr>
          <p:grpSpPr>
            <a:xfrm>
              <a:off x="9653460" y="1002230"/>
              <a:ext cx="1319340" cy="3782356"/>
              <a:chOff x="9653460" y="1002230"/>
              <a:chExt cx="1319340" cy="3782356"/>
            </a:xfrm>
          </p:grpSpPr>
          <p:cxnSp>
            <p:nvCxnSpPr>
              <p:cNvPr id="85" name="Straight Connector 84"/>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89" name="Picture 25"/>
          <p:cNvPicPr>
            <a:picLocks noChangeAspect="1"/>
          </p:cNvPicPr>
          <p:nvPr/>
        </p:nvPicPr>
        <p:blipFill>
          <a:blip r:embed="rId8"/>
          <a:srcRect/>
          <a:stretch>
            <a:fillRect/>
          </a:stretch>
        </p:blipFill>
        <p:spPr>
          <a:xfrm>
            <a:off x="163138" y="3838042"/>
            <a:ext cx="2491361" cy="2912453"/>
          </a:xfrm>
          <a:prstGeom prst="rect">
            <a:avLst/>
          </a:prstGeom>
        </p:spPr>
      </p:pic>
    </p:spTree>
    <p:extLst>
      <p:ext uri="{BB962C8B-B14F-4D97-AF65-F5344CB8AC3E}">
        <p14:creationId xmlns:p14="http://schemas.microsoft.com/office/powerpoint/2010/main" val="2997727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hq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39854" y="904116"/>
            <a:ext cx="2794793" cy="1750239"/>
          </a:xfrm>
          <a:prstGeom prst="rect">
            <a:avLst/>
          </a:prstGeom>
        </p:spPr>
      </p:pic>
      <p:pic>
        <p:nvPicPr>
          <p:cNvPr id="4" name="Picture 4"/>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56291" y="4171636"/>
            <a:ext cx="2939058" cy="1840585"/>
          </a:xfrm>
          <a:prstGeom prst="rect">
            <a:avLst/>
          </a:prstGeom>
        </p:spPr>
      </p:pic>
      <p:pic>
        <p:nvPicPr>
          <p:cNvPr id="30" name="Picture 30"/>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38581" y="23229"/>
            <a:ext cx="1933703" cy="1461760"/>
          </a:xfrm>
          <a:prstGeom prst="rect">
            <a:avLst/>
          </a:prstGeom>
        </p:spPr>
      </p:pic>
      <p:sp>
        <p:nvSpPr>
          <p:cNvPr id="31" name="TextBox 30"/>
          <p:cNvSpPr txBox="1"/>
          <p:nvPr/>
        </p:nvSpPr>
        <p:spPr>
          <a:xfrm>
            <a:off x="54203" y="3405114"/>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3. </a:t>
            </a:r>
            <a:r>
              <a:rPr lang="en-US" sz="3600" b="1" dirty="0" err="1">
                <a:solidFill>
                  <a:srgbClr val="FF0000"/>
                </a:solidFill>
                <a:latin typeface="Cambria" panose="02040503050406030204" pitchFamily="18" charset="0"/>
                <a:ea typeface="Cambria" panose="02040503050406030204" pitchFamily="18" charset="0"/>
              </a:rPr>
              <a:t>Kết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804783" y="1591385"/>
            <a:ext cx="2826359"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Không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363717" y="495092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5" name="Group 4"/>
          <p:cNvGrpSpPr/>
          <p:nvPr/>
        </p:nvGrpSpPr>
        <p:grpSpPr>
          <a:xfrm>
            <a:off x="7495782" y="638897"/>
            <a:ext cx="4091529" cy="2586628"/>
            <a:chOff x="11243673" y="958344"/>
            <a:chExt cx="6137293" cy="3879942"/>
          </a:xfrm>
        </p:grpSpPr>
        <p:sp>
          <p:nvSpPr>
            <p:cNvPr id="34" name="TextBox 33"/>
            <p:cNvSpPr txBox="1"/>
            <p:nvPr/>
          </p:nvSpPr>
          <p:spPr>
            <a:xfrm>
              <a:off x="11243673" y="958344"/>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Tình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cảm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243673" y="408413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Mong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muốn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6" name="Group 5"/>
          <p:cNvGrpSpPr/>
          <p:nvPr/>
        </p:nvGrpSpPr>
        <p:grpSpPr>
          <a:xfrm>
            <a:off x="7643745" y="3839911"/>
            <a:ext cx="4548255" cy="2851659"/>
            <a:chOff x="11465617" y="5759866"/>
            <a:chExt cx="6822383" cy="4277489"/>
          </a:xfrm>
        </p:grpSpPr>
        <p:sp>
          <p:nvSpPr>
            <p:cNvPr id="38" name="TextBox 37"/>
            <p:cNvSpPr txBox="1"/>
            <p:nvPr/>
          </p:nvSpPr>
          <p:spPr>
            <a:xfrm>
              <a:off x="11465617" y="5759866"/>
              <a:ext cx="682238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Vị</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trí</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465617" y="7637893"/>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danh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465617" y="92832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53626" y="874858"/>
            <a:ext cx="1638347" cy="2144347"/>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020667"/>
            <a:ext cx="1741351" cy="2521571"/>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8"/>
            <a:ext cx="861727" cy="3352513"/>
            <a:chOff x="8963565" y="1002230"/>
            <a:chExt cx="2009235"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5" name="Picture 9"/>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6131" y="4053894"/>
            <a:ext cx="1687068" cy="2743200"/>
          </a:xfrm>
          <a:prstGeom prst="rect">
            <a:avLst/>
          </a:prstGeom>
        </p:spPr>
      </p:pic>
      <p:pic>
        <p:nvPicPr>
          <p:cNvPr id="74" name="Picture 17"/>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23072" y="913763"/>
            <a:ext cx="2059328" cy="2015567"/>
          </a:xfrm>
          <a:prstGeom prst="rect">
            <a:avLst/>
          </a:prstGeom>
        </p:spPr>
      </p:pic>
    </p:spTree>
    <p:extLst>
      <p:ext uri="{BB962C8B-B14F-4D97-AF65-F5344CB8AC3E}">
        <p14:creationId xmlns:p14="http://schemas.microsoft.com/office/powerpoint/2010/main" val="28346019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nvGrpSpPr>
          <p:cNvPr id="2" name="Google Shape;875;p9">
            <a:extLst>
              <a:ext uri="{FF2B5EF4-FFF2-40B4-BE49-F238E27FC236}">
                <a16:creationId xmlns:a16="http://schemas.microsoft.com/office/drawing/2014/main" id="{45ADF1A7-C8C9-A010-B65E-B6D968EF3E0F}"/>
              </a:ext>
            </a:extLst>
          </p:cNvPr>
          <p:cNvGrpSpPr/>
          <p:nvPr/>
        </p:nvGrpSpPr>
        <p:grpSpPr>
          <a:xfrm>
            <a:off x="5066462" y="137531"/>
            <a:ext cx="2357033" cy="1015167"/>
            <a:chOff x="-211311" y="6272"/>
            <a:chExt cx="11128001" cy="1522750"/>
          </a:xfrm>
        </p:grpSpPr>
        <p:grpSp>
          <p:nvGrpSpPr>
            <p:cNvPr id="3" name="Google Shape;876;p9">
              <a:extLst>
                <a:ext uri="{FF2B5EF4-FFF2-40B4-BE49-F238E27FC236}">
                  <a16:creationId xmlns:a16="http://schemas.microsoft.com/office/drawing/2014/main" id="{E0FFA42C-2F2A-3EF7-2B2D-6AAFB172C837}"/>
                </a:ext>
              </a:extLst>
            </p:cNvPr>
            <p:cNvGrpSpPr/>
            <p:nvPr/>
          </p:nvGrpSpPr>
          <p:grpSpPr>
            <a:xfrm>
              <a:off x="-211311" y="195017"/>
              <a:ext cx="11107911" cy="1334004"/>
              <a:chOff x="245889" y="357281"/>
              <a:chExt cx="11107911" cy="1334004"/>
            </a:xfrm>
          </p:grpSpPr>
          <p:grpSp>
            <p:nvGrpSpPr>
              <p:cNvPr id="5" name="Google Shape;877;p9">
                <a:extLst>
                  <a:ext uri="{FF2B5EF4-FFF2-40B4-BE49-F238E27FC236}">
                    <a16:creationId xmlns:a16="http://schemas.microsoft.com/office/drawing/2014/main" id="{3425C4B9-AE66-0DB7-BCB8-DC4E74918EB8}"/>
                  </a:ext>
                </a:extLst>
              </p:cNvPr>
              <p:cNvGrpSpPr/>
              <p:nvPr/>
            </p:nvGrpSpPr>
            <p:grpSpPr>
              <a:xfrm>
                <a:off x="609600" y="357281"/>
                <a:ext cx="10744200" cy="1334004"/>
                <a:chOff x="1905000" y="647700"/>
                <a:chExt cx="14249400" cy="1752600"/>
              </a:xfrm>
            </p:grpSpPr>
            <p:sp>
              <p:nvSpPr>
                <p:cNvPr id="7" name="Google Shape;878;p9">
                  <a:extLst>
                    <a:ext uri="{FF2B5EF4-FFF2-40B4-BE49-F238E27FC236}">
                      <a16:creationId xmlns:a16="http://schemas.microsoft.com/office/drawing/2014/main" id="{8E9A059C-497A-A789-38CD-DBED54D039E8}"/>
                    </a:ext>
                  </a:extLst>
                </p:cNvPr>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879;p9">
                  <a:extLst>
                    <a:ext uri="{FF2B5EF4-FFF2-40B4-BE49-F238E27FC236}">
                      <a16:creationId xmlns:a16="http://schemas.microsoft.com/office/drawing/2014/main" id="{546460FB-EAED-A4FE-7F62-F9B5F90B47A3}"/>
                    </a:ext>
                  </a:extLst>
                </p:cNvPr>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 name="Google Shape;880;p9">
                <a:extLst>
                  <a:ext uri="{FF2B5EF4-FFF2-40B4-BE49-F238E27FC236}">
                    <a16:creationId xmlns:a16="http://schemas.microsoft.com/office/drawing/2014/main" id="{487907F4-4202-2365-2804-3EB80E8D43A0}"/>
                  </a:ext>
                </a:extLst>
              </p:cNvPr>
              <p:cNvSpPr/>
              <p:nvPr/>
            </p:nvSpPr>
            <p:spPr>
              <a:xfrm>
                <a:off x="245889" y="542603"/>
                <a:ext cx="10210798" cy="923291"/>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Ví</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dụ</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4" name="Google Shape;881;p9">
              <a:extLst>
                <a:ext uri="{FF2B5EF4-FFF2-40B4-BE49-F238E27FC236}">
                  <a16:creationId xmlns:a16="http://schemas.microsoft.com/office/drawing/2014/main" id="{BCD6CAEB-66AD-7C92-2DA3-ADD150CC6FEE}"/>
                </a:ext>
              </a:extLst>
            </p:cNvPr>
            <p:cNvPicPr preferRelativeResize="0"/>
            <p:nvPr/>
          </p:nvPicPr>
          <p:blipFill rotWithShape="1">
            <a:blip r:embed="rId3">
              <a:alphaModFix/>
            </a:blip>
            <a:srcRect/>
            <a:stretch/>
          </p:blipFill>
          <p:spPr>
            <a:xfrm>
              <a:off x="7514411" y="6272"/>
              <a:ext cx="3402279" cy="1522750"/>
            </a:xfrm>
            <a:prstGeom prst="rect">
              <a:avLst/>
            </a:prstGeom>
            <a:noFill/>
            <a:ln>
              <a:noFill/>
            </a:ln>
          </p:spPr>
        </p:pic>
      </p:grpSp>
      <p:sp>
        <p:nvSpPr>
          <p:cNvPr id="9" name="TextBox 8">
            <a:extLst>
              <a:ext uri="{FF2B5EF4-FFF2-40B4-BE49-F238E27FC236}">
                <a16:creationId xmlns:a16="http://schemas.microsoft.com/office/drawing/2014/main" id="{680E8112-DEF9-4F11-EB3C-A5D008BC830A}"/>
              </a:ext>
            </a:extLst>
          </p:cNvPr>
          <p:cNvSpPr txBox="1"/>
          <p:nvPr/>
        </p:nvSpPr>
        <p:spPr>
          <a:xfrm>
            <a:off x="685801" y="685800"/>
            <a:ext cx="11125200" cy="5553251"/>
          </a:xfrm>
          <a:prstGeom prst="rect">
            <a:avLst/>
          </a:prstGeom>
          <a:noFill/>
        </p:spPr>
        <p:txBody>
          <a:bodyPr wrap="square" rtlCol="0">
            <a:spAutoFit/>
          </a:bodyPr>
          <a:lstStyle/>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1. </a:t>
            </a:r>
            <a:r>
              <a:rPr lang="en-US" sz="1800" b="1" dirty="0" err="1">
                <a:solidFill>
                  <a:srgbClr val="000000"/>
                </a:solidFill>
                <a:effectLst/>
                <a:latin typeface="Cambria" panose="02040503050406030204" pitchFamily="18" charset="0"/>
                <a:ea typeface="Cambria" panose="02040503050406030204" pitchFamily="18" charset="0"/>
              </a:rPr>
              <a:t>Mở</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Mẹ</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được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khá</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lâu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rồi</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2. </a:t>
            </a:r>
            <a:r>
              <a:rPr lang="en-US" sz="1800" b="1" dirty="0" err="1">
                <a:solidFill>
                  <a:srgbClr val="000000"/>
                </a:solidFill>
                <a:effectLst/>
                <a:latin typeface="Cambria" panose="02040503050406030204" pitchFamily="18" charset="0"/>
                <a:ea typeface="Cambria" panose="02040503050406030204" pitchFamily="18" charset="0"/>
              </a:rPr>
              <a:t>Thân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bao </a:t>
            </a:r>
            <a:r>
              <a:rPr lang="en-US" sz="1800" dirty="0" err="1">
                <a:solidFill>
                  <a:srgbClr val="000000"/>
                </a:solidFill>
                <a:effectLst/>
                <a:latin typeface="Cambria" panose="02040503050406030204" pitchFamily="18" charset="0"/>
                <a:ea typeface="Cambria" panose="02040503050406030204" pitchFamily="18" charset="0"/>
              </a:rPr>
              <a:t>quát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trắng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tía</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to.</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chi </a:t>
            </a:r>
            <a:r>
              <a:rPr lang="en-US" sz="1800" dirty="0" err="1">
                <a:solidFill>
                  <a:srgbClr val="000000"/>
                </a:solidFill>
                <a:effectLst/>
                <a:latin typeface="Cambria" panose="02040503050406030204" pitchFamily="18" charset="0"/>
                <a:ea typeface="Cambria" panose="02040503050406030204" pitchFamily="18" charset="0"/>
              </a:rPr>
              <a:t>tiết</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Bộ</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úp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ở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Đầu</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oai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vệ</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Mắt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tròn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nhẹn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xoăn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đóa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Đùi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mập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mạp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nịch</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cựa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vảy</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sừng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lẫn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nhiều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đẹp</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động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quen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Mỗi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buổi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gáy</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gọi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cả</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dậy</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loanh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vườn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bới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giun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3. </a:t>
            </a:r>
            <a:r>
              <a:rPr lang="en-US" sz="1800" b="1" dirty="0" err="1">
                <a:solidFill>
                  <a:srgbClr val="000000"/>
                </a:solidFill>
                <a:effectLst/>
                <a:latin typeface="Cambria" panose="02040503050406030204" pitchFamily="18" charset="0"/>
                <a:ea typeface="Cambria" panose="02040503050406030204" pitchFamily="18" charset="0"/>
              </a:rPr>
              <a:t>Kết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yêu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người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bạn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của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06723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5" name="图片 6">
            <a:extLst>
              <a:ext uri="{FF2B5EF4-FFF2-40B4-BE49-F238E27FC236}">
                <a16:creationId xmlns:a16="http://schemas.microsoft.com/office/drawing/2014/main" id="{006B45F6-152F-72D5-7C32-CDBDB7F8ED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86" t="19089" r="8497" b="13915"/>
          <a:stretch>
            <a:fillRect/>
          </a:stretch>
        </p:blipFill>
        <p:spPr>
          <a:xfrm rot="20228094" flipH="1">
            <a:off x="1910109" y="1455196"/>
            <a:ext cx="5260977" cy="3396507"/>
          </a:xfrm>
          <a:prstGeom prst="rect">
            <a:avLst/>
          </a:prstGeom>
        </p:spPr>
      </p:pic>
      <p:sp>
        <p:nvSpPr>
          <p:cNvPr id="6" name="TextBox 5">
            <a:extLst>
              <a:ext uri="{FF2B5EF4-FFF2-40B4-BE49-F238E27FC236}">
                <a16:creationId xmlns:a16="http://schemas.microsoft.com/office/drawing/2014/main" id="{CD5FCA6B-2A25-54AA-DC60-2B9E940A4CF5}"/>
              </a:ext>
            </a:extLst>
          </p:cNvPr>
          <p:cNvSpPr txBox="1"/>
          <p:nvPr/>
        </p:nvSpPr>
        <p:spPr>
          <a:xfrm rot="20116331">
            <a:off x="2388988" y="2215823"/>
            <a:ext cx="40270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Chỉnh</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sửa</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dàn</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ý </a:t>
            </a:r>
          </a:p>
        </p:txBody>
      </p:sp>
      <p:pic>
        <p:nvPicPr>
          <p:cNvPr id="7" name="Picture 6">
            <a:extLst>
              <a:ext uri="{FF2B5EF4-FFF2-40B4-BE49-F238E27FC236}">
                <a16:creationId xmlns:a16="http://schemas.microsoft.com/office/drawing/2014/main" id="{A63F9D41-F755-44C7-D87B-2C27FEFD6955}"/>
              </a:ext>
            </a:extLst>
          </p:cNvPr>
          <p:cNvPicPr>
            <a:picLocks noChangeAspect="1"/>
          </p:cNvPicPr>
          <p:nvPr/>
        </p:nvPicPr>
        <p:blipFill>
          <a:blip r:embed="rId4"/>
          <a:stretch>
            <a:fillRect/>
          </a:stretch>
        </p:blipFill>
        <p:spPr>
          <a:xfrm>
            <a:off x="5429107" y="2253809"/>
            <a:ext cx="5867898" cy="4523501"/>
          </a:xfrm>
          <a:prstGeom prst="rect">
            <a:avLst/>
          </a:prstGeom>
        </p:spPr>
      </p:pic>
    </p:spTree>
    <p:extLst>
      <p:ext uri="{BB962C8B-B14F-4D97-AF65-F5344CB8AC3E}">
        <p14:creationId xmlns:p14="http://schemas.microsoft.com/office/powerpoint/2010/main" val="4193475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2743200" y="194681"/>
            <a:ext cx="5819522" cy="1015167"/>
            <a:chOff x="152400" y="6272"/>
            <a:chExt cx="10791443" cy="1522750"/>
          </a:xfrm>
        </p:grpSpPr>
        <p:grpSp>
          <p:nvGrpSpPr>
            <p:cNvPr id="876" name="Google Shape;876;p9"/>
            <p:cNvGrpSpPr/>
            <p:nvPr/>
          </p:nvGrpSpPr>
          <p:grpSpPr>
            <a:xfrm>
              <a:off x="152400" y="195017"/>
              <a:ext cx="10791443" cy="1334004"/>
              <a:chOff x="609600" y="357281"/>
              <a:chExt cx="10791443"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3" y="542603"/>
                <a:ext cx="10210800" cy="923290"/>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Gợi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ý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chỉnh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sửa</a:t>
                </a:r>
                <a:r>
                  <a:rPr lang="en-US" sz="3600" b="1" kern="0" dirty="0">
                    <a:solidFill>
                      <a:srgbClr val="00206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2060"/>
                    </a:solidFill>
                    <a:latin typeface="Cambria" panose="02040503050406030204" pitchFamily="18" charset="0"/>
                    <a:ea typeface="Cambria" panose="02040503050406030204" pitchFamily="18" charset="0"/>
                    <a:cs typeface="Lobster"/>
                    <a:sym typeface="Lobster"/>
                  </a:rPr>
                  <a:t>dàn</a:t>
                </a:r>
                <a:r>
                  <a:rPr lang="en-US" sz="3600" b="1" kern="0" dirty="0">
                    <a:solidFill>
                      <a:srgbClr val="002060"/>
                    </a:solidFill>
                    <a:latin typeface="Cambria" panose="02040503050406030204" pitchFamily="18" charset="0"/>
                    <a:ea typeface="Cambria" panose="02040503050406030204" pitchFamily="18" charset="0"/>
                    <a:cs typeface="Lobster"/>
                    <a:sym typeface="Lobster"/>
                  </a:rPr>
                  <a:t> ý</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082977" y="6272"/>
              <a:ext cx="1833709" cy="1522750"/>
            </a:xfrm>
            <a:prstGeom prst="rect">
              <a:avLst/>
            </a:prstGeom>
            <a:noFill/>
            <a:ln>
              <a:noFill/>
            </a:ln>
          </p:spPr>
        </p:pic>
      </p:grpSp>
      <p:grpSp>
        <p:nvGrpSpPr>
          <p:cNvPr id="2" name="Google Shape;913;p12">
            <a:extLst>
              <a:ext uri="{FF2B5EF4-FFF2-40B4-BE49-F238E27FC236}">
                <a16:creationId xmlns:a16="http://schemas.microsoft.com/office/drawing/2014/main"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15;p12">
              <a:extLst>
                <a:ext uri="{FF2B5EF4-FFF2-40B4-BE49-F238E27FC236}">
                  <a16:creationId xmlns:a16="http://schemas.microsoft.com/office/drawing/2014/main"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Lựa chọn được các đặc điểm 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ổ</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bật của con vật.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pSp>
        <p:nvGrpSpPr>
          <p:cNvPr id="12" name="Google Shape;913;p12">
            <a:extLst>
              <a:ext uri="{FF2B5EF4-FFF2-40B4-BE49-F238E27FC236}">
                <a16:creationId xmlns:a16="http://schemas.microsoft.com/office/drawing/2014/main"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15;p12">
              <a:extLst>
                <a:ext uri="{FF2B5EF4-FFF2-40B4-BE49-F238E27FC236}">
                  <a16:creationId xmlns:a16="http://schemas.microsoft.com/office/drawing/2014/main"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ý trong phần thân bài được sắp xếp hợp lí.</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55502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02"/>
        <p:cNvGrpSpPr/>
        <p:nvPr/>
      </p:nvGrpSpPr>
      <p:grpSpPr>
        <a:xfrm>
          <a:off x="0" y="0"/>
          <a:ext cx="0" cy="0"/>
          <a:chOff x="0" y="0"/>
          <a:chExt cx="0" cy="0"/>
        </a:xfrm>
      </p:grpSpPr>
      <p:pic>
        <p:nvPicPr>
          <p:cNvPr id="803" name="Google Shape;803;p4"/>
          <p:cNvPicPr preferRelativeResize="0"/>
          <p:nvPr/>
        </p:nvPicPr>
        <p:blipFill rotWithShape="1">
          <a:blip r:embed="rId3">
            <a:alphaModFix/>
          </a:blip>
          <a:srcRect/>
          <a:stretch/>
        </p:blipFill>
        <p:spPr>
          <a:xfrm>
            <a:off x="685800" y="-347852"/>
            <a:ext cx="11153341" cy="8100115"/>
          </a:xfrm>
          <a:prstGeom prst="rect">
            <a:avLst/>
          </a:prstGeom>
          <a:noFill/>
          <a:ln>
            <a:noFill/>
          </a:ln>
        </p:spPr>
      </p:pic>
      <p:pic>
        <p:nvPicPr>
          <p:cNvPr id="2" name="Picture 1">
            <a:extLst>
              <a:ext uri="{FF2B5EF4-FFF2-40B4-BE49-F238E27FC236}">
                <a16:creationId xmlns:a16="http://schemas.microsoft.com/office/drawing/2014/main" id="{C660A3B7-2E29-B954-12C5-99046A26C7BE}"/>
              </a:ext>
            </a:extLst>
          </p:cNvPr>
          <p:cNvPicPr>
            <a:picLocks noChangeAspect="1"/>
          </p:cNvPicPr>
          <p:nvPr/>
        </p:nvPicPr>
        <p:blipFill>
          <a:blip r:embed="rId4"/>
          <a:stretch>
            <a:fillRect/>
          </a:stretch>
        </p:blipFill>
        <p:spPr>
          <a:xfrm>
            <a:off x="4231123" y="3868985"/>
            <a:ext cx="6053853" cy="161558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16" name="Group 6">
            <a:extLst>
              <a:ext uri="{FF2B5EF4-FFF2-40B4-BE49-F238E27FC236}">
                <a16:creationId xmlns:a16="http://schemas.microsoft.com/office/drawing/2014/main" id="{74FCCD00-9C70-E6B2-3B5E-84847255185E}"/>
              </a:ext>
            </a:extLst>
          </p:cNvPr>
          <p:cNvGrpSpPr/>
          <p:nvPr/>
        </p:nvGrpSpPr>
        <p:grpSpPr>
          <a:xfrm>
            <a:off x="4881475" y="781050"/>
            <a:ext cx="5548401" cy="5486400"/>
            <a:chOff x="0" y="0"/>
            <a:chExt cx="2191961" cy="2167467"/>
          </a:xfrm>
        </p:grpSpPr>
        <p:sp>
          <p:nvSpPr>
            <p:cNvPr id="17" name="Freeform 7">
              <a:extLst>
                <a:ext uri="{FF2B5EF4-FFF2-40B4-BE49-F238E27FC236}">
                  <a16:creationId xmlns:a16="http://schemas.microsoft.com/office/drawing/2014/main" id="{62201A9E-B36E-840E-11A5-453B8BC858F1}"/>
                </a:ext>
              </a:extLst>
            </p:cNvPr>
            <p:cNvSpPr/>
            <p:nvPr/>
          </p:nvSpPr>
          <p:spPr>
            <a:xfrm>
              <a:off x="0" y="0"/>
              <a:ext cx="2191961" cy="2167467"/>
            </a:xfrm>
            <a:custGeom>
              <a:avLst/>
              <a:gdLst/>
              <a:ahLst/>
              <a:cxnLst/>
              <a:rect l="l" t="t" r="r" b="b"/>
              <a:pathLst>
                <a:path w="2191961" h="2167467">
                  <a:moveTo>
                    <a:pt x="47442" y="0"/>
                  </a:moveTo>
                  <a:lnTo>
                    <a:pt x="2144519" y="0"/>
                  </a:lnTo>
                  <a:cubicBezTo>
                    <a:pt x="2170720" y="0"/>
                    <a:pt x="2191961" y="21240"/>
                    <a:pt x="2191961" y="47442"/>
                  </a:cubicBezTo>
                  <a:lnTo>
                    <a:pt x="2191961" y="2120025"/>
                  </a:lnTo>
                  <a:cubicBezTo>
                    <a:pt x="2191961" y="2146226"/>
                    <a:pt x="2170720" y="2167467"/>
                    <a:pt x="2144519" y="2167467"/>
                  </a:cubicBezTo>
                  <a:lnTo>
                    <a:pt x="47442" y="2167467"/>
                  </a:lnTo>
                  <a:cubicBezTo>
                    <a:pt x="34859" y="2167467"/>
                    <a:pt x="22792" y="2162468"/>
                    <a:pt x="13895" y="2153571"/>
                  </a:cubicBezTo>
                  <a:cubicBezTo>
                    <a:pt x="4998" y="2144674"/>
                    <a:pt x="0" y="2132607"/>
                    <a:pt x="0" y="2120025"/>
                  </a:cubicBezTo>
                  <a:lnTo>
                    <a:pt x="0" y="47442"/>
                  </a:lnTo>
                  <a:cubicBezTo>
                    <a:pt x="0" y="21240"/>
                    <a:pt x="21240" y="0"/>
                    <a:pt x="47442" y="0"/>
                  </a:cubicBezTo>
                  <a:close/>
                </a:path>
              </a:pathLst>
            </a:custGeom>
            <a:solidFill>
              <a:srgbClr val="FAF9F0"/>
            </a:solidFill>
            <a:ln w="57150">
              <a:solidFill>
                <a:srgbClr val="C35632"/>
              </a:solidFill>
            </a:ln>
          </p:spPr>
          <p:txBody>
            <a:bodyPr/>
            <a:lstStyle/>
            <a:p>
              <a:endParaRPr lang="en-US"/>
            </a:p>
          </p:txBody>
        </p:sp>
        <p:sp>
          <p:nvSpPr>
            <p:cNvPr id="18" name="TextBox 8">
              <a:extLst>
                <a:ext uri="{FF2B5EF4-FFF2-40B4-BE49-F238E27FC236}">
                  <a16:creationId xmlns:a16="http://schemas.microsoft.com/office/drawing/2014/main" id="{4767B740-DB95-15CB-440A-7D0751F5964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id="{18D31A3E-B626-D04E-E5F8-7E934D86F67D}"/>
              </a:ext>
            </a:extLst>
          </p:cNvPr>
          <p:cNvSpPr txBox="1"/>
          <p:nvPr/>
        </p:nvSpPr>
        <p:spPr>
          <a:xfrm>
            <a:off x="5172075" y="1181507"/>
            <a:ext cx="4776095" cy="1846659"/>
          </a:xfrm>
          <a:prstGeom prst="rect">
            <a:avLst/>
          </a:prstGeom>
        </p:spPr>
        <p:txBody>
          <a:bodyPr wrap="square" lIns="0" tIns="0" rIns="0" bIns="0" rtlCol="0" anchor="t">
            <a:spAutoFit/>
          </a:bodyPr>
          <a:lstStyle/>
          <a:p>
            <a:pPr algn="ctr" defTabSz="609630">
              <a:spcBef>
                <a:spcPct val="0"/>
              </a:spcBef>
            </a:pPr>
            <a:r>
              <a:rPr lang="en-US" sz="4000" b="1" dirty="0">
                <a:solidFill>
                  <a:srgbClr val="C00000"/>
                </a:solidFill>
                <a:latin typeface="Cambria" panose="02040503050406030204" pitchFamily="18" charset="0"/>
                <a:ea typeface="Cambria" panose="02040503050406030204" pitchFamily="18" charset="0"/>
              </a:rPr>
              <a:t>Nghe </a:t>
            </a:r>
            <a:r>
              <a:rPr lang="en-US" sz="4000" b="1" dirty="0" err="1">
                <a:solidFill>
                  <a:srgbClr val="C00000"/>
                </a:solidFill>
                <a:latin typeface="Cambria" panose="02040503050406030204" pitchFamily="18" charset="0"/>
                <a:ea typeface="Cambria" panose="02040503050406030204" pitchFamily="18" charset="0"/>
              </a:rPr>
              <a:t>thầy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cô</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nhận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xét</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làm</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và</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chỉnh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sửa</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1566022-E982-F3C6-8849-E972C365B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8" y="3045990"/>
            <a:ext cx="3492573" cy="3497097"/>
          </a:xfrm>
          <a:prstGeom prst="rect">
            <a:avLst/>
          </a:prstGeom>
        </p:spPr>
      </p:pic>
      <p:sp>
        <p:nvSpPr>
          <p:cNvPr id="21" name="Freeform 17">
            <a:extLst>
              <a:ext uri="{FF2B5EF4-FFF2-40B4-BE49-F238E27FC236}">
                <a16:creationId xmlns:a16="http://schemas.microsoft.com/office/drawing/2014/main" id="{A48722ED-C0A4-DE97-B457-B155D698C32D}"/>
              </a:ext>
            </a:extLst>
          </p:cNvPr>
          <p:cNvSpPr/>
          <p:nvPr/>
        </p:nvSpPr>
        <p:spPr>
          <a:xfrm flipH="1">
            <a:off x="1289050" y="1539875"/>
            <a:ext cx="2590800" cy="5065369"/>
          </a:xfrm>
          <a:custGeom>
            <a:avLst/>
            <a:gdLst/>
            <a:ahLst/>
            <a:cxnLst/>
            <a:rect l="l" t="t" r="r" b="b"/>
            <a:pathLst>
              <a:path w="6348079" h="10874654">
                <a:moveTo>
                  <a:pt x="0" y="0"/>
                </a:moveTo>
                <a:lnTo>
                  <a:pt x="6348080" y="0"/>
                </a:lnTo>
                <a:lnTo>
                  <a:pt x="6348080" y="10874654"/>
                </a:lnTo>
                <a:lnTo>
                  <a:pt x="0" y="10874654"/>
                </a:lnTo>
                <a:lnTo>
                  <a:pt x="0" y="0"/>
                </a:lnTo>
                <a:close/>
              </a:path>
            </a:pathLst>
          </a:custGeom>
          <a:blipFill>
            <a:blip r:embed="rId4"/>
            <a:stretch>
              <a:fillRect/>
            </a:stretch>
          </a:blipFill>
        </p:spPr>
        <p:txBody>
          <a:bodyPr/>
          <a:lstStyle/>
          <a:p>
            <a:endParaRPr lang="en-US"/>
          </a:p>
        </p:txBody>
      </p:sp>
    </p:spTree>
    <p:extLst>
      <p:ext uri="{BB962C8B-B14F-4D97-AF65-F5344CB8AC3E}">
        <p14:creationId xmlns:p14="http://schemas.microsoft.com/office/powerpoint/2010/main" val="9086154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ppt_w</p:attrName>
                                        </p:attrNameLst>
                                      </p:cBhvr>
                                      <p:tavLst>
                                        <p:tav tm="0" fmla="#ppt_w*sin(2.5*pi*$)">
                                          <p:val>
                                            <p:fltVal val="0"/>
                                          </p:val>
                                        </p:tav>
                                        <p:tav tm="100000">
                                          <p:val>
                                            <p:fltVal val="1"/>
                                          </p:val>
                                        </p:tav>
                                      </p:tavLst>
                                    </p:anim>
                                    <p:anim calcmode="lin" valueType="num">
                                      <p:cBhvr>
                                        <p:cTn id="9" dur="5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ppt_w</p:attrName>
                                        </p:attrNameLst>
                                      </p:cBhvr>
                                      <p:tavLst>
                                        <p:tav tm="0" fmla="#ppt_w*sin(2.5*pi*$)">
                                          <p:val>
                                            <p:fltVal val="0"/>
                                          </p:val>
                                        </p:tav>
                                        <p:tav tm="100000">
                                          <p:val>
                                            <p:fltVal val="1"/>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ppt_w</p:attrName>
                                        </p:attrNameLst>
                                      </p:cBhvr>
                                      <p:tavLst>
                                        <p:tav tm="0" fmla="#ppt_w*sin(2.5*pi*$)">
                                          <p:val>
                                            <p:fltVal val="0"/>
                                          </p:val>
                                        </p:tav>
                                        <p:tav tm="100000">
                                          <p:val>
                                            <p:fltVal val="1"/>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ppt_w</p:attrName>
                                        </p:attrNameLst>
                                      </p:cBhvr>
                                      <p:tavLst>
                                        <p:tav tm="0" fmla="#ppt_w*sin(2.5*pi*$)">
                                          <p:val>
                                            <p:fltVal val="0"/>
                                          </p:val>
                                        </p:tav>
                                        <p:tav tm="100000">
                                          <p:val>
                                            <p:fltVal val="1"/>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185"/>
        <p:cNvGrpSpPr/>
        <p:nvPr/>
      </p:nvGrpSpPr>
      <p:grpSpPr>
        <a:xfrm>
          <a:off x="0" y="0"/>
          <a:ext cx="0" cy="0"/>
          <a:chOff x="0" y="0"/>
          <a:chExt cx="0" cy="0"/>
        </a:xfrm>
      </p:grpSpPr>
      <p:pic>
        <p:nvPicPr>
          <p:cNvPr id="2" name="图片 6">
            <a:extLst>
              <a:ext uri="{FF2B5EF4-FFF2-40B4-BE49-F238E27FC236}">
                <a16:creationId xmlns:a16="http://schemas.microsoft.com/office/drawing/2014/main" id="{5E5CB052-03C9-63C1-E15B-A36A00C9299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BDD370-5551-8BB4-40B3-344E1C8EC5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5" name="TextBox 4">
            <a:extLst>
              <a:ext uri="{FF2B5EF4-FFF2-40B4-BE49-F238E27FC236}">
                <a16:creationId xmlns:a16="http://schemas.microsoft.com/office/drawing/2014/main" id="{216B1AF9-9955-B2A1-4422-94D03BF4F2B9}"/>
              </a:ext>
            </a:extLst>
          </p:cNvPr>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id="{D210A815-B1B7-F94D-8F19-FE8942E8F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7" name="TextBox 6">
            <a:extLst>
              <a:ext uri="{FF2B5EF4-FFF2-40B4-BE49-F238E27FC236}">
                <a16:creationId xmlns:a16="http://schemas.microsoft.com/office/drawing/2014/main" id="{BAE110A9-6FA8-0256-944D-2317F7E259B6}"/>
              </a:ext>
            </a:extLst>
          </p:cNvPr>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50E21281-08FD-044F-1412-A965E2E105F4}"/>
              </a:ext>
            </a:extLst>
          </p:cNvPr>
          <p:cNvPicPr>
            <a:picLocks noChangeAspect="1"/>
          </p:cNvPicPr>
          <p:nvPr/>
        </p:nvPicPr>
        <p:blipFill>
          <a:blip r:embed="rId7"/>
          <a:stretch>
            <a:fillRect/>
          </a:stretch>
        </p:blipFill>
        <p:spPr>
          <a:xfrm>
            <a:off x="4534365" y="733331"/>
            <a:ext cx="3023878" cy="101812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800100" y="6498"/>
            <a:ext cx="4572000" cy="6851502"/>
          </a:xfrm>
          <a:prstGeom prst="rect">
            <a:avLst/>
          </a:prstGeom>
          <a:noFill/>
          <a:ln>
            <a:noFill/>
          </a:ln>
        </p:spPr>
      </p:pic>
      <p:grpSp>
        <p:nvGrpSpPr>
          <p:cNvPr id="1098" name="Google Shape;1098;p25"/>
          <p:cNvGrpSpPr/>
          <p:nvPr/>
        </p:nvGrpSpPr>
        <p:grpSpPr>
          <a:xfrm>
            <a:off x="4587874" y="1165686"/>
            <a:ext cx="6654800" cy="1489877"/>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lgn="just">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thường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gồm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mấy</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Đó</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những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nào</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sp>
        <p:nvSpPr>
          <p:cNvPr id="1103" name="Google Shape;1103;p25"/>
          <p:cNvSpPr/>
          <p:nvPr/>
        </p:nvSpPr>
        <p:spPr>
          <a:xfrm>
            <a:off x="4766200" y="2973938"/>
            <a:ext cx="6298149" cy="1492664"/>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2060"/>
                </a:solidFill>
                <a:latin typeface="Cambria" panose="02040503050406030204" pitchFamily="18" charset="0"/>
                <a:ea typeface="Cambria" panose="02040503050406030204" pitchFamily="18" charset="0"/>
                <a:cs typeface="Lobster"/>
                <a:sym typeface="Lobster"/>
              </a:rPr>
              <a:t>Gồm</a:t>
            </a:r>
            <a:r>
              <a:rPr lang="en-US" sz="4000" b="1" kern="0" dirty="0">
                <a:solidFill>
                  <a:srgbClr val="002060"/>
                </a:solidFill>
                <a:latin typeface="Cambria" panose="02040503050406030204" pitchFamily="18" charset="0"/>
                <a:ea typeface="Cambria" panose="02040503050406030204" pitchFamily="18" charset="0"/>
                <a:cs typeface="Lobster"/>
                <a:sym typeface="Lobster"/>
              </a:rPr>
              <a:t> 3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phần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Mở</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thân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kết</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endParaRPr kumimoji="0"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endParaRPr>
          </a:p>
        </p:txBody>
      </p:sp>
      <p:pic>
        <p:nvPicPr>
          <p:cNvPr id="10" name="Picture 9">
            <a:extLst>
              <a:ext uri="{FF2B5EF4-FFF2-40B4-BE49-F238E27FC236}">
                <a16:creationId xmlns:a16="http://schemas.microsoft.com/office/drawing/2014/main" id="{C660A3B7-2E29-B954-12C5-99046A26C7BE}"/>
              </a:ext>
            </a:extLst>
          </p:cNvPr>
          <p:cNvPicPr>
            <a:picLocks noChangeAspect="1"/>
          </p:cNvPicPr>
          <p:nvPr/>
        </p:nvPicPr>
        <p:blipFill>
          <a:blip r:embed="rId4"/>
          <a:stretch>
            <a:fillRect/>
          </a:stretch>
        </p:blipFill>
        <p:spPr>
          <a:xfrm>
            <a:off x="4766200" y="-360883"/>
            <a:ext cx="6053853" cy="1615580"/>
          </a:xfrm>
          <a:prstGeom prst="rect">
            <a:avLst/>
          </a:prstGeom>
        </p:spPr>
      </p:pic>
    </p:spTree>
    <p:extLst>
      <p:ext uri="{BB962C8B-B14F-4D97-AF65-F5344CB8AC3E}">
        <p14:creationId xmlns:p14="http://schemas.microsoft.com/office/powerpoint/2010/main" val="25211159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03"/>
                                        </p:tgtEl>
                                        <p:attrNameLst>
                                          <p:attrName>style.visibility</p:attrName>
                                        </p:attrNameLst>
                                      </p:cBhvr>
                                      <p:to>
                                        <p:strVal val="visible"/>
                                      </p:to>
                                    </p:set>
                                    <p:animEffect transition="in" filter="barn(inVertical)">
                                      <p:cBhvr>
                                        <p:cTn id="7"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914400" y="0"/>
            <a:ext cx="4572000" cy="6851502"/>
          </a:xfrm>
          <a:prstGeom prst="rect">
            <a:avLst/>
          </a:prstGeom>
          <a:noFill/>
          <a:ln>
            <a:noFill/>
          </a:ln>
        </p:spPr>
      </p:pic>
      <p:grpSp>
        <p:nvGrpSpPr>
          <p:cNvPr id="1097" name="Google Shape;1097;p25"/>
          <p:cNvGrpSpPr/>
          <p:nvPr/>
        </p:nvGrpSpPr>
        <p:grpSpPr>
          <a:xfrm>
            <a:off x="3479800" y="99704"/>
            <a:ext cx="77216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Điểm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cần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lưu</a:t>
                </a:r>
                <a:r>
                  <a:rPr lang="en-US" sz="2800" b="1" i="1" dirty="0">
                    <a:solidFill>
                      <a:srgbClr val="000000"/>
                    </a:solidFill>
                    <a:effectLst/>
                    <a:latin typeface="Cambria" panose="02040503050406030204" pitchFamily="18" charset="0"/>
                    <a:ea typeface="Cambria" panose="02040503050406030204" pitchFamily="18" charset="0"/>
                  </a:rPr>
                  <a:t> ý </a:t>
                </a:r>
                <a:r>
                  <a:rPr lang="en-US" sz="2800" b="1" i="1" dirty="0" err="1">
                    <a:solidFill>
                      <a:srgbClr val="000000"/>
                    </a:solidFill>
                    <a:effectLst/>
                    <a:latin typeface="Cambria" panose="02040503050406030204" pitchFamily="18" charset="0"/>
                    <a:ea typeface="Cambria" panose="02040503050406030204" pitchFamily="18" charset="0"/>
                  </a:rPr>
                  <a:t>khi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viết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gì</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3590926" y="2009776"/>
            <a:ext cx="7658100" cy="314324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Bố cục bài viết: 3 phần: mở bài, thân bài, kết bài.</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Lựa chọn những đặc điểm nổi bật của con vật như thân, mắt, mũi, bộ lông, chân…. </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Khi miêu tả con vật thì sử dụng từ ngữ trong sáng, rõ ràng, mạch lạc, sử dụng các biện pháp so sánh, nhân hóa cho bài văn thêm sinh động…</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vi-VN" sz="2400" dirty="0">
                <a:latin typeface="Cambria" panose="02040503050406030204" pitchFamily="18" charset="0"/>
                <a:ea typeface="Cambria" panose="02040503050406030204" pitchFamily="18" charset="0"/>
              </a:rPr>
              <a:t>ình bày bài viết đủ 3 phần, rõ sàng, sạch đẹp.</a:t>
            </a:r>
            <a:endParaRPr lang="en-US" sz="2400" b="1" i="1" dirty="0">
              <a:latin typeface="Cambria" panose="02040503050406030204" pitchFamily="18" charset="0"/>
              <a:ea typeface="Cambria" panose="02040503050406030204" pitchFamily="18" charset="0"/>
            </a:endParaRPr>
          </a:p>
        </p:txBody>
      </p:sp>
      <p:pic>
        <p:nvPicPr>
          <p:cNvPr id="1106" name="Google Shape;1106;p25"/>
          <p:cNvPicPr preferRelativeResize="0"/>
          <p:nvPr/>
        </p:nvPicPr>
        <p:blipFill rotWithShape="1">
          <a:blip r:embed="rId5">
            <a:alphaModFix/>
          </a:blip>
          <a:srcRect/>
          <a:stretch/>
        </p:blipFill>
        <p:spPr>
          <a:xfrm>
            <a:off x="9989052" y="4604002"/>
            <a:ext cx="2104592" cy="2073023"/>
          </a:xfrm>
          <a:prstGeom prst="rect">
            <a:avLst/>
          </a:prstGeom>
          <a:noFill/>
          <a:ln>
            <a:noFill/>
          </a:ln>
        </p:spPr>
      </p:pic>
    </p:spTree>
    <p:extLst>
      <p:ext uri="{BB962C8B-B14F-4D97-AF65-F5344CB8AC3E}">
        <p14:creationId xmlns:p14="http://schemas.microsoft.com/office/powerpoint/2010/main" val="1257608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barn(inVertical)">
                                      <p:cBhvr>
                                        <p:cTn id="1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6" name="Google Shape;766;p1"/>
          <p:cNvPicPr preferRelativeResize="0"/>
          <p:nvPr/>
        </p:nvPicPr>
        <p:blipFill rotWithShape="1">
          <a:blip r:embed="rId4">
            <a:alphaModFix/>
          </a:blip>
          <a:srcRect/>
          <a:stretch/>
        </p:blipFill>
        <p:spPr>
          <a:xfrm>
            <a:off x="489899" y="4512152"/>
            <a:ext cx="5302467" cy="2978098"/>
          </a:xfrm>
          <a:prstGeom prst="rect">
            <a:avLst/>
          </a:prstGeom>
          <a:noFill/>
          <a:ln>
            <a:noFill/>
          </a:ln>
        </p:spPr>
      </p:pic>
      <p:pic>
        <p:nvPicPr>
          <p:cNvPr id="767" name="Google Shape;767;p1"/>
          <p:cNvPicPr preferRelativeResize="0"/>
          <p:nvPr/>
        </p:nvPicPr>
        <p:blipFill rotWithShape="1">
          <a:blip r:embed="rId5">
            <a:alphaModFix/>
          </a:blip>
          <a:srcRect/>
          <a:stretch/>
        </p:blipFill>
        <p:spPr>
          <a:xfrm>
            <a:off x="9694251" y="5233892"/>
            <a:ext cx="2200147" cy="1624109"/>
          </a:xfrm>
          <a:prstGeom prst="rect">
            <a:avLst/>
          </a:prstGeom>
          <a:noFill/>
          <a:ln>
            <a:noFill/>
          </a:ln>
        </p:spPr>
      </p:pic>
      <p:pic>
        <p:nvPicPr>
          <p:cNvPr id="768" name="Google Shape;768;p1"/>
          <p:cNvPicPr preferRelativeResize="0"/>
          <p:nvPr/>
        </p:nvPicPr>
        <p:blipFill rotWithShape="1">
          <a:blip r:embed="rId6">
            <a:alphaModFix/>
          </a:blip>
          <a:srcRect/>
          <a:stretch/>
        </p:blipFill>
        <p:spPr>
          <a:xfrm flipH="1">
            <a:off x="0" y="-517401"/>
            <a:ext cx="2497073" cy="2743200"/>
          </a:xfrm>
          <a:prstGeom prst="rect">
            <a:avLst/>
          </a:prstGeom>
          <a:noFill/>
          <a:ln>
            <a:noFill/>
          </a:ln>
        </p:spPr>
      </p:pic>
      <p:sp>
        <p:nvSpPr>
          <p:cNvPr id="770" name="Google Shape;770;p1"/>
          <p:cNvSpPr txBox="1"/>
          <p:nvPr/>
        </p:nvSpPr>
        <p:spPr>
          <a:xfrm>
            <a:off x="6092826" y="3095201"/>
            <a:ext cx="6350"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59211F2D-36DE-8692-0FA2-768C70630B7E}"/>
              </a:ext>
            </a:extLst>
          </p:cNvPr>
          <p:cNvPicPr>
            <a:picLocks noChangeAspect="1"/>
          </p:cNvPicPr>
          <p:nvPr/>
        </p:nvPicPr>
        <p:blipFill>
          <a:blip r:embed="rId7"/>
          <a:stretch>
            <a:fillRect/>
          </a:stretch>
        </p:blipFill>
        <p:spPr>
          <a:xfrm>
            <a:off x="4652850" y="892060"/>
            <a:ext cx="5828281" cy="1774090"/>
          </a:xfrm>
          <a:prstGeom prst="rect">
            <a:avLst/>
          </a:prstGeom>
        </p:spPr>
      </p:pic>
      <p:pic>
        <p:nvPicPr>
          <p:cNvPr id="5" name="Picture 4">
            <a:extLst>
              <a:ext uri="{FF2B5EF4-FFF2-40B4-BE49-F238E27FC236}">
                <a16:creationId xmlns:a16="http://schemas.microsoft.com/office/drawing/2014/main" id="{26913E0F-1216-17B8-C8F4-67208D59DCBC}"/>
              </a:ext>
            </a:extLst>
          </p:cNvPr>
          <p:cNvPicPr>
            <a:picLocks noChangeAspect="1"/>
          </p:cNvPicPr>
          <p:nvPr/>
        </p:nvPicPr>
        <p:blipFill>
          <a:blip r:embed="rId8"/>
          <a:stretch>
            <a:fillRect/>
          </a:stretch>
        </p:blipFill>
        <p:spPr>
          <a:xfrm>
            <a:off x="3338384" y="2269071"/>
            <a:ext cx="8516850" cy="228010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algn="ctr" defTabSz="609630">
              <a:lnSpc>
                <a:spcPct val="174986"/>
              </a:lnSpc>
              <a:buClr>
                <a:srgbClr val="000000"/>
              </a:buClr>
            </a:pPr>
            <a:r>
              <a:rPr lang="en-US" sz="6600" b="1" kern="0" dirty="0">
                <a:solidFill>
                  <a:srgbClr val="00B050"/>
                </a:solidFill>
                <a:latin typeface="Cambria" panose="02040503050406030204" pitchFamily="18" charset="0"/>
                <a:ea typeface="Cambria" panose="02040503050406030204" pitchFamily="18" charset="0"/>
                <a:cs typeface="Sigmar One"/>
                <a:sym typeface="Sigmar One"/>
              </a:rPr>
              <a:t>LUYỆN TẬP</a:t>
            </a:r>
            <a:endParaRPr sz="6600" b="1" kern="0" dirty="0">
              <a:solidFill>
                <a:srgbClr val="00B050"/>
              </a:solidFill>
              <a:latin typeface="Cambria" panose="02040503050406030204" pitchFamily="18" charset="0"/>
              <a:ea typeface="Cambria" panose="02040503050406030204" pitchFamily="18" charset="0"/>
              <a:cs typeface="Sigmar One"/>
              <a:sym typeface="Sigmar One"/>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59"/>
        <p:cNvGrpSpPr/>
        <p:nvPr/>
      </p:nvGrpSpPr>
      <p:grpSpPr>
        <a:xfrm>
          <a:off x="0" y="0"/>
          <a:ext cx="0" cy="0"/>
          <a:chOff x="0" y="0"/>
          <a:chExt cx="0" cy="0"/>
        </a:xfrm>
      </p:grpSpPr>
      <p:pic>
        <p:nvPicPr>
          <p:cNvPr id="7" name="图形 5">
            <a:extLst>
              <a:ext uri="{FF2B5EF4-FFF2-40B4-BE49-F238E27FC236}">
                <a16:creationId xmlns:a16="http://schemas.microsoft.com/office/drawing/2014/main" id="{C6842B16-3B03-C61E-3FA4-C83ABC4E487E}"/>
              </a:ext>
            </a:extLst>
          </p:cNvPr>
          <p:cNvPicPr>
            <a:picLocks noChangeAspect="1"/>
          </p:cNvPicPr>
          <p:nvPr/>
        </p:nvPicPr>
        <p:blipFill>
          <a:blip r:embed="rId3"/>
          <a:stretch>
            <a:fillRect/>
          </a:stretch>
        </p:blipFill>
        <p:spPr>
          <a:xfrm>
            <a:off x="1332810" y="517923"/>
            <a:ext cx="10231611" cy="5910956"/>
          </a:xfrm>
          <a:prstGeom prst="rect">
            <a:avLst/>
          </a:prstGeom>
        </p:spPr>
      </p:pic>
      <p:pic>
        <p:nvPicPr>
          <p:cNvPr id="8" name="Google Shape;101;p2">
            <a:extLst>
              <a:ext uri="{FF2B5EF4-FFF2-40B4-BE49-F238E27FC236}">
                <a16:creationId xmlns:a16="http://schemas.microsoft.com/office/drawing/2014/main" id="{2459655F-47E0-D618-FBCA-6D6760A9E9BB}"/>
              </a:ext>
            </a:extLst>
          </p:cNvPr>
          <p:cNvPicPr preferRelativeResize="0"/>
          <p:nvPr/>
        </p:nvPicPr>
        <p:blipFill rotWithShape="1">
          <a:blip r:embed="rId4"/>
          <a:srcRect t="23464" r="71083" b="46860"/>
          <a:stretch>
            <a:fillRect/>
          </a:stretch>
        </p:blipFill>
        <p:spPr>
          <a:xfrm>
            <a:off x="8874068" y="-718729"/>
            <a:ext cx="3406282" cy="3495660"/>
          </a:xfrm>
          <a:prstGeom prst="rect">
            <a:avLst/>
          </a:prstGeom>
          <a:noFill/>
          <a:ln>
            <a:noFill/>
          </a:ln>
        </p:spPr>
      </p:pic>
      <p:grpSp>
        <p:nvGrpSpPr>
          <p:cNvPr id="9" name="Group 2">
            <a:extLst>
              <a:ext uri="{FF2B5EF4-FFF2-40B4-BE49-F238E27FC236}">
                <a16:creationId xmlns:a16="http://schemas.microsoft.com/office/drawing/2014/main" id="{7FBF103D-4F1B-80C7-517D-7FDE8222198B}"/>
              </a:ext>
            </a:extLst>
          </p:cNvPr>
          <p:cNvGrpSpPr>
            <a:grpSpLocks noChangeAspect="1"/>
          </p:cNvGrpSpPr>
          <p:nvPr/>
        </p:nvGrpSpPr>
        <p:grpSpPr>
          <a:xfrm rot="139861">
            <a:off x="5216328" y="322884"/>
            <a:ext cx="2914589" cy="1347201"/>
            <a:chOff x="31755" y="-81945"/>
            <a:chExt cx="1844040" cy="2447955"/>
          </a:xfrm>
        </p:grpSpPr>
        <p:sp>
          <p:nvSpPr>
            <p:cNvPr id="10" name="Freeform 3">
              <a:extLst>
                <a:ext uri="{FF2B5EF4-FFF2-40B4-BE49-F238E27FC236}">
                  <a16:creationId xmlns:a16="http://schemas.microsoft.com/office/drawing/2014/main" id="{A4E67675-8F97-E6D2-6392-866EC1264A86}"/>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txBody>
            <a:bodyPr/>
            <a:lstStyle/>
            <a:p>
              <a:endParaRPr lang="en-US"/>
            </a:p>
          </p:txBody>
        </p:sp>
        <p:sp>
          <p:nvSpPr>
            <p:cNvPr id="11" name="Freeform 4">
              <a:extLst>
                <a:ext uri="{FF2B5EF4-FFF2-40B4-BE49-F238E27FC236}">
                  <a16:creationId xmlns:a16="http://schemas.microsoft.com/office/drawing/2014/main" id="{1E2D2A40-2600-4424-DCEF-FE3CA901DD9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5"/>
              <a:stretch>
                <a:fillRect l="-47" r="-47"/>
              </a:stretch>
            </a:blipFill>
          </p:spPr>
          <p:txBody>
            <a:bodyPr/>
            <a:lstStyle/>
            <a:p>
              <a:endParaRPr lang="en-US"/>
            </a:p>
          </p:txBody>
        </p:sp>
      </p:grpSp>
      <p:pic>
        <p:nvPicPr>
          <p:cNvPr id="13" name="Picture 12">
            <a:extLst>
              <a:ext uri="{FF2B5EF4-FFF2-40B4-BE49-F238E27FC236}">
                <a16:creationId xmlns:a16="http://schemas.microsoft.com/office/drawing/2014/main" id="{660FFB0F-42BD-17C8-E5BE-49DE62F73D19}"/>
              </a:ext>
            </a:extLst>
          </p:cNvPr>
          <p:cNvPicPr>
            <a:picLocks noChangeAspect="1"/>
          </p:cNvPicPr>
          <p:nvPr/>
        </p:nvPicPr>
        <p:blipFill>
          <a:blip r:embed="rId6"/>
          <a:stretch>
            <a:fillRect/>
          </a:stretch>
        </p:blipFill>
        <p:spPr>
          <a:xfrm>
            <a:off x="-1464022" y="2331720"/>
            <a:ext cx="4651094" cy="4890898"/>
          </a:xfrm>
          <a:prstGeom prst="rect">
            <a:avLst/>
          </a:prstGeom>
        </p:spPr>
      </p:pic>
      <p:sp>
        <p:nvSpPr>
          <p:cNvPr id="14" name="TextBox 13">
            <a:extLst>
              <a:ext uri="{FF2B5EF4-FFF2-40B4-BE49-F238E27FC236}">
                <a16:creationId xmlns:a16="http://schemas.microsoft.com/office/drawing/2014/main" id="{16A1CE8D-59DC-0B2D-DED5-C745D25BB2A3}"/>
              </a:ext>
            </a:extLst>
          </p:cNvPr>
          <p:cNvSpPr txBox="1"/>
          <p:nvPr/>
        </p:nvSpPr>
        <p:spPr>
          <a:xfrm>
            <a:off x="2017143" y="1904024"/>
            <a:ext cx="9401427"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srgbClr val="ED7D31">
                    <a:lumMod val="50000"/>
                  </a:srgbClr>
                </a:solidFill>
                <a:latin typeface="Cambria" panose="02040503050406030204" pitchFamily="18" charset="0"/>
                <a:ea typeface="Cambria" panose="02040503050406030204" pitchFamily="18" charset="0"/>
              </a:rPr>
              <a:t>Chọn</a:t>
            </a:r>
            <a:r>
              <a:rPr lang="en-US" sz="3600" b="1" dirty="0">
                <a:solidFill>
                  <a:srgbClr val="ED7D31">
                    <a:lumMod val="50000"/>
                  </a:srgbClr>
                </a:solidFill>
                <a:latin typeface="Cambria" panose="02040503050406030204" pitchFamily="18" charset="0"/>
                <a:ea typeface="Cambria" panose="02040503050406030204" pitchFamily="18" charset="0"/>
              </a:rPr>
              <a:t> 1 </a:t>
            </a:r>
            <a:r>
              <a:rPr lang="en-US" sz="3600" b="1" dirty="0" err="1">
                <a:solidFill>
                  <a:srgbClr val="ED7D31">
                    <a:lumMod val="50000"/>
                  </a:srgbClr>
                </a:solidFill>
                <a:latin typeface="Cambria" panose="02040503050406030204" pitchFamily="18" charset="0"/>
                <a:ea typeface="Cambria" panose="02040503050406030204" pitchFamily="18" charset="0"/>
              </a:rPr>
              <a:t>trong</a:t>
            </a:r>
            <a:r>
              <a:rPr lang="en-US" sz="3600" b="1" dirty="0">
                <a:solidFill>
                  <a:srgbClr val="ED7D31">
                    <a:lumMod val="50000"/>
                  </a:srgbClr>
                </a:solidFill>
                <a:latin typeface="Cambria" panose="02040503050406030204" pitchFamily="18" charset="0"/>
                <a:ea typeface="Cambria" panose="02040503050406030204" pitchFamily="18" charset="0"/>
              </a:rPr>
              <a:t> 2 </a:t>
            </a:r>
            <a:r>
              <a:rPr lang="en-US" sz="3600" b="1" dirty="0" err="1">
                <a:solidFill>
                  <a:srgbClr val="ED7D31">
                    <a:lumMod val="50000"/>
                  </a:srgbClr>
                </a:solidFill>
                <a:latin typeface="Cambria" panose="02040503050406030204" pitchFamily="18" charset="0"/>
                <a:ea typeface="Cambria" panose="02040503050406030204" pitchFamily="18" charset="0"/>
              </a:rPr>
              <a:t>đề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dưới</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đây</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1: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sóc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gắn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bó</a:t>
            </a:r>
            <a:r>
              <a:rPr lang="en-US" sz="3600" dirty="0">
                <a:latin typeface="Cambria" panose="02040503050406030204" pitchFamily="18" charset="0"/>
                <a:ea typeface="Cambria" panose="02040503050406030204" pitchFamily="18" charset="0"/>
              </a:rPr>
              <a:t>.</a:t>
            </a: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2: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a:t>
            </a:r>
            <a:r>
              <a:rPr lang="en-US" sz="3600" dirty="0">
                <a:latin typeface="Cambria" panose="02040503050406030204" pitchFamily="18" charset="0"/>
                <a:ea typeface="Cambria" panose="02040503050406030204" pitchFamily="18" charset="0"/>
              </a:rPr>
              <a:t> vi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algn="ctr" defTabSz="609630">
              <a:lnSpc>
                <a:spcPct val="140010"/>
              </a:lnSpc>
              <a:buClr>
                <a:srgbClr val="000000"/>
              </a:buClr>
            </a:pPr>
            <a:r>
              <a:rPr lang="en-US" sz="6000" b="1" kern="0" dirty="0">
                <a:solidFill>
                  <a:srgbClr val="FFFFFF"/>
                </a:solidFill>
                <a:latin typeface="Cambria" panose="02040503050406030204" pitchFamily="18" charset="0"/>
                <a:ea typeface="Cambria" panose="02040503050406030204" pitchFamily="18" charset="0"/>
                <a:cs typeface="Lobster"/>
                <a:sym typeface="Lobster"/>
              </a:rPr>
              <a:t>1.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Chuẩn</a:t>
            </a:r>
            <a:r>
              <a:rPr lang="en-US" sz="6000" b="1" kern="0" dirty="0">
                <a:solidFill>
                  <a:srgbClr val="FFFFFF"/>
                </a:solidFill>
                <a:latin typeface="Cambria" panose="02040503050406030204" pitchFamily="18" charset="0"/>
                <a:ea typeface="Cambria" panose="02040503050406030204" pitchFamily="18" charset="0"/>
                <a:cs typeface="Lobster"/>
                <a:sym typeface="Lobster"/>
              </a:rPr>
              <a:t>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bị</a:t>
            </a:r>
            <a:endParaRPr sz="14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123950" y="276226"/>
            <a:ext cx="9424767" cy="1362248"/>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grpSp>
          <p:sp>
            <p:nvSpPr>
              <p:cNvPr id="880" name="Google Shape;880;p9"/>
              <p:cNvSpPr/>
              <p:nvPr/>
            </p:nvSpPr>
            <p:spPr>
              <a:xfrm>
                <a:off x="1022994" y="457426"/>
                <a:ext cx="9399251" cy="1032088"/>
              </a:xfrm>
              <a:prstGeom prst="rect">
                <a:avLst/>
              </a:prstGeom>
              <a:noFill/>
              <a:ln>
                <a:noFill/>
              </a:ln>
            </p:spPr>
            <p:txBody>
              <a:bodyPr spcFirstLastPara="1" wrap="square" lIns="60950" tIns="30467" rIns="60950" bIns="30467" anchor="t" anchorCtr="0">
                <a:spAutoFit/>
              </a:bodyPr>
              <a:lstStyle/>
              <a:p>
                <a:pPr algn="just" defTabSz="609630">
                  <a:buClr>
                    <a:srgbClr val="000000"/>
                  </a:buClr>
                </a:pPr>
                <a:r>
                  <a:rPr lang="en-US" sz="2800" b="1" dirty="0" err="1">
                    <a:effectLst/>
                    <a:latin typeface="Cambria" panose="02040503050406030204" pitchFamily="18" charset="0"/>
                    <a:ea typeface="Cambria" panose="02040503050406030204" pitchFamily="18" charset="0"/>
                  </a:rPr>
                  <a:t>Bước</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Suy</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r>
                  <a:rPr lang="en-US" sz="2800" b="1" dirty="0">
                    <a:effectLst/>
                    <a:latin typeface="Cambria" panose="02040503050406030204" pitchFamily="18" charset="0"/>
                    <a:ea typeface="Cambria" panose="02040503050406030204" pitchFamily="18" charset="0"/>
                  </a:rPr>
                  <a:t> 1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mình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endParaRPr sz="16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pic>
        <p:nvPicPr>
          <p:cNvPr id="3" name="Picture 2">
            <a:extLst>
              <a:ext uri="{FF2B5EF4-FFF2-40B4-BE49-F238E27FC236}">
                <a16:creationId xmlns:a16="http://schemas.microsoft.com/office/drawing/2014/main" id="{1877E276-BE21-AC6B-07D0-FFFE9AC751EB}"/>
              </a:ext>
            </a:extLst>
          </p:cNvPr>
          <p:cNvPicPr>
            <a:picLocks noChangeAspect="1"/>
          </p:cNvPicPr>
          <p:nvPr/>
        </p:nvPicPr>
        <p:blipFill rotWithShape="1">
          <a:blip r:embed="rId4"/>
          <a:srcRect l="5437" r="652"/>
          <a:stretch/>
        </p:blipFill>
        <p:spPr>
          <a:xfrm>
            <a:off x="8875682" y="2246300"/>
            <a:ext cx="2481603" cy="1694186"/>
          </a:xfrm>
          <a:prstGeom prst="rect">
            <a:avLst/>
          </a:prstGeom>
        </p:spPr>
      </p:pic>
      <p:pic>
        <p:nvPicPr>
          <p:cNvPr id="4" name="Picture 2" descr="Mộc Viên.COM - Cờ Tướng Cờ Thế Sát chiêu của Kỳ vương Hồ Khánh Dương">
            <a:extLst>
              <a:ext uri="{FF2B5EF4-FFF2-40B4-BE49-F238E27FC236}">
                <a16:creationId xmlns:a16="http://schemas.microsoft.com/office/drawing/2014/main" id="{C8C6552D-C26C-94BD-61FA-EEDA3FD70B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52" t="13687" r="6557"/>
          <a:stretch/>
        </p:blipFill>
        <p:spPr bwMode="auto">
          <a:xfrm>
            <a:off x="752185" y="2248343"/>
            <a:ext cx="2705943" cy="1702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P 18 bài văn tả con chó lớp 2 - Tập làm văn lớp 2">
            <a:extLst>
              <a:ext uri="{FF2B5EF4-FFF2-40B4-BE49-F238E27FC236}">
                <a16:creationId xmlns:a16="http://schemas.microsoft.com/office/drawing/2014/main" id="{8C435685-4518-4A75-4D7B-9EDD84C07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2" t="1930" r="15160"/>
          <a:stretch/>
        </p:blipFill>
        <p:spPr bwMode="auto">
          <a:xfrm>
            <a:off x="4914239" y="2122412"/>
            <a:ext cx="2831095" cy="184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n chim sáo | Gx.Tân Hương">
            <a:extLst>
              <a:ext uri="{FF2B5EF4-FFF2-40B4-BE49-F238E27FC236}">
                <a16:creationId xmlns:a16="http://schemas.microsoft.com/office/drawing/2014/main" id="{A512C339-FDC2-9585-9CB9-1FF26A063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500" y="4481890"/>
            <a:ext cx="2586538" cy="1847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1C004CC-1696-60D5-F3E4-39CE2D3D8264}"/>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4972627" y="4467322"/>
            <a:ext cx="2714317" cy="1818966"/>
          </a:xfrm>
          <a:prstGeom prst="rect">
            <a:avLst/>
          </a:prstGeom>
        </p:spPr>
      </p:pic>
      <p:pic>
        <p:nvPicPr>
          <p:cNvPr id="10" name="Picture 9">
            <a:extLst>
              <a:ext uri="{FF2B5EF4-FFF2-40B4-BE49-F238E27FC236}">
                <a16:creationId xmlns:a16="http://schemas.microsoft.com/office/drawing/2014/main" id="{16069C58-CC01-698C-663B-F252F91D08E0}"/>
              </a:ext>
            </a:extLst>
          </p:cNvPr>
          <p:cNvPicPr>
            <a:picLocks noChangeAspect="1"/>
          </p:cNvPicPr>
          <p:nvPr/>
        </p:nvPicPr>
        <p:blipFill rotWithShape="1">
          <a:blip r:embed="rId9">
            <a:extLst>
              <a:ext uri="{28A0092B-C50C-407E-A947-70E740481C1C}">
                <a14:useLocalDpi xmlns:a14="http://schemas.microsoft.com/office/drawing/2010/main" val="0"/>
              </a:ext>
            </a:extLst>
          </a:blip>
          <a:srcRect t="8075"/>
          <a:stretch/>
        </p:blipFill>
        <p:spPr>
          <a:xfrm>
            <a:off x="590940" y="4482717"/>
            <a:ext cx="2737121" cy="1723813"/>
          </a:xfrm>
          <a:prstGeom prst="rect">
            <a:avLst/>
          </a:prstGeom>
        </p:spPr>
      </p:pic>
      <p:sp>
        <p:nvSpPr>
          <p:cNvPr id="11" name="TextBox 10">
            <a:extLst>
              <a:ext uri="{FF2B5EF4-FFF2-40B4-BE49-F238E27FC236}">
                <a16:creationId xmlns:a16="http://schemas.microsoft.com/office/drawing/2014/main" id="{86A8FAAC-55E4-BCE3-5F4C-342A32313F19}"/>
              </a:ext>
            </a:extLst>
          </p:cNvPr>
          <p:cNvSpPr txBox="1"/>
          <p:nvPr/>
        </p:nvSpPr>
        <p:spPr>
          <a:xfrm>
            <a:off x="591101" y="380259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Hổ</a:t>
            </a:r>
          </a:p>
        </p:txBody>
      </p:sp>
      <p:sp>
        <p:nvSpPr>
          <p:cNvPr id="13" name="TextBox 12">
            <a:extLst>
              <a:ext uri="{FF2B5EF4-FFF2-40B4-BE49-F238E27FC236}">
                <a16:creationId xmlns:a16="http://schemas.microsoft.com/office/drawing/2014/main" id="{43DCB8AF-42B8-0FBD-165E-A564EA1CD205}"/>
              </a:ext>
            </a:extLst>
          </p:cNvPr>
          <p:cNvSpPr txBox="1"/>
          <p:nvPr/>
        </p:nvSpPr>
        <p:spPr>
          <a:xfrm>
            <a:off x="8593874" y="3861508"/>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Thỏ</a:t>
            </a:r>
          </a:p>
        </p:txBody>
      </p:sp>
      <p:sp>
        <p:nvSpPr>
          <p:cNvPr id="15" name="TextBox 14">
            <a:extLst>
              <a:ext uri="{FF2B5EF4-FFF2-40B4-BE49-F238E27FC236}">
                <a16:creationId xmlns:a16="http://schemas.microsoft.com/office/drawing/2014/main" id="{9ECE4A4D-4A55-4389-F47C-581DBF23EAE1}"/>
              </a:ext>
            </a:extLst>
          </p:cNvPr>
          <p:cNvSpPr txBox="1"/>
          <p:nvPr/>
        </p:nvSpPr>
        <p:spPr>
          <a:xfrm>
            <a:off x="4814387" y="392528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Chó</a:t>
            </a:r>
          </a:p>
        </p:txBody>
      </p:sp>
      <p:sp>
        <p:nvSpPr>
          <p:cNvPr id="16" name="TextBox 15">
            <a:extLst>
              <a:ext uri="{FF2B5EF4-FFF2-40B4-BE49-F238E27FC236}">
                <a16:creationId xmlns:a16="http://schemas.microsoft.com/office/drawing/2014/main" id="{98A6C635-0952-E44A-C2FC-EB78E9834ED3}"/>
              </a:ext>
            </a:extLst>
          </p:cNvPr>
          <p:cNvSpPr txBox="1"/>
          <p:nvPr/>
        </p:nvSpPr>
        <p:spPr>
          <a:xfrm>
            <a:off x="8712375" y="6273225"/>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Chim</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sáo</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BCDBA4B-D82F-6CBB-459F-F778F4DA2C59}"/>
              </a:ext>
            </a:extLst>
          </p:cNvPr>
          <p:cNvSpPr txBox="1"/>
          <p:nvPr/>
        </p:nvSpPr>
        <p:spPr>
          <a:xfrm>
            <a:off x="533855" y="614554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Cá chép vàng</a:t>
            </a:r>
          </a:p>
        </p:txBody>
      </p:sp>
      <p:sp>
        <p:nvSpPr>
          <p:cNvPr id="18" name="TextBox 17">
            <a:extLst>
              <a:ext uri="{FF2B5EF4-FFF2-40B4-BE49-F238E27FC236}">
                <a16:creationId xmlns:a16="http://schemas.microsoft.com/office/drawing/2014/main" id="{07E1A826-24A8-62D1-F900-35C9C0E5A339}"/>
              </a:ext>
            </a:extLst>
          </p:cNvPr>
          <p:cNvSpPr txBox="1"/>
          <p:nvPr/>
        </p:nvSpPr>
        <p:spPr>
          <a:xfrm>
            <a:off x="4865073" y="619889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Gà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B9F0BC26-E96B-4C68-B61D-FB921D90BC7E}:264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68</TotalTime>
  <Words>873</Words>
  <Application>Microsoft Office PowerPoint</Application>
  <PresentationFormat>Widescreen</PresentationFormat>
  <Paragraphs>121</Paragraphs>
  <Slides>21</Slides>
  <Notes>18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맑은 고딕</vt:lpstr>
      <vt:lpstr>Arial</vt:lpstr>
      <vt:lpstr>Avenir</vt:lpstr>
      <vt:lpstr>Calibri</vt:lpstr>
      <vt:lpstr>Calibri Light</vt:lpstr>
      <vt:lpstr>Cambria</vt:lpstr>
      <vt:lpstr>等线</vt:lpstr>
      <vt:lpstr>Lobster</vt:lpstr>
      <vt:lpstr>Sigmar One</vt:lpstr>
      <vt:lpstr>Time nes New Roman</vt:lpstr>
      <vt:lpstr>Times New Roman</vt:lpstr>
      <vt:lpstr>WoodType-Demi</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HaiPhong</cp:lastModifiedBy>
  <cp:revision>43</cp:revision>
  <dcterms:created xsi:type="dcterms:W3CDTF">2023-10-10T01:58:50Z</dcterms:created>
  <dcterms:modified xsi:type="dcterms:W3CDTF">2024-12-12T04:00:09Z</dcterms:modified>
  <cp:category>9Slide.vn</cp:category>
</cp:coreProperties>
</file>