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sldIdLst>
    <p:sldId id="346" r:id="rId2"/>
    <p:sldId id="336" r:id="rId3"/>
    <p:sldId id="258" r:id="rId4"/>
    <p:sldId id="296" r:id="rId5"/>
    <p:sldId id="337" r:id="rId6"/>
    <p:sldId id="338" r:id="rId7"/>
    <p:sldId id="339" r:id="rId8"/>
    <p:sldId id="340" r:id="rId9"/>
    <p:sldId id="341" r:id="rId10"/>
    <p:sldId id="342" r:id="rId11"/>
    <p:sldId id="343" r:id="rId12"/>
    <p:sldId id="344" r:id="rId13"/>
    <p:sldId id="345"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194086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223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18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9F60-54AD-28E3-360E-4768AA0285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7F1FD6-D5CA-E19D-F076-3EF63D734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F96AE7-5695-E2DB-D704-AEFB4C3C6247}"/>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5" name="Footer Placeholder 4">
            <a:extLst>
              <a:ext uri="{FF2B5EF4-FFF2-40B4-BE49-F238E27FC236}">
                <a16:creationId xmlns:a16="http://schemas.microsoft.com/office/drawing/2014/main" id="{960526A4-7925-A5AE-14FB-F9F887F31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FBDD2-F674-60F5-B602-92DEAED1B787}"/>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79101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F041-9000-5216-EBD7-6D19CE4CA3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DFCF04-93A6-B24A-52C7-E371708AC6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B022-B29F-A85B-54EA-91F827C7AFE7}"/>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5" name="Footer Placeholder 4">
            <a:extLst>
              <a:ext uri="{FF2B5EF4-FFF2-40B4-BE49-F238E27FC236}">
                <a16:creationId xmlns:a16="http://schemas.microsoft.com/office/drawing/2014/main" id="{6707E64B-8F01-15C1-C864-DDC09D86E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43DF-1012-F2AF-99D0-8C0BB4720492}"/>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71496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46C31-0130-7A72-DF51-D4E9E8B5A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0DE653-CF61-1369-1C38-C7183379CD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BEF28-35DD-C658-BC63-FC49E20D6887}"/>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5" name="Footer Placeholder 4">
            <a:extLst>
              <a:ext uri="{FF2B5EF4-FFF2-40B4-BE49-F238E27FC236}">
                <a16:creationId xmlns:a16="http://schemas.microsoft.com/office/drawing/2014/main" id="{01D301A9-C203-7379-9F71-C7DE305F1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AB824-4D42-5328-3252-7AA841F80D0D}"/>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9624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4059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BF6E-9B02-3057-5F82-F3BB889EE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7FC00-503A-427F-F324-686B15B73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A1A9E-A951-369A-7274-359136C29439}"/>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5" name="Footer Placeholder 4">
            <a:extLst>
              <a:ext uri="{FF2B5EF4-FFF2-40B4-BE49-F238E27FC236}">
                <a16:creationId xmlns:a16="http://schemas.microsoft.com/office/drawing/2014/main" id="{EF301206-8AD8-F52E-AA89-5D36EF94D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EB7B-AF6B-3BF1-6A44-C9BF430B6C7D}"/>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308884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184C-D704-0180-40BC-39C363D0B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ED50AD-9F17-71EE-277B-9D99FD2FB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808DA2-1EB0-FF58-FB1E-9D61B452A7FD}"/>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5" name="Footer Placeholder 4">
            <a:extLst>
              <a:ext uri="{FF2B5EF4-FFF2-40B4-BE49-F238E27FC236}">
                <a16:creationId xmlns:a16="http://schemas.microsoft.com/office/drawing/2014/main" id="{FF3077CD-BB6D-0B02-DE19-C8532E740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D940D-363A-9A91-97EC-816D59379FAC}"/>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81486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93FF-2A2B-7A98-7D78-3294638CF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A545-3456-9C45-B006-8514947F8A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86F4D-8EDF-98A4-7161-2E8AF5B97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F6CF7-7FB7-354D-4B5D-7C282F531E7A}"/>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6" name="Footer Placeholder 5">
            <a:extLst>
              <a:ext uri="{FF2B5EF4-FFF2-40B4-BE49-F238E27FC236}">
                <a16:creationId xmlns:a16="http://schemas.microsoft.com/office/drawing/2014/main" id="{53BF93D0-CFD7-04FB-013C-A1371CB4A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71C6F-4665-4097-A9E2-D57B44C91640}"/>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28009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665B-7A69-29E7-A704-3066FD63E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03F081-A90B-82A4-273D-152824319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AEDA-5C86-BAA2-3100-3BE52B9A3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3B21A-B21A-7E4D-445F-B7300BAE73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624B3-68BE-3C71-B5C4-C034864617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87D403-E3C7-ECD3-6E87-B67BD50E6377}"/>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8" name="Footer Placeholder 7">
            <a:extLst>
              <a:ext uri="{FF2B5EF4-FFF2-40B4-BE49-F238E27FC236}">
                <a16:creationId xmlns:a16="http://schemas.microsoft.com/office/drawing/2014/main" id="{2FB39BFA-9F70-DCB7-533F-D976485665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839C1B-8241-D1C2-9818-A5A579DD5F53}"/>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98794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816F-689E-8200-E152-CA11FB3104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FB8F4C-125E-E046-A20C-E6FCEF0703BE}"/>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4" name="Footer Placeholder 3">
            <a:extLst>
              <a:ext uri="{FF2B5EF4-FFF2-40B4-BE49-F238E27FC236}">
                <a16:creationId xmlns:a16="http://schemas.microsoft.com/office/drawing/2014/main" id="{41487340-C657-46D7-201D-8B21EACD19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61B92-3E7C-6CF4-A779-E06A570FF543}"/>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38981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8D01F-7466-6A9C-B04B-92BE1339F7DB}"/>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3" name="Footer Placeholder 2">
            <a:extLst>
              <a:ext uri="{FF2B5EF4-FFF2-40B4-BE49-F238E27FC236}">
                <a16:creationId xmlns:a16="http://schemas.microsoft.com/office/drawing/2014/main" id="{3DED6B5A-087A-060F-4982-C0F6E35AA7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5677F2-A49C-65D6-1C9D-5E2B2523CC52}"/>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91174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EBB4-34AD-C287-5403-D9FF7FB36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B447E4-B7AF-7BBA-8035-E37E951E5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8DCC10-9844-60DD-D65E-C27A28125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6BAE5-B713-E521-16A9-357B943ED769}"/>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6" name="Footer Placeholder 5">
            <a:extLst>
              <a:ext uri="{FF2B5EF4-FFF2-40B4-BE49-F238E27FC236}">
                <a16:creationId xmlns:a16="http://schemas.microsoft.com/office/drawing/2014/main" id="{AD8C8614-DF17-DF76-4FE6-D436FECD4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B6B5E-3D23-45AF-C093-FF91500DE607}"/>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281453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E744-52C8-15AC-C8D9-6F38D8D21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ABB46-8752-2A84-0F70-DE712AD6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962D2-E9F8-BD64-156B-12233DFCD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A277E3-E911-AE84-2D65-F6DEC6AD9E84}"/>
              </a:ext>
            </a:extLst>
          </p:cNvPr>
          <p:cNvSpPr>
            <a:spLocks noGrp="1"/>
          </p:cNvSpPr>
          <p:nvPr>
            <p:ph type="dt" sz="half" idx="10"/>
          </p:nvPr>
        </p:nvSpPr>
        <p:spPr/>
        <p:txBody>
          <a:bodyPr/>
          <a:lstStyle/>
          <a:p>
            <a:fld id="{CCEABB73-D6BE-48F5-BB8D-255B8A3AF089}" type="datetimeFigureOut">
              <a:rPr lang="en-US" smtClean="0"/>
              <a:t>12/12/2024</a:t>
            </a:fld>
            <a:endParaRPr lang="en-US"/>
          </a:p>
        </p:txBody>
      </p:sp>
      <p:sp>
        <p:nvSpPr>
          <p:cNvPr id="6" name="Footer Placeholder 5">
            <a:extLst>
              <a:ext uri="{FF2B5EF4-FFF2-40B4-BE49-F238E27FC236}">
                <a16:creationId xmlns:a16="http://schemas.microsoft.com/office/drawing/2014/main" id="{3BD34A49-78A3-70D6-EFEC-FF1DF8808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FB768-FC0D-C525-CAD9-C9951B3A554F}"/>
              </a:ext>
            </a:extLst>
          </p:cNvPr>
          <p:cNvSpPr>
            <a:spLocks noGrp="1"/>
          </p:cNvSpPr>
          <p:nvPr>
            <p:ph type="sldNum" sz="quarter" idx="12"/>
          </p:nvPr>
        </p:nvSpPr>
        <p:spPr/>
        <p:txBody>
          <a:bodyPr/>
          <a:lstStyle/>
          <a:p>
            <a:fld id="{4674EF93-AC00-499D-B5E4-ABAC8832414E}" type="slidenum">
              <a:rPr lang="en-US" smtClean="0"/>
              <a:t>‹#›</a:t>
            </a:fld>
            <a:endParaRPr lang="en-US"/>
          </a:p>
        </p:txBody>
      </p:sp>
    </p:spTree>
    <p:extLst>
      <p:ext uri="{BB962C8B-B14F-4D97-AF65-F5344CB8AC3E}">
        <p14:creationId xmlns:p14="http://schemas.microsoft.com/office/powerpoint/2010/main" val="163734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135828-7DEA-D478-9296-9E7CFA335E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C7722E8-0C88-4377-118E-9B65E915E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C97C1-B378-577F-9E3D-7E4165DA8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C1BFC-C710-5F83-DFAE-AE87620C5D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ABB73-D6BE-48F5-BB8D-255B8A3AF089}" type="datetimeFigureOut">
              <a:rPr lang="en-US" smtClean="0"/>
              <a:t>12/12/2024</a:t>
            </a:fld>
            <a:endParaRPr lang="en-US"/>
          </a:p>
        </p:txBody>
      </p:sp>
      <p:sp>
        <p:nvSpPr>
          <p:cNvPr id="5" name="Footer Placeholder 4">
            <a:extLst>
              <a:ext uri="{FF2B5EF4-FFF2-40B4-BE49-F238E27FC236}">
                <a16:creationId xmlns:a16="http://schemas.microsoft.com/office/drawing/2014/main" id="{F3D0BA0B-7E99-27CB-BC5C-FD8FC4420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BB08A2-2D74-A71D-E3FD-BB1C43828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4EF93-AC00-499D-B5E4-ABAC8832414E}" type="slidenum">
              <a:rPr lang="en-US" smtClean="0"/>
              <a:t>‹#›</a:t>
            </a:fld>
            <a:endParaRPr lang="en-US"/>
          </a:p>
        </p:txBody>
      </p:sp>
    </p:spTree>
    <p:extLst>
      <p:ext uri="{BB962C8B-B14F-4D97-AF65-F5344CB8AC3E}">
        <p14:creationId xmlns:p14="http://schemas.microsoft.com/office/powerpoint/2010/main" val="12459560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3.png"/><Relationship Id="rId3" Type="http://schemas.openxmlformats.org/officeDocument/2006/relationships/image" Target="../media/image29.svg"/><Relationship Id="rId7" Type="http://schemas.openxmlformats.org/officeDocument/2006/relationships/image" Target="../media/image30.png"/><Relationship Id="rId12" Type="http://schemas.openxmlformats.org/officeDocument/2006/relationships/image" Target="../media/image37.svg"/><Relationship Id="rId2" Type="http://schemas.openxmlformats.org/officeDocument/2006/relationships/image" Target="../media/image27.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31.svg"/><Relationship Id="rId15" Type="http://schemas.openxmlformats.org/officeDocument/2006/relationships/image" Target="../media/image35.png"/><Relationship Id="rId10" Type="http://schemas.openxmlformats.org/officeDocument/2006/relationships/image" Target="../media/image35.sv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5.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43.sv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705" y="0"/>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241861" y="209511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 VIỆT </a:t>
            </a:r>
            <a:r>
              <a:rPr lang="vi-VN"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819387" y="1321992"/>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a:t>
            </a:r>
            <a:r>
              <a:rPr lang="en-US" sz="3200" b="1"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2025 </a:t>
            </a:r>
            <a:endPar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706136" y="2933950"/>
            <a:ext cx="9431957" cy="738355"/>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4000" b="1" dirty="0" err="1" smtClean="0">
                <a:solidFill>
                  <a:srgbClr val="FF0000"/>
                </a:solidFill>
                <a:latin typeface="Times New Roman" panose="02020603050405020304" pitchFamily="18" charset="0"/>
                <a:cs typeface="Times New Roman" panose="02020603050405020304" pitchFamily="18" charset="0"/>
              </a:rPr>
              <a:t>Viết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Luyện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viết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đoạn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văn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miêu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tả</a:t>
            </a:r>
            <a:r>
              <a:rPr lang="en-US" sz="4000" b="1" dirty="0" smtClean="0">
                <a:solidFill>
                  <a:srgbClr val="FF0000"/>
                </a:solidFill>
                <a:latin typeface="Times New Roman" panose="02020603050405020304" pitchFamily="18" charset="0"/>
                <a:cs typeface="Times New Roman" panose="02020603050405020304" pitchFamily="18" charset="0"/>
              </a:rPr>
              <a:t> con </a:t>
            </a:r>
            <a:r>
              <a:rPr lang="en-US" sz="4000" b="1" dirty="0" err="1" smtClean="0">
                <a:solidFill>
                  <a:srgbClr val="FF0000"/>
                </a:solidFill>
                <a:latin typeface="Times New Roman" panose="02020603050405020304" pitchFamily="18" charset="0"/>
                <a:cs typeface="Times New Roman" panose="02020603050405020304" pitchFamily="18" charset="0"/>
              </a:rPr>
              <a:t>vật</a:t>
            </a: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18305" y="4290961"/>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431923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1076325"/>
            <a:ext cx="4927305" cy="461962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nhân hóa</a:t>
            </a:r>
            <a:r>
              <a:rPr lang="vi-VN" sz="3600" b="1" dirty="0">
                <a:solidFill>
                  <a:srgbClr val="002060"/>
                </a:solidFill>
                <a:latin typeface="Calibri"/>
                <a:ea typeface="Calibri"/>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5"/>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err="1">
                <a:solidFill>
                  <a:srgbClr val="002060"/>
                </a:solidFill>
                <a:latin typeface="Calibri"/>
                <a:ea typeface="Calibri"/>
                <a:cs typeface="Calibri"/>
                <a:sym typeface="Calibri"/>
              </a:rPr>
              <a:t>Ví</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dụ</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Em</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thích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cách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miêu</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tả</a:t>
            </a:r>
            <a:r>
              <a:rPr lang="en-US" sz="3600" b="1" dirty="0">
                <a:solidFill>
                  <a:srgbClr val="002060"/>
                </a:solidFill>
                <a:latin typeface="Calibri"/>
                <a:ea typeface="Calibri"/>
                <a:cs typeface="Calibri"/>
                <a:sym typeface="Calibri"/>
              </a:rPr>
              <a:t> con </a:t>
            </a:r>
            <a:r>
              <a:rPr lang="en-US" sz="3600" b="1" dirty="0" err="1">
                <a:solidFill>
                  <a:srgbClr val="002060"/>
                </a:solidFill>
                <a:latin typeface="Calibri"/>
                <a:ea typeface="Calibri"/>
                <a:cs typeface="Calibri"/>
                <a:sym typeface="Calibri"/>
              </a:rPr>
              <a:t>vật</a:t>
            </a:r>
            <a:r>
              <a:rPr lang="en-US" sz="3600" b="1" dirty="0">
                <a:solidFill>
                  <a:srgbClr val="002060"/>
                </a:solidFill>
                <a:latin typeface="Calibri"/>
                <a:ea typeface="Calibri"/>
                <a:cs typeface="Calibri"/>
                <a:sym typeface="Calibri"/>
              </a:rPr>
              <a:t> ở </a:t>
            </a:r>
            <a:r>
              <a:rPr lang="en-US" sz="3600" b="1" dirty="0" err="1">
                <a:solidFill>
                  <a:srgbClr val="002060"/>
                </a:solidFill>
                <a:latin typeface="Calibri"/>
                <a:ea typeface="Calibri"/>
                <a:cs typeface="Calibri"/>
                <a:sym typeface="Calibri"/>
              </a:rPr>
              <a:t>đoạn</a:t>
            </a:r>
            <a:r>
              <a:rPr lang="en-US" sz="3600" b="1" dirty="0">
                <a:solidFill>
                  <a:srgbClr val="002060"/>
                </a:solidFill>
                <a:latin typeface="Calibri"/>
                <a:ea typeface="Calibri"/>
                <a:cs typeface="Calibri"/>
                <a:sym typeface="Calibri"/>
              </a:rPr>
              <a:t> 1 </a:t>
            </a:r>
            <a:r>
              <a:rPr lang="en-US" sz="3600" b="1" dirty="0" err="1">
                <a:solidFill>
                  <a:srgbClr val="002060"/>
                </a:solidFill>
                <a:latin typeface="Calibri"/>
                <a:ea typeface="Calibri"/>
                <a:cs typeface="Calibri"/>
                <a:sym typeface="Calibri"/>
              </a:rPr>
              <a:t>vì</a:t>
            </a:r>
            <a:r>
              <a:rPr lang="en-US" sz="3600" b="1" dirty="0">
                <a:solidFill>
                  <a:srgbClr val="002060"/>
                </a:solidFill>
                <a:latin typeface="Calibri"/>
                <a:ea typeface="Calibri"/>
                <a:cs typeface="Calibri"/>
                <a:sym typeface="Calibri"/>
              </a:rPr>
              <a:t> t</a:t>
            </a:r>
            <a:r>
              <a:rPr lang="vi-VN" sz="3600" b="1" dirty="0">
                <a:solidFill>
                  <a:srgbClr val="002060"/>
                </a:solidFill>
                <a:latin typeface="Calibri"/>
                <a:ea typeface="Calibri"/>
                <a:cs typeface="Calibri"/>
                <a:sym typeface="Calibri"/>
              </a:rPr>
              <a:t>ác giả sử dụng nhiều từ ngữ gợi tả </a:t>
            </a:r>
            <a:r>
              <a:rPr lang="en-US" sz="3600" b="1" dirty="0">
                <a:solidFill>
                  <a:srgbClr val="002060"/>
                </a:solidFill>
                <a:latin typeface="Calibri"/>
                <a:ea typeface="Calibri"/>
                <a:cs typeface="Calibri"/>
                <a:sym typeface="Calibri"/>
              </a:rPr>
              <a:t> </a:t>
            </a:r>
            <a:r>
              <a:rPr lang="vi-VN" sz="3600" b="1" dirty="0">
                <a:solidFill>
                  <a:srgbClr val="002060"/>
                </a:solidFill>
                <a:latin typeface="Calibri"/>
                <a:ea typeface="Calibri"/>
                <a:cs typeface="Calibri"/>
                <a:sym typeface="Calibri"/>
              </a:rPr>
              <a:t>giúp cho con ong được miêu tả một cách rất chi tiết, chân thực</a:t>
            </a:r>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4"/>
          <a:stretch>
            <a:fillRect/>
          </a:stretch>
        </p:blipFill>
        <p:spPr>
          <a:xfrm>
            <a:off x="1481137" y="1885949"/>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66877" y="477907"/>
            <a:ext cx="11043306" cy="5756323"/>
          </a:xfrm>
          <a:prstGeom prst="rect">
            <a:avLst/>
          </a:prstGeom>
        </p:spPr>
      </p:pic>
      <p:pic>
        <p:nvPicPr>
          <p:cNvPr id="3" name="Picture 3"/>
          <p:cNvPicPr>
            <a:picLocks noChangeAspect="1"/>
          </p:cNvPicPr>
          <p:nvPr/>
        </p:nvPicPr>
        <p:blipFill>
          <a:blip r:embed="rId4" cstate="hq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60057" y="4830579"/>
            <a:ext cx="3846143" cy="2408647"/>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544665" y="4706584"/>
            <a:ext cx="1923071" cy="1204323"/>
          </a:xfrm>
          <a:prstGeom prst="rect">
            <a:avLst/>
          </a:prstGeom>
        </p:spPr>
      </p:pic>
      <p:pic>
        <p:nvPicPr>
          <p:cNvPr id="5" name="Picture 5"/>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62634" y="4618759"/>
            <a:ext cx="1648434" cy="103233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r="41169" b="40998"/>
          <a:stretch>
            <a:fillRect/>
          </a:stretch>
        </p:blipFill>
        <p:spPr>
          <a:xfrm rot="-9005201">
            <a:off x="9729547" y="-1479898"/>
            <a:ext cx="4874289" cy="3684663"/>
          </a:xfrm>
          <a:prstGeom prst="rect">
            <a:avLst/>
          </a:prstGeom>
        </p:spPr>
      </p:pic>
      <p:pic>
        <p:nvPicPr>
          <p:cNvPr id="7" name="Picture 7"/>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67042" b="63578"/>
          <a:stretch>
            <a:fillRect/>
          </a:stretch>
        </p:blipFill>
        <p:spPr>
          <a:xfrm>
            <a:off x="6095838" y="6060403"/>
            <a:ext cx="397485" cy="38381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67042" b="63578"/>
          <a:stretch>
            <a:fillRect/>
          </a:stretch>
        </p:blipFill>
        <p:spPr>
          <a:xfrm>
            <a:off x="-1946081" y="-695829"/>
            <a:ext cx="1422809" cy="1373868"/>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67042" b="63578"/>
          <a:stretch>
            <a:fillRect/>
          </a:stretch>
        </p:blipFill>
        <p:spPr>
          <a:xfrm>
            <a:off x="6096000" y="292090"/>
            <a:ext cx="653739" cy="631252"/>
          </a:xfrm>
          <a:prstGeom prst="rect">
            <a:avLst/>
          </a:prstGeom>
        </p:spPr>
      </p:pic>
      <p:pic>
        <p:nvPicPr>
          <p:cNvPr id="10" name="Picture 10"/>
          <p:cNvPicPr>
            <a:picLocks noChangeAspect="1"/>
          </p:cNvPicPr>
          <p:nvPr/>
        </p:nvPicPr>
        <p:blipFill>
          <a:blip r:embed="rId14"/>
          <a:srcRect/>
          <a:stretch>
            <a:fillRect/>
          </a:stretch>
        </p:blipFill>
        <p:spPr>
          <a:xfrm rot="-147168">
            <a:off x="14066484" y="2025032"/>
            <a:ext cx="4015663" cy="4474276"/>
          </a:xfrm>
          <a:prstGeom prst="rect">
            <a:avLst/>
          </a:prstGeom>
        </p:spPr>
      </p:pic>
      <p:grpSp>
        <p:nvGrpSpPr>
          <p:cNvPr id="19" name="Group 6"/>
          <p:cNvGrpSpPr/>
          <p:nvPr/>
        </p:nvGrpSpPr>
        <p:grpSpPr>
          <a:xfrm>
            <a:off x="7983783" y="3209233"/>
            <a:ext cx="3672940" cy="3534414"/>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B35F">
                <a:alpha val="34902"/>
              </a:srgbClr>
            </a:solidFill>
          </p:spPr>
          <p:txBody>
            <a:bodyPr/>
            <a:lstStyle/>
            <a:p>
              <a:endParaRPr lang="en-US"/>
            </a:p>
          </p:txBody>
        </p:sp>
      </p:grpSp>
      <p:grpSp>
        <p:nvGrpSpPr>
          <p:cNvPr id="21" name="Group 10"/>
          <p:cNvGrpSpPr/>
          <p:nvPr/>
        </p:nvGrpSpPr>
        <p:grpSpPr>
          <a:xfrm>
            <a:off x="6529157" y="484547"/>
            <a:ext cx="3724663" cy="3356067"/>
            <a:chOff x="0" y="0"/>
            <a:chExt cx="6350000" cy="6350000"/>
          </a:xfrm>
        </p:grpSpPr>
        <p:sp>
          <p:nvSpPr>
            <p:cNvPr id="22"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E1E">
                <a:alpha val="34902"/>
              </a:srgbClr>
            </a:solidFill>
          </p:spPr>
          <p:txBody>
            <a:bodyPr/>
            <a:lstStyle/>
            <a:p>
              <a:endParaRPr lang="en-US"/>
            </a:p>
          </p:txBody>
        </p:sp>
      </p:grpSp>
      <p:sp>
        <p:nvSpPr>
          <p:cNvPr id="16" name="TextBox 13"/>
          <p:cNvSpPr txBox="1"/>
          <p:nvPr/>
        </p:nvSpPr>
        <p:spPr>
          <a:xfrm>
            <a:off x="8328991" y="4352150"/>
            <a:ext cx="2802835" cy="1559338"/>
          </a:xfrm>
          <a:prstGeom prst="rect">
            <a:avLst/>
          </a:prstGeom>
        </p:spPr>
        <p:txBody>
          <a:bodyPr wrap="square" lIns="0" tIns="0" rIns="0" bIns="0" rtlCol="0" anchor="t">
            <a:spAutoFit/>
          </a:bodyPr>
          <a:lstStyle/>
          <a:p>
            <a:pPr algn="ctr" defTabSz="609630">
              <a:lnSpc>
                <a:spcPct val="150000"/>
              </a:lnSpc>
            </a:pP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Chuẩn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bị</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bài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mới</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6622640" y="1115799"/>
            <a:ext cx="3622870" cy="1661993"/>
          </a:xfrm>
          <a:prstGeom prst="rect">
            <a:avLst/>
          </a:prstGeom>
        </p:spPr>
        <p:txBody>
          <a:bodyPr wrap="square" lIns="0" tIns="0" rIns="0" bIns="0" rtlCol="0" anchor="t">
            <a:spAutoFit/>
          </a:bodyPr>
          <a:lstStyle/>
          <a:p>
            <a:pPr algn="ctr" defTabSz="609630">
              <a:lnSpc>
                <a:spcPct val="150000"/>
              </a:lnSpc>
            </a:pPr>
            <a:r>
              <a:rPr lang="en-US" sz="3600" b="1" dirty="0">
                <a:solidFill>
                  <a:prstClr val="black"/>
                </a:solidFill>
                <a:latin typeface="Times New Roman" panose="02020603050405020304" pitchFamily="18" charset="0"/>
                <a:cs typeface="Times New Roman" panose="02020603050405020304" pitchFamily="18" charset="0"/>
              </a:rPr>
              <a:t>- Hoàn </a:t>
            </a:r>
            <a:r>
              <a:rPr lang="en-US" sz="3600" b="1" dirty="0" err="1">
                <a:solidFill>
                  <a:prstClr val="black"/>
                </a:solidFill>
                <a:latin typeface="Times New Roman" panose="02020603050405020304" pitchFamily="18" charset="0"/>
                <a:cs typeface="Times New Roman" panose="02020603050405020304" pitchFamily="18" charset="0"/>
              </a:rPr>
              <a:t>thành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đoạn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vào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vở</a:t>
            </a:r>
            <a:r>
              <a:rPr lang="en-US" sz="3600" b="1" dirty="0">
                <a:solidFill>
                  <a:prstClr val="black"/>
                </a:solidFill>
                <a:latin typeface="Times New Roman" panose="02020603050405020304" pitchFamily="18" charset="0"/>
                <a:cs typeface="Times New Roman" panose="02020603050405020304" pitchFamily="18" charset="0"/>
              </a:rPr>
              <a:t>.</a:t>
            </a:r>
          </a:p>
        </p:txBody>
      </p:sp>
      <p:pic>
        <p:nvPicPr>
          <p:cNvPr id="23" name="Picture 15"/>
          <p:cNvPicPr>
            <a:picLocks noChangeAspect="1"/>
          </p:cNvPicPr>
          <p:nvPr/>
        </p:nvPicPr>
        <p:blipFill>
          <a:blip r:embed="rId15"/>
          <a:srcRect/>
          <a:stretch>
            <a:fillRect/>
          </a:stretch>
        </p:blipFill>
        <p:spPr>
          <a:xfrm>
            <a:off x="-392317" y="292090"/>
            <a:ext cx="7483710" cy="6807058"/>
          </a:xfrm>
          <a:prstGeom prst="rect">
            <a:avLst/>
          </a:prstGeom>
        </p:spPr>
      </p:pic>
      <p:pic>
        <p:nvPicPr>
          <p:cNvPr id="11" name="Picture 10">
            <a:extLst>
              <a:ext uri="{FF2B5EF4-FFF2-40B4-BE49-F238E27FC236}">
                <a16:creationId xmlns:a16="http://schemas.microsoft.com/office/drawing/2014/main" id="{8A21CB60-CC71-E0D1-45A1-8621689C709E}"/>
              </a:ext>
            </a:extLst>
          </p:cNvPr>
          <p:cNvPicPr>
            <a:picLocks noChangeAspect="1"/>
          </p:cNvPicPr>
          <p:nvPr/>
        </p:nvPicPr>
        <p:blipFill>
          <a:blip r:embed="rId16"/>
          <a:stretch>
            <a:fillRect/>
          </a:stretch>
        </p:blipFill>
        <p:spPr>
          <a:xfrm>
            <a:off x="2400959" y="3539613"/>
            <a:ext cx="3316511" cy="19861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txBody>
            <a:bodyPr/>
            <a:lstStyle/>
            <a:p>
              <a:endParaRPr lang="en-US"/>
            </a:p>
          </p:txBody>
        </p:sp>
      </p:grpSp>
      <p:pic>
        <p:nvPicPr>
          <p:cNvPr id="5" name="Picture 5"/>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DCC89F3E-FE51-EB3D-5351-C197315DDA17}"/>
              </a:ext>
            </a:extLst>
          </p:cNvPr>
          <p:cNvPicPr>
            <a:picLocks noChangeAspect="1"/>
          </p:cNvPicPr>
          <p:nvPr/>
        </p:nvPicPr>
        <p:blipFill>
          <a:blip r:embed="rId13"/>
          <a:stretch>
            <a:fillRect/>
          </a:stretch>
        </p:blipFill>
        <p:spPr>
          <a:xfrm>
            <a:off x="4643720" y="1624388"/>
            <a:ext cx="6657409" cy="45236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68140" y="5734638"/>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163339" y="191108"/>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917053" y="2221887"/>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rPr>
              <a:t>KHỞI</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rPr>
              <a:t> ĐỘNG</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ndParaRPr>
          </a:p>
        </p:txBody>
      </p:sp>
    </p:spTree>
    <p:extLst>
      <p:ext uri="{BB962C8B-B14F-4D97-AF65-F5344CB8AC3E}">
        <p14:creationId xmlns:p14="http://schemas.microsoft.com/office/powerpoint/2010/main" val="342312751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998" y="211628"/>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mượt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sớm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gì ăn no.</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Bụng to mắt bíp.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Mồm kêu ụt ịt.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 thở phì phò.</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pic>
        <p:nvPicPr>
          <p:cNvPr id="1030" name="Picture 6" descr="595.387 hình ảnh về con thỏ, dễ thương đáng yêu nhất - Mua bán hình ảnh  shutterstock giá rẻ chỉ từ 3.000 đ trong 2 phú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901"/>
          <a:stretch/>
        </p:blipFill>
        <p:spPr bwMode="auto">
          <a:xfrm>
            <a:off x="472197" y="1805862"/>
            <a:ext cx="2413454" cy="2018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ều gì đàn ông có còn phụ nữ thì không? - VnExpres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362"/>
          <a:stretch/>
        </p:blipFill>
        <p:spPr bwMode="auto">
          <a:xfrm>
            <a:off x="9116680" y="1190511"/>
            <a:ext cx="2409263" cy="2972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 Gà Trống Biểu Tượng Thiết Kế Phim Hoạt Hình đầy Màu Sắc-phim Hoạt Hình  Véc Tơ-miễn Phí Vector Miễn Phí Tải Về"/>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4283"/>
          <a:stretch/>
        </p:blipFill>
        <p:spPr bwMode="auto">
          <a:xfrm>
            <a:off x="424909" y="3899237"/>
            <a:ext cx="1980832" cy="2897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vẽ tranh tô màu CON HEO || How to Draw a Cartoon Pig - YouTube"/>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t="12102" r="30069" b="10721"/>
          <a:stretch/>
        </p:blipFill>
        <p:spPr bwMode="auto">
          <a:xfrm>
            <a:off x="9095111" y="4388754"/>
            <a:ext cx="2815192" cy="2330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4</a:t>
            </a:r>
          </a:p>
        </p:txBody>
      </p:sp>
    </p:spTree>
    <p:extLst>
      <p:ext uri="{BB962C8B-B14F-4D97-AF65-F5344CB8AC3E}">
        <p14:creationId xmlns:p14="http://schemas.microsoft.com/office/powerpoint/2010/main" val="1898740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4"/>
                                        </p:tgtEl>
                                        <p:attrNameLst>
                                          <p:attrName>style.visibility</p:attrName>
                                        </p:attrNameLst>
                                      </p:cBhvr>
                                      <p:to>
                                        <p:strVal val="visible"/>
                                      </p:to>
                                    </p:set>
                                    <p:animEffect transition="in" filter="fade">
                                      <p:cBhvr>
                                        <p:cTn id="82" dur="500"/>
                                        <p:tgtEl>
                                          <p:spTgt spid="1034"/>
                                        </p:tgtEl>
                                      </p:cBhvr>
                                    </p:animEffec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fade">
                                      <p:cBhvr>
                                        <p:cTn id="100" dur="500"/>
                                        <p:tgtEl>
                                          <p:spTgt spid="1036"/>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2121630"/>
            <a:ext cx="1876473" cy="42830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874850" y="2945571"/>
            <a:ext cx="2304288"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1440" y="4562899"/>
            <a:ext cx="12283440" cy="2295101"/>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41579" r="44063" b="10955"/>
          <a:stretch/>
        </p:blipFill>
        <p:spPr>
          <a:xfrm>
            <a:off x="2409115" y="435164"/>
            <a:ext cx="2557578"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9212603" y="1385594"/>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6" name="Picture 5">
            <a:extLst>
              <a:ext uri="{FF2B5EF4-FFF2-40B4-BE49-F238E27FC236}">
                <a16:creationId xmlns:a16="http://schemas.microsoft.com/office/drawing/2014/main" id="{74C504A5-68E8-1F43-9E0A-5E943CF25D39}"/>
              </a:ext>
            </a:extLst>
          </p:cNvPr>
          <p:cNvPicPr>
            <a:picLocks noChangeAspect="1"/>
          </p:cNvPicPr>
          <p:nvPr/>
        </p:nvPicPr>
        <p:blipFill>
          <a:blip r:embed="rId10"/>
          <a:stretch>
            <a:fillRect/>
          </a:stretch>
        </p:blipFill>
        <p:spPr>
          <a:xfrm>
            <a:off x="3532284" y="659420"/>
            <a:ext cx="4548010" cy="743776"/>
          </a:xfrm>
          <a:prstGeom prst="rect">
            <a:avLst/>
          </a:prstGeom>
        </p:spPr>
      </p:pic>
      <p:pic>
        <p:nvPicPr>
          <p:cNvPr id="9" name="Picture 8">
            <a:extLst>
              <a:ext uri="{FF2B5EF4-FFF2-40B4-BE49-F238E27FC236}">
                <a16:creationId xmlns:a16="http://schemas.microsoft.com/office/drawing/2014/main" id="{BDB35C60-6AE3-2467-6A26-A05F9E0F61FF}"/>
              </a:ext>
            </a:extLst>
          </p:cNvPr>
          <p:cNvPicPr>
            <a:picLocks noChangeAspect="1"/>
          </p:cNvPicPr>
          <p:nvPr/>
        </p:nvPicPr>
        <p:blipFill>
          <a:blip r:embed="rId11"/>
          <a:stretch>
            <a:fillRect/>
          </a:stretch>
        </p:blipFill>
        <p:spPr>
          <a:xfrm>
            <a:off x="2409115" y="1492834"/>
            <a:ext cx="7120745" cy="2231329"/>
          </a:xfrm>
          <a:prstGeom prst="rect">
            <a:avLst/>
          </a:prstGeom>
        </p:spPr>
      </p:pic>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1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250"/>
                                        <p:tgtEl>
                                          <p:spTgt spid="15"/>
                                        </p:tgtEl>
                                      </p:cBhvr>
                                    </p:animEffect>
                                    <p:anim calcmode="lin" valueType="num">
                                      <p:cBhvr>
                                        <p:cTn id="14" dur="1250" fill="hold"/>
                                        <p:tgtEl>
                                          <p:spTgt spid="15"/>
                                        </p:tgtEl>
                                        <p:attrNameLst>
                                          <p:attrName>ppt_x</p:attrName>
                                        </p:attrNameLst>
                                      </p:cBhvr>
                                      <p:tavLst>
                                        <p:tav tm="0">
                                          <p:val>
                                            <p:strVal val="#ppt_x"/>
                                          </p:val>
                                        </p:tav>
                                        <p:tav tm="100000">
                                          <p:val>
                                            <p:strVal val="#ppt_x"/>
                                          </p:val>
                                        </p:tav>
                                      </p:tavLst>
                                    </p:anim>
                                    <p:anim calcmode="lin" valueType="num">
                                      <p:cBhvr>
                                        <p:cTn id="15" dur="125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250"/>
                                        <p:tgtEl>
                                          <p:spTgt spid="10"/>
                                        </p:tgtEl>
                                      </p:cBhvr>
                                    </p:animEffect>
                                    <p:anim calcmode="lin" valueType="num">
                                      <p:cBhvr>
                                        <p:cTn id="19" dur="1250" fill="hold"/>
                                        <p:tgtEl>
                                          <p:spTgt spid="10"/>
                                        </p:tgtEl>
                                        <p:attrNameLst>
                                          <p:attrName>ppt_x</p:attrName>
                                        </p:attrNameLst>
                                      </p:cBhvr>
                                      <p:tavLst>
                                        <p:tav tm="0">
                                          <p:val>
                                            <p:strVal val="#ppt_x"/>
                                          </p:val>
                                        </p:tav>
                                        <p:tav tm="100000">
                                          <p:val>
                                            <p:strVal val="#ppt_x"/>
                                          </p:val>
                                        </p:tav>
                                      </p:tavLst>
                                    </p:anim>
                                    <p:anim calcmode="lin" valueType="num">
                                      <p:cBhvr>
                                        <p:cTn id="20"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rPr>
              <a:t>LUYỆN</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ea typeface="+mn-ea"/>
                <a:cs typeface="+mn-cs"/>
              </a:rPr>
              <a:t> TẬP</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a typeface="+mn-ea"/>
              <a:cs typeface="+mn-cs"/>
            </a:endParaRPr>
          </a:p>
        </p:txBody>
      </p:sp>
    </p:spTree>
    <p:extLst>
      <p:ext uri="{BB962C8B-B14F-4D97-AF65-F5344CB8AC3E}">
        <p14:creationId xmlns:p14="http://schemas.microsoft.com/office/powerpoint/2010/main" val="307265728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cầu</a:t>
            </a:r>
            <a:r>
              <a:rPr lang="en-US" sz="40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4000" b="1" dirty="0">
                <a:solidFill>
                  <a:srgbClr val="002060"/>
                </a:solidFill>
              </a:rPr>
              <a:t>b.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từ</a:t>
            </a:r>
            <a:r>
              <a:rPr lang="en-US" sz="4000" b="1" dirty="0">
                <a:solidFill>
                  <a:srgbClr val="002060"/>
                </a:solidFill>
              </a:rPr>
              <a:t> </a:t>
            </a:r>
            <a:r>
              <a:rPr lang="en-US" sz="4000" b="1" dirty="0" err="1">
                <a:solidFill>
                  <a:srgbClr val="002060"/>
                </a:solidFill>
              </a:rPr>
              <a:t>ngữ</a:t>
            </a:r>
            <a:r>
              <a:rPr lang="en-US" sz="4000" b="1" dirty="0">
                <a:solidFill>
                  <a:srgbClr val="002060"/>
                </a:solidFill>
              </a:rPr>
              <a:t> in </a:t>
            </a:r>
            <a:r>
              <a:rPr lang="en-US" sz="4000" b="1" dirty="0" err="1">
                <a:solidFill>
                  <a:srgbClr val="002060"/>
                </a:solidFill>
              </a:rPr>
              <a:t>đậm</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đoạn</a:t>
            </a:r>
            <a:r>
              <a:rPr lang="en-US" sz="4000" b="1" dirty="0">
                <a:solidFill>
                  <a:srgbClr val="002060"/>
                </a:solidFill>
              </a:rPr>
              <a:t> </a:t>
            </a:r>
            <a:r>
              <a:rPr lang="en-US" sz="4000" b="1" dirty="0" err="1">
                <a:solidFill>
                  <a:srgbClr val="002060"/>
                </a:solidFill>
              </a:rPr>
              <a:t>văn</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đối</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việc</a:t>
            </a:r>
            <a:r>
              <a:rPr lang="en-US" sz="4000" b="1" dirty="0">
                <a:solidFill>
                  <a:srgbClr val="002060"/>
                </a:solidFill>
              </a:rPr>
              <a:t> </a:t>
            </a:r>
            <a:r>
              <a:rPr lang="en-US" sz="4000" b="1" dirty="0" err="1">
                <a:solidFill>
                  <a:srgbClr val="002060"/>
                </a:solidFill>
              </a:rPr>
              <a:t>miêu</a:t>
            </a:r>
            <a:r>
              <a:rPr lang="en-US" sz="4000" b="1" dirty="0">
                <a:solidFill>
                  <a:srgbClr val="002060"/>
                </a:solidFill>
              </a:rPr>
              <a:t> </a:t>
            </a:r>
            <a:r>
              <a:rPr lang="en-US" sz="4000" b="1" dirty="0" err="1">
                <a:solidFill>
                  <a:srgbClr val="002060"/>
                </a:solidFill>
              </a:rPr>
              <a:t>tả</a:t>
            </a:r>
            <a:r>
              <a:rPr lang="en-US" sz="4000" b="1" dirty="0">
                <a:solidFill>
                  <a:srgbClr val="002060"/>
                </a:solidFill>
              </a:rPr>
              <a:t> con </a:t>
            </a:r>
            <a:r>
              <a:rPr lang="en-US" sz="4000" b="1" dirty="0" err="1">
                <a:solidFill>
                  <a:srgbClr val="002060"/>
                </a:solidFill>
              </a:rPr>
              <a:t>vật</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866900"/>
            <a:ext cx="4927305" cy="2239703"/>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a:solidFill>
                  <a:srgbClr val="002060"/>
                </a:solidFill>
                <a:latin typeface="Calibri"/>
                <a:ea typeface="Calibri"/>
                <a:cs typeface="Calibri"/>
                <a:sym typeface="Calibri"/>
              </a:rPr>
              <a:t>Các từ ngữ in đậm là các tính từ, giúp cho việc miêu tả con vật trở nên cụ thể sinh động hơn.</a:t>
            </a:r>
            <a:endParaRPr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723900"/>
            <a:ext cx="4927305" cy="486727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so sánh </a:t>
            </a:r>
            <a:r>
              <a:rPr lang="vi-VN" sz="3600" b="1" dirty="0">
                <a:solidFill>
                  <a:srgbClr val="002060"/>
                </a:solidFill>
                <a:latin typeface="Calibri"/>
                <a:ea typeface="Calibri"/>
                <a:cs typeface="Calibri"/>
                <a:sym typeface="Calibri"/>
              </a:rPr>
              <a:t>để miêu tả hoạt động của con vật và môi trường xung quanh</a:t>
            </a:r>
            <a:endParaRPr lang="en-US" sz="3600" b="1" dirty="0">
              <a:solidFill>
                <a:srgbClr val="002060"/>
              </a:solidFill>
              <a:latin typeface="Calibri"/>
              <a:ea typeface="Calibri"/>
              <a:cs typeface="Calibri"/>
              <a:sym typeface="Calibri"/>
            </a:endParaRPr>
          </a:p>
          <a:p>
            <a:pPr lvl="0" algn="just"/>
            <a:r>
              <a:rPr lang="en-US" sz="3600" b="1" dirty="0">
                <a:solidFill>
                  <a:srgbClr val="002060"/>
                </a:solidFill>
                <a:latin typeface="Calibri"/>
                <a:ea typeface="Calibri"/>
                <a:cs typeface="Calibri"/>
                <a:sym typeface="Calibri"/>
              </a:rPr>
              <a:t>N</a:t>
            </a:r>
            <a:r>
              <a:rPr lang="vi-VN" sz="3600" b="1" dirty="0">
                <a:solidFill>
                  <a:srgbClr val="002060"/>
                </a:solidFill>
                <a:latin typeface="Calibri"/>
                <a:ea typeface="Calibri"/>
                <a:cs typeface="Calibri"/>
                <a:sym typeface="Calibri"/>
              </a:rPr>
              <a:t>ó giúp cho con vật và hoạt động của nó trở nên sinh động hơn.</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5"/>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9F0BC26-E96B-4C68-B61D-FB921D90BC7E}:264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TotalTime>
  <Words>396</Words>
  <Application>Microsoft Office PowerPoint</Application>
  <PresentationFormat>Widescreen</PresentationFormat>
  <Paragraphs>44</Paragraphs>
  <Slides>15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Cambria</vt:lpstr>
      <vt:lpstr>等线</vt:lpstr>
      <vt:lpstr>iCiel Cadena</vt:lpstr>
      <vt:lpstr>Tahoma</vt:lpstr>
      <vt:lpstr>Time nes New Roman</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HaiPhong</cp:lastModifiedBy>
  <cp:revision>31</cp:revision>
  <dcterms:created xsi:type="dcterms:W3CDTF">2023-10-10T00:08:07Z</dcterms:created>
  <dcterms:modified xsi:type="dcterms:W3CDTF">2024-12-12T03:51:07Z</dcterms:modified>
  <cp:category>9Slide.vn</cp:category>
</cp:coreProperties>
</file>