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7" r:id="rId2"/>
  </p:sldMasterIdLst>
  <p:notesMasterIdLst>
    <p:notesMasterId r:id="rId18"/>
  </p:notesMasterIdLst>
  <p:handoutMasterIdLst>
    <p:handoutMasterId r:id="rId19"/>
  </p:handoutMasterIdLst>
  <p:sldIdLst>
    <p:sldId id="11696" r:id="rId3"/>
    <p:sldId id="335" r:id="rId4"/>
    <p:sldId id="312" r:id="rId5"/>
    <p:sldId id="337" r:id="rId6"/>
    <p:sldId id="338" r:id="rId7"/>
    <p:sldId id="314" r:id="rId8"/>
    <p:sldId id="11687" r:id="rId9"/>
    <p:sldId id="11688" r:id="rId10"/>
    <p:sldId id="11689" r:id="rId11"/>
    <p:sldId id="11690" r:id="rId12"/>
    <p:sldId id="11691" r:id="rId13"/>
    <p:sldId id="11692" r:id="rId14"/>
    <p:sldId id="11693" r:id="rId15"/>
    <p:sldId id="11694" r:id="rId16"/>
    <p:sldId id="11695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7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95D1B1-DE74-C76F-1324-D64D4EB316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8410B4-817C-3E82-5815-FC408E6FA8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B036E-FEC3-45E4-A439-BBEA4EB2B61D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52C32F-2BC4-A622-6402-E30C3CD5C4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E8BE5-65B8-D569-12FD-CBBF779993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D7D38-487B-463B-BEC2-E747164F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53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48F21-A729-4AEF-9B09-BA25062DFC8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41C6C-ED77-4877-927B-0AE0C3885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8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BD4E7-7B34-46A3-8632-218B51A52F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322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990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88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358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548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740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389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199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293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904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519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591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444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26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877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7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8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2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3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5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7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3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30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7733CC-50DC-4B28-BA51-B918D3CF16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01800" y="-21437600"/>
            <a:ext cx="6858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DC8710-42DA-4F01-81F3-807F65C27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600" y="168656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5B8E2-F121-4527-8596-D6B86922B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7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9488" r="156" b="52440"/>
          <a:stretch>
            <a:fillRect/>
          </a:stretch>
        </p:blipFill>
        <p:spPr bwMode="auto">
          <a:xfrm>
            <a:off x="0" y="3429000"/>
            <a:ext cx="12192000" cy="34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2" b="-1"/>
          <a:stretch>
            <a:fillRect/>
          </a:stretch>
        </p:blipFill>
        <p:spPr bwMode="auto">
          <a:xfrm>
            <a:off x="0" y="-9126"/>
            <a:ext cx="12192000" cy="35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4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8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106" y="1997529"/>
            <a:ext cx="2286206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2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8984917-8E34-0CFE-F55D-FF8EA4DAAE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880" y="153670"/>
            <a:ext cx="1268730" cy="126873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475A23F-DB05-856C-4F0C-29BFE420BC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91" y="8976828"/>
            <a:ext cx="1268730" cy="126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0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01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3" Type="http://schemas.openxmlformats.org/officeDocument/2006/relationships/tags" Target="../tags/tag6.xml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3.png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0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6" y="0"/>
            <a:ext cx="12192000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26739" y="3878583"/>
            <a:ext cx="548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Giáo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viên</a:t>
            </a:r>
            <a:r>
              <a:rPr kumimoji="0" lang="en-US" sz="3200" b="1" i="1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: Trịnh Thị Mơ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12948" y="2207417"/>
            <a:ext cx="1071522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MÔN: TIẾNG VIỆT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LUYỆN TỪ VÀ CÂU: DẤU GẠCH NGANG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97729" y="39950"/>
            <a:ext cx="982657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 TIỂU HỌC QUANG TRUNG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 kết nối tri thức với cuộc sống – Lớp 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Năm học 2024-2025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38077" y="3231749"/>
            <a:ext cx="6781800" cy="31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54987" y="3309023"/>
            <a:ext cx="6781800" cy="31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82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5E6BFA5-3095-4A11-A64A-772A3C469509}"/>
              </a:ext>
            </a:extLst>
          </p:cNvPr>
          <p:cNvGrpSpPr/>
          <p:nvPr/>
        </p:nvGrpSpPr>
        <p:grpSpPr>
          <a:xfrm>
            <a:off x="-1798955" y="-252095"/>
            <a:ext cx="15784195" cy="9225280"/>
            <a:chOff x="-1798955" y="-252095"/>
            <a:chExt cx="15784195" cy="9225280"/>
          </a:xfrm>
        </p:grpSpPr>
        <p:pic>
          <p:nvPicPr>
            <p:cNvPr id="10" name="Google Shape;7152;p41">
              <a:extLst>
                <a:ext uri="{FF2B5EF4-FFF2-40B4-BE49-F238E27FC236}">
                  <a16:creationId xmlns:a16="http://schemas.microsoft.com/office/drawing/2014/main" id="{51321F3D-1FD7-428C-AC4C-D445E1C29CB2}"/>
                </a:ext>
              </a:extLst>
            </p:cNvPr>
            <p:cNvPicPr preferRelativeResize="0"/>
            <p:nvPr/>
          </p:nvPicPr>
          <p:blipFill>
            <a:blip r:embed="rId4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>
              <a:extLst>
                <a:ext uri="{FF2B5EF4-FFF2-40B4-BE49-F238E27FC236}">
                  <a16:creationId xmlns:a16="http://schemas.microsoft.com/office/drawing/2014/main" id="{0D33FA31-00E2-4596-B36E-C0D05B2AC845}"/>
                </a:ext>
              </a:extLst>
            </p:cNvPr>
            <p:cNvPicPr preferRelativeResize="0"/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>
              <a:extLst>
                <a:ext uri="{FF2B5EF4-FFF2-40B4-BE49-F238E27FC236}">
                  <a16:creationId xmlns:a16="http://schemas.microsoft.com/office/drawing/2014/main" id="{F1326827-6B5E-4DF7-A918-597F52A4D79C}"/>
                </a:ext>
              </a:extLst>
            </p:cNvPr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矩形: 圆角 5">
            <a:extLst>
              <a:ext uri="{FF2B5EF4-FFF2-40B4-BE49-F238E27FC236}">
                <a16:creationId xmlns:a16="http://schemas.microsoft.com/office/drawing/2014/main" id="{5DEF10DD-DCEF-4B4A-A014-8AE40862AED8}"/>
              </a:ext>
            </a:extLst>
          </p:cNvPr>
          <p:cNvSpPr/>
          <p:nvPr/>
        </p:nvSpPr>
        <p:spPr>
          <a:xfrm>
            <a:off x="476864" y="346587"/>
            <a:ext cx="11238271" cy="6164826"/>
          </a:xfrm>
          <a:prstGeom prst="roundRect">
            <a:avLst>
              <a:gd name="adj" fmla="val 18690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36号-正文宋楷" panose="020000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596D7A-06DC-82C3-9619-B9AC08501C69}"/>
              </a:ext>
            </a:extLst>
          </p:cNvPr>
          <p:cNvSpPr txBox="1"/>
          <p:nvPr/>
        </p:nvSpPr>
        <p:spPr>
          <a:xfrm>
            <a:off x="932873" y="969819"/>
            <a:ext cx="10317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Chương trình học bổng “Vì mái trường xanh” đã đến với các em học sinh khắp ba miền Bắc – Trung – Nam.</a:t>
            </a:r>
          </a:p>
        </p:txBody>
      </p:sp>
      <p:grpSp>
        <p:nvGrpSpPr>
          <p:cNvPr id="5" name="组合 26">
            <a:extLst>
              <a:ext uri="{FF2B5EF4-FFF2-40B4-BE49-F238E27FC236}">
                <a16:creationId xmlns:a16="http://schemas.microsoft.com/office/drawing/2014/main" id="{060E2D8B-5994-50D5-E4C4-E5B5DDEE0A66}"/>
              </a:ext>
            </a:extLst>
          </p:cNvPr>
          <p:cNvGrpSpPr/>
          <p:nvPr/>
        </p:nvGrpSpPr>
        <p:grpSpPr>
          <a:xfrm>
            <a:off x="628073" y="2479534"/>
            <a:ext cx="11443854" cy="2286429"/>
            <a:chOff x="613391" y="3437823"/>
            <a:chExt cx="5869296" cy="1902470"/>
          </a:xfrm>
        </p:grpSpPr>
        <p:pic>
          <p:nvPicPr>
            <p:cNvPr id="6" name="图片 11">
              <a:extLst>
                <a:ext uri="{FF2B5EF4-FFF2-40B4-BE49-F238E27FC236}">
                  <a16:creationId xmlns:a16="http://schemas.microsoft.com/office/drawing/2014/main" id="{0BD93937-41B9-CE58-A835-3D6558B5B5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28" b="60652"/>
            <a:stretch/>
          </p:blipFill>
          <p:spPr>
            <a:xfrm>
              <a:off x="613391" y="3437823"/>
              <a:ext cx="5869296" cy="1902470"/>
            </a:xfrm>
            <a:prstGeom prst="rect">
              <a:avLst/>
            </a:prstGeom>
          </p:spPr>
        </p:pic>
        <p:sp>
          <p:nvSpPr>
            <p:cNvPr id="7" name="文本框 13">
              <a:extLst>
                <a:ext uri="{FF2B5EF4-FFF2-40B4-BE49-F238E27FC236}">
                  <a16:creationId xmlns:a16="http://schemas.microsoft.com/office/drawing/2014/main" id="{C9C7D925-354D-DA57-0076-DF8F1FC855D7}"/>
                </a:ext>
              </a:extLst>
            </p:cNvPr>
            <p:cNvSpPr txBox="1"/>
            <p:nvPr/>
          </p:nvSpPr>
          <p:spPr>
            <a:xfrm>
              <a:off x="1371600" y="3847961"/>
              <a:ext cx="4070259" cy="943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ấu gạch ngang dùng để nối các từ ngữ trong một liên danh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5C6A6AA-90D5-C7D2-5330-5F389EF3EC3D}"/>
              </a:ext>
            </a:extLst>
          </p:cNvPr>
          <p:cNvSpPr/>
          <p:nvPr/>
        </p:nvSpPr>
        <p:spPr>
          <a:xfrm>
            <a:off x="6918036" y="1634836"/>
            <a:ext cx="323273" cy="3140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卡通简体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71D032-1155-3560-B733-499BCBE83118}"/>
              </a:ext>
            </a:extLst>
          </p:cNvPr>
          <p:cNvSpPr/>
          <p:nvPr/>
        </p:nvSpPr>
        <p:spPr>
          <a:xfrm>
            <a:off x="8331200" y="1634836"/>
            <a:ext cx="323273" cy="3140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卡通简体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327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5E6BFA5-3095-4A11-A64A-772A3C469509}"/>
              </a:ext>
            </a:extLst>
          </p:cNvPr>
          <p:cNvGrpSpPr/>
          <p:nvPr/>
        </p:nvGrpSpPr>
        <p:grpSpPr>
          <a:xfrm>
            <a:off x="-1798955" y="-252095"/>
            <a:ext cx="15784195" cy="9225280"/>
            <a:chOff x="-1798955" y="-252095"/>
            <a:chExt cx="15784195" cy="9225280"/>
          </a:xfrm>
        </p:grpSpPr>
        <p:pic>
          <p:nvPicPr>
            <p:cNvPr id="10" name="Google Shape;7152;p41">
              <a:extLst>
                <a:ext uri="{FF2B5EF4-FFF2-40B4-BE49-F238E27FC236}">
                  <a16:creationId xmlns:a16="http://schemas.microsoft.com/office/drawing/2014/main" id="{51321F3D-1FD7-428C-AC4C-D445E1C29CB2}"/>
                </a:ext>
              </a:extLst>
            </p:cNvPr>
            <p:cNvPicPr preferRelativeResize="0"/>
            <p:nvPr/>
          </p:nvPicPr>
          <p:blipFill>
            <a:blip r:embed="rId4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>
              <a:extLst>
                <a:ext uri="{FF2B5EF4-FFF2-40B4-BE49-F238E27FC236}">
                  <a16:creationId xmlns:a16="http://schemas.microsoft.com/office/drawing/2014/main" id="{0D33FA31-00E2-4596-B36E-C0D05B2AC845}"/>
                </a:ext>
              </a:extLst>
            </p:cNvPr>
            <p:cNvPicPr preferRelativeResize="0"/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>
              <a:extLst>
                <a:ext uri="{FF2B5EF4-FFF2-40B4-BE49-F238E27FC236}">
                  <a16:creationId xmlns:a16="http://schemas.microsoft.com/office/drawing/2014/main" id="{F1326827-6B5E-4DF7-A918-597F52A4D79C}"/>
                </a:ext>
              </a:extLst>
            </p:cNvPr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矩形: 圆角 5">
            <a:extLst>
              <a:ext uri="{FF2B5EF4-FFF2-40B4-BE49-F238E27FC236}">
                <a16:creationId xmlns:a16="http://schemas.microsoft.com/office/drawing/2014/main" id="{5DEF10DD-DCEF-4B4A-A014-8AE40862AED8}"/>
              </a:ext>
            </a:extLst>
          </p:cNvPr>
          <p:cNvSpPr/>
          <p:nvPr/>
        </p:nvSpPr>
        <p:spPr>
          <a:xfrm>
            <a:off x="476864" y="346587"/>
            <a:ext cx="11238271" cy="6164826"/>
          </a:xfrm>
          <a:prstGeom prst="roundRect">
            <a:avLst>
              <a:gd name="adj" fmla="val 18690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36号-正文宋楷" panose="02000000000000000000" pitchFamily="2" charset="-122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C97ABD-9065-2D58-DCEB-9A63FCB4E9FB}"/>
              </a:ext>
            </a:extLst>
          </p:cNvPr>
          <p:cNvGrpSpPr/>
          <p:nvPr/>
        </p:nvGrpSpPr>
        <p:grpSpPr>
          <a:xfrm>
            <a:off x="924479" y="1789884"/>
            <a:ext cx="4000285" cy="2784952"/>
            <a:chOff x="4669971" y="1083367"/>
            <a:chExt cx="5774633" cy="5774633"/>
          </a:xfrm>
        </p:grpSpPr>
        <p:pic>
          <p:nvPicPr>
            <p:cNvPr id="11" name="图片 5">
              <a:extLst>
                <a:ext uri="{FF2B5EF4-FFF2-40B4-BE49-F238E27FC236}">
                  <a16:creationId xmlns:a16="http://schemas.microsoft.com/office/drawing/2014/main" id="{AA3E5D3E-B380-694F-597E-216E530F0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971" y="1083367"/>
              <a:ext cx="5774633" cy="577463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925F85-EDE2-DDAE-64A9-0D95281F1E5A}"/>
                </a:ext>
              </a:extLst>
            </p:cNvPr>
            <p:cNvSpPr txBox="1"/>
            <p:nvPr/>
          </p:nvSpPr>
          <p:spPr>
            <a:xfrm>
              <a:off x="5344765" y="2618353"/>
              <a:ext cx="42291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b="1" dirty="0" err="1">
                  <a:latin typeface="Cambria" panose="02040503050406030204" pitchFamily="18" charset="0"/>
                </a:rPr>
                <a:t>Dấu</a:t>
              </a:r>
              <a:r>
                <a:rPr lang="en-US" sz="4800" b="1" dirty="0">
                  <a:latin typeface="Cambria" panose="02040503050406030204" pitchFamily="18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</a:rPr>
                <a:t>gạch</a:t>
              </a:r>
              <a:r>
                <a:rPr lang="en-US" sz="4800" b="1" dirty="0">
                  <a:latin typeface="Cambria" panose="02040503050406030204" pitchFamily="18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</a:rPr>
                <a:t>ngang</a:t>
              </a:r>
              <a:endParaRPr lang="en-US" sz="4800" b="1" dirty="0">
                <a:latin typeface="Cambria" panose="02040503050406030204" pitchFamily="18" charset="0"/>
              </a:endParaRPr>
            </a:p>
          </p:txBody>
        </p:sp>
      </p:grpSp>
      <p:cxnSp>
        <p:nvCxnSpPr>
          <p:cNvPr id="16" name="Google Shape;828;p6">
            <a:extLst>
              <a:ext uri="{FF2B5EF4-FFF2-40B4-BE49-F238E27FC236}">
                <a16:creationId xmlns:a16="http://schemas.microsoft.com/office/drawing/2014/main" id="{A08DEAB5-B77E-67E9-D12A-AF5F37592D76}"/>
              </a:ext>
            </a:extLst>
          </p:cNvPr>
          <p:cNvCxnSpPr/>
          <p:nvPr/>
        </p:nvCxnSpPr>
        <p:spPr>
          <a:xfrm rot="10800000" flipH="1">
            <a:off x="4736923" y="1610939"/>
            <a:ext cx="1117600" cy="1339855"/>
          </a:xfrm>
          <a:prstGeom prst="straightConnector1">
            <a:avLst/>
          </a:prstGeom>
          <a:noFill/>
          <a:ln w="76200" cap="flat" cmpd="sng">
            <a:solidFill>
              <a:srgbClr val="205867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7" name="Google Shape;829;p6">
            <a:extLst>
              <a:ext uri="{FF2B5EF4-FFF2-40B4-BE49-F238E27FC236}">
                <a16:creationId xmlns:a16="http://schemas.microsoft.com/office/drawing/2014/main" id="{B4616B12-9B1C-520F-377A-76489EB94DF8}"/>
              </a:ext>
            </a:extLst>
          </p:cNvPr>
          <p:cNvCxnSpPr/>
          <p:nvPr/>
        </p:nvCxnSpPr>
        <p:spPr>
          <a:xfrm rot="10800000" flipH="1">
            <a:off x="4736923" y="3174715"/>
            <a:ext cx="1117600" cy="1"/>
          </a:xfrm>
          <a:prstGeom prst="straightConnector1">
            <a:avLst/>
          </a:prstGeom>
          <a:noFill/>
          <a:ln w="76200" cap="flat" cmpd="sng">
            <a:solidFill>
              <a:srgbClr val="205867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18" name="Google Shape;831;p6">
            <a:extLst>
              <a:ext uri="{FF2B5EF4-FFF2-40B4-BE49-F238E27FC236}">
                <a16:creationId xmlns:a16="http://schemas.microsoft.com/office/drawing/2014/main" id="{EE493333-A8A4-F051-4C4E-3A2F7DF51F54}"/>
              </a:ext>
            </a:extLst>
          </p:cNvPr>
          <p:cNvGrpSpPr/>
          <p:nvPr/>
        </p:nvGrpSpPr>
        <p:grpSpPr>
          <a:xfrm>
            <a:off x="5854523" y="619524"/>
            <a:ext cx="5098902" cy="1311514"/>
            <a:chOff x="6019800" y="2256123"/>
            <a:chExt cx="2819400" cy="1066800"/>
          </a:xfrm>
        </p:grpSpPr>
        <p:sp>
          <p:nvSpPr>
            <p:cNvPr id="19" name="Google Shape;832;p6">
              <a:extLst>
                <a:ext uri="{FF2B5EF4-FFF2-40B4-BE49-F238E27FC236}">
                  <a16:creationId xmlns:a16="http://schemas.microsoft.com/office/drawing/2014/main" id="{4EDCA516-447D-5496-4296-D7D5E17E9993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" name="Google Shape;833;p6">
              <a:extLst>
                <a:ext uri="{FF2B5EF4-FFF2-40B4-BE49-F238E27FC236}">
                  <a16:creationId xmlns:a16="http://schemas.microsoft.com/office/drawing/2014/main" id="{3CDC6EEE-5369-D5AE-2739-F5279CCAFCD6}"/>
                </a:ext>
              </a:extLst>
            </p:cNvPr>
            <p:cNvSpPr/>
            <p:nvPr/>
          </p:nvSpPr>
          <p:spPr>
            <a:xfrm>
              <a:off x="6087737" y="2368555"/>
              <a:ext cx="2751463" cy="954368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32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ùng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liệt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kê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endParaRPr>
            </a:p>
          </p:txBody>
        </p:sp>
      </p:grpSp>
      <p:grpSp>
        <p:nvGrpSpPr>
          <p:cNvPr id="26" name="Google Shape;831;p6">
            <a:extLst>
              <a:ext uri="{FF2B5EF4-FFF2-40B4-BE49-F238E27FC236}">
                <a16:creationId xmlns:a16="http://schemas.microsoft.com/office/drawing/2014/main" id="{60704EDA-A6EC-4E1F-A79D-0DB095FC6276}"/>
              </a:ext>
            </a:extLst>
          </p:cNvPr>
          <p:cNvGrpSpPr/>
          <p:nvPr/>
        </p:nvGrpSpPr>
        <p:grpSpPr>
          <a:xfrm>
            <a:off x="5966283" y="2631204"/>
            <a:ext cx="5098902" cy="1311514"/>
            <a:chOff x="6019800" y="2256123"/>
            <a:chExt cx="2819400" cy="1066800"/>
          </a:xfrm>
        </p:grpSpPr>
        <p:sp>
          <p:nvSpPr>
            <p:cNvPr id="27" name="Google Shape;832;p6">
              <a:extLst>
                <a:ext uri="{FF2B5EF4-FFF2-40B4-BE49-F238E27FC236}">
                  <a16:creationId xmlns:a16="http://schemas.microsoft.com/office/drawing/2014/main" id="{6C1E97A9-B3D5-1EB1-567F-D8ED41A52031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8" name="Google Shape;833;p6">
              <a:extLst>
                <a:ext uri="{FF2B5EF4-FFF2-40B4-BE49-F238E27FC236}">
                  <a16:creationId xmlns:a16="http://schemas.microsoft.com/office/drawing/2014/main" id="{7B081736-534C-DCAE-BFE7-F317D1C819D9}"/>
                </a:ext>
              </a:extLst>
            </p:cNvPr>
            <p:cNvSpPr/>
            <p:nvPr/>
          </p:nvSpPr>
          <p:spPr>
            <a:xfrm>
              <a:off x="6087737" y="2368555"/>
              <a:ext cx="2751463" cy="954368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ối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liên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danh</a:t>
              </a:r>
              <a:endParaRPr sz="6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endParaRPr>
            </a:p>
          </p:txBody>
        </p:sp>
      </p:grpSp>
      <p:cxnSp>
        <p:nvCxnSpPr>
          <p:cNvPr id="31" name="Google Shape;829;p6">
            <a:extLst>
              <a:ext uri="{FF2B5EF4-FFF2-40B4-BE49-F238E27FC236}">
                <a16:creationId xmlns:a16="http://schemas.microsoft.com/office/drawing/2014/main" id="{971F3653-887E-5FAF-1979-4B14F25A2448}"/>
              </a:ext>
            </a:extLst>
          </p:cNvPr>
          <p:cNvCxnSpPr>
            <a:cxnSpLocks/>
          </p:cNvCxnSpPr>
          <p:nvPr/>
        </p:nvCxnSpPr>
        <p:spPr>
          <a:xfrm>
            <a:off x="4673600" y="3677920"/>
            <a:ext cx="1292683" cy="1183356"/>
          </a:xfrm>
          <a:prstGeom prst="straightConnector1">
            <a:avLst/>
          </a:prstGeom>
          <a:noFill/>
          <a:ln w="76200" cap="flat" cmpd="sng">
            <a:solidFill>
              <a:srgbClr val="205867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32" name="Google Shape;831;p6">
            <a:extLst>
              <a:ext uri="{FF2B5EF4-FFF2-40B4-BE49-F238E27FC236}">
                <a16:creationId xmlns:a16="http://schemas.microsoft.com/office/drawing/2014/main" id="{C1CA34CE-3640-BDF7-7D79-A3926E828796}"/>
              </a:ext>
            </a:extLst>
          </p:cNvPr>
          <p:cNvGrpSpPr/>
          <p:nvPr/>
        </p:nvGrpSpPr>
        <p:grpSpPr>
          <a:xfrm>
            <a:off x="6078043" y="4317764"/>
            <a:ext cx="5098902" cy="1311514"/>
            <a:chOff x="6019800" y="2256123"/>
            <a:chExt cx="2819400" cy="1066800"/>
          </a:xfrm>
        </p:grpSpPr>
        <p:sp>
          <p:nvSpPr>
            <p:cNvPr id="33" name="Google Shape;832;p6">
              <a:extLst>
                <a:ext uri="{FF2B5EF4-FFF2-40B4-BE49-F238E27FC236}">
                  <a16:creationId xmlns:a16="http://schemas.microsoft.com/office/drawing/2014/main" id="{9967333A-C2DA-723A-2BA6-C1707687F917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" name="Google Shape;833;p6">
              <a:extLst>
                <a:ext uri="{FF2B5EF4-FFF2-40B4-BE49-F238E27FC236}">
                  <a16:creationId xmlns:a16="http://schemas.microsoft.com/office/drawing/2014/main" id="{4EF6114A-DC84-2F27-9C2C-EBC80467645C}"/>
                </a:ext>
              </a:extLst>
            </p:cNvPr>
            <p:cNvSpPr/>
            <p:nvPr/>
          </p:nvSpPr>
          <p:spPr>
            <a:xfrm>
              <a:off x="6087737" y="2368555"/>
              <a:ext cx="2751463" cy="954368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Đánh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dấu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lời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nói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trực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tiếp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của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nhân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vật</a:t>
              </a:r>
              <a:endParaRPr sz="6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50558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5E6BFA5-3095-4A11-A64A-772A3C469509}"/>
              </a:ext>
            </a:extLst>
          </p:cNvPr>
          <p:cNvGrpSpPr/>
          <p:nvPr/>
        </p:nvGrpSpPr>
        <p:grpSpPr>
          <a:xfrm>
            <a:off x="-1798955" y="-252095"/>
            <a:ext cx="15784195" cy="9225280"/>
            <a:chOff x="-1798955" y="-252095"/>
            <a:chExt cx="15784195" cy="9225280"/>
          </a:xfrm>
        </p:grpSpPr>
        <p:pic>
          <p:nvPicPr>
            <p:cNvPr id="10" name="Google Shape;7152;p41">
              <a:extLst>
                <a:ext uri="{FF2B5EF4-FFF2-40B4-BE49-F238E27FC236}">
                  <a16:creationId xmlns:a16="http://schemas.microsoft.com/office/drawing/2014/main" id="{51321F3D-1FD7-428C-AC4C-D445E1C29CB2}"/>
                </a:ext>
              </a:extLst>
            </p:cNvPr>
            <p:cNvPicPr preferRelativeResize="0"/>
            <p:nvPr/>
          </p:nvPicPr>
          <p:blipFill>
            <a:blip r:embed="rId4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>
              <a:extLst>
                <a:ext uri="{FF2B5EF4-FFF2-40B4-BE49-F238E27FC236}">
                  <a16:creationId xmlns:a16="http://schemas.microsoft.com/office/drawing/2014/main" id="{0D33FA31-00E2-4596-B36E-C0D05B2AC845}"/>
                </a:ext>
              </a:extLst>
            </p:cNvPr>
            <p:cNvPicPr preferRelativeResize="0"/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>
              <a:extLst>
                <a:ext uri="{FF2B5EF4-FFF2-40B4-BE49-F238E27FC236}">
                  <a16:creationId xmlns:a16="http://schemas.microsoft.com/office/drawing/2014/main" id="{F1326827-6B5E-4DF7-A918-597F52A4D79C}"/>
                </a:ext>
              </a:extLst>
            </p:cNvPr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矩形: 圆角 5">
            <a:extLst>
              <a:ext uri="{FF2B5EF4-FFF2-40B4-BE49-F238E27FC236}">
                <a16:creationId xmlns:a16="http://schemas.microsoft.com/office/drawing/2014/main" id="{5DEF10DD-DCEF-4B4A-A014-8AE40862AED8}"/>
              </a:ext>
            </a:extLst>
          </p:cNvPr>
          <p:cNvSpPr/>
          <p:nvPr/>
        </p:nvSpPr>
        <p:spPr>
          <a:xfrm>
            <a:off x="476864" y="346587"/>
            <a:ext cx="11238271" cy="6164826"/>
          </a:xfrm>
          <a:prstGeom prst="roundRect">
            <a:avLst>
              <a:gd name="adj" fmla="val 10615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36号-正文宋楷" panose="02000000000000000000" pitchFamily="2" charset="-122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7076E8-EC3B-4887-BF79-26973DE7F2E1}"/>
              </a:ext>
            </a:extLst>
          </p:cNvPr>
          <p:cNvSpPr txBox="1"/>
          <p:nvPr/>
        </p:nvSpPr>
        <p:spPr>
          <a:xfrm>
            <a:off x="1216155" y="457865"/>
            <a:ext cx="98871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Dấu câu nào có thể thay cho các bông hoa dưới đây? Nêu công dụng của dấu câu đó.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3AE22-F431-017E-CFE3-842A89C8F147}"/>
              </a:ext>
            </a:extLst>
          </p:cNvPr>
          <p:cNvSpPr txBox="1"/>
          <p:nvPr/>
        </p:nvSpPr>
        <p:spPr>
          <a:xfrm>
            <a:off x="612703" y="1818705"/>
            <a:ext cx="108336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Cambria" panose="02040503050406030204" pitchFamily="18" charset="0"/>
              </a:rPr>
              <a:t>a. Nhạc sĩ Hoàng Vân đã phổ nhạc cho bài thơ Hà Nội </a:t>
            </a:r>
            <a:r>
              <a:rPr lang="en-US" sz="4000" dirty="0">
                <a:latin typeface="Cambria" panose="02040503050406030204" pitchFamily="18" charset="0"/>
              </a:rPr>
              <a:t>    </a:t>
            </a:r>
            <a:r>
              <a:rPr lang="vi-VN" sz="4000" dirty="0">
                <a:latin typeface="Cambria" panose="02040503050406030204" pitchFamily="18" charset="0"/>
              </a:rPr>
              <a:t>Huế </a:t>
            </a:r>
            <a:r>
              <a:rPr lang="en-US" sz="4000" dirty="0">
                <a:latin typeface="Cambria" panose="02040503050406030204" pitchFamily="18" charset="0"/>
              </a:rPr>
              <a:t>     </a:t>
            </a:r>
            <a:r>
              <a:rPr lang="vi-VN" sz="4000" dirty="0">
                <a:latin typeface="Cambria" panose="02040503050406030204" pitchFamily="18" charset="0"/>
              </a:rPr>
              <a:t>Sài Gòn của nhà thơ Lê Nguyên</a:t>
            </a:r>
            <a:r>
              <a:rPr lang="en-US" sz="4000" dirty="0">
                <a:latin typeface="Cambria" panose="02040503050406030204" pitchFamily="18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E7DD64-3304-CD88-89B6-A05C7F179E11}"/>
              </a:ext>
            </a:extLst>
          </p:cNvPr>
          <p:cNvGrpSpPr/>
          <p:nvPr/>
        </p:nvGrpSpPr>
        <p:grpSpPr>
          <a:xfrm>
            <a:off x="1451486" y="2525436"/>
            <a:ext cx="592090" cy="561482"/>
            <a:chOff x="-528109" y="4223226"/>
            <a:chExt cx="592090" cy="56148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6B35E01-D17F-A437-EF7B-8DC3AE504861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1B9904-FF27-1867-6912-1F43A0073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E2523D2-D9BB-A2D7-7D3C-F748E2035AE5}"/>
              </a:ext>
            </a:extLst>
          </p:cNvPr>
          <p:cNvGrpSpPr/>
          <p:nvPr/>
        </p:nvGrpSpPr>
        <p:grpSpPr>
          <a:xfrm>
            <a:off x="2975486" y="2525436"/>
            <a:ext cx="592090" cy="561482"/>
            <a:chOff x="-528109" y="4223226"/>
            <a:chExt cx="592090" cy="56148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8BDB624-2557-7B1C-E06A-48658ABBA34E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0BD2C36-5D56-B6B0-4056-6CFB4257C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2C92461-19A2-7E05-48C4-8EB2ACCE94B4}"/>
              </a:ext>
            </a:extLst>
          </p:cNvPr>
          <p:cNvSpPr txBox="1"/>
          <p:nvPr/>
        </p:nvSpPr>
        <p:spPr>
          <a:xfrm>
            <a:off x="602543" y="3251265"/>
            <a:ext cx="1083362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Cambria" panose="02040503050406030204" pitchFamily="18" charset="0"/>
              </a:rPr>
              <a:t>b. Để làm một con diều giấy chúng ta phải thực hiện ba bước:</a:t>
            </a:r>
          </a:p>
          <a:p>
            <a:pPr algn="just"/>
            <a:r>
              <a:rPr lang="en-US" sz="4000" dirty="0">
                <a:latin typeface="Cambria" panose="02040503050406030204" pitchFamily="18" charset="0"/>
              </a:rPr>
              <a:t>    </a:t>
            </a:r>
            <a:r>
              <a:rPr lang="vi-VN" sz="4000" dirty="0">
                <a:latin typeface="Cambria" panose="02040503050406030204" pitchFamily="18" charset="0"/>
              </a:rPr>
              <a:t>Làm khung diều</a:t>
            </a:r>
            <a:r>
              <a:rPr lang="en-US" sz="4000" dirty="0">
                <a:latin typeface="Cambria" panose="02040503050406030204" pitchFamily="18" charset="0"/>
              </a:rPr>
              <a:t>.</a:t>
            </a:r>
            <a:endParaRPr lang="vi-VN" sz="4000" dirty="0">
              <a:latin typeface="Cambria" panose="02040503050406030204" pitchFamily="18" charset="0"/>
            </a:endParaRPr>
          </a:p>
          <a:p>
            <a:pPr algn="just"/>
            <a:r>
              <a:rPr lang="en-US" sz="4000" dirty="0">
                <a:latin typeface="Cambria" panose="02040503050406030204" pitchFamily="18" charset="0"/>
              </a:rPr>
              <a:t>    </a:t>
            </a:r>
            <a:r>
              <a:rPr lang="vi-VN" sz="4000" dirty="0">
                <a:latin typeface="Cambria" panose="02040503050406030204" pitchFamily="18" charset="0"/>
              </a:rPr>
              <a:t>Đo và cắt áo diều</a:t>
            </a:r>
            <a:r>
              <a:rPr lang="en-US" sz="4000" dirty="0">
                <a:latin typeface="Cambria" panose="02040503050406030204" pitchFamily="18" charset="0"/>
              </a:rPr>
              <a:t>.</a:t>
            </a:r>
            <a:endParaRPr lang="vi-VN" sz="4000" dirty="0">
              <a:latin typeface="Cambria" panose="02040503050406030204" pitchFamily="18" charset="0"/>
            </a:endParaRPr>
          </a:p>
          <a:p>
            <a:pPr algn="just"/>
            <a:r>
              <a:rPr lang="en-US" sz="4000" dirty="0">
                <a:latin typeface="Cambria" panose="02040503050406030204" pitchFamily="18" charset="0"/>
              </a:rPr>
              <a:t>    </a:t>
            </a:r>
            <a:r>
              <a:rPr lang="vi-VN" sz="4000" dirty="0">
                <a:latin typeface="Cambria" panose="02040503050406030204" pitchFamily="18" charset="0"/>
              </a:rPr>
              <a:t>Ráp các bộ phận của diều</a:t>
            </a:r>
            <a:r>
              <a:rPr lang="en-US" sz="4000" dirty="0">
                <a:latin typeface="Cambria" panose="02040503050406030204" pitchFamily="18" charset="0"/>
              </a:rPr>
              <a:t>.</a:t>
            </a:r>
            <a:endParaRPr lang="vi-VN" sz="4000" dirty="0">
              <a:latin typeface="Cambria" panose="020405030504060302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FF26C9C-DD89-913B-3993-B4D5CBB6FF6C}"/>
              </a:ext>
            </a:extLst>
          </p:cNvPr>
          <p:cNvGrpSpPr/>
          <p:nvPr/>
        </p:nvGrpSpPr>
        <p:grpSpPr>
          <a:xfrm>
            <a:off x="577726" y="4567596"/>
            <a:ext cx="592090" cy="561482"/>
            <a:chOff x="-528109" y="4223226"/>
            <a:chExt cx="592090" cy="56148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AFF00FE-4658-00D3-520E-2516AA2BCBD2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0D61218-8B8E-0664-62C9-8643465A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1762BA1-D213-82BD-8395-E9994B4088E2}"/>
              </a:ext>
            </a:extLst>
          </p:cNvPr>
          <p:cNvGrpSpPr/>
          <p:nvPr/>
        </p:nvGrpSpPr>
        <p:grpSpPr>
          <a:xfrm>
            <a:off x="567566" y="5248316"/>
            <a:ext cx="592090" cy="561482"/>
            <a:chOff x="-528109" y="4223226"/>
            <a:chExt cx="592090" cy="561482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0C81F1E-4137-5C45-7F59-B56B29A79DFD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E660CB3-1D12-0AB7-DBAC-A11D146C6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4DB7711-7570-6A6F-14D2-C8CCF60D69D4}"/>
              </a:ext>
            </a:extLst>
          </p:cNvPr>
          <p:cNvGrpSpPr/>
          <p:nvPr/>
        </p:nvGrpSpPr>
        <p:grpSpPr>
          <a:xfrm>
            <a:off x="587886" y="5796956"/>
            <a:ext cx="592090" cy="561482"/>
            <a:chOff x="-528109" y="4223226"/>
            <a:chExt cx="592090" cy="56148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4E84C96-996E-913B-3471-104060DE7CA0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E2B3D83-EB2E-1D58-ECD1-D3C365306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592758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5E6BFA5-3095-4A11-A64A-772A3C469509}"/>
              </a:ext>
            </a:extLst>
          </p:cNvPr>
          <p:cNvGrpSpPr/>
          <p:nvPr/>
        </p:nvGrpSpPr>
        <p:grpSpPr>
          <a:xfrm>
            <a:off x="-1798955" y="-252095"/>
            <a:ext cx="15784195" cy="9225280"/>
            <a:chOff x="-1798955" y="-252095"/>
            <a:chExt cx="15784195" cy="9225280"/>
          </a:xfrm>
        </p:grpSpPr>
        <p:pic>
          <p:nvPicPr>
            <p:cNvPr id="10" name="Google Shape;7152;p41">
              <a:extLst>
                <a:ext uri="{FF2B5EF4-FFF2-40B4-BE49-F238E27FC236}">
                  <a16:creationId xmlns:a16="http://schemas.microsoft.com/office/drawing/2014/main" id="{51321F3D-1FD7-428C-AC4C-D445E1C29CB2}"/>
                </a:ext>
              </a:extLst>
            </p:cNvPr>
            <p:cNvPicPr preferRelativeResize="0"/>
            <p:nvPr/>
          </p:nvPicPr>
          <p:blipFill>
            <a:blip r:embed="rId4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>
              <a:extLst>
                <a:ext uri="{FF2B5EF4-FFF2-40B4-BE49-F238E27FC236}">
                  <a16:creationId xmlns:a16="http://schemas.microsoft.com/office/drawing/2014/main" id="{0D33FA31-00E2-4596-B36E-C0D05B2AC845}"/>
                </a:ext>
              </a:extLst>
            </p:cNvPr>
            <p:cNvPicPr preferRelativeResize="0"/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>
              <a:extLst>
                <a:ext uri="{FF2B5EF4-FFF2-40B4-BE49-F238E27FC236}">
                  <a16:creationId xmlns:a16="http://schemas.microsoft.com/office/drawing/2014/main" id="{F1326827-6B5E-4DF7-A918-597F52A4D79C}"/>
                </a:ext>
              </a:extLst>
            </p:cNvPr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矩形: 圆角 5">
            <a:extLst>
              <a:ext uri="{FF2B5EF4-FFF2-40B4-BE49-F238E27FC236}">
                <a16:creationId xmlns:a16="http://schemas.microsoft.com/office/drawing/2014/main" id="{5DEF10DD-DCEF-4B4A-A014-8AE40862AED8}"/>
              </a:ext>
            </a:extLst>
          </p:cNvPr>
          <p:cNvSpPr/>
          <p:nvPr/>
        </p:nvSpPr>
        <p:spPr>
          <a:xfrm>
            <a:off x="476864" y="346587"/>
            <a:ext cx="11238271" cy="6164826"/>
          </a:xfrm>
          <a:prstGeom prst="roundRect">
            <a:avLst>
              <a:gd name="adj" fmla="val 10615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36号-正文宋楷" panose="02000000000000000000" pitchFamily="2" charset="-122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7076E8-EC3B-4887-BF79-26973DE7F2E1}"/>
              </a:ext>
            </a:extLst>
          </p:cNvPr>
          <p:cNvSpPr txBox="1"/>
          <p:nvPr/>
        </p:nvSpPr>
        <p:spPr>
          <a:xfrm>
            <a:off x="1216155" y="457865"/>
            <a:ext cx="98871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Dấu câu nào có thể thay cho các bông hoa dưới đây? Nêu công dụng của dấu câu đó.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3AE22-F431-017E-CFE3-842A89C8F147}"/>
              </a:ext>
            </a:extLst>
          </p:cNvPr>
          <p:cNvSpPr txBox="1"/>
          <p:nvPr/>
        </p:nvSpPr>
        <p:spPr>
          <a:xfrm>
            <a:off x="612703" y="1818705"/>
            <a:ext cx="108336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a. Nhạc sĩ Hoàng Vân đã phổ nhạc cho bài thơ Hà Nội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lang="vi-VN" sz="4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Huế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lang="vi-VN" sz="4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Sài Gòn của nhà thơ Lê Nguyên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E7DD64-3304-CD88-89B6-A05C7F179E11}"/>
              </a:ext>
            </a:extLst>
          </p:cNvPr>
          <p:cNvGrpSpPr/>
          <p:nvPr/>
        </p:nvGrpSpPr>
        <p:grpSpPr>
          <a:xfrm>
            <a:off x="1473200" y="2576236"/>
            <a:ext cx="600856" cy="563204"/>
            <a:chOff x="-528109" y="4223226"/>
            <a:chExt cx="592090" cy="56148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6B35E01-D17F-A437-EF7B-8DC3AE504861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1B9904-FF27-1867-6912-1F43A0073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B6CCFA-2A52-0C75-B0D7-8E4B6BE62BB2}"/>
              </a:ext>
            </a:extLst>
          </p:cNvPr>
          <p:cNvGrpSpPr/>
          <p:nvPr/>
        </p:nvGrpSpPr>
        <p:grpSpPr>
          <a:xfrm>
            <a:off x="2926080" y="2515276"/>
            <a:ext cx="600856" cy="563204"/>
            <a:chOff x="-528109" y="4223226"/>
            <a:chExt cx="592090" cy="56148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49BC880-7680-A8CB-187D-E1DF1D89AB36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A93384-8689-4BDB-30AF-7D37BB61E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17" name="组合 26">
            <a:extLst>
              <a:ext uri="{FF2B5EF4-FFF2-40B4-BE49-F238E27FC236}">
                <a16:creationId xmlns:a16="http://schemas.microsoft.com/office/drawing/2014/main" id="{67C5EB6F-0F9E-123E-2E63-A956C8FF8F9F}"/>
              </a:ext>
            </a:extLst>
          </p:cNvPr>
          <p:cNvGrpSpPr/>
          <p:nvPr/>
        </p:nvGrpSpPr>
        <p:grpSpPr>
          <a:xfrm>
            <a:off x="475673" y="3373614"/>
            <a:ext cx="11443854" cy="2286429"/>
            <a:chOff x="613391" y="3437823"/>
            <a:chExt cx="5869296" cy="1902470"/>
          </a:xfrm>
        </p:grpSpPr>
        <p:pic>
          <p:nvPicPr>
            <p:cNvPr id="32" name="图片 11">
              <a:extLst>
                <a:ext uri="{FF2B5EF4-FFF2-40B4-BE49-F238E27FC236}">
                  <a16:creationId xmlns:a16="http://schemas.microsoft.com/office/drawing/2014/main" id="{C7955DBB-E1C8-FE41-4D1A-B6B61FB203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28" b="60652"/>
            <a:stretch/>
          </p:blipFill>
          <p:spPr>
            <a:xfrm>
              <a:off x="613391" y="3437823"/>
              <a:ext cx="5869296" cy="1902470"/>
            </a:xfrm>
            <a:prstGeom prst="rect">
              <a:avLst/>
            </a:prstGeom>
          </p:spPr>
        </p:pic>
        <p:sp>
          <p:nvSpPr>
            <p:cNvPr id="33" name="文本框 13">
              <a:extLst>
                <a:ext uri="{FF2B5EF4-FFF2-40B4-BE49-F238E27FC236}">
                  <a16:creationId xmlns:a16="http://schemas.microsoft.com/office/drawing/2014/main" id="{56446AE9-2DF1-F516-3186-CFA40E978029}"/>
                </a:ext>
              </a:extLst>
            </p:cNvPr>
            <p:cNvSpPr txBox="1"/>
            <p:nvPr/>
          </p:nvSpPr>
          <p:spPr>
            <a:xfrm>
              <a:off x="1371600" y="3847961"/>
              <a:ext cx="4070259" cy="943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ấu gạch ngang dùng để nối các từ ngữ trong một liên danh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10442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5E6BFA5-3095-4A11-A64A-772A3C469509}"/>
              </a:ext>
            </a:extLst>
          </p:cNvPr>
          <p:cNvGrpSpPr/>
          <p:nvPr/>
        </p:nvGrpSpPr>
        <p:grpSpPr>
          <a:xfrm>
            <a:off x="-1798955" y="-252095"/>
            <a:ext cx="15784195" cy="9225280"/>
            <a:chOff x="-1798955" y="-252095"/>
            <a:chExt cx="15784195" cy="9225280"/>
          </a:xfrm>
        </p:grpSpPr>
        <p:pic>
          <p:nvPicPr>
            <p:cNvPr id="10" name="Google Shape;7152;p41">
              <a:extLst>
                <a:ext uri="{FF2B5EF4-FFF2-40B4-BE49-F238E27FC236}">
                  <a16:creationId xmlns:a16="http://schemas.microsoft.com/office/drawing/2014/main" id="{51321F3D-1FD7-428C-AC4C-D445E1C29CB2}"/>
                </a:ext>
              </a:extLst>
            </p:cNvPr>
            <p:cNvPicPr preferRelativeResize="0"/>
            <p:nvPr/>
          </p:nvPicPr>
          <p:blipFill>
            <a:blip r:embed="rId4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>
              <a:extLst>
                <a:ext uri="{FF2B5EF4-FFF2-40B4-BE49-F238E27FC236}">
                  <a16:creationId xmlns:a16="http://schemas.microsoft.com/office/drawing/2014/main" id="{0D33FA31-00E2-4596-B36E-C0D05B2AC845}"/>
                </a:ext>
              </a:extLst>
            </p:cNvPr>
            <p:cNvPicPr preferRelativeResize="0"/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>
              <a:extLst>
                <a:ext uri="{FF2B5EF4-FFF2-40B4-BE49-F238E27FC236}">
                  <a16:creationId xmlns:a16="http://schemas.microsoft.com/office/drawing/2014/main" id="{F1326827-6B5E-4DF7-A918-597F52A4D79C}"/>
                </a:ext>
              </a:extLst>
            </p:cNvPr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矩形: 圆角 5">
            <a:extLst>
              <a:ext uri="{FF2B5EF4-FFF2-40B4-BE49-F238E27FC236}">
                <a16:creationId xmlns:a16="http://schemas.microsoft.com/office/drawing/2014/main" id="{5DEF10DD-DCEF-4B4A-A014-8AE40862AED8}"/>
              </a:ext>
            </a:extLst>
          </p:cNvPr>
          <p:cNvSpPr/>
          <p:nvPr/>
        </p:nvSpPr>
        <p:spPr>
          <a:xfrm>
            <a:off x="476864" y="346587"/>
            <a:ext cx="11238271" cy="6164826"/>
          </a:xfrm>
          <a:prstGeom prst="roundRect">
            <a:avLst>
              <a:gd name="adj" fmla="val 10615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36号-正文宋楷" panose="02000000000000000000" pitchFamily="2" charset="-122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7076E8-EC3B-4887-BF79-26973DE7F2E1}"/>
              </a:ext>
            </a:extLst>
          </p:cNvPr>
          <p:cNvSpPr txBox="1"/>
          <p:nvPr/>
        </p:nvSpPr>
        <p:spPr>
          <a:xfrm>
            <a:off x="1216155" y="457865"/>
            <a:ext cx="98871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Dấu câu nào có thể thay cho các bông hoa dưới đây? Nêu công dụng của dấu câu đó.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3AE22-F431-017E-CFE3-842A89C8F147}"/>
              </a:ext>
            </a:extLst>
          </p:cNvPr>
          <p:cNvSpPr txBox="1"/>
          <p:nvPr/>
        </p:nvSpPr>
        <p:spPr>
          <a:xfrm>
            <a:off x="612703" y="1818705"/>
            <a:ext cx="1083362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b. Để làm một con diều giấy chúng ta phải thực hiện ba bước:</a:t>
            </a:r>
          </a:p>
          <a:p>
            <a:pPr lvl="0" algn="just"/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vi-VN" sz="4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 Làm khung diều.</a:t>
            </a:r>
          </a:p>
          <a:p>
            <a:pPr lvl="0" algn="just"/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vi-VN" sz="4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 Đo và cắt áo diều.</a:t>
            </a:r>
          </a:p>
          <a:p>
            <a:pPr lvl="0" algn="just"/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vi-VN" sz="4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 Ráp các bộ phận của diều.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B6CCFA-2A52-0C75-B0D7-8E4B6BE62BB2}"/>
              </a:ext>
            </a:extLst>
          </p:cNvPr>
          <p:cNvGrpSpPr/>
          <p:nvPr/>
        </p:nvGrpSpPr>
        <p:grpSpPr>
          <a:xfrm>
            <a:off x="599440" y="3195996"/>
            <a:ext cx="600856" cy="563204"/>
            <a:chOff x="-528109" y="4223226"/>
            <a:chExt cx="592090" cy="56148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49BC880-7680-A8CB-187D-E1DF1D89AB36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A93384-8689-4BDB-30AF-7D37BB61E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5BA2ACE-AAB2-5E78-A1B6-5ED6BA507109}"/>
              </a:ext>
            </a:extLst>
          </p:cNvPr>
          <p:cNvGrpSpPr/>
          <p:nvPr/>
        </p:nvGrpSpPr>
        <p:grpSpPr>
          <a:xfrm>
            <a:off x="579120" y="3805596"/>
            <a:ext cx="600856" cy="563204"/>
            <a:chOff x="-528109" y="4223226"/>
            <a:chExt cx="592090" cy="56148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44FA35-EAD7-5776-E060-98BEE38A48F4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A52953-D067-163F-5C7B-5D00C2371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CD50AB-1379-4413-0FEC-3003DE250C43}"/>
              </a:ext>
            </a:extLst>
          </p:cNvPr>
          <p:cNvGrpSpPr/>
          <p:nvPr/>
        </p:nvGrpSpPr>
        <p:grpSpPr>
          <a:xfrm>
            <a:off x="609600" y="4425356"/>
            <a:ext cx="600856" cy="563204"/>
            <a:chOff x="-528109" y="4223226"/>
            <a:chExt cx="592090" cy="56148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09B724E-CFE1-F51A-A42F-1DD910CC33B1}"/>
                </a:ext>
              </a:extLst>
            </p:cNvPr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BED93DB-40ED-6206-476A-FBC6368FA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21" name="组合 26">
            <a:extLst>
              <a:ext uri="{FF2B5EF4-FFF2-40B4-BE49-F238E27FC236}">
                <a16:creationId xmlns:a16="http://schemas.microsoft.com/office/drawing/2014/main" id="{A26E796B-B400-4A44-DA1B-8021922A0E73}"/>
              </a:ext>
            </a:extLst>
          </p:cNvPr>
          <p:cNvGrpSpPr/>
          <p:nvPr/>
        </p:nvGrpSpPr>
        <p:grpSpPr>
          <a:xfrm>
            <a:off x="821113" y="4785854"/>
            <a:ext cx="11443854" cy="2286429"/>
            <a:chOff x="613391" y="3437823"/>
            <a:chExt cx="5869296" cy="1902470"/>
          </a:xfrm>
        </p:grpSpPr>
        <p:pic>
          <p:nvPicPr>
            <p:cNvPr id="22" name="图片 11">
              <a:extLst>
                <a:ext uri="{FF2B5EF4-FFF2-40B4-BE49-F238E27FC236}">
                  <a16:creationId xmlns:a16="http://schemas.microsoft.com/office/drawing/2014/main" id="{275A8A4F-9110-03B4-101A-B07180813B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28" b="60652"/>
            <a:stretch/>
          </p:blipFill>
          <p:spPr>
            <a:xfrm>
              <a:off x="613391" y="3437823"/>
              <a:ext cx="5869296" cy="1902470"/>
            </a:xfrm>
            <a:prstGeom prst="rect">
              <a:avLst/>
            </a:prstGeom>
          </p:spPr>
        </p:pic>
        <p:sp>
          <p:nvSpPr>
            <p:cNvPr id="24" name="文本框 13">
              <a:extLst>
                <a:ext uri="{FF2B5EF4-FFF2-40B4-BE49-F238E27FC236}">
                  <a16:creationId xmlns:a16="http://schemas.microsoft.com/office/drawing/2014/main" id="{50BCCB11-D76C-DC27-115E-D6BBB800FF5A}"/>
                </a:ext>
              </a:extLst>
            </p:cNvPr>
            <p:cNvSpPr txBox="1"/>
            <p:nvPr/>
          </p:nvSpPr>
          <p:spPr>
            <a:xfrm>
              <a:off x="1371600" y="3847961"/>
              <a:ext cx="4070259" cy="943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Dấu gạch ngang dùng để đánh dấu các ý trong một đoạn liệt kê.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170687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8955" y="-1424940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4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5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6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组合 27"/>
          <p:cNvGrpSpPr/>
          <p:nvPr/>
        </p:nvGrpSpPr>
        <p:grpSpPr>
          <a:xfrm rot="234299">
            <a:off x="-3785815" y="-4444346"/>
            <a:ext cx="21002412" cy="6808940"/>
            <a:chOff x="-4075136" y="4609891"/>
            <a:chExt cx="18331759" cy="6808940"/>
          </a:xfrm>
          <a:solidFill>
            <a:srgbClr val="FFF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云形 28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  <p:sp>
          <p:nvSpPr>
            <p:cNvPr id="2" name="云形 1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</p:grpSp>
      <p:grpSp>
        <p:nvGrpSpPr>
          <p:cNvPr id="40" name="Google Shape;9251;p76"/>
          <p:cNvGrpSpPr/>
          <p:nvPr/>
        </p:nvGrpSpPr>
        <p:grpSpPr>
          <a:xfrm>
            <a:off x="10259681" y="649517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41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2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3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4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5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6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7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8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9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0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1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2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6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7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8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9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0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1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2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3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4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5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6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7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8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9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1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2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3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4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5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6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7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8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9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0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7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8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9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0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1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2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3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4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5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6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7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8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9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0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1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2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3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4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5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6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7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8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9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0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1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2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3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4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5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6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7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</p:grpSp>
      <p:grpSp>
        <p:nvGrpSpPr>
          <p:cNvPr id="259" name="Google Shape;9251;p76"/>
          <p:cNvGrpSpPr/>
          <p:nvPr/>
        </p:nvGrpSpPr>
        <p:grpSpPr>
          <a:xfrm>
            <a:off x="-232648" y="518099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260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1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2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3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4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5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6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7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8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9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0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1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2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3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4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5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6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7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8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9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0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1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2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3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4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5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6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7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8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9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0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1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2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3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4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5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6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7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8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9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0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1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2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3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4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5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6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7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8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9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0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1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2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3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4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5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6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7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8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9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0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1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2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3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4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5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6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7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8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9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0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1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2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3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4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5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6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7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8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9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0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1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2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3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4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5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6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7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8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9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0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1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2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3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4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5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6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7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8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9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0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1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2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3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4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5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6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7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8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9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33413" y="-799263"/>
            <a:ext cx="10390845" cy="10562843"/>
            <a:chOff x="1319" y="-385"/>
            <a:chExt cx="15090" cy="15881"/>
          </a:xfrm>
        </p:grpSpPr>
        <p:grpSp>
          <p:nvGrpSpPr>
            <p:cNvPr id="4" name="组合 3"/>
            <p:cNvGrpSpPr/>
            <p:nvPr/>
          </p:nvGrpSpPr>
          <p:grpSpPr>
            <a:xfrm>
              <a:off x="2181" y="3592"/>
              <a:ext cx="14228" cy="11904"/>
              <a:chOff x="1856" y="3979"/>
              <a:chExt cx="7174" cy="6002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1856" y="3979"/>
                <a:ext cx="7174" cy="6002"/>
                <a:chOff x="930956" y="2227630"/>
                <a:chExt cx="4555443" cy="381122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" name="椭圆 5"/>
                <p:cNvSpPr/>
                <p:nvPr/>
              </p:nvSpPr>
              <p:spPr>
                <a:xfrm>
                  <a:off x="930956" y="2227630"/>
                  <a:ext cx="4555443" cy="3811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方正卡通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" name="椭圆 6"/>
                <p:cNvSpPr/>
                <p:nvPr/>
              </p:nvSpPr>
              <p:spPr>
                <a:xfrm>
                  <a:off x="1058863" y="2404622"/>
                  <a:ext cx="4275137" cy="349533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方正卡通简体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" name="文本框 7"/>
              <p:cNvSpPr txBox="1"/>
              <p:nvPr/>
            </p:nvSpPr>
            <p:spPr>
              <a:xfrm>
                <a:off x="2372" y="5535"/>
                <a:ext cx="5766" cy="1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600" b="1" i="0" u="none" strike="noStrike" kern="1200" cap="none" spc="-300" normalizeH="0" baseline="0" noProof="1">
                    <a:ln>
                      <a:noFill/>
                    </a:ln>
                    <a:gradFill>
                      <a:gsLst>
                        <a:gs pos="34000">
                          <a:srgbClr val="EB8242"/>
                        </a:gs>
                        <a:gs pos="55000">
                          <a:srgbClr val="DA2D2D"/>
                        </a:gs>
                        <a:gs pos="9000">
                          <a:srgbClr val="F6DA63"/>
                        </a:gs>
                        <a:gs pos="87000">
                          <a:srgbClr val="9D0B0B"/>
                        </a:gs>
                      </a:gsLst>
                      <a:lin ang="5400000" scaled="1"/>
                    </a:gradFill>
                    <a:effectLst>
                      <a:outerShdw blurRad="50800" dist="76200" dir="2700000" algn="tl">
                        <a:prstClr val="black"/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字魂179号-正酷波波体" charset="-122"/>
                    <a:cs typeface="Calibri" panose="020F0502020204030204" pitchFamily="34" charset="0"/>
                    <a:sym typeface="+mn-lt"/>
                  </a:rPr>
                  <a:t>VẬN DỤNG</a:t>
                </a:r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19" y="-385"/>
              <a:ext cx="8202" cy="7132"/>
            </a:xfrm>
            <a:prstGeom prst="rect">
              <a:avLst/>
            </a:prstGeom>
          </p:spPr>
        </p:pic>
      </p:grpSp>
      <p:pic>
        <p:nvPicPr>
          <p:cNvPr id="372" name="Picture 371">
            <a:extLst>
              <a:ext uri="{FF2B5EF4-FFF2-40B4-BE49-F238E27FC236}">
                <a16:creationId xmlns:a16="http://schemas.microsoft.com/office/drawing/2014/main" id="{C2D55C50-F936-4F8A-A415-8B98D8B9DE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056" b="49444" l="64700" r="97700">
                        <a14:foregroundMark x1="79100" y1="40741" x2="82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>
            <a:fillRect/>
          </a:stretch>
        </p:blipFill>
        <p:spPr>
          <a:xfrm rot="660274">
            <a:off x="8262890" y="1266828"/>
            <a:ext cx="3445911" cy="23389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0739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8955" y="-1424940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4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5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6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组合 27"/>
          <p:cNvGrpSpPr/>
          <p:nvPr/>
        </p:nvGrpSpPr>
        <p:grpSpPr>
          <a:xfrm rot="234299">
            <a:off x="-3785815" y="-4444346"/>
            <a:ext cx="21002412" cy="6808940"/>
            <a:chOff x="-4075136" y="4609891"/>
            <a:chExt cx="18331759" cy="6808940"/>
          </a:xfrm>
          <a:solidFill>
            <a:srgbClr val="FFF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云形 28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  <p:sp>
          <p:nvSpPr>
            <p:cNvPr id="2" name="云形 1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</p:grpSp>
      <p:grpSp>
        <p:nvGrpSpPr>
          <p:cNvPr id="40" name="Google Shape;9251;p76"/>
          <p:cNvGrpSpPr/>
          <p:nvPr/>
        </p:nvGrpSpPr>
        <p:grpSpPr>
          <a:xfrm>
            <a:off x="10259681" y="649517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41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2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3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4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5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6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7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8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9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0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1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2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6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7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8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9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0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1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2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3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4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5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6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7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8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9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1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2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3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4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5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6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7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8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9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0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7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8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9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0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1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2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3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4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5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6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7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8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9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0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1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2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3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4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5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6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7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8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9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0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1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2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3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4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5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6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7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</p:grpSp>
      <p:grpSp>
        <p:nvGrpSpPr>
          <p:cNvPr id="259" name="Google Shape;9251;p76"/>
          <p:cNvGrpSpPr/>
          <p:nvPr/>
        </p:nvGrpSpPr>
        <p:grpSpPr>
          <a:xfrm>
            <a:off x="-232648" y="518099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260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1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2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3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4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5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6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7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8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9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0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1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2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3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4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5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6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7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8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9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0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1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2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3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4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5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6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7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8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9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0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1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2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3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4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5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6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7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8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9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0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1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2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3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4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5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6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7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8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9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0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1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2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3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4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5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6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7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8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9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0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1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2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3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4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5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6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7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8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9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0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1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2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3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4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5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6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7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8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9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0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1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2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3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4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5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6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7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8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9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0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1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2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3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4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5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6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7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8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9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0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1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2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3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4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5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6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7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8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9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95624" y="1845938"/>
            <a:ext cx="10928635" cy="7917642"/>
            <a:chOff x="538" y="3592"/>
            <a:chExt cx="15871" cy="11904"/>
          </a:xfrm>
        </p:grpSpPr>
        <p:grpSp>
          <p:nvGrpSpPr>
            <p:cNvPr id="4" name="组合 3"/>
            <p:cNvGrpSpPr/>
            <p:nvPr/>
          </p:nvGrpSpPr>
          <p:grpSpPr>
            <a:xfrm>
              <a:off x="2181" y="3592"/>
              <a:ext cx="14228" cy="11904"/>
              <a:chOff x="1856" y="3979"/>
              <a:chExt cx="7174" cy="6002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1856" y="3979"/>
                <a:ext cx="7174" cy="6002"/>
                <a:chOff x="930956" y="2227630"/>
                <a:chExt cx="4555443" cy="381122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" name="椭圆 5"/>
                <p:cNvSpPr/>
                <p:nvPr/>
              </p:nvSpPr>
              <p:spPr>
                <a:xfrm>
                  <a:off x="930956" y="2227630"/>
                  <a:ext cx="4555443" cy="3811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方正卡通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" name="椭圆 6"/>
                <p:cNvSpPr/>
                <p:nvPr/>
              </p:nvSpPr>
              <p:spPr>
                <a:xfrm>
                  <a:off x="1058863" y="2404622"/>
                  <a:ext cx="4275137" cy="349533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方正卡通简体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" name="文本框 7"/>
              <p:cNvSpPr txBox="1"/>
              <p:nvPr/>
            </p:nvSpPr>
            <p:spPr>
              <a:xfrm>
                <a:off x="4664" y="5320"/>
                <a:ext cx="3518" cy="2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600" b="1" i="0" u="none" strike="noStrike" kern="1200" cap="none" spc="-300" normalizeH="0" baseline="0" noProof="1">
                    <a:ln>
                      <a:noFill/>
                    </a:ln>
                    <a:gradFill>
                      <a:gsLst>
                        <a:gs pos="34000">
                          <a:srgbClr val="EB8242"/>
                        </a:gs>
                        <a:gs pos="55000">
                          <a:srgbClr val="DA2D2D"/>
                        </a:gs>
                        <a:gs pos="9000">
                          <a:srgbClr val="F6DA63"/>
                        </a:gs>
                        <a:gs pos="87000">
                          <a:srgbClr val="9D0B0B"/>
                        </a:gs>
                      </a:gsLst>
                      <a:lin ang="5400000" scaled="1"/>
                    </a:gradFill>
                    <a:effectLst>
                      <a:outerShdw blurRad="50800" dist="76200" dir="2700000" algn="tl">
                        <a:prstClr val="black"/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字魂179号-正酷波波体" charset="-122"/>
                    <a:cs typeface="Calibri" panose="020F0502020204030204" pitchFamily="34" charset="0"/>
                    <a:sym typeface="+mn-lt"/>
                  </a:rPr>
                  <a:t>KHỞI ĐỘNG</a:t>
                </a:r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8" y="3996"/>
              <a:ext cx="8202" cy="7132"/>
            </a:xfrm>
            <a:prstGeom prst="rect">
              <a:avLst/>
            </a:prstGeom>
          </p:spPr>
        </p:pic>
      </p:grpSp>
      <p:pic>
        <p:nvPicPr>
          <p:cNvPr id="372" name="Picture 371">
            <a:extLst>
              <a:ext uri="{FF2B5EF4-FFF2-40B4-BE49-F238E27FC236}">
                <a16:creationId xmlns:a16="http://schemas.microsoft.com/office/drawing/2014/main" id="{C2D55C50-F936-4F8A-A415-8B98D8B9DE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056" b="49444" l="64700" r="97700">
                        <a14:foregroundMark x1="79100" y1="40741" x2="82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>
            <a:fillRect/>
          </a:stretch>
        </p:blipFill>
        <p:spPr>
          <a:xfrm rot="660274">
            <a:off x="8262890" y="1266828"/>
            <a:ext cx="3445911" cy="23389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20533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8955" y="-1424940"/>
            <a:ext cx="15253335" cy="9693910"/>
            <a:chOff x="-2833" y="-2244"/>
            <a:chExt cx="24021" cy="15266"/>
          </a:xfrm>
        </p:grpSpPr>
        <p:pic>
          <p:nvPicPr>
            <p:cNvPr id="9712" name="Google Shape;9712;p77"/>
            <p:cNvPicPr preferRelativeResize="0"/>
            <p:nvPr/>
          </p:nvPicPr>
          <p:blipFill>
            <a:blip r:embed="rId6">
              <a:alphaModFix amt="58999"/>
            </a:blip>
            <a:stretch>
              <a:fillRect/>
            </a:stretch>
          </p:blipFill>
          <p:spPr>
            <a:xfrm>
              <a:off x="8212" y="3466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7">
              <a:alphaModFix amt="35000"/>
            </a:blip>
            <a:stretch>
              <a:fillRect/>
            </a:stretch>
          </p:blipFill>
          <p:spPr>
            <a:xfrm>
              <a:off x="8244" y="-552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7152;p41"/>
            <p:cNvPicPr preferRelativeResize="0"/>
            <p:nvPr/>
          </p:nvPicPr>
          <p:blipFill>
            <a:blip r:embed="rId7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8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PA_库_图片 96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16" y="324799"/>
            <a:ext cx="7945011" cy="6419850"/>
          </a:xfrm>
          <a:prstGeom prst="rect">
            <a:avLst/>
          </a:prstGeom>
        </p:spPr>
      </p:pic>
      <p:cxnSp>
        <p:nvCxnSpPr>
          <p:cNvPr id="32" name="直接连接符 31"/>
          <p:cNvCxnSpPr/>
          <p:nvPr/>
        </p:nvCxnSpPr>
        <p:spPr>
          <a:xfrm>
            <a:off x="1927688" y="1706404"/>
            <a:ext cx="4338320" cy="0"/>
          </a:xfrm>
          <a:prstGeom prst="line">
            <a:avLst/>
          </a:prstGeom>
          <a:ln w="254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卡通人物&#10;&#10;中度可信度描述已自动生成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email"/>
          <a:stretch>
            <a:fillRect/>
          </a:stretch>
        </p:blipFill>
        <p:spPr>
          <a:xfrm rot="840000">
            <a:off x="3827063" y="588879"/>
            <a:ext cx="970915" cy="9709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10DBA0-BD20-497A-B7A3-1A0EEA9814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428" y="959152"/>
            <a:ext cx="6096012" cy="60960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1C57EA-FB8C-DDE1-7ABD-4D084821BB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55872" y="1322323"/>
            <a:ext cx="3194581" cy="1072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6C8D79-D9CA-47C7-30E7-C72B58CF5A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747" y="2099105"/>
            <a:ext cx="7096359" cy="31031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15586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2" descr="D:\PPT\包图网\素材\微信截图_20211013135959.png微信截图_20211013135959">
            <a:extLst>
              <a:ext uri="{FF2B5EF4-FFF2-40B4-BE49-F238E27FC236}">
                <a16:creationId xmlns:a16="http://schemas.microsoft.com/office/drawing/2014/main" id="{37AF9646-9347-40A7-B589-B1731EF42C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3607"/>
          <a:stretch>
            <a:fillRect/>
          </a:stretch>
        </p:blipFill>
        <p:spPr>
          <a:xfrm flipH="1">
            <a:off x="0" y="3027045"/>
            <a:ext cx="3070860" cy="3830955"/>
          </a:xfrm>
          <a:prstGeom prst="rect">
            <a:avLst/>
          </a:prstGeom>
        </p:spPr>
      </p:pic>
      <p:sp>
        <p:nvSpPr>
          <p:cNvPr id="3" name="矩形: 圆角 5">
            <a:extLst>
              <a:ext uri="{FF2B5EF4-FFF2-40B4-BE49-F238E27FC236}">
                <a16:creationId xmlns:a16="http://schemas.microsoft.com/office/drawing/2014/main" id="{5DEF10DD-DCEF-4B4A-A014-8AE40862AED8}"/>
              </a:ext>
            </a:extLst>
          </p:cNvPr>
          <p:cNvSpPr/>
          <p:nvPr/>
        </p:nvSpPr>
        <p:spPr>
          <a:xfrm>
            <a:off x="481160" y="928552"/>
            <a:ext cx="11238271" cy="4363884"/>
          </a:xfrm>
          <a:prstGeom prst="roundRect">
            <a:avLst>
              <a:gd name="adj" fmla="val 18690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  <a:cs typeface="+mn-cs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6D041BE1-5B99-CD1C-B654-1FF9B3B2321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072213" y="2435853"/>
            <a:ext cx="7749317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vi-VN" altLang="zh-CN" sz="3600" b="1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Nhận biết được công dụng của dấu gạch ngang</a:t>
            </a:r>
            <a:endParaRPr lang="zh-CN" altLang="en-US" sz="3600" b="1" dirty="0">
              <a:latin typeface="Cambria" panose="02040503050406030204" pitchFamily="18" charset="0"/>
              <a:ea typeface="字魂105号-简雅黑" panose="00000500000000000000" pitchFamily="2" charset="-122"/>
              <a:cs typeface="字魂105号-简雅黑" panose="00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14C21-7375-2A8F-F6B4-EC1DAB2D2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466" y="1293882"/>
            <a:ext cx="5852667" cy="9266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21356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8955" y="-1424940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4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5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6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组合 27"/>
          <p:cNvGrpSpPr/>
          <p:nvPr/>
        </p:nvGrpSpPr>
        <p:grpSpPr>
          <a:xfrm rot="234299">
            <a:off x="-3785815" y="-4444346"/>
            <a:ext cx="21002412" cy="6808940"/>
            <a:chOff x="-4075136" y="4609891"/>
            <a:chExt cx="18331759" cy="6808940"/>
          </a:xfrm>
          <a:solidFill>
            <a:srgbClr val="FFF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云形 28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  <p:sp>
          <p:nvSpPr>
            <p:cNvPr id="2" name="云形 1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</p:grpSp>
      <p:grpSp>
        <p:nvGrpSpPr>
          <p:cNvPr id="40" name="Google Shape;9251;p76"/>
          <p:cNvGrpSpPr/>
          <p:nvPr/>
        </p:nvGrpSpPr>
        <p:grpSpPr>
          <a:xfrm>
            <a:off x="10259681" y="649517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41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2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3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4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5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6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7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8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9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0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1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2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6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7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8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9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0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1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2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3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4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5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6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7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8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9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1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2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3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4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5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6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7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8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9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0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7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8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9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0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1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2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3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4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5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6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7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8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9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0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1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2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3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4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5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6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7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8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9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0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1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2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3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4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5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6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7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</p:grpSp>
      <p:grpSp>
        <p:nvGrpSpPr>
          <p:cNvPr id="259" name="Google Shape;9251;p76"/>
          <p:cNvGrpSpPr/>
          <p:nvPr/>
        </p:nvGrpSpPr>
        <p:grpSpPr>
          <a:xfrm>
            <a:off x="-232648" y="518099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260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1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2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3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4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5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6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7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8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9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0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1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2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3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4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5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6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7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8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9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0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1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2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3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4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5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6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7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8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9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0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1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2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3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4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5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6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7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8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9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0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1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2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3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4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5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6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7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8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9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0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1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2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3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4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5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6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7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8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9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0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1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2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3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4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5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6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7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8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9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0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1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2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3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4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5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6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7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8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9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0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1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2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3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4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5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6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7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8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9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0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1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2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3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4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5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6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7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8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9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0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1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2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3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4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5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6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7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8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9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33413" y="-799263"/>
            <a:ext cx="10390845" cy="10562843"/>
            <a:chOff x="1319" y="-385"/>
            <a:chExt cx="15090" cy="15881"/>
          </a:xfrm>
        </p:grpSpPr>
        <p:grpSp>
          <p:nvGrpSpPr>
            <p:cNvPr id="4" name="组合 3"/>
            <p:cNvGrpSpPr/>
            <p:nvPr/>
          </p:nvGrpSpPr>
          <p:grpSpPr>
            <a:xfrm>
              <a:off x="2181" y="3592"/>
              <a:ext cx="14228" cy="11904"/>
              <a:chOff x="1856" y="3979"/>
              <a:chExt cx="7174" cy="6002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1856" y="3979"/>
                <a:ext cx="7174" cy="6002"/>
                <a:chOff x="930956" y="2227630"/>
                <a:chExt cx="4555443" cy="381122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" name="椭圆 5"/>
                <p:cNvSpPr/>
                <p:nvPr/>
              </p:nvSpPr>
              <p:spPr>
                <a:xfrm>
                  <a:off x="930956" y="2227630"/>
                  <a:ext cx="4555443" cy="3811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方正卡通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" name="椭圆 6"/>
                <p:cNvSpPr/>
                <p:nvPr/>
              </p:nvSpPr>
              <p:spPr>
                <a:xfrm>
                  <a:off x="1058863" y="2404622"/>
                  <a:ext cx="4275137" cy="349533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方正卡通简体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" name="文本框 7"/>
              <p:cNvSpPr txBox="1"/>
              <p:nvPr/>
            </p:nvSpPr>
            <p:spPr>
              <a:xfrm>
                <a:off x="2372" y="5535"/>
                <a:ext cx="5766" cy="1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600" b="1" i="0" u="none" strike="noStrike" kern="1200" cap="none" spc="-300" normalizeH="0" baseline="0" noProof="1">
                    <a:ln>
                      <a:noFill/>
                    </a:ln>
                    <a:gradFill>
                      <a:gsLst>
                        <a:gs pos="34000">
                          <a:srgbClr val="EB8242"/>
                        </a:gs>
                        <a:gs pos="55000">
                          <a:srgbClr val="DA2D2D"/>
                        </a:gs>
                        <a:gs pos="9000">
                          <a:srgbClr val="F6DA63"/>
                        </a:gs>
                        <a:gs pos="87000">
                          <a:srgbClr val="9D0B0B"/>
                        </a:gs>
                      </a:gsLst>
                      <a:lin ang="5400000" scaled="1"/>
                    </a:gradFill>
                    <a:effectLst>
                      <a:outerShdw blurRad="50800" dist="76200" dir="2700000" algn="tl">
                        <a:prstClr val="black"/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字魂179号-正酷波波体" charset="-122"/>
                    <a:cs typeface="Calibri" panose="020F0502020204030204" pitchFamily="34" charset="0"/>
                    <a:sym typeface="+mn-lt"/>
                  </a:rPr>
                  <a:t>KHÁM PHÁ</a:t>
                </a:r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19" y="-385"/>
              <a:ext cx="8202" cy="7132"/>
            </a:xfrm>
            <a:prstGeom prst="rect">
              <a:avLst/>
            </a:prstGeom>
          </p:spPr>
        </p:pic>
      </p:grpSp>
      <p:pic>
        <p:nvPicPr>
          <p:cNvPr id="372" name="Picture 371">
            <a:extLst>
              <a:ext uri="{FF2B5EF4-FFF2-40B4-BE49-F238E27FC236}">
                <a16:creationId xmlns:a16="http://schemas.microsoft.com/office/drawing/2014/main" id="{C2D55C50-F936-4F8A-A415-8B98D8B9DE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056" b="49444" l="64700" r="97700">
                        <a14:foregroundMark x1="79100" y1="40741" x2="82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>
            <a:fillRect/>
          </a:stretch>
        </p:blipFill>
        <p:spPr>
          <a:xfrm rot="660274">
            <a:off x="8262890" y="1266828"/>
            <a:ext cx="3445911" cy="23389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02332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5E6BFA5-3095-4A11-A64A-772A3C469509}"/>
              </a:ext>
            </a:extLst>
          </p:cNvPr>
          <p:cNvGrpSpPr/>
          <p:nvPr/>
        </p:nvGrpSpPr>
        <p:grpSpPr>
          <a:xfrm>
            <a:off x="-1798955" y="-252095"/>
            <a:ext cx="15784195" cy="9225280"/>
            <a:chOff x="-1798955" y="-252095"/>
            <a:chExt cx="15784195" cy="9225280"/>
          </a:xfrm>
        </p:grpSpPr>
        <p:pic>
          <p:nvPicPr>
            <p:cNvPr id="10" name="Google Shape;7152;p41">
              <a:extLst>
                <a:ext uri="{FF2B5EF4-FFF2-40B4-BE49-F238E27FC236}">
                  <a16:creationId xmlns:a16="http://schemas.microsoft.com/office/drawing/2014/main" id="{51321F3D-1FD7-428C-AC4C-D445E1C29CB2}"/>
                </a:ext>
              </a:extLst>
            </p:cNvPr>
            <p:cNvPicPr preferRelativeResize="0"/>
            <p:nvPr/>
          </p:nvPicPr>
          <p:blipFill>
            <a:blip r:embed="rId4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>
              <a:extLst>
                <a:ext uri="{FF2B5EF4-FFF2-40B4-BE49-F238E27FC236}">
                  <a16:creationId xmlns:a16="http://schemas.microsoft.com/office/drawing/2014/main" id="{0D33FA31-00E2-4596-B36E-C0D05B2AC845}"/>
                </a:ext>
              </a:extLst>
            </p:cNvPr>
            <p:cNvPicPr preferRelativeResize="0"/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>
              <a:extLst>
                <a:ext uri="{FF2B5EF4-FFF2-40B4-BE49-F238E27FC236}">
                  <a16:creationId xmlns:a16="http://schemas.microsoft.com/office/drawing/2014/main" id="{F1326827-6B5E-4DF7-A918-597F52A4D79C}"/>
                </a:ext>
              </a:extLst>
            </p:cNvPr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矩形: 圆角 5">
            <a:extLst>
              <a:ext uri="{FF2B5EF4-FFF2-40B4-BE49-F238E27FC236}">
                <a16:creationId xmlns:a16="http://schemas.microsoft.com/office/drawing/2014/main" id="{5DEF10DD-DCEF-4B4A-A014-8AE40862AED8}"/>
              </a:ext>
            </a:extLst>
          </p:cNvPr>
          <p:cNvSpPr/>
          <p:nvPr/>
        </p:nvSpPr>
        <p:spPr>
          <a:xfrm>
            <a:off x="476864" y="346587"/>
            <a:ext cx="11238271" cy="6164826"/>
          </a:xfrm>
          <a:prstGeom prst="roundRect">
            <a:avLst>
              <a:gd name="adj" fmla="val 18690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36号-正文宋楷" panose="02000000000000000000" pitchFamily="2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7076E8-EC3B-4887-BF79-26973DE7F2E1}"/>
              </a:ext>
            </a:extLst>
          </p:cNvPr>
          <p:cNvSpPr txBox="1"/>
          <p:nvPr/>
        </p:nvSpPr>
        <p:spPr>
          <a:xfrm>
            <a:off x="1428592" y="670301"/>
            <a:ext cx="98871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Xác định công dụng của dấu gạch ngang  được sử dụng trong mỗi đoạn dưới đây: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B88FF8-96BA-AF8E-0D62-DA9C27F0C8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0261" y="1951903"/>
            <a:ext cx="5455084" cy="3647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CED2A0-244D-4B9D-AE9D-02DC3B5D0E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8051" y="1912937"/>
            <a:ext cx="1623451" cy="12089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0010FA-6D00-ED45-E94C-68095D0918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5651" y="3253363"/>
            <a:ext cx="1741079" cy="11893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211D97-D554-B39F-415A-510EF80CDF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8020" y="4564639"/>
            <a:ext cx="1752684" cy="1180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00190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5E6BFA5-3095-4A11-A64A-772A3C469509}"/>
              </a:ext>
            </a:extLst>
          </p:cNvPr>
          <p:cNvGrpSpPr/>
          <p:nvPr/>
        </p:nvGrpSpPr>
        <p:grpSpPr>
          <a:xfrm>
            <a:off x="-1798955" y="-252095"/>
            <a:ext cx="15784195" cy="9225280"/>
            <a:chOff x="-1798955" y="-252095"/>
            <a:chExt cx="15784195" cy="9225280"/>
          </a:xfrm>
        </p:grpSpPr>
        <p:pic>
          <p:nvPicPr>
            <p:cNvPr id="10" name="Google Shape;7152;p41">
              <a:extLst>
                <a:ext uri="{FF2B5EF4-FFF2-40B4-BE49-F238E27FC236}">
                  <a16:creationId xmlns:a16="http://schemas.microsoft.com/office/drawing/2014/main" id="{51321F3D-1FD7-428C-AC4C-D445E1C29CB2}"/>
                </a:ext>
              </a:extLst>
            </p:cNvPr>
            <p:cNvPicPr preferRelativeResize="0"/>
            <p:nvPr/>
          </p:nvPicPr>
          <p:blipFill>
            <a:blip r:embed="rId4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>
              <a:extLst>
                <a:ext uri="{FF2B5EF4-FFF2-40B4-BE49-F238E27FC236}">
                  <a16:creationId xmlns:a16="http://schemas.microsoft.com/office/drawing/2014/main" id="{0D33FA31-00E2-4596-B36E-C0D05B2AC845}"/>
                </a:ext>
              </a:extLst>
            </p:cNvPr>
            <p:cNvPicPr preferRelativeResize="0"/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>
              <a:extLst>
                <a:ext uri="{FF2B5EF4-FFF2-40B4-BE49-F238E27FC236}">
                  <a16:creationId xmlns:a16="http://schemas.microsoft.com/office/drawing/2014/main" id="{F1326827-6B5E-4DF7-A918-597F52A4D79C}"/>
                </a:ext>
              </a:extLst>
            </p:cNvPr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矩形: 圆角 5">
            <a:extLst>
              <a:ext uri="{FF2B5EF4-FFF2-40B4-BE49-F238E27FC236}">
                <a16:creationId xmlns:a16="http://schemas.microsoft.com/office/drawing/2014/main" id="{5DEF10DD-DCEF-4B4A-A014-8AE40862AED8}"/>
              </a:ext>
            </a:extLst>
          </p:cNvPr>
          <p:cNvSpPr/>
          <p:nvPr/>
        </p:nvSpPr>
        <p:spPr>
          <a:xfrm>
            <a:off x="476864" y="346587"/>
            <a:ext cx="11238271" cy="6164826"/>
          </a:xfrm>
          <a:prstGeom prst="roundRect">
            <a:avLst>
              <a:gd name="adj" fmla="val 18690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B8C4A3-DAB1-075F-2603-976F3F15D6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0855" y="468888"/>
            <a:ext cx="4143975" cy="19787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9507EB-547F-8ECD-BE21-A732947926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1381" y="427758"/>
            <a:ext cx="2684307" cy="19790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221D17-B4D0-D115-222A-40565823BF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5126" y="2560636"/>
            <a:ext cx="1984461" cy="13555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1BDC77-C695-F624-6353-F43FEB73AC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2639" y="2412567"/>
            <a:ext cx="2068119" cy="13928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6391F8-6752-FF06-1EE9-920FAA264C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2656" y="4060652"/>
            <a:ext cx="5985400" cy="22479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E665AC-384D-9AC7-3B7B-BE1BFEBDEF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39105" y="4351337"/>
            <a:ext cx="2032756" cy="151375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B5245CB-08C8-3C98-CF9C-30C304758010}"/>
              </a:ext>
            </a:extLst>
          </p:cNvPr>
          <p:cNvSpPr/>
          <p:nvPr/>
        </p:nvSpPr>
        <p:spPr>
          <a:xfrm>
            <a:off x="1699490" y="1154547"/>
            <a:ext cx="341745" cy="11268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BF8BCE-DE4D-868A-FA3B-767E40DA8338}"/>
              </a:ext>
            </a:extLst>
          </p:cNvPr>
          <p:cNvSpPr/>
          <p:nvPr/>
        </p:nvSpPr>
        <p:spPr>
          <a:xfrm>
            <a:off x="8506691" y="886690"/>
            <a:ext cx="193964" cy="2309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F02376-2021-1126-DACE-C73C56BD6927}"/>
              </a:ext>
            </a:extLst>
          </p:cNvPr>
          <p:cNvSpPr/>
          <p:nvPr/>
        </p:nvSpPr>
        <p:spPr>
          <a:xfrm>
            <a:off x="3371272" y="4673599"/>
            <a:ext cx="240145" cy="12376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64597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5E6BFA5-3095-4A11-A64A-772A3C469509}"/>
              </a:ext>
            </a:extLst>
          </p:cNvPr>
          <p:cNvGrpSpPr/>
          <p:nvPr/>
        </p:nvGrpSpPr>
        <p:grpSpPr>
          <a:xfrm>
            <a:off x="-1798955" y="-252095"/>
            <a:ext cx="15784195" cy="9225280"/>
            <a:chOff x="-1798955" y="-252095"/>
            <a:chExt cx="15784195" cy="9225280"/>
          </a:xfrm>
        </p:grpSpPr>
        <p:pic>
          <p:nvPicPr>
            <p:cNvPr id="10" name="Google Shape;7152;p41">
              <a:extLst>
                <a:ext uri="{FF2B5EF4-FFF2-40B4-BE49-F238E27FC236}">
                  <a16:creationId xmlns:a16="http://schemas.microsoft.com/office/drawing/2014/main" id="{51321F3D-1FD7-428C-AC4C-D445E1C29CB2}"/>
                </a:ext>
              </a:extLst>
            </p:cNvPr>
            <p:cNvPicPr preferRelativeResize="0"/>
            <p:nvPr/>
          </p:nvPicPr>
          <p:blipFill>
            <a:blip r:embed="rId4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>
              <a:extLst>
                <a:ext uri="{FF2B5EF4-FFF2-40B4-BE49-F238E27FC236}">
                  <a16:creationId xmlns:a16="http://schemas.microsoft.com/office/drawing/2014/main" id="{0D33FA31-00E2-4596-B36E-C0D05B2AC845}"/>
                </a:ext>
              </a:extLst>
            </p:cNvPr>
            <p:cNvPicPr preferRelativeResize="0"/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>
              <a:extLst>
                <a:ext uri="{FF2B5EF4-FFF2-40B4-BE49-F238E27FC236}">
                  <a16:creationId xmlns:a16="http://schemas.microsoft.com/office/drawing/2014/main" id="{F1326827-6B5E-4DF7-A918-597F52A4D79C}"/>
                </a:ext>
              </a:extLst>
            </p:cNvPr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矩形: 圆角 5">
            <a:extLst>
              <a:ext uri="{FF2B5EF4-FFF2-40B4-BE49-F238E27FC236}">
                <a16:creationId xmlns:a16="http://schemas.microsoft.com/office/drawing/2014/main" id="{5DEF10DD-DCEF-4B4A-A014-8AE40862AED8}"/>
              </a:ext>
            </a:extLst>
          </p:cNvPr>
          <p:cNvSpPr/>
          <p:nvPr/>
        </p:nvSpPr>
        <p:spPr>
          <a:xfrm>
            <a:off x="476864" y="346587"/>
            <a:ext cx="11238271" cy="6164826"/>
          </a:xfrm>
          <a:prstGeom prst="roundRect">
            <a:avLst>
              <a:gd name="adj" fmla="val 18690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36号-正文宋楷" panose="02000000000000000000" pitchFamily="2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7076E8-EC3B-4887-BF79-26973DE7F2E1}"/>
              </a:ext>
            </a:extLst>
          </p:cNvPr>
          <p:cNvSpPr txBox="1"/>
          <p:nvPr/>
        </p:nvSpPr>
        <p:spPr>
          <a:xfrm>
            <a:off x="1216155" y="457865"/>
            <a:ext cx="98871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Nêu công dụng của dấu gạch ngang trong mỗi trường hợp sau: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596D7A-06DC-82C3-9619-B9AC08501C69}"/>
              </a:ext>
            </a:extLst>
          </p:cNvPr>
          <p:cNvSpPr txBox="1"/>
          <p:nvPr/>
        </p:nvSpPr>
        <p:spPr>
          <a:xfrm>
            <a:off x="1062182" y="2032000"/>
            <a:ext cx="103170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Để trồng cây trong chậu, em hãy làm theo các bước sau:</a:t>
            </a:r>
          </a:p>
          <a:p>
            <a:pPr algn="just"/>
            <a:r>
              <a:rPr lang="en-US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8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Chuẩn bị đất, cho một phần đất vào chậu.</a:t>
            </a:r>
          </a:p>
          <a:p>
            <a:pPr algn="just"/>
            <a:r>
              <a:rPr lang="en-US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8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Dùng xẻng nhỏ xới đất cho đất tơi xốp.</a:t>
            </a:r>
          </a:p>
          <a:p>
            <a:pPr algn="just"/>
            <a:r>
              <a:rPr lang="en-US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8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Đặt cây vào chậu, cho nốt phần đất còn lại, dùng tay ấn nhẹ đất cho chắc gốc cây.</a:t>
            </a:r>
          </a:p>
          <a:p>
            <a:pPr algn="just"/>
            <a:r>
              <a:rPr lang="en-US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8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Tưới một chút nước vào gốc cây cho đất ẩm và gốc cây chắc hơn.</a:t>
            </a:r>
          </a:p>
          <a:p>
            <a:pPr algn="just"/>
            <a:r>
              <a:rPr lang="vi-VN" sz="2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Chương trình học bổng “Vì mái trường xanh” đã đến với các em học sinh khắp ba miền Bắc – Trung – Nam.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38606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5E6BFA5-3095-4A11-A64A-772A3C469509}"/>
              </a:ext>
            </a:extLst>
          </p:cNvPr>
          <p:cNvGrpSpPr/>
          <p:nvPr/>
        </p:nvGrpSpPr>
        <p:grpSpPr>
          <a:xfrm>
            <a:off x="-1798955" y="-252095"/>
            <a:ext cx="15784195" cy="9225280"/>
            <a:chOff x="-1798955" y="-252095"/>
            <a:chExt cx="15784195" cy="9225280"/>
          </a:xfrm>
        </p:grpSpPr>
        <p:pic>
          <p:nvPicPr>
            <p:cNvPr id="10" name="Google Shape;7152;p41">
              <a:extLst>
                <a:ext uri="{FF2B5EF4-FFF2-40B4-BE49-F238E27FC236}">
                  <a16:creationId xmlns:a16="http://schemas.microsoft.com/office/drawing/2014/main" id="{51321F3D-1FD7-428C-AC4C-D445E1C29CB2}"/>
                </a:ext>
              </a:extLst>
            </p:cNvPr>
            <p:cNvPicPr preferRelativeResize="0"/>
            <p:nvPr/>
          </p:nvPicPr>
          <p:blipFill>
            <a:blip r:embed="rId4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>
              <a:extLst>
                <a:ext uri="{FF2B5EF4-FFF2-40B4-BE49-F238E27FC236}">
                  <a16:creationId xmlns:a16="http://schemas.microsoft.com/office/drawing/2014/main" id="{0D33FA31-00E2-4596-B36E-C0D05B2AC845}"/>
                </a:ext>
              </a:extLst>
            </p:cNvPr>
            <p:cNvPicPr preferRelativeResize="0"/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>
              <a:extLst>
                <a:ext uri="{FF2B5EF4-FFF2-40B4-BE49-F238E27FC236}">
                  <a16:creationId xmlns:a16="http://schemas.microsoft.com/office/drawing/2014/main" id="{F1326827-6B5E-4DF7-A918-597F52A4D79C}"/>
                </a:ext>
              </a:extLst>
            </p:cNvPr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矩形: 圆角 5">
            <a:extLst>
              <a:ext uri="{FF2B5EF4-FFF2-40B4-BE49-F238E27FC236}">
                <a16:creationId xmlns:a16="http://schemas.microsoft.com/office/drawing/2014/main" id="{5DEF10DD-DCEF-4B4A-A014-8AE40862AED8}"/>
              </a:ext>
            </a:extLst>
          </p:cNvPr>
          <p:cNvSpPr/>
          <p:nvPr/>
        </p:nvSpPr>
        <p:spPr>
          <a:xfrm>
            <a:off x="476864" y="346587"/>
            <a:ext cx="11238271" cy="6164826"/>
          </a:xfrm>
          <a:prstGeom prst="roundRect">
            <a:avLst>
              <a:gd name="adj" fmla="val 18690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36号-正文宋楷" panose="020000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596D7A-06DC-82C3-9619-B9AC08501C69}"/>
              </a:ext>
            </a:extLst>
          </p:cNvPr>
          <p:cNvSpPr txBox="1"/>
          <p:nvPr/>
        </p:nvSpPr>
        <p:spPr>
          <a:xfrm>
            <a:off x="1034473" y="563419"/>
            <a:ext cx="103170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Để trồng cây trong chậu, em hãy làm theo các bước sau:</a:t>
            </a:r>
          </a:p>
          <a:p>
            <a:pPr algn="just"/>
            <a:r>
              <a:rPr lang="en-US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8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Chuẩn bị đất, cho một phần đất vào chậu.</a:t>
            </a:r>
          </a:p>
          <a:p>
            <a:pPr algn="just"/>
            <a:r>
              <a:rPr lang="en-US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8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Dùng xẻng nhỏ xới đất cho đất tơi xốp.</a:t>
            </a:r>
          </a:p>
          <a:p>
            <a:pPr algn="just"/>
            <a:r>
              <a:rPr lang="en-US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8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Đặt cây vào chậu, cho nốt phần đất còn lại, dùng tay ấn nhẹ đất cho chắc gốc cây.</a:t>
            </a:r>
          </a:p>
          <a:p>
            <a:pPr algn="just"/>
            <a:r>
              <a:rPr lang="en-US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8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Tưới một chút nước vào gốc cây cho đất ẩm và gốc cây chắc hơn.</a:t>
            </a:r>
          </a:p>
        </p:txBody>
      </p:sp>
      <p:grpSp>
        <p:nvGrpSpPr>
          <p:cNvPr id="5" name="组合 26">
            <a:extLst>
              <a:ext uri="{FF2B5EF4-FFF2-40B4-BE49-F238E27FC236}">
                <a16:creationId xmlns:a16="http://schemas.microsoft.com/office/drawing/2014/main" id="{060E2D8B-5994-50D5-E4C4-E5B5DDEE0A66}"/>
              </a:ext>
            </a:extLst>
          </p:cNvPr>
          <p:cNvGrpSpPr/>
          <p:nvPr/>
        </p:nvGrpSpPr>
        <p:grpSpPr>
          <a:xfrm>
            <a:off x="748146" y="3486297"/>
            <a:ext cx="11443854" cy="2286429"/>
            <a:chOff x="613391" y="3437823"/>
            <a:chExt cx="5869296" cy="1902470"/>
          </a:xfrm>
        </p:grpSpPr>
        <p:pic>
          <p:nvPicPr>
            <p:cNvPr id="6" name="图片 11">
              <a:extLst>
                <a:ext uri="{FF2B5EF4-FFF2-40B4-BE49-F238E27FC236}">
                  <a16:creationId xmlns:a16="http://schemas.microsoft.com/office/drawing/2014/main" id="{0BD93937-41B9-CE58-A835-3D6558B5B5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28" b="60652"/>
            <a:stretch/>
          </p:blipFill>
          <p:spPr>
            <a:xfrm>
              <a:off x="613391" y="3437823"/>
              <a:ext cx="5869296" cy="1902470"/>
            </a:xfrm>
            <a:prstGeom prst="rect">
              <a:avLst/>
            </a:prstGeom>
          </p:spPr>
        </p:pic>
        <p:sp>
          <p:nvSpPr>
            <p:cNvPr id="7" name="文本框 13">
              <a:extLst>
                <a:ext uri="{FF2B5EF4-FFF2-40B4-BE49-F238E27FC236}">
                  <a16:creationId xmlns:a16="http://schemas.microsoft.com/office/drawing/2014/main" id="{C9C7D925-354D-DA57-0076-DF8F1FC855D7}"/>
                </a:ext>
              </a:extLst>
            </p:cNvPr>
            <p:cNvSpPr txBox="1"/>
            <p:nvPr/>
          </p:nvSpPr>
          <p:spPr>
            <a:xfrm>
              <a:off x="1371600" y="3847961"/>
              <a:ext cx="4070259" cy="1229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 câu có dấu gạch ngang đặt ở đầu dòng dùng để đánh dấu các ý trong một đoạn liệt kê </a:t>
              </a:r>
              <a:endPara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5C6A6AA-90D5-C7D2-5330-5F389EF3EC3D}"/>
              </a:ext>
            </a:extLst>
          </p:cNvPr>
          <p:cNvSpPr/>
          <p:nvPr/>
        </p:nvSpPr>
        <p:spPr>
          <a:xfrm>
            <a:off x="1006763" y="1126837"/>
            <a:ext cx="489527" cy="21058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185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572AC51-D867-42E0-B3B4-139A0BAE90AF"/>
  <p:tag name="ISPRING_CMI5_LAUNCH_METHOD" val="any window"/>
  <p:tag name="ISPRING_SCORM_RATE_SLIDES" val="1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Tuần 15.T2. LTVC. Dấu gạch ngang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OUTPUT_FOLDER" val="[[&quot;)\uFFFD\uFFFD\u001C{1C6DC5B0-1A5A-4F78-82C3-E71CEB5D3893}&quot;,&quot;C:\\Users\\STD_DELL\\Desktop\\ĐĂNG WED TRƯỜNG\\GIÁO ÁN ĐTỬ TỔ 4\\BGĐT. QUYÊN&quot;],[&quot;\uFFFD\uFFFD~\uFFFD{2744B13C-01D7-4C86-8439-4FB1026B4CF5}&quot;,&quot;D:\\Năm học 24 -25\\GIÁO ÁN ĐIỆN TỬ NỘP&quot;]]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F85811-BDFE-4CBB-87A0-BD788BFA3DDD}:1168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E0C4A9-075C-448A-B389-8A0989B6918D}:1168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E894C3-F04C-4BEB-988C-157A12E99061}:1168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C78367-9426-43EA-9D1B-E4DB289CF543}:1169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8EE747-9C97-43CD-BFC5-D7FA6CEBDC62}:1169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42D25B-5737-485D-A254-BEA55E7AF3CA}:1169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696449-8D6A-433F-9112-DCB9E2634505}:1169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897061-EDC1-46C2-BDDF-1F10A1B89A3A}:1169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A35901-0F41-4F6F-84A4-B7B68AC60AF5}:116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8FD630-45FE-4E36-A5F4-A53526A1159A}:1169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A29560-7185-4CD9-8E6F-73F49AC7C943}:3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7086B7-46E9-40EC-9548-D9972D46E882}:3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8B4250-40C1-4CF4-8323-47EB16478D95}:3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D72E85-D971-46CF-8EE9-80A0111FD93D}:33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3500E5-DCDA-43C3-B92C-9C6DC3F29EBC}:314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onr22tw">
      <a:majorFont>
        <a:latin typeface="方正卡通简体"/>
        <a:ea typeface="方正卡通简体"/>
        <a:cs typeface=""/>
      </a:majorFont>
      <a:minorFont>
        <a:latin typeface="方正卡通简体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q4aate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611</Words>
  <Application>Microsoft Office PowerPoint</Application>
  <PresentationFormat>Widescreen</PresentationFormat>
  <Paragraphs>61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宋体</vt:lpstr>
      <vt:lpstr>Arial</vt:lpstr>
      <vt:lpstr>Calibri</vt:lpstr>
      <vt:lpstr>Cambria</vt:lpstr>
      <vt:lpstr>等线</vt:lpstr>
      <vt:lpstr>Lobster</vt:lpstr>
      <vt:lpstr>Times New Roman</vt:lpstr>
      <vt:lpstr>Wingdings</vt:lpstr>
      <vt:lpstr>华康少女文字W5(P)</vt:lpstr>
      <vt:lpstr>字魂105号-简雅黑</vt:lpstr>
      <vt:lpstr>字魂179号-正酷波波体</vt:lpstr>
      <vt:lpstr>字魂36号-正文宋楷</vt:lpstr>
      <vt:lpstr>方正卡通简体</vt:lpstr>
      <vt:lpstr>office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15.T2. LTVC. Dấu gạch ngang</dc:title>
  <dc:creator>Thao Tran</dc:creator>
  <cp:lastModifiedBy>STD_DELL</cp:lastModifiedBy>
  <cp:revision>43</cp:revision>
  <dcterms:created xsi:type="dcterms:W3CDTF">2023-10-09T22:58:28Z</dcterms:created>
  <dcterms:modified xsi:type="dcterms:W3CDTF">2024-12-17T14:59:29Z</dcterms:modified>
</cp:coreProperties>
</file>